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76" d="100"/>
          <a:sy n="76" d="100"/>
        </p:scale>
        <p:origin x="86" y="34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C0CE49-1610-4A33-969B-E1F846F68421}" type="datetimeFigureOut">
              <a:rPr lang="en-US" smtClean="0"/>
              <a:t>5/30/2019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386A1C-FD1E-457B-AB4A-05938D9EC34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7339049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C0CE49-1610-4A33-969B-E1F846F68421}" type="datetimeFigureOut">
              <a:rPr lang="en-US" smtClean="0"/>
              <a:t>5/30/2019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386A1C-FD1E-457B-AB4A-05938D9EC34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415097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C0CE49-1610-4A33-969B-E1F846F68421}" type="datetimeFigureOut">
              <a:rPr lang="en-US" smtClean="0"/>
              <a:t>5/30/2019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386A1C-FD1E-457B-AB4A-05938D9EC34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8012604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C0CE49-1610-4A33-969B-E1F846F68421}" type="datetimeFigureOut">
              <a:rPr lang="en-US" smtClean="0"/>
              <a:t>5/30/2019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386A1C-FD1E-457B-AB4A-05938D9EC34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380593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C0CE49-1610-4A33-969B-E1F846F68421}" type="datetimeFigureOut">
              <a:rPr lang="en-US" smtClean="0"/>
              <a:t>5/30/2019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386A1C-FD1E-457B-AB4A-05938D9EC34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525811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C0CE49-1610-4A33-969B-E1F846F68421}" type="datetimeFigureOut">
              <a:rPr lang="en-US" smtClean="0"/>
              <a:t>5/30/2019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386A1C-FD1E-457B-AB4A-05938D9EC34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44489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C0CE49-1610-4A33-969B-E1F846F68421}" type="datetimeFigureOut">
              <a:rPr lang="en-US" smtClean="0"/>
              <a:t>5/30/2019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386A1C-FD1E-457B-AB4A-05938D9EC34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65447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C0CE49-1610-4A33-969B-E1F846F68421}" type="datetimeFigureOut">
              <a:rPr lang="en-US" smtClean="0"/>
              <a:t>5/30/2019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386A1C-FD1E-457B-AB4A-05938D9EC34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786697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C0CE49-1610-4A33-969B-E1F846F68421}" type="datetimeFigureOut">
              <a:rPr lang="en-US" smtClean="0"/>
              <a:t>5/30/2019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386A1C-FD1E-457B-AB4A-05938D9EC34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71240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C0CE49-1610-4A33-969B-E1F846F68421}" type="datetimeFigureOut">
              <a:rPr lang="en-US" smtClean="0"/>
              <a:t>5/30/2019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386A1C-FD1E-457B-AB4A-05938D9EC34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27621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C0CE49-1610-4A33-969B-E1F846F68421}" type="datetimeFigureOut">
              <a:rPr lang="en-US" smtClean="0"/>
              <a:t>5/30/2019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386A1C-FD1E-457B-AB4A-05938D9EC34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61687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9C0CE49-1610-4A33-969B-E1F846F68421}" type="datetimeFigureOut">
              <a:rPr lang="en-US" smtClean="0"/>
              <a:t>5/30/2019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F386A1C-FD1E-457B-AB4A-05938D9EC34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4084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6000" dirty="0" err="1" smtClean="0"/>
              <a:t>Lulesh</a:t>
            </a:r>
            <a:r>
              <a:rPr lang="en-US" sz="6000" dirty="0"/>
              <a:t> </a:t>
            </a:r>
            <a:r>
              <a:rPr lang="en-US" sz="6000" dirty="0" smtClean="0"/>
              <a:t>AMT and Ascent</a:t>
            </a:r>
            <a:endParaRPr lang="en-US" sz="6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36430" y="2311879"/>
            <a:ext cx="6357668" cy="4244196"/>
          </a:xfrm>
        </p:spPr>
        <p:txBody>
          <a:bodyPr>
            <a:normAutofit/>
          </a:bodyPr>
          <a:lstStyle/>
          <a:p>
            <a:r>
              <a:rPr lang="en-US" b="1" dirty="0" smtClean="0"/>
              <a:t>Overview</a:t>
            </a:r>
          </a:p>
          <a:p>
            <a:pPr lvl="1"/>
            <a:r>
              <a:rPr lang="en-US" dirty="0" smtClean="0"/>
              <a:t>Legion/Regent-based implementation of LULESH mini-app</a:t>
            </a:r>
          </a:p>
          <a:p>
            <a:pPr lvl="1"/>
            <a:r>
              <a:rPr lang="en-US" dirty="0" smtClean="0"/>
              <a:t>Asynchronous-Many-Task instead of MPI parallel</a:t>
            </a:r>
          </a:p>
          <a:p>
            <a:r>
              <a:rPr lang="en-US" b="1" dirty="0" smtClean="0"/>
              <a:t>Goal</a:t>
            </a:r>
          </a:p>
          <a:p>
            <a:pPr lvl="1"/>
            <a:r>
              <a:rPr lang="en-US" dirty="0" smtClean="0"/>
              <a:t>Use Ascent to render images</a:t>
            </a:r>
          </a:p>
          <a:p>
            <a:pPr lvl="1"/>
            <a:r>
              <a:rPr lang="en-US" dirty="0" smtClean="0"/>
              <a:t>Convert images to scalar image + Z , pass back to Legion</a:t>
            </a:r>
          </a:p>
          <a:p>
            <a:pPr lvl="1"/>
            <a:r>
              <a:rPr lang="en-US" dirty="0" smtClean="0"/>
              <a:t>Composite using Legion tasks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38200" y="1467080"/>
            <a:ext cx="25275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Brad Whitlock</a:t>
            </a:r>
          </a:p>
          <a:p>
            <a:r>
              <a:rPr lang="en-US" dirty="0" smtClean="0"/>
              <a:t>Intelligent Light</a:t>
            </a:r>
            <a:endParaRPr lang="en-US" dirty="0"/>
          </a:p>
        </p:txBody>
      </p:sp>
      <p:grpSp>
        <p:nvGrpSpPr>
          <p:cNvPr id="81" name="Group 80"/>
          <p:cNvGrpSpPr/>
          <p:nvPr/>
        </p:nvGrpSpPr>
        <p:grpSpPr>
          <a:xfrm>
            <a:off x="6832679" y="1109106"/>
            <a:ext cx="4783215" cy="5522806"/>
            <a:chOff x="6742244" y="1229686"/>
            <a:chExt cx="4783215" cy="5522806"/>
          </a:xfrm>
        </p:grpSpPr>
        <p:grpSp>
          <p:nvGrpSpPr>
            <p:cNvPr id="40" name="Group 39"/>
            <p:cNvGrpSpPr/>
            <p:nvPr/>
          </p:nvGrpSpPr>
          <p:grpSpPr>
            <a:xfrm>
              <a:off x="7450545" y="1635039"/>
              <a:ext cx="3353518" cy="2510376"/>
              <a:chOff x="7101697" y="1931666"/>
              <a:chExt cx="2182483" cy="1630482"/>
            </a:xfrm>
          </p:grpSpPr>
          <p:sp>
            <p:nvSpPr>
              <p:cNvPr id="5" name="Rectangle 4"/>
              <p:cNvSpPr/>
              <p:nvPr/>
            </p:nvSpPr>
            <p:spPr>
              <a:xfrm>
                <a:off x="7101697" y="1931666"/>
                <a:ext cx="2182483" cy="1630482"/>
              </a:xfrm>
              <a:prstGeom prst="rect">
                <a:avLst/>
              </a:prstGeom>
              <a:solidFill>
                <a:schemeClr val="bg1">
                  <a:lumMod val="50000"/>
                </a:schemeClr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grpSp>
            <p:nvGrpSpPr>
              <p:cNvPr id="19" name="Group 18"/>
              <p:cNvGrpSpPr/>
              <p:nvPr/>
            </p:nvGrpSpPr>
            <p:grpSpPr>
              <a:xfrm>
                <a:off x="7291120" y="2143221"/>
                <a:ext cx="1803636" cy="1207371"/>
                <a:chOff x="6883157" y="3872935"/>
                <a:chExt cx="1803636" cy="1207371"/>
              </a:xfrm>
            </p:grpSpPr>
            <p:sp>
              <p:nvSpPr>
                <p:cNvPr id="11" name="Oval 10"/>
                <p:cNvSpPr/>
                <p:nvPr/>
              </p:nvSpPr>
              <p:spPr>
                <a:xfrm>
                  <a:off x="6917667" y="3872935"/>
                  <a:ext cx="457200" cy="466478"/>
                </a:xfrm>
                <a:prstGeom prst="ellipse">
                  <a:avLst/>
                </a:prstGeom>
                <a:solidFill>
                  <a:schemeClr val="bg1">
                    <a:lumMod val="75000"/>
                  </a:schemeClr>
                </a:solidFill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2" name="Oval 11"/>
                <p:cNvSpPr/>
                <p:nvPr/>
              </p:nvSpPr>
              <p:spPr>
                <a:xfrm>
                  <a:off x="7129012" y="4119899"/>
                  <a:ext cx="457200" cy="466478"/>
                </a:xfrm>
                <a:prstGeom prst="ellipse">
                  <a:avLst/>
                </a:prstGeom>
                <a:solidFill>
                  <a:schemeClr val="bg1">
                    <a:lumMod val="75000"/>
                  </a:schemeClr>
                </a:solidFill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3" name="Oval 12"/>
                <p:cNvSpPr/>
                <p:nvPr/>
              </p:nvSpPr>
              <p:spPr>
                <a:xfrm>
                  <a:off x="7470471" y="3886660"/>
                  <a:ext cx="457200" cy="466478"/>
                </a:xfrm>
                <a:prstGeom prst="ellipse">
                  <a:avLst/>
                </a:prstGeom>
                <a:solidFill>
                  <a:schemeClr val="bg1">
                    <a:lumMod val="75000"/>
                  </a:schemeClr>
                </a:solidFill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4" name="Oval 13"/>
                <p:cNvSpPr/>
                <p:nvPr/>
              </p:nvSpPr>
              <p:spPr>
                <a:xfrm>
                  <a:off x="6883157" y="4613828"/>
                  <a:ext cx="457200" cy="466478"/>
                </a:xfrm>
                <a:prstGeom prst="ellipse">
                  <a:avLst/>
                </a:prstGeom>
                <a:solidFill>
                  <a:schemeClr val="bg1">
                    <a:lumMod val="75000"/>
                  </a:schemeClr>
                </a:solidFill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5" name="Oval 14"/>
                <p:cNvSpPr/>
                <p:nvPr/>
              </p:nvSpPr>
              <p:spPr>
                <a:xfrm>
                  <a:off x="7775271" y="4338760"/>
                  <a:ext cx="457200" cy="466478"/>
                </a:xfrm>
                <a:prstGeom prst="ellipse">
                  <a:avLst/>
                </a:prstGeom>
                <a:solidFill>
                  <a:schemeClr val="bg1">
                    <a:lumMod val="75000"/>
                  </a:schemeClr>
                </a:solidFill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6" name="Oval 15"/>
                <p:cNvSpPr/>
                <p:nvPr/>
              </p:nvSpPr>
              <p:spPr>
                <a:xfrm>
                  <a:off x="7487726" y="4353138"/>
                  <a:ext cx="457200" cy="466478"/>
                </a:xfrm>
                <a:prstGeom prst="ellipse">
                  <a:avLst/>
                </a:prstGeom>
                <a:solidFill>
                  <a:schemeClr val="bg1">
                    <a:lumMod val="75000"/>
                  </a:schemeClr>
                </a:solidFill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7" name="Oval 16"/>
                <p:cNvSpPr/>
                <p:nvPr/>
              </p:nvSpPr>
              <p:spPr>
                <a:xfrm>
                  <a:off x="8229593" y="3944495"/>
                  <a:ext cx="457200" cy="466478"/>
                </a:xfrm>
                <a:prstGeom prst="ellipse">
                  <a:avLst/>
                </a:prstGeom>
                <a:solidFill>
                  <a:schemeClr val="bg1">
                    <a:lumMod val="75000"/>
                  </a:schemeClr>
                </a:solidFill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8" name="Oval 17"/>
                <p:cNvSpPr/>
                <p:nvPr/>
              </p:nvSpPr>
              <p:spPr>
                <a:xfrm>
                  <a:off x="8227796" y="4472144"/>
                  <a:ext cx="457200" cy="466478"/>
                </a:xfrm>
                <a:prstGeom prst="ellipse">
                  <a:avLst/>
                </a:prstGeom>
                <a:solidFill>
                  <a:schemeClr val="bg1">
                    <a:lumMod val="75000"/>
                  </a:schemeClr>
                </a:solidFill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38" name="Group 37"/>
              <p:cNvGrpSpPr/>
              <p:nvPr/>
            </p:nvGrpSpPr>
            <p:grpSpPr>
              <a:xfrm>
                <a:off x="7435252" y="2110789"/>
                <a:ext cx="1800764" cy="1263282"/>
                <a:chOff x="6917667" y="1923927"/>
                <a:chExt cx="1800764" cy="1263282"/>
              </a:xfrm>
            </p:grpSpPr>
            <p:grpSp>
              <p:nvGrpSpPr>
                <p:cNvPr id="20" name="Group 19"/>
                <p:cNvGrpSpPr/>
                <p:nvPr/>
              </p:nvGrpSpPr>
              <p:grpSpPr>
                <a:xfrm>
                  <a:off x="6917667" y="1923927"/>
                  <a:ext cx="1800764" cy="1263282"/>
                  <a:chOff x="6948576" y="1931666"/>
                  <a:chExt cx="1800764" cy="1263282"/>
                </a:xfrm>
              </p:grpSpPr>
              <p:sp>
                <p:nvSpPr>
                  <p:cNvPr id="6" name="Oval 5"/>
                  <p:cNvSpPr/>
                  <p:nvPr/>
                </p:nvSpPr>
                <p:spPr>
                  <a:xfrm>
                    <a:off x="6948576" y="1939967"/>
                    <a:ext cx="457200" cy="466478"/>
                  </a:xfrm>
                  <a:prstGeom prst="ellipse">
                    <a:avLst/>
                  </a:prstGeom>
                  <a:solidFill>
                    <a:srgbClr val="92D050"/>
                  </a:solidFill>
                  <a:ln>
                    <a:solidFill>
                      <a:schemeClr val="tx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US"/>
                  </a:p>
                </p:txBody>
              </p:sp>
              <p:sp>
                <p:nvSpPr>
                  <p:cNvPr id="7" name="Oval 6"/>
                  <p:cNvSpPr/>
                  <p:nvPr/>
                </p:nvSpPr>
                <p:spPr>
                  <a:xfrm>
                    <a:off x="7013271" y="2608423"/>
                    <a:ext cx="457200" cy="466478"/>
                  </a:xfrm>
                  <a:prstGeom prst="ellipse">
                    <a:avLst/>
                  </a:prstGeom>
                  <a:solidFill>
                    <a:srgbClr val="FFFF00"/>
                  </a:solidFill>
                  <a:ln>
                    <a:solidFill>
                      <a:schemeClr val="tx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US"/>
                  </a:p>
                </p:txBody>
              </p:sp>
              <p:sp>
                <p:nvSpPr>
                  <p:cNvPr id="8" name="Oval 7"/>
                  <p:cNvSpPr/>
                  <p:nvPr/>
                </p:nvSpPr>
                <p:spPr>
                  <a:xfrm>
                    <a:off x="8292140" y="2461820"/>
                    <a:ext cx="457200" cy="466478"/>
                  </a:xfrm>
                  <a:prstGeom prst="ellipse">
                    <a:avLst/>
                  </a:prstGeom>
                  <a:solidFill>
                    <a:srgbClr val="FF0000"/>
                  </a:solidFill>
                  <a:ln>
                    <a:solidFill>
                      <a:schemeClr val="tx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US"/>
                  </a:p>
                </p:txBody>
              </p:sp>
              <p:sp>
                <p:nvSpPr>
                  <p:cNvPr id="9" name="Oval 8"/>
                  <p:cNvSpPr/>
                  <p:nvPr/>
                </p:nvSpPr>
                <p:spPr>
                  <a:xfrm>
                    <a:off x="7793964" y="1931666"/>
                    <a:ext cx="457200" cy="466478"/>
                  </a:xfrm>
                  <a:prstGeom prst="ellipse">
                    <a:avLst/>
                  </a:prstGeom>
                  <a:solidFill>
                    <a:srgbClr val="0070C0"/>
                  </a:solidFill>
                  <a:ln>
                    <a:solidFill>
                      <a:schemeClr val="tx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US"/>
                  </a:p>
                </p:txBody>
              </p:sp>
              <p:sp>
                <p:nvSpPr>
                  <p:cNvPr id="10" name="Oval 9"/>
                  <p:cNvSpPr/>
                  <p:nvPr/>
                </p:nvSpPr>
                <p:spPr>
                  <a:xfrm>
                    <a:off x="7716326" y="2728470"/>
                    <a:ext cx="457200" cy="466478"/>
                  </a:xfrm>
                  <a:prstGeom prst="ellipse">
                    <a:avLst/>
                  </a:prstGeom>
                  <a:solidFill>
                    <a:srgbClr val="7030A0"/>
                  </a:solidFill>
                  <a:ln>
                    <a:solidFill>
                      <a:schemeClr val="tx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US"/>
                  </a:p>
                </p:txBody>
              </p:sp>
            </p:grpSp>
            <p:cxnSp>
              <p:nvCxnSpPr>
                <p:cNvPr id="22" name="Straight Connector 21"/>
                <p:cNvCxnSpPr>
                  <a:stCxn id="9" idx="2"/>
                  <a:endCxn id="6" idx="6"/>
                </p:cNvCxnSpPr>
                <p:nvPr/>
              </p:nvCxnSpPr>
              <p:spPr>
                <a:xfrm flipH="1">
                  <a:off x="7374867" y="2157166"/>
                  <a:ext cx="388188" cy="8301"/>
                </a:xfrm>
                <a:prstGeom prst="line">
                  <a:avLst/>
                </a:prstGeom>
                <a:ln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3" name="Straight Connector 22"/>
                <p:cNvCxnSpPr>
                  <a:stCxn id="7" idx="0"/>
                  <a:endCxn id="6" idx="4"/>
                </p:cNvCxnSpPr>
                <p:nvPr/>
              </p:nvCxnSpPr>
              <p:spPr>
                <a:xfrm flipH="1" flipV="1">
                  <a:off x="7146267" y="2398706"/>
                  <a:ext cx="64695" cy="201978"/>
                </a:xfrm>
                <a:prstGeom prst="line">
                  <a:avLst/>
                </a:prstGeom>
                <a:ln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5" name="Straight Connector 24"/>
                <p:cNvCxnSpPr>
                  <a:stCxn id="9" idx="6"/>
                  <a:endCxn id="8" idx="1"/>
                </p:cNvCxnSpPr>
                <p:nvPr/>
              </p:nvCxnSpPr>
              <p:spPr>
                <a:xfrm>
                  <a:off x="8220255" y="2157166"/>
                  <a:ext cx="107931" cy="365229"/>
                </a:xfrm>
                <a:prstGeom prst="line">
                  <a:avLst/>
                </a:prstGeom>
                <a:ln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7" name="Straight Connector 26"/>
                <p:cNvCxnSpPr>
                  <a:stCxn id="8" idx="3"/>
                  <a:endCxn id="10" idx="6"/>
                </p:cNvCxnSpPr>
                <p:nvPr/>
              </p:nvCxnSpPr>
              <p:spPr>
                <a:xfrm flipH="1">
                  <a:off x="8142617" y="2852245"/>
                  <a:ext cx="185569" cy="101725"/>
                </a:xfrm>
                <a:prstGeom prst="line">
                  <a:avLst/>
                </a:prstGeom>
                <a:ln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sp>
            <p:nvSpPr>
              <p:cNvPr id="39" name="TextBox 38"/>
              <p:cNvSpPr txBox="1"/>
              <p:nvPr/>
            </p:nvSpPr>
            <p:spPr>
              <a:xfrm>
                <a:off x="7780478" y="2489643"/>
                <a:ext cx="1445645" cy="70788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4000" dirty="0" smtClean="0"/>
                  <a:t>Tasks</a:t>
                </a:r>
                <a:endParaRPr lang="en-US" dirty="0"/>
              </a:p>
            </p:txBody>
          </p:sp>
        </p:grpSp>
        <p:sp>
          <p:nvSpPr>
            <p:cNvPr id="41" name="TextBox 40"/>
            <p:cNvSpPr txBox="1"/>
            <p:nvPr/>
          </p:nvSpPr>
          <p:spPr>
            <a:xfrm>
              <a:off x="8224765" y="1229686"/>
              <a:ext cx="20185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dirty="0" err="1" smtClean="0"/>
                <a:t>Lulesh</a:t>
              </a:r>
              <a:r>
                <a:rPr lang="en-US" dirty="0" smtClean="0"/>
                <a:t> AMT</a:t>
              </a:r>
              <a:endParaRPr lang="en-US" dirty="0"/>
            </a:p>
          </p:txBody>
        </p:sp>
        <p:sp>
          <p:nvSpPr>
            <p:cNvPr id="42" name="Rectangle 41"/>
            <p:cNvSpPr/>
            <p:nvPr/>
          </p:nvSpPr>
          <p:spPr>
            <a:xfrm>
              <a:off x="6773893" y="4361648"/>
              <a:ext cx="4741518" cy="2390844"/>
            </a:xfrm>
            <a:prstGeom prst="rect">
              <a:avLst/>
            </a:prstGeom>
            <a:solidFill>
              <a:srgbClr val="FFFF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schemeClr val="tx1"/>
                </a:solidFill>
              </a:endParaRPr>
            </a:p>
          </p:txBody>
        </p:sp>
        <p:sp>
          <p:nvSpPr>
            <p:cNvPr id="43" name="Rectangle 42"/>
            <p:cNvSpPr/>
            <p:nvPr/>
          </p:nvSpPr>
          <p:spPr>
            <a:xfrm>
              <a:off x="7286421" y="5831457"/>
              <a:ext cx="858819" cy="819509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solidFill>
                <a:schemeClr val="tx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 smtClean="0">
                  <a:solidFill>
                    <a:schemeClr val="tx1"/>
                  </a:solidFill>
                </a:rPr>
                <a:t>Value RGBA</a:t>
              </a:r>
              <a:endParaRPr lang="en-US" dirty="0">
                <a:solidFill>
                  <a:schemeClr val="tx1"/>
                </a:solidFill>
              </a:endParaRPr>
            </a:p>
          </p:txBody>
        </p:sp>
        <p:sp>
          <p:nvSpPr>
            <p:cNvPr id="44" name="Rectangle 43"/>
            <p:cNvSpPr/>
            <p:nvPr/>
          </p:nvSpPr>
          <p:spPr>
            <a:xfrm>
              <a:off x="8429108" y="5831457"/>
              <a:ext cx="858819" cy="819509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solidFill>
                <a:schemeClr val="tx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 err="1" smtClean="0">
                  <a:solidFill>
                    <a:schemeClr val="tx1"/>
                  </a:solidFill>
                </a:rPr>
                <a:t>DepthRGBA</a:t>
              </a:r>
              <a:endParaRPr lang="en-US" dirty="0">
                <a:solidFill>
                  <a:schemeClr val="tx1"/>
                </a:solidFill>
              </a:endParaRPr>
            </a:p>
          </p:txBody>
        </p:sp>
        <p:sp>
          <p:nvSpPr>
            <p:cNvPr id="45" name="Rectangle 44"/>
            <p:cNvSpPr/>
            <p:nvPr/>
          </p:nvSpPr>
          <p:spPr>
            <a:xfrm>
              <a:off x="9566694" y="5831456"/>
              <a:ext cx="858819" cy="819509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solidFill>
                <a:schemeClr val="tx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 err="1" smtClean="0">
                  <a:solidFill>
                    <a:schemeClr val="tx1"/>
                  </a:solidFill>
                </a:rPr>
                <a:t>Lum</a:t>
              </a:r>
              <a:endParaRPr lang="en-US" dirty="0" smtClean="0">
                <a:solidFill>
                  <a:schemeClr val="tx1"/>
                </a:solidFill>
              </a:endParaRPr>
            </a:p>
            <a:p>
              <a:pPr algn="ctr"/>
              <a:r>
                <a:rPr lang="en-US" dirty="0" smtClean="0">
                  <a:solidFill>
                    <a:schemeClr val="tx1"/>
                  </a:solidFill>
                </a:rPr>
                <a:t>RGBA</a:t>
              </a:r>
              <a:endParaRPr lang="en-US" dirty="0">
                <a:solidFill>
                  <a:schemeClr val="tx1"/>
                </a:solidFill>
              </a:endParaRPr>
            </a:p>
          </p:txBody>
        </p:sp>
        <p:sp>
          <p:nvSpPr>
            <p:cNvPr id="46" name="TextBox 45"/>
            <p:cNvSpPr txBox="1"/>
            <p:nvPr/>
          </p:nvSpPr>
          <p:spPr>
            <a:xfrm>
              <a:off x="6742244" y="4305711"/>
              <a:ext cx="2751782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dirty="0" smtClean="0"/>
                <a:t>Make </a:t>
              </a:r>
              <a:r>
                <a:rPr lang="en-US" dirty="0" err="1" smtClean="0"/>
                <a:t>Scalar+Depth</a:t>
              </a:r>
              <a:endParaRPr lang="en-US" dirty="0" smtClean="0"/>
            </a:p>
            <a:p>
              <a:r>
                <a:rPr lang="en-US" dirty="0" smtClean="0"/>
                <a:t>Image</a:t>
              </a:r>
              <a:endParaRPr lang="en-US" dirty="0"/>
            </a:p>
          </p:txBody>
        </p:sp>
        <p:sp>
          <p:nvSpPr>
            <p:cNvPr id="47" name="Rectangle 46"/>
            <p:cNvSpPr/>
            <p:nvPr/>
          </p:nvSpPr>
          <p:spPr>
            <a:xfrm>
              <a:off x="8240458" y="4888261"/>
              <a:ext cx="1153832" cy="668809"/>
            </a:xfrm>
            <a:prstGeom prst="rect">
              <a:avLst/>
            </a:prstGeom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 smtClean="0">
                  <a:solidFill>
                    <a:schemeClr val="tx1"/>
                  </a:solidFill>
                </a:rPr>
                <a:t>Ascent</a:t>
              </a:r>
              <a:endParaRPr lang="en-US" dirty="0">
                <a:solidFill>
                  <a:schemeClr val="tx1"/>
                </a:solidFill>
              </a:endParaRPr>
            </a:p>
          </p:txBody>
        </p:sp>
        <p:sp>
          <p:nvSpPr>
            <p:cNvPr id="48" name="Rectangle 47"/>
            <p:cNvSpPr/>
            <p:nvPr/>
          </p:nvSpPr>
          <p:spPr>
            <a:xfrm>
              <a:off x="6928044" y="4926384"/>
              <a:ext cx="981898" cy="612962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 smtClean="0">
                  <a:solidFill>
                    <a:schemeClr val="tx1"/>
                  </a:solidFill>
                </a:rPr>
                <a:t>Scenes</a:t>
              </a:r>
              <a:endParaRPr lang="en-US" dirty="0">
                <a:solidFill>
                  <a:schemeClr val="tx1"/>
                </a:solidFill>
              </a:endParaRPr>
            </a:p>
          </p:txBody>
        </p:sp>
        <p:sp>
          <p:nvSpPr>
            <p:cNvPr id="49" name="Freeform 48"/>
            <p:cNvSpPr/>
            <p:nvPr/>
          </p:nvSpPr>
          <p:spPr>
            <a:xfrm>
              <a:off x="6762541" y="3315956"/>
              <a:ext cx="4762918" cy="1045029"/>
            </a:xfrm>
            <a:custGeom>
              <a:avLst/>
              <a:gdLst>
                <a:gd name="connsiteX0" fmla="*/ 1316334 w 4762918"/>
                <a:gd name="connsiteY0" fmla="*/ 30145 h 1045029"/>
                <a:gd name="connsiteX1" fmla="*/ 0 w 4762918"/>
                <a:gd name="connsiteY1" fmla="*/ 1024932 h 1045029"/>
                <a:gd name="connsiteX2" fmla="*/ 4762918 w 4762918"/>
                <a:gd name="connsiteY2" fmla="*/ 1045029 h 1045029"/>
                <a:gd name="connsiteX3" fmla="*/ 1999622 w 4762918"/>
                <a:gd name="connsiteY3" fmla="*/ 0 h 1045029"/>
                <a:gd name="connsiteX4" fmla="*/ 1316334 w 4762918"/>
                <a:gd name="connsiteY4" fmla="*/ 30145 h 10450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762918" h="1045029">
                  <a:moveTo>
                    <a:pt x="1316334" y="30145"/>
                  </a:moveTo>
                  <a:lnTo>
                    <a:pt x="0" y="1024932"/>
                  </a:lnTo>
                  <a:lnTo>
                    <a:pt x="4762918" y="1045029"/>
                  </a:lnTo>
                  <a:lnTo>
                    <a:pt x="1999622" y="0"/>
                  </a:lnTo>
                  <a:lnTo>
                    <a:pt x="1316334" y="30145"/>
                  </a:lnTo>
                  <a:close/>
                </a:path>
              </a:pathLst>
            </a:custGeom>
            <a:solidFill>
              <a:srgbClr val="FFFF00">
                <a:alpha val="3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Right Arrow 49"/>
            <p:cNvSpPr/>
            <p:nvPr/>
          </p:nvSpPr>
          <p:spPr>
            <a:xfrm>
              <a:off x="7917234" y="5089585"/>
              <a:ext cx="351258" cy="258701"/>
            </a:xfrm>
            <a:prstGeom prst="rightArrow">
              <a:avLst/>
            </a:prstGeom>
            <a:solidFill>
              <a:srgbClr val="FFC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52" name="Straight Arrow Connector 51"/>
            <p:cNvCxnSpPr>
              <a:endCxn id="43" idx="0"/>
            </p:cNvCxnSpPr>
            <p:nvPr/>
          </p:nvCxnSpPr>
          <p:spPr>
            <a:xfrm flipH="1">
              <a:off x="7715831" y="5536706"/>
              <a:ext cx="1085203" cy="294751"/>
            </a:xfrm>
            <a:prstGeom prst="straightConnector1">
              <a:avLst/>
            </a:prstGeom>
            <a:ln w="3175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Straight Arrow Connector 53"/>
            <p:cNvCxnSpPr>
              <a:endCxn id="44" idx="0"/>
            </p:cNvCxnSpPr>
            <p:nvPr/>
          </p:nvCxnSpPr>
          <p:spPr>
            <a:xfrm>
              <a:off x="8811920" y="5505437"/>
              <a:ext cx="46598" cy="326020"/>
            </a:xfrm>
            <a:prstGeom prst="straightConnector1">
              <a:avLst/>
            </a:prstGeom>
            <a:ln w="3175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Straight Arrow Connector 54"/>
            <p:cNvCxnSpPr>
              <a:endCxn id="45" idx="0"/>
            </p:cNvCxnSpPr>
            <p:nvPr/>
          </p:nvCxnSpPr>
          <p:spPr>
            <a:xfrm>
              <a:off x="8821893" y="5531954"/>
              <a:ext cx="1174211" cy="299502"/>
            </a:xfrm>
            <a:prstGeom prst="straightConnector1">
              <a:avLst/>
            </a:prstGeom>
            <a:ln w="3175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9" name="Rectangle 58"/>
            <p:cNvSpPr/>
            <p:nvPr/>
          </p:nvSpPr>
          <p:spPr>
            <a:xfrm>
              <a:off x="9814909" y="4874628"/>
              <a:ext cx="1445714" cy="648689"/>
            </a:xfrm>
            <a:prstGeom prst="rect">
              <a:avLst/>
            </a:prstGeom>
            <a:solidFill>
              <a:schemeClr val="accent6">
                <a:lumMod val="60000"/>
                <a:lumOff val="4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 smtClean="0">
                  <a:solidFill>
                    <a:schemeClr val="tx1"/>
                  </a:solidFill>
                </a:rPr>
                <a:t>RGBA-&gt;Float</a:t>
              </a:r>
              <a:endParaRPr lang="en-US" dirty="0">
                <a:solidFill>
                  <a:schemeClr val="tx1"/>
                </a:solidFill>
              </a:endParaRPr>
            </a:p>
          </p:txBody>
        </p:sp>
        <p:cxnSp>
          <p:nvCxnSpPr>
            <p:cNvPr id="62" name="Straight Arrow Connector 61"/>
            <p:cNvCxnSpPr>
              <a:endCxn id="47" idx="0"/>
            </p:cNvCxnSpPr>
            <p:nvPr/>
          </p:nvCxnSpPr>
          <p:spPr>
            <a:xfrm>
              <a:off x="8408201" y="3645332"/>
              <a:ext cx="409173" cy="1242929"/>
            </a:xfrm>
            <a:prstGeom prst="straightConnector1">
              <a:avLst/>
            </a:prstGeom>
            <a:ln w="3175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Straight Arrow Connector 63"/>
            <p:cNvCxnSpPr/>
            <p:nvPr/>
          </p:nvCxnSpPr>
          <p:spPr>
            <a:xfrm flipH="1" flipV="1">
              <a:off x="9620209" y="3815817"/>
              <a:ext cx="726158" cy="1050174"/>
            </a:xfrm>
            <a:prstGeom prst="straightConnector1">
              <a:avLst/>
            </a:prstGeom>
            <a:ln w="3175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" name="Straight Arrow Connector 66"/>
            <p:cNvCxnSpPr>
              <a:stCxn id="73" idx="0"/>
            </p:cNvCxnSpPr>
            <p:nvPr/>
          </p:nvCxnSpPr>
          <p:spPr>
            <a:xfrm flipV="1">
              <a:off x="11127758" y="5557070"/>
              <a:ext cx="5931" cy="481989"/>
            </a:xfrm>
            <a:prstGeom prst="straightConnector1">
              <a:avLst/>
            </a:prstGeom>
            <a:ln w="3175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2" name="Right Brace 71"/>
            <p:cNvSpPr/>
            <p:nvPr/>
          </p:nvSpPr>
          <p:spPr>
            <a:xfrm>
              <a:off x="10592797" y="5840093"/>
              <a:ext cx="111484" cy="810872"/>
            </a:xfrm>
            <a:prstGeom prst="rightBrace">
              <a:avLst/>
            </a:prstGeom>
            <a:ln w="158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3" name="TextBox 72"/>
            <p:cNvSpPr txBox="1"/>
            <p:nvPr/>
          </p:nvSpPr>
          <p:spPr>
            <a:xfrm>
              <a:off x="10730057" y="6039059"/>
              <a:ext cx="79540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dirty="0" smtClean="0"/>
                <a:t>files</a:t>
              </a:r>
              <a:endParaRPr lang="en-US" sz="1600" dirty="0"/>
            </a:p>
          </p:txBody>
        </p:sp>
      </p:grpSp>
      <p:sp>
        <p:nvSpPr>
          <p:cNvPr id="82" name="Rectangle 81"/>
          <p:cNvSpPr/>
          <p:nvPr/>
        </p:nvSpPr>
        <p:spPr>
          <a:xfrm>
            <a:off x="11131232" y="2966400"/>
            <a:ext cx="858819" cy="819509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tx1"/>
                </a:solidFill>
              </a:rPr>
              <a:t>Full</a:t>
            </a:r>
          </a:p>
          <a:p>
            <a:pPr algn="ctr"/>
            <a:r>
              <a:rPr lang="en-US" dirty="0" smtClean="0">
                <a:solidFill>
                  <a:schemeClr val="tx1"/>
                </a:solidFill>
              </a:rPr>
              <a:t>Image</a:t>
            </a:r>
            <a:endParaRPr lang="en-US" dirty="0">
              <a:solidFill>
                <a:schemeClr val="tx1"/>
              </a:solidFill>
            </a:endParaRPr>
          </a:p>
        </p:txBody>
      </p:sp>
      <p:cxnSp>
        <p:nvCxnSpPr>
          <p:cNvPr id="83" name="Straight Arrow Connector 82"/>
          <p:cNvCxnSpPr>
            <a:endCxn id="82" idx="1"/>
          </p:cNvCxnSpPr>
          <p:nvPr/>
        </p:nvCxnSpPr>
        <p:spPr>
          <a:xfrm flipV="1">
            <a:off x="9930181" y="3376155"/>
            <a:ext cx="1201051" cy="14999"/>
          </a:xfrm>
          <a:prstGeom prst="straightConnector1">
            <a:avLst/>
          </a:prstGeom>
          <a:ln w="317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959077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6000" dirty="0" err="1" smtClean="0"/>
              <a:t>Lulesh</a:t>
            </a:r>
            <a:r>
              <a:rPr lang="en-US" sz="6000" dirty="0"/>
              <a:t> </a:t>
            </a:r>
            <a:r>
              <a:rPr lang="en-US" sz="6000" dirty="0" smtClean="0"/>
              <a:t>AMT and Ascent</a:t>
            </a:r>
            <a:endParaRPr lang="en-US" sz="6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22514" y="1587640"/>
            <a:ext cx="5928529" cy="4994030"/>
          </a:xfrm>
        </p:spPr>
        <p:txBody>
          <a:bodyPr>
            <a:normAutofit/>
          </a:bodyPr>
          <a:lstStyle/>
          <a:p>
            <a:r>
              <a:rPr lang="en-US" b="1" dirty="0" smtClean="0"/>
              <a:t>Status</a:t>
            </a:r>
          </a:p>
          <a:p>
            <a:pPr lvl="1"/>
            <a:r>
              <a:rPr lang="en-US" dirty="0" smtClean="0"/>
              <a:t>Code is written, partially working</a:t>
            </a:r>
          </a:p>
          <a:p>
            <a:pPr lvl="1"/>
            <a:r>
              <a:rPr lang="en-US" dirty="0" smtClean="0"/>
              <a:t>Able to write some images using Ascent</a:t>
            </a:r>
          </a:p>
          <a:p>
            <a:pPr lvl="1"/>
            <a:r>
              <a:rPr lang="en-US" dirty="0" smtClean="0"/>
              <a:t>Possible threading problem between Legion and Ascent</a:t>
            </a:r>
            <a:endParaRPr lang="en-US" dirty="0" smtClean="0"/>
          </a:p>
        </p:txBody>
      </p:sp>
      <p:sp>
        <p:nvSpPr>
          <p:cNvPr id="6" name="Content Placeholder 2"/>
          <p:cNvSpPr txBox="1">
            <a:spLocks/>
          </p:cNvSpPr>
          <p:nvPr/>
        </p:nvSpPr>
        <p:spPr>
          <a:xfrm>
            <a:off x="6263471" y="1587640"/>
            <a:ext cx="5928529" cy="499403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b="1" dirty="0" smtClean="0"/>
              <a:t>Next Steps</a:t>
            </a:r>
          </a:p>
          <a:p>
            <a:pPr lvl="1"/>
            <a:r>
              <a:rPr lang="en-US" dirty="0" smtClean="0"/>
              <a:t>Debug Ascent integration (and get better access to image in memory)</a:t>
            </a:r>
          </a:p>
          <a:p>
            <a:pPr lvl="1"/>
            <a:r>
              <a:rPr lang="en-US" dirty="0" smtClean="0"/>
              <a:t>Try </a:t>
            </a:r>
            <a:r>
              <a:rPr lang="en-US" dirty="0" err="1" smtClean="0"/>
              <a:t>OSPRay</a:t>
            </a:r>
            <a:r>
              <a:rPr lang="en-US" dirty="0" smtClean="0"/>
              <a:t> for scalar image rendering</a:t>
            </a:r>
          </a:p>
          <a:p>
            <a:pPr lvl="1"/>
            <a:r>
              <a:rPr lang="en-US" dirty="0" smtClean="0"/>
              <a:t>Implement better Legion-based image compositing</a:t>
            </a:r>
            <a:endParaRPr lang="en-US" dirty="0"/>
          </a:p>
        </p:txBody>
      </p:sp>
      <p:grpSp>
        <p:nvGrpSpPr>
          <p:cNvPr id="10" name="Group 9"/>
          <p:cNvGrpSpPr/>
          <p:nvPr/>
        </p:nvGrpSpPr>
        <p:grpSpPr>
          <a:xfrm>
            <a:off x="2390670" y="4084655"/>
            <a:ext cx="7718390" cy="2783347"/>
            <a:chOff x="2390670" y="4084655"/>
            <a:chExt cx="7718390" cy="2783347"/>
          </a:xfrm>
        </p:grpSpPr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2390670" y="4084655"/>
              <a:ext cx="7697875" cy="2687841"/>
            </a:xfrm>
            <a:prstGeom prst="rect">
              <a:avLst/>
            </a:prstGeom>
          </p:spPr>
        </p:pic>
        <p:sp>
          <p:nvSpPr>
            <p:cNvPr id="7" name="TextBox 6"/>
            <p:cNvSpPr txBox="1"/>
            <p:nvPr/>
          </p:nvSpPr>
          <p:spPr>
            <a:xfrm>
              <a:off x="2390671" y="6486164"/>
              <a:ext cx="2593312" cy="381838"/>
            </a:xfrm>
            <a:prstGeom prst="rect">
              <a:avLst/>
            </a:prstGeom>
            <a:solidFill>
              <a:schemeClr val="tx1"/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en-US" dirty="0" smtClean="0">
                  <a:solidFill>
                    <a:schemeClr val="bg1"/>
                  </a:solidFill>
                </a:rPr>
                <a:t>Scalar</a:t>
              </a:r>
              <a:endParaRPr lang="en-US" dirty="0">
                <a:solidFill>
                  <a:schemeClr val="bg1"/>
                </a:solidFill>
              </a:endParaRPr>
            </a:p>
          </p:txBody>
        </p:sp>
        <p:sp>
          <p:nvSpPr>
            <p:cNvPr id="8" name="TextBox 7"/>
            <p:cNvSpPr txBox="1"/>
            <p:nvPr/>
          </p:nvSpPr>
          <p:spPr>
            <a:xfrm>
              <a:off x="4942951" y="6486164"/>
              <a:ext cx="2593312" cy="381838"/>
            </a:xfrm>
            <a:prstGeom prst="rect">
              <a:avLst/>
            </a:prstGeom>
            <a:solidFill>
              <a:schemeClr val="tx1"/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en-US" dirty="0" smtClean="0">
                  <a:solidFill>
                    <a:schemeClr val="bg1"/>
                  </a:solidFill>
                </a:rPr>
                <a:t>Depth</a:t>
              </a:r>
              <a:endParaRPr lang="en-US" dirty="0">
                <a:solidFill>
                  <a:schemeClr val="bg1"/>
                </a:solidFill>
              </a:endParaRPr>
            </a:p>
          </p:txBody>
        </p:sp>
        <p:sp>
          <p:nvSpPr>
            <p:cNvPr id="9" name="TextBox 8"/>
            <p:cNvSpPr txBox="1"/>
            <p:nvPr/>
          </p:nvSpPr>
          <p:spPr>
            <a:xfrm>
              <a:off x="7515748" y="6476162"/>
              <a:ext cx="2593312" cy="381838"/>
            </a:xfrm>
            <a:prstGeom prst="rect">
              <a:avLst/>
            </a:prstGeom>
            <a:solidFill>
              <a:schemeClr val="tx1"/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en-US" dirty="0" smtClean="0">
                  <a:solidFill>
                    <a:schemeClr val="bg1"/>
                  </a:solidFill>
                </a:rPr>
                <a:t>Luminance</a:t>
              </a:r>
              <a:endParaRPr lang="en-US" dirty="0">
                <a:solidFill>
                  <a:schemeClr val="bg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0816107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44</TotalTime>
  <Words>114</Words>
  <Application>Microsoft Office PowerPoint</Application>
  <PresentationFormat>Widescreen</PresentationFormat>
  <Paragraphs>36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Arial</vt:lpstr>
      <vt:lpstr>Calibri</vt:lpstr>
      <vt:lpstr>Calibri Light</vt:lpstr>
      <vt:lpstr>Office Theme</vt:lpstr>
      <vt:lpstr>Lulesh AMT and Ascent</vt:lpstr>
      <vt:lpstr>Lulesh AMT and Ascent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Lulesh AMT and Ascent</dc:title>
  <dc:creator>Brad Whitlock</dc:creator>
  <cp:lastModifiedBy>Brad Whitlock</cp:lastModifiedBy>
  <cp:revision>5</cp:revision>
  <dcterms:created xsi:type="dcterms:W3CDTF">2019-05-30T15:51:51Z</dcterms:created>
  <dcterms:modified xsi:type="dcterms:W3CDTF">2019-05-30T16:36:16Z</dcterms:modified>
</cp:coreProperties>
</file>