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1683" r:id="rId2"/>
    <p:sldId id="6645" r:id="rId3"/>
    <p:sldId id="294" r:id="rId4"/>
    <p:sldId id="335" r:id="rId5"/>
    <p:sldId id="338" r:id="rId6"/>
    <p:sldId id="6650" r:id="rId7"/>
    <p:sldId id="403" r:id="rId8"/>
    <p:sldId id="344" r:id="rId9"/>
    <p:sldId id="1670" r:id="rId10"/>
    <p:sldId id="1645" r:id="rId11"/>
    <p:sldId id="1671" r:id="rId12"/>
    <p:sldId id="1672" r:id="rId13"/>
    <p:sldId id="1679" r:id="rId14"/>
    <p:sldId id="421" r:id="rId15"/>
    <p:sldId id="1674" r:id="rId16"/>
    <p:sldId id="436" r:id="rId17"/>
    <p:sldId id="1630" r:id="rId18"/>
    <p:sldId id="1684" r:id="rId19"/>
    <p:sldId id="379" r:id="rId20"/>
    <p:sldId id="1635" r:id="rId21"/>
    <p:sldId id="1675" r:id="rId22"/>
    <p:sldId id="1678" r:id="rId23"/>
    <p:sldId id="1707" r:id="rId24"/>
    <p:sldId id="1706" r:id="rId25"/>
    <p:sldId id="6651" r:id="rId26"/>
    <p:sldId id="276" r:id="rId27"/>
    <p:sldId id="469" r:id="rId28"/>
    <p:sldId id="488" r:id="rId29"/>
    <p:sldId id="1704" r:id="rId30"/>
    <p:sldId id="393" r:id="rId31"/>
    <p:sldId id="1691" r:id="rId32"/>
    <p:sldId id="300" r:id="rId33"/>
    <p:sldId id="358" r:id="rId34"/>
    <p:sldId id="324" r:id="rId35"/>
    <p:sldId id="339" r:id="rId36"/>
    <p:sldId id="454" r:id="rId37"/>
    <p:sldId id="375" r:id="rId38"/>
    <p:sldId id="263" r:id="rId39"/>
    <p:sldId id="264" r:id="rId40"/>
    <p:sldId id="1703" r:id="rId41"/>
    <p:sldId id="439" r:id="rId42"/>
    <p:sldId id="461" r:id="rId43"/>
    <p:sldId id="1705" r:id="rId44"/>
    <p:sldId id="1702" r:id="rId45"/>
    <p:sldId id="6652" r:id="rId46"/>
    <p:sldId id="419" r:id="rId47"/>
    <p:sldId id="1646" r:id="rId48"/>
    <p:sldId id="1690" r:id="rId49"/>
  </p:sldIdLst>
  <p:sldSz cx="9144000" cy="5143500" type="screen16x9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2"/>
    <p:restoredTop sz="95782" autoAdjust="0"/>
  </p:normalViewPr>
  <p:slideViewPr>
    <p:cSldViewPr snapToGrid="0" snapToObjects="1" showGuides="1">
      <p:cViewPr varScale="1">
        <p:scale>
          <a:sx n="163" d="100"/>
          <a:sy n="163" d="100"/>
        </p:scale>
        <p:origin x="74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E9AAB-22D4-F549-9FC9-D6B8FF37FBBC}" type="datetimeFigureOut">
              <a:rPr kumimoji="1" lang="ja-JP" altLang="en-US" smtClean="0"/>
              <a:t>2023/5/25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4C786-97E3-9E49-A43C-D8360412C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415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A105-6A13-AA43-AA5F-9013C769E7E0}" type="datetimeFigureOut">
              <a:rPr lang="ja-JP" altLang="en-US" smtClean="0"/>
              <a:pPr/>
              <a:t>2023/5/25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E2763-3FED-054E-BD74-08CE06A744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0586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2763-3FED-054E-BD74-08CE06A7449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3640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pPr algn="r"/>
            <a:fld id="{612AE108-792F-490E-A3E4-97AFA18FF443}" type="slidenum">
              <a:rPr lang="en-US" sz="1400" b="0" strike="noStrike" spc="-1" smtClean="0">
                <a:latin typeface="Calibri"/>
              </a:rPr>
              <a:t>35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97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First, I am going to talk about the ARGOT method. </a:t>
            </a:r>
          </a:p>
          <a:p>
            <a:r>
              <a:rPr lang="en-US" altLang="ja-JP" dirty="0"/>
              <a:t>To solve the radiative transfer from point radiation sources, it is necessary to compute the optical depth between each pair of point radiation sources and the target mesh grid. </a:t>
            </a:r>
          </a:p>
          <a:p>
            <a:r>
              <a:rPr lang="en-US" altLang="ja-JP" dirty="0"/>
              <a:t>Assuming that the number of mesh grids is constant, the computational complexity is proportional to the number of point radiation sources. </a:t>
            </a:r>
          </a:p>
          <a:p>
            <a:r>
              <a:rPr lang="en-US" altLang="ja-JP" dirty="0"/>
              <a:t>To address this, the ARGOT method builds an oct-tree data structure for the distribution of radiation sources, as shown here. </a:t>
            </a:r>
          </a:p>
          <a:p>
            <a:r>
              <a:rPr lang="en-US" altLang="ja-JP" dirty="0"/>
              <a:t>For point of view from the target mesh , it is treated as a same light source if the light sources fall within a certain degree. </a:t>
            </a:r>
          </a:p>
          <a:p>
            <a:r>
              <a:rPr lang="en-US" altLang="ja-JP" dirty="0"/>
              <a:t>That’s why the effective number of sources is reduced from N to the logarithm of N. </a:t>
            </a:r>
          </a:p>
          <a:p>
            <a:r>
              <a:rPr lang="en-US" altLang="ja-JP" dirty="0"/>
              <a:t>As you can see, this method is similar to Tree-Code in gravity calculation, which means it’s suitable for the GPU.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So, each ray is assigned to each CUDA thread, and then these computations are conducted in parallel. 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7C4A-E283-A043-93F8-4697B2EEE81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892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 method is based on ray-tracing method.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split the target 3D space into 3D meshes, and the typical size of meshes will be between 100 cued to 1000 cubed.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 for ray tracing comes from boundaries and they are move in straight in parallel with each other.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access pattern for mesh data is varies depending on ray direction.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cases, memory access will be consecutive, but in the other cases, it will be scattered.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we consider ART method is not suitable for SIMD architecture.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FPGAs can handle this well because we can make custom memory access logics on an FPGA.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163CD-0F4B-C549-AAA9-4E0535B0BF16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649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it’s time to talk about performance evaluation. </a:t>
            </a:r>
          </a:p>
          <a:p>
            <a:r>
              <a:rPr kumimoji="1" lang="en-US" altLang="ja-JP" dirty="0"/>
              <a:t>This slide shows our evaluation testbed called Pre-PACS-X, which is working at Center for Computational Sciences, University of Tsukuba. </a:t>
            </a:r>
          </a:p>
          <a:p>
            <a:r>
              <a:rPr kumimoji="1" lang="en-US" altLang="ja-JP" dirty="0"/>
              <a:t>This is not ‘X’, this is Roman numerals, OK. </a:t>
            </a:r>
          </a:p>
          <a:p>
            <a:r>
              <a:rPr kumimoji="1" lang="en-US" altLang="ja-JP" dirty="0"/>
              <a:t>This is a heterogeneous platform composed of three kinds of devices: two Intel Xeon E5-2660 v4 CPUs, two PCIe-based NVIDIA P100 GPUs, and a single </a:t>
            </a:r>
            <a:r>
              <a:rPr kumimoji="1" lang="en-US" altLang="ja-JP" dirty="0" err="1"/>
              <a:t>BittWare</a:t>
            </a:r>
            <a:r>
              <a:rPr kumimoji="1" lang="en-US" altLang="ja-JP" dirty="0"/>
              <a:t> A10PL4 FPGA board.</a:t>
            </a:r>
          </a:p>
          <a:p>
            <a:r>
              <a:rPr kumimoji="1" lang="en-US" altLang="ja-JP" dirty="0"/>
              <a:t>In this evaluation, we used a single GPU and an FPGA as surrounded by the red line, as shown here.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A24E3-BF8E-9040-B3D8-17246D3DE63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733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A14A0-5511-3E40-86E5-A5239E9177E8}" type="slidenum">
              <a:rPr lang="en-US" altLang="ja-JP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20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solve programming problem, we introduce Channel over Ethernet,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short, communication system.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concept of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is extending channels to external communications.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using channels means pipeline manner communication, sending or receiving data from or to compute pipeline directly.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also, multiple networking channels are supported.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OpenCL, only one writing and reading point per channels is allowed.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some multiplexing logics are needed to achieve this.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figures show example code using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Write_channel_intel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read_channel_intel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standard APIs in Intel OpenCL.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writing data into this channel, it is transferred to an FPGA in another node through the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backends.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talk about the backend in the next few slides.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55CE4-22AC-AB42-AB90-08B5DF34132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932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figures show the result of the </a:t>
            </a:r>
            <a:r>
              <a:rPr kumimoji="1" lang="en-US" altLang="ja-JP" dirty="0" err="1"/>
              <a:t>pingpong</a:t>
            </a:r>
            <a:r>
              <a:rPr kumimoji="1" lang="en-US" altLang="ja-JP" dirty="0"/>
              <a:t> benchmark.</a:t>
            </a:r>
          </a:p>
          <a:p>
            <a:r>
              <a:rPr kumimoji="1" lang="en-US" altLang="ja-JP" dirty="0"/>
              <a:t>We used up to 8 FPGAs on the Cygnus system.</a:t>
            </a:r>
          </a:p>
          <a:p>
            <a:r>
              <a:rPr kumimoji="1" lang="en-US" altLang="ja-JP" dirty="0"/>
              <a:t>1-hop means communication between two neighboring FPGAs.</a:t>
            </a:r>
          </a:p>
          <a:p>
            <a:r>
              <a:rPr kumimoji="1" lang="en-US" altLang="ja-JP" dirty="0"/>
              <a:t>2-hops means communication to the neighbor of the neighbor FPGA.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right figure shows the latency result.</a:t>
            </a:r>
          </a:p>
          <a:p>
            <a:r>
              <a:rPr kumimoji="1" lang="en-US" altLang="ja-JP" dirty="0"/>
              <a:t>The minimum latency is 500ns and each hops adds about 250ns.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left figure shows the throughput result.</a:t>
            </a:r>
          </a:p>
          <a:p>
            <a:r>
              <a:rPr kumimoji="1" lang="en-US" altLang="ja-JP" dirty="0"/>
              <a:t>The maximum throughput is 90.2Gbps and the minimum latency is 500ns.</a:t>
            </a:r>
          </a:p>
          <a:p>
            <a:r>
              <a:rPr kumimoji="1" lang="en-US" altLang="ja-JP" dirty="0"/>
              <a:t>Because the larger hop case has larger communication latency, the throughput is less on the small and medium length messages.</a:t>
            </a:r>
          </a:p>
          <a:p>
            <a:r>
              <a:rPr kumimoji="1" lang="en-US" altLang="ja-JP" dirty="0"/>
              <a:t>However, the long message achieves the almost same performance.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55CE4-22AC-AB42-AB90-08B5DF34132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85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oneAPI is a cross-architecture programming framework proposed by Intel. The purpose of oneAPI is to simplify the development across different architectures.</a:t>
            </a:r>
          </a:p>
          <a:p>
            <a:r>
              <a:rPr kumimoji="1" lang="en-US" altLang="ja-JP"/>
              <a:t>oneAPI includes the </a:t>
            </a:r>
            <a:r>
              <a:rPr lang="en-US" altLang="ja-JP"/>
              <a:t>Data Pallalell C++ </a:t>
            </a:r>
            <a:r>
              <a:rPr kumimoji="1" lang="en-US" altLang="ja-JP"/>
              <a:t>programming language and a set of libraries enablering development in a single languarge and API.</a:t>
            </a:r>
          </a:p>
          <a:p>
            <a:endParaRPr kumimoji="1" lang="en-US" altLang="ja-JP"/>
          </a:p>
          <a:p>
            <a:r>
              <a:rPr kumimoji="1" lang="en-US" altLang="ja-JP"/>
              <a:t>DPC++ is based on C++, SYCL specification, and  extension. </a:t>
            </a:r>
          </a:p>
          <a:p>
            <a:r>
              <a:rPr kumimoji="1" lang="en-US" altLang="ja-JP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SYCL is a standard that provides an abstract layer and unifies the development environment of different accelerators.</a:t>
            </a:r>
          </a:p>
          <a:p>
            <a:r>
              <a:rPr kumimoji="1" lang="en-US" altLang="ja-JP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DPC++ enables unified description across different architectures</a:t>
            </a:r>
          </a:p>
          <a:p>
            <a:endParaRPr kumimoji="1" lang="en-US" altLang="ja-JP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A14A0-5511-3E40-86E5-A5239E9177E8}" type="slidenum">
              <a:rPr lang="en-US" altLang="ja-JP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00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A14A0-5511-3E40-86E5-A5239E9177E8}" type="slidenum">
              <a:rPr lang="en-US" altLang="ja-JP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42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A14A0-5511-3E40-86E5-A5239E9177E8}" type="slidenum">
              <a:rPr lang="en-US" altLang="ja-JP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94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97663-4AB4-4095-A156-593E6FA7A15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014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163CD-0F4B-C549-AAA9-4E0535B0BF16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05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pPr algn="r"/>
            <a:fld id="{612AE108-792F-490E-A3E4-97AFA18FF443}" type="slidenum">
              <a:rPr lang="en-US" sz="1400" b="0" strike="noStrike" spc="-1" smtClean="0">
                <a:latin typeface="Calibri"/>
              </a:rPr>
              <a:t>34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52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16042"/>
            <a:ext cx="9144000" cy="627459"/>
          </a:xfrm>
          <a:prstGeom prst="rect">
            <a:avLst/>
          </a:prstGeom>
          <a:noFill/>
        </p:spPr>
      </p:pic>
      <p:pic>
        <p:nvPicPr>
          <p:cNvPr id="21507" name="Picture 3" descr="back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0" y="1"/>
            <a:ext cx="9144000" cy="4569619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71307" y="4789608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16016" y="4789608"/>
            <a:ext cx="3671887" cy="21550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dirty="0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431928" y="1119188"/>
            <a:ext cx="61118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135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437197" y="4937524"/>
            <a:ext cx="27735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900" b="1" i="1" dirty="0">
                <a:solidFill>
                  <a:srgbClr val="000066"/>
                </a:solidFill>
              </a:rPr>
              <a:t>Center for Computational Sciences, Univ. of Tsukuba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9753" y="1113235"/>
            <a:ext cx="83534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 sz="135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39753" y="3003947"/>
            <a:ext cx="83534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 sz="1350"/>
          </a:p>
        </p:txBody>
      </p:sp>
      <p:pic>
        <p:nvPicPr>
          <p:cNvPr id="21514" name="Picture 10" descr="ut_ma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88" y="4549379"/>
            <a:ext cx="463550" cy="347663"/>
          </a:xfrm>
          <a:prstGeom prst="rect">
            <a:avLst/>
          </a:prstGeom>
          <a:noFill/>
        </p:spPr>
      </p:pic>
      <p:pic>
        <p:nvPicPr>
          <p:cNvPr id="21515" name="Picture 11" descr="CCS-LOGO-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4569620"/>
            <a:ext cx="792162" cy="3821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1591" y="4682705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58000" y="135732"/>
            <a:ext cx="2286000" cy="438031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0" y="135732"/>
            <a:ext cx="6705600" cy="438031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1591" y="4673046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35733"/>
            <a:ext cx="8820150" cy="43576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0" y="685801"/>
            <a:ext cx="4495800" cy="3830241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685801"/>
            <a:ext cx="4495800" cy="3830241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2411413" y="4901805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16016" y="4677967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179391" y="4839892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35733"/>
            <a:ext cx="8820150" cy="43576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0" y="685801"/>
            <a:ext cx="4495800" cy="3830241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685801"/>
            <a:ext cx="4495800" cy="18573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2657475"/>
            <a:ext cx="4495800" cy="1858566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2411413" y="4901805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1116016" y="4677967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179391" y="4839892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35733"/>
            <a:ext cx="8820150" cy="43576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0" y="685801"/>
            <a:ext cx="9144000" cy="3830241"/>
          </a:xfrm>
        </p:spPr>
        <p:txBody>
          <a:bodyPr/>
          <a:lstStyle/>
          <a:p>
            <a:r>
              <a:rPr lang="ja-JP" altLang="en-US"/>
              <a:t>アイコンをクリックして表を追加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2411413" y="4901805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116016" y="4677967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79391" y="4839892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5468" y="4767264"/>
            <a:ext cx="1126336" cy="273844"/>
          </a:xfrm>
        </p:spPr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91803" y="4767264"/>
            <a:ext cx="3871103" cy="273844"/>
          </a:xfrm>
        </p:spPr>
        <p:txBody>
          <a:bodyPr/>
          <a:lstStyle/>
          <a:p>
            <a:r>
              <a:rPr lang="en-US" altLang="ja-JP" dirty="0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0288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B400F8-519A-C146-9C70-6083EBAECF1B}"/>
              </a:ext>
            </a:extLst>
          </p:cNvPr>
          <p:cNvSpPr/>
          <p:nvPr userDrawn="1"/>
        </p:nvSpPr>
        <p:spPr>
          <a:xfrm>
            <a:off x="0" y="1"/>
            <a:ext cx="9144000" cy="997190"/>
          </a:xfrm>
          <a:prstGeom prst="rect">
            <a:avLst/>
          </a:prstGeom>
          <a:gradFill flip="none" rotWithShape="1">
            <a:gsLst>
              <a:gs pos="0">
                <a:srgbClr val="7892C0">
                  <a:shade val="30000"/>
                  <a:satMod val="115000"/>
                </a:srgbClr>
              </a:gs>
              <a:gs pos="62000">
                <a:srgbClr val="7892C0">
                  <a:shade val="67500"/>
                  <a:satMod val="115000"/>
                </a:srgb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BA9FEE-D177-D94B-8E68-3A583FE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42900"/>
            <a:ext cx="7803814" cy="683237"/>
          </a:xfrm>
          <a:prstGeom prst="rect">
            <a:avLst/>
          </a:prstGeom>
        </p:spPr>
        <p:txBody>
          <a:bodyPr anchor="ctr"/>
          <a:lstStyle>
            <a:lvl1pPr>
              <a:defRPr sz="2700" b="1" i="0">
                <a:solidFill>
                  <a:schemeClr val="bg1"/>
                </a:solidFill>
                <a:latin typeface="Helvetica" panose="020B0604020202020204" pitchFamily="34" charset="0"/>
                <a:ea typeface="Noto Sans CJK JP Medium" panose="020B0500000000000000" pitchFamily="34" charset="-128"/>
                <a:cs typeface="Helvetica" panose="020B0604020202020204" pitchFamily="34" charset="0"/>
              </a:defRPr>
            </a:lvl1pPr>
          </a:lstStyle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80271657-2C64-4378-9E30-5E719F622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134485"/>
            <a:ext cx="8121651" cy="372867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tabLst/>
              <a:defRPr sz="1425" b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Noto Sans CJK JP Regular" panose="020B0500000000000000" pitchFamily="34" charset="-128"/>
                <a:cs typeface="Helvetica" panose="020B0604020202020204" pitchFamily="34" charset="0"/>
              </a:defRPr>
            </a:lvl1pPr>
            <a:lvl2pPr marL="259556" indent="-259556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tabLst/>
              <a:defRPr sz="1275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Noto Sans CJK JP Regular" panose="020B0500000000000000" pitchFamily="34" charset="-128"/>
                <a:cs typeface="Helvetica" panose="020B0604020202020204" pitchFamily="34" charset="0"/>
              </a:defRPr>
            </a:lvl2pPr>
            <a:lvl3pPr marL="472679" indent="-258366">
              <a:spcBef>
                <a:spcPts val="150"/>
              </a:spcBef>
              <a:spcAft>
                <a:spcPts val="225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tabLst/>
              <a:defRPr sz="1275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Noto Sans CJK JP Regular" panose="020B0500000000000000" pitchFamily="34" charset="-128"/>
                <a:cs typeface="Helvetica" panose="020B0604020202020204" pitchFamily="34" charset="0"/>
              </a:defRPr>
            </a:lvl3pPr>
            <a:lvl4pPr marL="739379" indent="-233363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tabLst/>
              <a:defRPr sz="1275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Noto Sans CJK JP Regular" panose="020B0500000000000000" pitchFamily="34" charset="-128"/>
                <a:cs typeface="Helvetica" panose="020B0604020202020204" pitchFamily="34" charset="0"/>
              </a:defRPr>
            </a:lvl4pPr>
            <a:lvl5pPr marL="1038225" indent="-301229">
              <a:spcAft>
                <a:spcPts val="45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tabLst/>
              <a:defRPr sz="1275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Noto Sans CJK JP Regular" panose="020B0500000000000000" pitchFamily="34" charset="-128"/>
                <a:cs typeface="Helvetica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8224CC-8DA6-C044-BFEB-63D10D584D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50ADC2-BA0A-8F4B-BDEC-3CAF89C9B0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C6282-28B7-1741-B3BC-BFAEDB10DE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B26038-BA6C-2A49-A002-3ADAE5ED4EED}" type="slidenum">
              <a:rPr lang="en-JP" smtClean="0"/>
              <a:pPr/>
              <a:t>‹#›</a:t>
            </a:fld>
            <a:r>
              <a:rPr lang="en-JP"/>
              <a:t> </a:t>
            </a:r>
            <a:endParaRPr kumimoji="1" lang="en-JP" altLang="ja-JP" dirty="0"/>
          </a:p>
        </p:txBody>
      </p:sp>
      <p:pic>
        <p:nvPicPr>
          <p:cNvPr id="15" name="Picture 6" descr="Experiences, ideas, and networking: Life Science solutions to global  challenges in the context of Society 5.0 and SDGs - 筑波会議2019">
            <a:extLst>
              <a:ext uri="{FF2B5EF4-FFF2-40B4-BE49-F238E27FC236}">
                <a16:creationId xmlns:a16="http://schemas.microsoft.com/office/drawing/2014/main" id="{35B2A8E3-2872-4A97-BA0E-1FFAA7EE43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r="11241"/>
          <a:stretch/>
        </p:blipFill>
        <p:spPr bwMode="auto">
          <a:xfrm>
            <a:off x="7424755" y="8150"/>
            <a:ext cx="778670" cy="99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enter for Computational Sciences, University of Tsukuba">
            <a:extLst>
              <a:ext uri="{FF2B5EF4-FFF2-40B4-BE49-F238E27FC236}">
                <a16:creationId xmlns:a16="http://schemas.microsoft.com/office/drawing/2014/main" id="{BFCB410C-6B93-40DA-B37B-33B20F16DF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48"/>
          <a:stretch/>
        </p:blipFill>
        <p:spPr bwMode="auto">
          <a:xfrm>
            <a:off x="8301562" y="44458"/>
            <a:ext cx="618865" cy="6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enter for Computational Sciences, University of Tsukuba">
            <a:extLst>
              <a:ext uri="{FF2B5EF4-FFF2-40B4-BE49-F238E27FC236}">
                <a16:creationId xmlns:a16="http://schemas.microsoft.com/office/drawing/2014/main" id="{76176B59-DFBB-48EA-B0CA-34A8D6E9105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-127"/>
          <a:stretch/>
        </p:blipFill>
        <p:spPr bwMode="auto">
          <a:xfrm>
            <a:off x="8157977" y="621358"/>
            <a:ext cx="906037" cy="1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107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3CE100-97E8-7544-9847-8EE2E1AA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521341-AB79-5D41-9D32-C549C83E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0209C1-9E55-464E-8B0A-0E733CE6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3219" y="4518933"/>
            <a:ext cx="1124262" cy="627290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675ADB09-5A10-1B46-97D7-B0F82B06170E}" type="slidenum">
              <a:rPr lang="en-US" altLang="ja-JP"/>
              <a:pPr/>
              <a:t>‹#›</a:t>
            </a:fld>
            <a:endParaRPr lang="ja-JP" altLang="en-US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90DD72F-5CD7-7A4E-B457-E76E4F984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82" y="1163070"/>
            <a:ext cx="7938236" cy="335586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n"/>
              <a:defRPr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514350" indent="-171450">
              <a:buClrTx/>
              <a:buSzPct val="100000"/>
              <a:buFont typeface="游ゴシック Medium" panose="020B0500000000000000" pitchFamily="50" charset="-128"/>
              <a:buChar char="−"/>
              <a:defRPr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>
              <a:defRPr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>
              <a:defRPr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775D455-1FB8-3842-B78B-909F5D10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82" y="247138"/>
            <a:ext cx="7008273" cy="62729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1877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57532" y="4761314"/>
            <a:ext cx="1155700" cy="154781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458916" y="4762702"/>
            <a:ext cx="3671887" cy="215503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74445" y="4790161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538011" y="4782511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26897" y="4777353"/>
            <a:ext cx="3345103" cy="18703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10731" y="4769936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0" y="685801"/>
            <a:ext cx="4495800" cy="383024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685801"/>
            <a:ext cx="4495800" cy="383024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538011" y="4767643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26897" y="4762485"/>
            <a:ext cx="3345103" cy="18703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110731" y="4755068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538011" y="4775076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26897" y="4769918"/>
            <a:ext cx="3345103" cy="18703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110731" y="4762501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538011" y="4782511"/>
            <a:ext cx="1155700" cy="15478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26897" y="4777353"/>
            <a:ext cx="3345103" cy="18703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110731" y="4769936"/>
            <a:ext cx="504825" cy="150019"/>
          </a:xfrm>
        </p:spPr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1591" y="4692364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1591" y="4692364"/>
            <a:ext cx="3671887" cy="21550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ack"/>
          <p:cNvPicPr>
            <a:picLocks noChangeAspect="1" noChangeArrowheads="1"/>
          </p:cNvPicPr>
          <p:nvPr/>
        </p:nvPicPr>
        <p:blipFill>
          <a:blip r:embed="rId19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2865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5733"/>
            <a:ext cx="8820150" cy="4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マスタタイトルの書式設定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85801"/>
            <a:ext cx="9144000" cy="383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pic>
        <p:nvPicPr>
          <p:cNvPr id="20485" name="Picture 5" descr="title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42878" y="71438"/>
            <a:ext cx="3895725" cy="500063"/>
          </a:xfrm>
          <a:prstGeom prst="rect">
            <a:avLst/>
          </a:prstGeom>
          <a:noFill/>
        </p:spPr>
      </p:pic>
      <p:pic>
        <p:nvPicPr>
          <p:cNvPr id="20486" name="Picture 6" descr="back"/>
          <p:cNvPicPr>
            <a:picLocks noChangeAspect="1" noChangeArrowheads="1"/>
          </p:cNvPicPr>
          <p:nvPr/>
        </p:nvPicPr>
        <p:blipFill>
          <a:blip r:embed="rId21">
            <a:lum bright="6000"/>
          </a:blip>
          <a:srcRect/>
          <a:stretch>
            <a:fillRect/>
          </a:stretch>
        </p:blipFill>
        <p:spPr bwMode="auto">
          <a:xfrm>
            <a:off x="0" y="4516042"/>
            <a:ext cx="9144000" cy="627459"/>
          </a:xfrm>
          <a:prstGeom prst="rect">
            <a:avLst/>
          </a:prstGeom>
          <a:noFill/>
        </p:spPr>
      </p:pic>
      <p:pic>
        <p:nvPicPr>
          <p:cNvPr id="20487" name="Picture 7" descr="ut_mark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358188" y="4549379"/>
            <a:ext cx="463550" cy="347663"/>
          </a:xfrm>
          <a:prstGeom prst="rect">
            <a:avLst/>
          </a:prstGeom>
          <a:noFill/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423137" y="4937524"/>
            <a:ext cx="27735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900" b="1" i="1" dirty="0">
                <a:solidFill>
                  <a:srgbClr val="000066"/>
                </a:solidFill>
              </a:rPr>
              <a:t>Center for Computational Sciences, Univ. of Tsukuba</a:t>
            </a:r>
          </a:p>
        </p:txBody>
      </p:sp>
      <p:pic>
        <p:nvPicPr>
          <p:cNvPr id="20489" name="Picture 9" descr="CCS-LOGO-3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4569620"/>
            <a:ext cx="792162" cy="382191"/>
          </a:xfrm>
          <a:prstGeom prst="rect">
            <a:avLst/>
          </a:prstGeom>
          <a:noFill/>
        </p:spPr>
      </p:pic>
      <p:sp>
        <p:nvSpPr>
          <p:cNvPr id="2049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8011" y="4804813"/>
            <a:ext cx="1155700" cy="15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000066"/>
                </a:solidFill>
                <a:latin typeface="Arial" charset="0"/>
              </a:defRPr>
            </a:lvl1pPr>
          </a:lstStyle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26897" y="4799655"/>
            <a:ext cx="3345103" cy="1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66"/>
                </a:solidFill>
                <a:latin typeface="Arial" charset="0"/>
              </a:defRPr>
            </a:lvl1pPr>
          </a:lstStyle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31" y="4792238"/>
            <a:ext cx="504825" cy="15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66"/>
                </a:solidFill>
                <a:latin typeface="Arial" charset="0"/>
              </a:defRPr>
            </a:lvl1pPr>
          </a:lstStyle>
          <a:p>
            <a:fld id="{358C9C42-82E1-324A-854C-818C3AD460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ヒラギノ丸ゴ Pro W4"/>
          <a:ea typeface="ヒラギノ丸ゴ Pro W4"/>
          <a:cs typeface="ヒラギノ丸ゴ Pro W4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0066"/>
          </a:solidFill>
          <a:latin typeface="Franklin Gothic Demi" pitchFamily="34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kumimoji="1" sz="2100">
          <a:solidFill>
            <a:schemeClr val="tx1"/>
          </a:solidFill>
          <a:latin typeface="+mn-lt"/>
          <a:ea typeface="ヒラギノ丸ゴ Pro W4"/>
          <a:cs typeface="ヒラギノ丸ゴ Pro W4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2"/>
        <a:buChar char="n"/>
        <a:defRPr kumimoji="1" sz="1800">
          <a:solidFill>
            <a:schemeClr val="tx1"/>
          </a:solidFill>
          <a:latin typeface="+mn-lt"/>
          <a:ea typeface="ヒラギノ丸ゴ Pro W4"/>
          <a:cs typeface="ヒラギノ丸ゴ Pro W4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kumimoji="1" sz="1500">
          <a:solidFill>
            <a:schemeClr val="tx1"/>
          </a:solidFill>
          <a:latin typeface="+mn-lt"/>
          <a:ea typeface="ヒラギノ丸ゴ Pro W4"/>
          <a:cs typeface="ヒラギノ丸ゴ Pro W4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n"/>
        <a:defRPr kumimoji="1">
          <a:solidFill>
            <a:schemeClr val="tx1"/>
          </a:solidFill>
          <a:latin typeface="+mn-lt"/>
          <a:ea typeface="ヒラギノ丸ゴ Pro W4"/>
          <a:cs typeface="ヒラギノ丸ゴ Pro W4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kumimoji="1">
          <a:solidFill>
            <a:schemeClr val="tx1"/>
          </a:solidFill>
          <a:latin typeface="+mn-lt"/>
          <a:ea typeface="ヒラギノ丸ゴ Pro W4"/>
          <a:cs typeface="ヒラギノ丸ゴ Pro W4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kumimoji="1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kumimoji="1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kumimoji="1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65468" y="2571750"/>
            <a:ext cx="7061714" cy="1314450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Taisuke Boku</a:t>
            </a:r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dirty="0"/>
              <a:t>Director, Center for Computational Sciences </a:t>
            </a:r>
          </a:p>
          <a:p>
            <a:r>
              <a:rPr lang="en-US" altLang="ja-JP" dirty="0"/>
              <a:t>University of Tsukuba</a:t>
            </a:r>
          </a:p>
          <a:p>
            <a:r>
              <a:rPr lang="en-US" altLang="ja-JP" dirty="0" err="1"/>
              <a:t>taisuke@ccs.tsukuba.ac.jp</a:t>
            </a:r>
            <a:endParaRPr lang="en-US" altLang="ja-JP" dirty="0"/>
          </a:p>
        </p:txBody>
      </p:sp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10731" y="1029379"/>
            <a:ext cx="8908223" cy="1102519"/>
          </a:xfrm>
        </p:spPr>
        <p:txBody>
          <a:bodyPr>
            <a:noAutofit/>
          </a:bodyPr>
          <a:lstStyle/>
          <a:p>
            <a:r>
              <a:rPr lang="en-US" altLang="ja-JP" sz="3200" b="1" dirty="0"/>
              <a:t>Next-Gen </a:t>
            </a:r>
            <a:r>
              <a:rPr lang="en-US" altLang="ja-JP" sz="3200" b="1" dirty="0" err="1"/>
              <a:t>Accleration</a:t>
            </a:r>
            <a:r>
              <a:rPr lang="en-US" altLang="ja-JP" sz="3200" b="1" dirty="0"/>
              <a:t> with Multi-Hybrid Devices</a:t>
            </a:r>
            <a:br>
              <a:rPr lang="en-US" altLang="ja-JP" sz="3200" b="1" dirty="0"/>
            </a:br>
            <a:r>
              <a:rPr lang="en-US" altLang="ja-JP" sz="3200" b="1" dirty="0"/>
              <a:t>- Is GPU Enough ? -</a:t>
            </a:r>
            <a:endParaRPr lang="ja-JP" altLang="en-US" sz="3200" b="1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352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85109F3A-629E-4642-A38C-AED884C7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Coupling GPU and FPGA, why ?</a:t>
            </a:r>
            <a:endParaRPr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72144BEB-70C9-264F-89CE-531BDADA4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1"/>
            <a:ext cx="5340350" cy="3830241"/>
          </a:xfrm>
        </p:spPr>
        <p:txBody>
          <a:bodyPr/>
          <a:lstStyle/>
          <a:p>
            <a:r>
              <a:rPr lang="en-US" altLang="ja-JP" sz="2000" dirty="0"/>
              <a:t>Many multi-physical simulation to combine several sorts of different phenomena on a system is required in advanced physics</a:t>
            </a:r>
          </a:p>
          <a:p>
            <a:pPr lvl="1"/>
            <a:r>
              <a:rPr lang="en-US" altLang="ja-JP" sz="1600" dirty="0"/>
              <a:t>space – particle reaction</a:t>
            </a:r>
          </a:p>
          <a:p>
            <a:pPr lvl="1"/>
            <a:r>
              <a:rPr lang="en-US" altLang="ja-JP" sz="1600" dirty="0"/>
              <a:t>fluid dynamics with chemical reaction</a:t>
            </a:r>
          </a:p>
          <a:p>
            <a:pPr lvl="1"/>
            <a:r>
              <a:rPr lang="en-US" altLang="ja-JP" sz="1600" dirty="0"/>
              <a:t>macroscopic/microscopic hybrid simulation molecular simulation</a:t>
            </a:r>
          </a:p>
          <a:p>
            <a:r>
              <a:rPr lang="en-US" altLang="ja-JP" sz="2000" dirty="0"/>
              <a:t>Characteristics and dynamism of parallelism drastically changes during the simulation</a:t>
            </a:r>
          </a:p>
          <a:p>
            <a:pPr lvl="1"/>
            <a:r>
              <a:rPr lang="en-US" altLang="ja-JP" sz="1600" dirty="0"/>
              <a:t>SIMD friendly or pipeline friendly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small fraction of low degree parallelism in a code makes “last one mile problem” under Amdahl‘s Law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47016A-3CAA-ED44-A3DF-231764E6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0234C8-1490-3446-8559-137B2C1D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1D8269-BB90-754C-A7F4-FA274B55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E1BC54A-38F2-5C4A-A346-33C503412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3" y="1042355"/>
            <a:ext cx="3895339" cy="26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681" y="165464"/>
            <a:ext cx="8820150" cy="43576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dirty="0">
                <a:solidFill>
                  <a:srgbClr val="FF0000"/>
                </a:solidFill>
              </a:rPr>
              <a:t>CHARM</a:t>
            </a:r>
            <a:r>
              <a:rPr kumimoji="1" lang="en-US" altLang="ja-JP" dirty="0"/>
              <a:t>: </a:t>
            </a:r>
            <a:r>
              <a:rPr kumimoji="1" lang="en-US" altLang="ja-JP" dirty="0">
                <a:solidFill>
                  <a:srgbClr val="FF0000"/>
                </a:solidFill>
              </a:rPr>
              <a:t>C</a:t>
            </a:r>
            <a:r>
              <a:rPr kumimoji="1" lang="en-US" altLang="ja-JP" dirty="0"/>
              <a:t>ooperative </a:t>
            </a:r>
            <a:r>
              <a:rPr kumimoji="1" lang="en-US" altLang="ja-JP" dirty="0">
                <a:solidFill>
                  <a:srgbClr val="FF0000"/>
                </a:solidFill>
              </a:rPr>
              <a:t>H</a:t>
            </a:r>
            <a:r>
              <a:rPr kumimoji="1" lang="en-US" altLang="ja-JP" dirty="0"/>
              <a:t>eterogeneous </a:t>
            </a:r>
            <a:r>
              <a:rPr kumimoji="1" lang="en-US" altLang="ja-JP" dirty="0">
                <a:solidFill>
                  <a:srgbClr val="FF0000"/>
                </a:solidFill>
              </a:rPr>
              <a:t>A</a:t>
            </a:r>
            <a:r>
              <a:rPr kumimoji="1" lang="en-US" altLang="ja-JP" dirty="0"/>
              <a:t>cceleration with </a:t>
            </a:r>
            <a:r>
              <a:rPr kumimoji="1" lang="en-US" altLang="ja-JP" dirty="0">
                <a:solidFill>
                  <a:srgbClr val="FF0000"/>
                </a:solidFill>
              </a:rPr>
              <a:t>R</a:t>
            </a:r>
            <a:r>
              <a:rPr kumimoji="1" lang="en-US" altLang="ja-JP" dirty="0"/>
              <a:t>econfigurable </a:t>
            </a:r>
            <a:r>
              <a:rPr kumimoji="1" lang="en-US" altLang="ja-JP" dirty="0">
                <a:solidFill>
                  <a:srgbClr val="FF0000"/>
                </a:solidFill>
              </a:rPr>
              <a:t>M</a:t>
            </a:r>
            <a:r>
              <a:rPr kumimoji="1" lang="en-US" altLang="ja-JP" dirty="0"/>
              <a:t>ulti-devices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F544E79-8F09-ED41-8719-88FDF666828F}"/>
              </a:ext>
            </a:extLst>
          </p:cNvPr>
          <p:cNvGrpSpPr/>
          <p:nvPr/>
        </p:nvGrpSpPr>
        <p:grpSpPr>
          <a:xfrm>
            <a:off x="3570209" y="927525"/>
            <a:ext cx="5485773" cy="3561830"/>
            <a:chOff x="-69711" y="888828"/>
            <a:chExt cx="6059459" cy="3934316"/>
          </a:xfrm>
        </p:grpSpPr>
        <p:sp>
          <p:nvSpPr>
            <p:cNvPr id="8" name="正方形/長方形 11"/>
            <p:cNvSpPr/>
            <p:nvPr/>
          </p:nvSpPr>
          <p:spPr>
            <a:xfrm>
              <a:off x="187002" y="2234440"/>
              <a:ext cx="553538" cy="4410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latin typeface="Meiryo" charset="-128"/>
                  <a:ea typeface="Meiryo" charset="-128"/>
                  <a:cs typeface="Meiryo" charset="-128"/>
                </a:rPr>
                <a:t>CPU</a:t>
              </a:r>
              <a:endParaRPr lang="ja-JP" altLang="en-US" sz="1200" dirty="0"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9" name="正方形/長方形 11"/>
            <p:cNvSpPr/>
            <p:nvPr/>
          </p:nvSpPr>
          <p:spPr>
            <a:xfrm>
              <a:off x="1061241" y="2013902"/>
              <a:ext cx="553538" cy="4410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latin typeface="Meiryo" charset="-128"/>
                  <a:ea typeface="Meiryo" charset="-128"/>
                  <a:cs typeface="Meiryo" charset="-128"/>
                </a:rPr>
                <a:t>G</a:t>
              </a:r>
              <a:r>
                <a:rPr lang="en-US" altLang="ja-JP" sz="1200">
                  <a:latin typeface="Meiryo" charset="-128"/>
                  <a:ea typeface="Meiryo" charset="-128"/>
                  <a:cs typeface="Meiryo" charset="-128"/>
                </a:rPr>
                <a:t>PU</a:t>
              </a:r>
              <a:endParaRPr lang="ja-JP" altLang="en-US" sz="1200" dirty="0">
                <a:latin typeface="Meiryo" charset="-128"/>
                <a:ea typeface="Meiryo" charset="-128"/>
                <a:cs typeface="Meiryo" charset="-128"/>
              </a:endParaRPr>
            </a:p>
          </p:txBody>
        </p:sp>
        <p:cxnSp>
          <p:nvCxnSpPr>
            <p:cNvPr id="10" name="Elbow Connector 7"/>
            <p:cNvCxnSpPr/>
            <p:nvPr/>
          </p:nvCxnSpPr>
          <p:spPr>
            <a:xfrm flipV="1">
              <a:off x="740542" y="2234440"/>
              <a:ext cx="320701" cy="124676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1"/>
            <p:cNvSpPr/>
            <p:nvPr/>
          </p:nvSpPr>
          <p:spPr>
            <a:xfrm>
              <a:off x="1061242" y="2684284"/>
              <a:ext cx="1290611" cy="92899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FPGA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25114" y="2921630"/>
              <a:ext cx="952732" cy="28308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 dirty="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comp.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cxnSp>
          <p:nvCxnSpPr>
            <p:cNvPr id="13" name="Elbow Connector 10"/>
            <p:cNvCxnSpPr/>
            <p:nvPr/>
          </p:nvCxnSpPr>
          <p:spPr>
            <a:xfrm>
              <a:off x="740540" y="2454981"/>
              <a:ext cx="320702" cy="717221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3"/>
            <p:cNvSpPr txBox="1"/>
            <p:nvPr/>
          </p:nvSpPr>
          <p:spPr>
            <a:xfrm>
              <a:off x="315655" y="2777669"/>
              <a:ext cx="646426" cy="339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07169" indent="-207169" defTabSz="685800">
                <a:defRPr/>
              </a:pPr>
              <a:r>
                <a:rPr lang="en-US" sz="1400" dirty="0" err="1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PCIe</a:t>
              </a:r>
              <a:endParaRPr lang="en-US" sz="14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6" name="正方形/長方形 11"/>
            <p:cNvSpPr/>
            <p:nvPr/>
          </p:nvSpPr>
          <p:spPr>
            <a:xfrm>
              <a:off x="1225113" y="3204709"/>
              <a:ext cx="952731" cy="28308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 dirty="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comm.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8" name="右矢印 17"/>
            <p:cNvSpPr/>
            <p:nvPr/>
          </p:nvSpPr>
          <p:spPr bwMode="auto">
            <a:xfrm rot="20548855">
              <a:off x="571641" y="2040761"/>
              <a:ext cx="480848" cy="17342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 rot="1176509">
              <a:off x="529384" y="2694616"/>
              <a:ext cx="652125" cy="191775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-69711" y="1634751"/>
              <a:ext cx="2080290" cy="305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B050"/>
                  </a:solidFill>
                </a:rPr>
                <a:t>invoke GPU/FPGA </a:t>
              </a:r>
              <a:r>
                <a:rPr lang="en-US" altLang="ja-JP" sz="1200" dirty="0" err="1">
                  <a:solidFill>
                    <a:srgbClr val="00B050"/>
                  </a:solidFill>
                </a:rPr>
                <a:t>kernsls</a:t>
              </a:r>
              <a:endParaRPr lang="ja-JP" alt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22" name="曲折矢印 21"/>
            <p:cNvSpPr/>
            <p:nvPr/>
          </p:nvSpPr>
          <p:spPr bwMode="auto">
            <a:xfrm rot="5551232">
              <a:off x="1568652" y="2291797"/>
              <a:ext cx="652986" cy="543229"/>
            </a:xfrm>
            <a:prstGeom prst="bentArrow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785891" y="1823776"/>
              <a:ext cx="178452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70C0"/>
                  </a:solidFill>
                </a:rPr>
                <a:t>data transfer via </a:t>
              </a:r>
              <a:r>
                <a:rPr lang="en-US" altLang="ja-JP" sz="1200" dirty="0" err="1">
                  <a:solidFill>
                    <a:srgbClr val="0070C0"/>
                  </a:solidFill>
                </a:rPr>
                <a:t>PCIe</a:t>
              </a:r>
              <a:endParaRPr lang="en-US" altLang="ja-JP" sz="1200" dirty="0">
                <a:solidFill>
                  <a:srgbClr val="0070C0"/>
                </a:solidFill>
              </a:endParaRPr>
            </a:p>
            <a:p>
              <a:r>
                <a:rPr lang="en-US" altLang="ja-JP" sz="1200" dirty="0">
                  <a:solidFill>
                    <a:srgbClr val="0070C0"/>
                  </a:solidFill>
                </a:rPr>
                <a:t>(invoked from FPGA)</a:t>
              </a:r>
              <a:endParaRPr lang="ja-JP" alt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26" name="正方形/長方形 11"/>
            <p:cNvSpPr/>
            <p:nvPr/>
          </p:nvSpPr>
          <p:spPr>
            <a:xfrm>
              <a:off x="3824898" y="2215345"/>
              <a:ext cx="553538" cy="4410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latin typeface="Meiryo" charset="-128"/>
                  <a:ea typeface="Meiryo" charset="-128"/>
                  <a:cs typeface="Meiryo" charset="-128"/>
                </a:rPr>
                <a:t>CPU</a:t>
              </a:r>
              <a:endParaRPr lang="ja-JP" altLang="en-US" sz="1200" dirty="0"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27" name="正方形/長方形 11"/>
            <p:cNvSpPr/>
            <p:nvPr/>
          </p:nvSpPr>
          <p:spPr>
            <a:xfrm>
              <a:off x="4699136" y="1994807"/>
              <a:ext cx="553538" cy="4410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latin typeface="Meiryo" charset="-128"/>
                  <a:ea typeface="Meiryo" charset="-128"/>
                  <a:cs typeface="Meiryo" charset="-128"/>
                </a:rPr>
                <a:t>G</a:t>
              </a:r>
              <a:r>
                <a:rPr lang="en-US" altLang="ja-JP" sz="1200">
                  <a:latin typeface="Meiryo" charset="-128"/>
                  <a:ea typeface="Meiryo" charset="-128"/>
                  <a:cs typeface="Meiryo" charset="-128"/>
                </a:rPr>
                <a:t>PU</a:t>
              </a:r>
              <a:endParaRPr lang="ja-JP" altLang="en-US" sz="1200" dirty="0">
                <a:latin typeface="Meiryo" charset="-128"/>
                <a:ea typeface="Meiryo" charset="-128"/>
                <a:cs typeface="Meiryo" charset="-128"/>
              </a:endParaRPr>
            </a:p>
          </p:txBody>
        </p:sp>
        <p:cxnSp>
          <p:nvCxnSpPr>
            <p:cNvPr id="28" name="Elbow Connector 7"/>
            <p:cNvCxnSpPr/>
            <p:nvPr/>
          </p:nvCxnSpPr>
          <p:spPr>
            <a:xfrm flipV="1">
              <a:off x="4378437" y="2215345"/>
              <a:ext cx="320701" cy="124676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11"/>
            <p:cNvSpPr/>
            <p:nvPr/>
          </p:nvSpPr>
          <p:spPr>
            <a:xfrm>
              <a:off x="4699137" y="2665189"/>
              <a:ext cx="1290611" cy="92899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FPGA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863009" y="2902535"/>
              <a:ext cx="952732" cy="28308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 dirty="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comp.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cxnSp>
          <p:nvCxnSpPr>
            <p:cNvPr id="31" name="Elbow Connector 10"/>
            <p:cNvCxnSpPr/>
            <p:nvPr/>
          </p:nvCxnSpPr>
          <p:spPr>
            <a:xfrm>
              <a:off x="4378435" y="2435886"/>
              <a:ext cx="320702" cy="717221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1"/>
            <p:cNvCxnSpPr/>
            <p:nvPr/>
          </p:nvCxnSpPr>
          <p:spPr>
            <a:xfrm flipH="1">
              <a:off x="5339373" y="3594183"/>
              <a:ext cx="5070" cy="935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3"/>
            <p:cNvSpPr txBox="1"/>
            <p:nvPr/>
          </p:nvSpPr>
          <p:spPr>
            <a:xfrm>
              <a:off x="3953550" y="2758575"/>
              <a:ext cx="646426" cy="339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07169" indent="-207169" defTabSz="685800">
                <a:defRPr/>
              </a:pPr>
              <a:r>
                <a:rPr lang="en-US" sz="1400" dirty="0" err="1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PCIe</a:t>
              </a:r>
              <a:endParaRPr lang="en-US" sz="14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34" name="正方形/長方形 11"/>
            <p:cNvSpPr/>
            <p:nvPr/>
          </p:nvSpPr>
          <p:spPr>
            <a:xfrm>
              <a:off x="4863008" y="3185614"/>
              <a:ext cx="952731" cy="28308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1200" dirty="0">
                  <a:solidFill>
                    <a:schemeClr val="accent1">
                      <a:lumMod val="50000"/>
                    </a:schemeClr>
                  </a:solidFill>
                  <a:latin typeface="Meiryo" charset="-128"/>
                  <a:ea typeface="Meiryo" charset="-128"/>
                  <a:cs typeface="Meiryo" charset="-128"/>
                </a:rPr>
                <a:t>comm.</a:t>
              </a:r>
              <a:endParaRPr lang="ja-JP" altLang="en-US" sz="1200" dirty="0">
                <a:solidFill>
                  <a:schemeClr val="accent1">
                    <a:lumMod val="50000"/>
                  </a:schemeClr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1717433" y="4529270"/>
              <a:ext cx="3772909" cy="27589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977241" y="4517177"/>
              <a:ext cx="1255385" cy="305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FPGA Network</a:t>
              </a:r>
              <a:endParaRPr lang="ja-JP" altLang="en-US" sz="1200" dirty="0"/>
            </a:p>
          </p:txBody>
        </p:sp>
        <p:cxnSp>
          <p:nvCxnSpPr>
            <p:cNvPr id="38" name="Straight Connector 11"/>
            <p:cNvCxnSpPr>
              <a:cxnSpLocks/>
            </p:cNvCxnSpPr>
            <p:nvPr/>
          </p:nvCxnSpPr>
          <p:spPr>
            <a:xfrm>
              <a:off x="1968188" y="3604525"/>
              <a:ext cx="0" cy="9247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円/楕円 40"/>
            <p:cNvSpPr/>
            <p:nvPr/>
          </p:nvSpPr>
          <p:spPr bwMode="auto">
            <a:xfrm>
              <a:off x="1338009" y="3138877"/>
              <a:ext cx="4313834" cy="67349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586017" y="3275906"/>
              <a:ext cx="224587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Application oriented</a:t>
              </a:r>
              <a:br>
                <a:rPr lang="en-US" altLang="ja-JP" sz="1200" dirty="0">
                  <a:solidFill>
                    <a:srgbClr val="FF0000"/>
                  </a:solidFill>
                </a:rPr>
              </a:br>
              <a:r>
                <a:rPr lang="en-US" altLang="ja-JP" sz="1200" dirty="0">
                  <a:solidFill>
                    <a:srgbClr val="FF0000"/>
                  </a:solidFill>
                </a:rPr>
                <a:t>FPGA-FPGA communication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" name="左中かっこ 6">
              <a:extLst>
                <a:ext uri="{FF2B5EF4-FFF2-40B4-BE49-F238E27FC236}">
                  <a16:creationId xmlns:a16="http://schemas.microsoft.com/office/drawing/2014/main" id="{FDB7D90D-FF72-5140-A911-909187B3418B}"/>
                </a:ext>
              </a:extLst>
            </p:cNvPr>
            <p:cNvSpPr/>
            <p:nvPr/>
          </p:nvSpPr>
          <p:spPr bwMode="auto">
            <a:xfrm rot="5400000">
              <a:off x="2676552" y="-259967"/>
              <a:ext cx="401231" cy="3323238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6B1168A-88C3-EA45-B211-AC350F38B909}"/>
                </a:ext>
              </a:extLst>
            </p:cNvPr>
            <p:cNvSpPr txBox="1"/>
            <p:nvPr/>
          </p:nvSpPr>
          <p:spPr>
            <a:xfrm>
              <a:off x="1170510" y="888828"/>
              <a:ext cx="3001447" cy="305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Basic cluster with GPUs (by InfiniBand)</a:t>
              </a:r>
              <a:endParaRPr kumimoji="1" lang="ja-JP" altLang="en-US" sz="1200"/>
            </a:p>
          </p:txBody>
        </p:sp>
        <p:sp>
          <p:nvSpPr>
            <p:cNvPr id="17" name="TextBox 51"/>
            <p:cNvSpPr txBox="1"/>
            <p:nvPr/>
          </p:nvSpPr>
          <p:spPr>
            <a:xfrm>
              <a:off x="900891" y="3972017"/>
              <a:ext cx="2218966" cy="2889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Meiryo" charset="-128"/>
                  <a:ea typeface="Meiryo" charset="-128"/>
                  <a:cs typeface="Meiryo" charset="-128"/>
                </a:rPr>
                <a:t>100Gbps direct optical link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BD5AF01B-40E4-5749-A256-26CF74F72170}"/>
              </a:ext>
            </a:extLst>
          </p:cNvPr>
          <p:cNvGrpSpPr/>
          <p:nvPr/>
        </p:nvGrpSpPr>
        <p:grpSpPr>
          <a:xfrm>
            <a:off x="55690" y="972999"/>
            <a:ext cx="2907807" cy="2796200"/>
            <a:chOff x="6193976" y="1290383"/>
            <a:chExt cx="2907807" cy="2796200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07C422C8-AAFB-1445-B2C9-B856B33D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3976" y="2110183"/>
              <a:ext cx="2907807" cy="19764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71A9FED-5EA7-D04C-9760-3DE4679FBA04}"/>
                </a:ext>
              </a:extLst>
            </p:cNvPr>
            <p:cNvSpPr txBox="1"/>
            <p:nvPr/>
          </p:nvSpPr>
          <p:spPr>
            <a:xfrm>
              <a:off x="6262909" y="1290383"/>
              <a:ext cx="23875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/>
                <a:t>multi-physics/multi-scale</a:t>
              </a:r>
            </a:p>
            <a:p>
              <a:pPr algn="ctr"/>
              <a:r>
                <a:rPr kumimoji="1" lang="en-US" altLang="ja-JP" sz="1600" dirty="0"/>
                <a:t>complicated pro</a:t>
              </a:r>
              <a:r>
                <a:rPr lang="en-US" altLang="ja-JP" sz="1600" dirty="0"/>
                <a:t>blem</a:t>
              </a:r>
              <a:endParaRPr kumimoji="1" lang="ja-JP" altLang="en-US" sz="1600"/>
            </a:p>
          </p:txBody>
        </p:sp>
      </p:grpSp>
      <p:sp>
        <p:nvSpPr>
          <p:cNvPr id="25" name="左矢印 24">
            <a:extLst>
              <a:ext uri="{FF2B5EF4-FFF2-40B4-BE49-F238E27FC236}">
                <a16:creationId xmlns:a16="http://schemas.microsoft.com/office/drawing/2014/main" id="{D0024C19-692C-2145-BBC7-948FA441E7D8}"/>
              </a:ext>
            </a:extLst>
          </p:cNvPr>
          <p:cNvSpPr/>
          <p:nvPr/>
        </p:nvSpPr>
        <p:spPr bwMode="auto">
          <a:xfrm rot="10800000">
            <a:off x="3144034" y="2365485"/>
            <a:ext cx="516939" cy="57977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93A33F-9D9E-CB47-AE2D-94699038C284}"/>
              </a:ext>
            </a:extLst>
          </p:cNvPr>
          <p:cNvSpPr txBox="1"/>
          <p:nvPr/>
        </p:nvSpPr>
        <p:spPr>
          <a:xfrm>
            <a:off x="247900" y="4048238"/>
            <a:ext cx="44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Cooperative computing with GPU and FPGA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3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194247-208D-9044-B1B5-2243E0A4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45" y="100035"/>
            <a:ext cx="8820150" cy="435769"/>
          </a:xfrm>
        </p:spPr>
        <p:txBody>
          <a:bodyPr/>
          <a:lstStyle/>
          <a:p>
            <a:r>
              <a:rPr kumimoji="1" lang="en-US" altLang="ja-JP" dirty="0"/>
              <a:t>Cygnus: world first multi-hybrid cluster with GPU+FPGA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50C56C-85E4-5949-A1D3-61427D11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40EE1-463F-3546-BC0A-11403B40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803390-516C-D944-955C-9CE854DF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E66B394-DE9E-CD40-A571-CE1294A925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6" y="7727"/>
            <a:ext cx="710730" cy="78189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1C36A4-2918-0143-8363-8E93CEB959D9}"/>
              </a:ext>
            </a:extLst>
          </p:cNvPr>
          <p:cNvSpPr txBox="1"/>
          <p:nvPr/>
        </p:nvSpPr>
        <p:spPr>
          <a:xfrm>
            <a:off x="251608" y="3921984"/>
            <a:ext cx="8941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Cygnus supercomputer at Center for Computationa</a:t>
            </a:r>
            <a:r>
              <a:rPr lang="en-US" altLang="ja-JP" sz="1600" dirty="0"/>
              <a:t>l Sciences, Univ. of Tsukuba (Apr. 2019~)</a:t>
            </a:r>
            <a:br>
              <a:rPr lang="en-US" altLang="ja-JP" sz="1600" dirty="0"/>
            </a:br>
            <a:r>
              <a:rPr lang="en-US" altLang="ja-JP" sz="1600" dirty="0"/>
              <a:t>85 nodes in total including </a:t>
            </a:r>
            <a:r>
              <a:rPr lang="en-US" altLang="ja-JP" sz="1600" dirty="0">
                <a:solidFill>
                  <a:srgbClr val="FF0000"/>
                </a:solidFill>
              </a:rPr>
              <a:t>32 “Albireo” nodes with GPU+FPGA</a:t>
            </a:r>
            <a:r>
              <a:rPr lang="en-US" altLang="ja-JP" sz="1600" dirty="0"/>
              <a:t> (other “Deneb” nodes have GPU only)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158132-FD9B-0244-9F08-E85BEE9844EB}"/>
              </a:ext>
            </a:extLst>
          </p:cNvPr>
          <p:cNvSpPr txBox="1"/>
          <p:nvPr/>
        </p:nvSpPr>
        <p:spPr>
          <a:xfrm>
            <a:off x="524586" y="556198"/>
            <a:ext cx="435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@ CCS, Univ. of Tsukuba (deployed by NEC)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CD96CDB-A4D6-D64A-8D43-BFA50F75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62" y="944482"/>
            <a:ext cx="4358116" cy="29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2242E7B9-F585-B84A-8B59-918529D0EC6C}"/>
              </a:ext>
            </a:extLst>
          </p:cNvPr>
          <p:cNvGrpSpPr/>
          <p:nvPr/>
        </p:nvGrpSpPr>
        <p:grpSpPr>
          <a:xfrm>
            <a:off x="4538174" y="1410962"/>
            <a:ext cx="1924547" cy="247394"/>
            <a:chOff x="4538174" y="1410962"/>
            <a:chExt cx="1924547" cy="247394"/>
          </a:xfrm>
        </p:grpSpPr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B5966912-37A6-8F4E-B5FC-CE03A7EF84FE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32" y="1410962"/>
              <a:ext cx="0" cy="23288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AA290593-D374-DA4D-B23F-C9C693AEA18F}"/>
                </a:ext>
              </a:extLst>
            </p:cNvPr>
            <p:cNvCxnSpPr>
              <a:cxnSpLocks/>
            </p:cNvCxnSpPr>
            <p:nvPr/>
          </p:nvCxnSpPr>
          <p:spPr>
            <a:xfrm>
              <a:off x="6462721" y="1425469"/>
              <a:ext cx="0" cy="23288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F51AE5D2-3DF0-694F-8D0A-23ECAF006AC7}"/>
                </a:ext>
              </a:extLst>
            </p:cNvPr>
            <p:cNvCxnSpPr>
              <a:cxnSpLocks/>
            </p:cNvCxnSpPr>
            <p:nvPr/>
          </p:nvCxnSpPr>
          <p:spPr>
            <a:xfrm>
              <a:off x="4538174" y="1425469"/>
              <a:ext cx="192454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86ED15E-29D8-4640-9B61-515AE873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Single node configuration (Albireo)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353E65-D4E1-AF4B-A038-B0887870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980778-DEBF-0040-A3DA-67755854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D93358-BE97-4841-AE7F-5BD20F18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13</a:t>
            </a:fld>
            <a:endParaRPr lang="ja-JP" altLang="en-US"/>
          </a:p>
        </p:txBody>
      </p:sp>
      <p:grpSp>
        <p:nvGrpSpPr>
          <p:cNvPr id="7" name="図形グループ 4">
            <a:extLst>
              <a:ext uri="{FF2B5EF4-FFF2-40B4-BE49-F238E27FC236}">
                <a16:creationId xmlns:a16="http://schemas.microsoft.com/office/drawing/2014/main" id="{B41C0A2C-D827-DB4E-A0CB-85AB78C66DFF}"/>
              </a:ext>
            </a:extLst>
          </p:cNvPr>
          <p:cNvGrpSpPr/>
          <p:nvPr/>
        </p:nvGrpSpPr>
        <p:grpSpPr>
          <a:xfrm>
            <a:off x="11849843" y="8316864"/>
            <a:ext cx="7142326" cy="5976664"/>
            <a:chOff x="11546535" y="7104713"/>
            <a:chExt cx="7142326" cy="5976664"/>
          </a:xfrm>
        </p:grpSpPr>
        <p:grpSp>
          <p:nvGrpSpPr>
            <p:cNvPr id="8" name="グループ化 28">
              <a:extLst>
                <a:ext uri="{FF2B5EF4-FFF2-40B4-BE49-F238E27FC236}">
                  <a16:creationId xmlns:a16="http://schemas.microsoft.com/office/drawing/2014/main" id="{2903843C-589F-3B43-970A-B85016962540}"/>
                </a:ext>
              </a:extLst>
            </p:cNvPr>
            <p:cNvGrpSpPr/>
            <p:nvPr/>
          </p:nvGrpSpPr>
          <p:grpSpPr>
            <a:xfrm>
              <a:off x="11854037" y="7104713"/>
              <a:ext cx="3418354" cy="5975556"/>
              <a:chOff x="614732" y="-24176"/>
              <a:chExt cx="3137342" cy="5484326"/>
            </a:xfrm>
          </p:grpSpPr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7ED58EC4-AFC4-B743-9D4D-EE15233A9482}"/>
                  </a:ext>
                </a:extLst>
              </p:cNvPr>
              <p:cNvCxnSpPr/>
              <p:nvPr/>
            </p:nvCxnSpPr>
            <p:spPr>
              <a:xfrm>
                <a:off x="1544387" y="2024567"/>
                <a:ext cx="0" cy="494753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A5B0E122-BD0E-E840-B5AA-3B1B3BF1928E}"/>
                  </a:ext>
                </a:extLst>
              </p:cNvPr>
              <p:cNvCxnSpPr/>
              <p:nvPr/>
            </p:nvCxnSpPr>
            <p:spPr>
              <a:xfrm>
                <a:off x="2525948" y="2171430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C1355778-6980-B94A-8378-6B9B29945268}"/>
                  </a:ext>
                </a:extLst>
              </p:cNvPr>
              <p:cNvCxnSpPr/>
              <p:nvPr/>
            </p:nvCxnSpPr>
            <p:spPr>
              <a:xfrm>
                <a:off x="3234840" y="2147679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E3AFEA4C-5A81-7746-8C02-DC8C0C06E1E2}"/>
                  </a:ext>
                </a:extLst>
              </p:cNvPr>
              <p:cNvCxnSpPr/>
              <p:nvPr/>
            </p:nvCxnSpPr>
            <p:spPr>
              <a:xfrm>
                <a:off x="1081277" y="27812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B6DE1DBF-1747-4D45-ADA0-1EAB118D3FDB}"/>
                  </a:ext>
                </a:extLst>
              </p:cNvPr>
              <p:cNvCxnSpPr/>
              <p:nvPr/>
            </p:nvCxnSpPr>
            <p:spPr>
              <a:xfrm>
                <a:off x="1729447" y="28453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75694499-5993-514C-9547-85DB89E9164B}"/>
                  </a:ext>
                </a:extLst>
              </p:cNvPr>
              <p:cNvCxnSpPr/>
              <p:nvPr/>
            </p:nvCxnSpPr>
            <p:spPr>
              <a:xfrm>
                <a:off x="2826889" y="28453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43">
                <a:extLst>
                  <a:ext uri="{FF2B5EF4-FFF2-40B4-BE49-F238E27FC236}">
                    <a16:creationId xmlns:a16="http://schemas.microsoft.com/office/drawing/2014/main" id="{52E4D9CF-18D8-954D-AAB7-54F08251A52A}"/>
                  </a:ext>
                </a:extLst>
              </p:cNvPr>
              <p:cNvSpPr/>
              <p:nvPr/>
            </p:nvSpPr>
            <p:spPr>
              <a:xfrm>
                <a:off x="954004" y="1398353"/>
                <a:ext cx="1162135" cy="652572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CPU:Xeon</a:t>
                </a:r>
                <a:r>
                  <a:rPr lang="en-US" sz="2000" dirty="0">
                    <a:solidFill>
                      <a:schemeClr val="tx1"/>
                    </a:solidFill>
                  </a:rPr>
                  <a:t> Gold</a:t>
                </a: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6996096B-4456-5240-86EF-096F29E427A3}"/>
                  </a:ext>
                </a:extLst>
              </p:cNvPr>
              <p:cNvSpPr/>
              <p:nvPr/>
            </p:nvSpPr>
            <p:spPr>
              <a:xfrm>
                <a:off x="614732" y="2422566"/>
                <a:ext cx="2915574" cy="4868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PCIe network (switch)</a:t>
                </a:r>
                <a:endParaRPr kumimoji="1" lang="ja-JP" altLang="en-US" sz="2000" dirty="0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B845ABC0-CA09-8F48-9DB8-E1AC60C662AE}"/>
                  </a:ext>
                </a:extLst>
              </p:cNvPr>
              <p:cNvSpPr/>
              <p:nvPr/>
            </p:nvSpPr>
            <p:spPr>
              <a:xfrm>
                <a:off x="855023" y="3158836"/>
                <a:ext cx="431489" cy="1187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GPU</a:t>
                </a:r>
                <a:endParaRPr kumimoji="1" lang="ja-JP" altLang="en-US" sz="2000" dirty="0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DF21CFC-DF08-2047-A8CE-643066ED91C5}"/>
                  </a:ext>
                </a:extLst>
              </p:cNvPr>
              <p:cNvSpPr/>
              <p:nvPr/>
            </p:nvSpPr>
            <p:spPr>
              <a:xfrm>
                <a:off x="1541813" y="3158836"/>
                <a:ext cx="431489" cy="1187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GPU</a:t>
                </a:r>
                <a:endParaRPr kumimoji="1" lang="ja-JP" altLang="en-US" sz="2000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F016437F-299E-B543-A2C4-192F190976B5}"/>
                  </a:ext>
                </a:extLst>
              </p:cNvPr>
              <p:cNvSpPr/>
              <p:nvPr/>
            </p:nvSpPr>
            <p:spPr>
              <a:xfrm>
                <a:off x="2433838" y="3158836"/>
                <a:ext cx="998131" cy="79564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FPGA</a:t>
                </a:r>
                <a:endParaRPr kumimoji="1" lang="ja-JP" altLang="en-US" sz="2000" dirty="0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A0A0D814-C8DB-6B45-8275-354588B91713}"/>
                  </a:ext>
                </a:extLst>
              </p:cNvPr>
              <p:cNvSpPr/>
              <p:nvPr/>
            </p:nvSpPr>
            <p:spPr>
              <a:xfrm>
                <a:off x="2240498" y="1255849"/>
                <a:ext cx="593766" cy="917335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IB EDR HCA</a:t>
                </a:r>
                <a:endParaRPr kumimoji="1" lang="ja-JP" altLang="en-US" sz="2000"/>
              </a:p>
            </p:txBody>
          </p: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B5F02FF3-0CF9-0042-87FB-62AE7CD29BC3}"/>
                  </a:ext>
                </a:extLst>
              </p:cNvPr>
              <p:cNvSpPr/>
              <p:nvPr/>
            </p:nvSpPr>
            <p:spPr>
              <a:xfrm>
                <a:off x="2936540" y="1255848"/>
                <a:ext cx="593766" cy="917335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IB EDR HCA</a:t>
                </a:r>
                <a:endParaRPr kumimoji="1" lang="ja-JP" altLang="en-US" sz="2000"/>
              </a:p>
            </p:txBody>
          </p:sp>
          <p:cxnSp>
            <p:nvCxnSpPr>
              <p:cNvPr id="47" name="直線矢印コネクタ 46">
                <a:extLst>
                  <a:ext uri="{FF2B5EF4-FFF2-40B4-BE49-F238E27FC236}">
                    <a16:creationId xmlns:a16="http://schemas.microsoft.com/office/drawing/2014/main" id="{EB6834B2-C59A-DE40-BE84-41A879F3F9D0}"/>
                  </a:ext>
                </a:extLst>
              </p:cNvPr>
              <p:cNvCxnSpPr/>
              <p:nvPr/>
            </p:nvCxnSpPr>
            <p:spPr>
              <a:xfrm>
                <a:off x="2561573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47">
                <a:extLst>
                  <a:ext uri="{FF2B5EF4-FFF2-40B4-BE49-F238E27FC236}">
                    <a16:creationId xmlns:a16="http://schemas.microsoft.com/office/drawing/2014/main" id="{D3092FD1-F28B-F849-98F4-5CC3CAA61B25}"/>
                  </a:ext>
                </a:extLst>
              </p:cNvPr>
              <p:cNvCxnSpPr/>
              <p:nvPr/>
            </p:nvCxnSpPr>
            <p:spPr>
              <a:xfrm>
                <a:off x="2778852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矢印コネクタ 48">
                <a:extLst>
                  <a:ext uri="{FF2B5EF4-FFF2-40B4-BE49-F238E27FC236}">
                    <a16:creationId xmlns:a16="http://schemas.microsoft.com/office/drawing/2014/main" id="{48DFF55B-CF8B-754E-9681-EF0B3DC5956C}"/>
                  </a:ext>
                </a:extLst>
              </p:cNvPr>
              <p:cNvCxnSpPr/>
              <p:nvPr/>
            </p:nvCxnSpPr>
            <p:spPr>
              <a:xfrm>
                <a:off x="3051769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49">
                <a:extLst>
                  <a:ext uri="{FF2B5EF4-FFF2-40B4-BE49-F238E27FC236}">
                    <a16:creationId xmlns:a16="http://schemas.microsoft.com/office/drawing/2014/main" id="{DFB4C0AB-2545-9B43-B4AE-ED99D2035CF8}"/>
                  </a:ext>
                </a:extLst>
              </p:cNvPr>
              <p:cNvCxnSpPr/>
              <p:nvPr/>
            </p:nvCxnSpPr>
            <p:spPr>
              <a:xfrm>
                <a:off x="3269048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矢印コネクタ 50">
                <a:extLst>
                  <a:ext uri="{FF2B5EF4-FFF2-40B4-BE49-F238E27FC236}">
                    <a16:creationId xmlns:a16="http://schemas.microsoft.com/office/drawing/2014/main" id="{E6635C11-4ECF-3A43-BC9A-C4C997E9C94E}"/>
                  </a:ext>
                </a:extLst>
              </p:cNvPr>
              <p:cNvCxnSpPr/>
              <p:nvPr/>
            </p:nvCxnSpPr>
            <p:spPr>
              <a:xfrm>
                <a:off x="2567972" y="578954"/>
                <a:ext cx="0" cy="67689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2CDD1BB6-CA7C-C449-A394-ED9CB242A354}"/>
                  </a:ext>
                </a:extLst>
              </p:cNvPr>
              <p:cNvCxnSpPr/>
              <p:nvPr/>
            </p:nvCxnSpPr>
            <p:spPr>
              <a:xfrm>
                <a:off x="3234840" y="578954"/>
                <a:ext cx="0" cy="67689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BC5C7B7-B67F-5948-BA27-F1447C7A4AD7}"/>
                  </a:ext>
                </a:extLst>
              </p:cNvPr>
              <p:cNvSpPr txBox="1"/>
              <p:nvPr/>
            </p:nvSpPr>
            <p:spPr>
              <a:xfrm>
                <a:off x="2046957" y="4527981"/>
                <a:ext cx="1705117" cy="93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Inter-FPGA direct network</a:t>
                </a:r>
              </a:p>
              <a:p>
                <a:pPr algn="ctr"/>
                <a:r>
                  <a:rPr lang="en-US" altLang="ja-JP" sz="2000" dirty="0"/>
                  <a:t>(100Gbps x4)</a:t>
                </a:r>
                <a:endParaRPr kumimoji="1" lang="ja-JP" altLang="en-US" sz="2000" dirty="0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87EEF333-5C59-544C-8A09-75A4AFDB6A87}"/>
                  </a:ext>
                </a:extLst>
              </p:cNvPr>
              <p:cNvSpPr txBox="1"/>
              <p:nvPr/>
            </p:nvSpPr>
            <p:spPr>
              <a:xfrm>
                <a:off x="2013748" y="-24176"/>
                <a:ext cx="1705117" cy="649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IB network</a:t>
                </a:r>
              </a:p>
              <a:p>
                <a:pPr algn="ctr"/>
                <a:r>
                  <a:rPr lang="en-US" altLang="ja-JP" sz="2000" dirty="0"/>
                  <a:t>(100Gbps x2)</a:t>
                </a:r>
                <a:endParaRPr kumimoji="1" lang="ja-JP" altLang="en-US" sz="2000" dirty="0"/>
              </a:p>
            </p:txBody>
          </p:sp>
        </p:grpSp>
        <p:grpSp>
          <p:nvGrpSpPr>
            <p:cNvPr id="9" name="グループ化 29">
              <a:extLst>
                <a:ext uri="{FF2B5EF4-FFF2-40B4-BE49-F238E27FC236}">
                  <a16:creationId xmlns:a16="http://schemas.microsoft.com/office/drawing/2014/main" id="{4100811B-F140-854E-A5F1-CFF0C3AFDD82}"/>
                </a:ext>
              </a:extLst>
            </p:cNvPr>
            <p:cNvGrpSpPr/>
            <p:nvPr/>
          </p:nvGrpSpPr>
          <p:grpSpPr>
            <a:xfrm>
              <a:off x="15152627" y="7105821"/>
              <a:ext cx="3418355" cy="5975556"/>
              <a:chOff x="614732" y="-24176"/>
              <a:chExt cx="3137343" cy="5484326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E826591A-A161-7142-AA13-9F45555727C8}"/>
                  </a:ext>
                </a:extLst>
              </p:cNvPr>
              <p:cNvCxnSpPr/>
              <p:nvPr/>
            </p:nvCxnSpPr>
            <p:spPr>
              <a:xfrm>
                <a:off x="1545851" y="2043790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7BFED88A-0E95-2C47-8912-F77FDEAC6440}"/>
                  </a:ext>
                </a:extLst>
              </p:cNvPr>
              <p:cNvCxnSpPr/>
              <p:nvPr/>
            </p:nvCxnSpPr>
            <p:spPr>
              <a:xfrm>
                <a:off x="2525948" y="2171430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2EE13B1E-4C71-A842-AE30-837B95477E04}"/>
                  </a:ext>
                </a:extLst>
              </p:cNvPr>
              <p:cNvCxnSpPr/>
              <p:nvPr/>
            </p:nvCxnSpPr>
            <p:spPr>
              <a:xfrm>
                <a:off x="3234840" y="2147679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A6DB04E9-FF84-3D4F-8C2F-BF24343B2EA4}"/>
                  </a:ext>
                </a:extLst>
              </p:cNvPr>
              <p:cNvCxnSpPr/>
              <p:nvPr/>
            </p:nvCxnSpPr>
            <p:spPr>
              <a:xfrm>
                <a:off x="1081277" y="27812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E935B5B-BF4F-4B46-866F-EEAB379B97F2}"/>
                  </a:ext>
                </a:extLst>
              </p:cNvPr>
              <p:cNvCxnSpPr/>
              <p:nvPr/>
            </p:nvCxnSpPr>
            <p:spPr>
              <a:xfrm>
                <a:off x="1729447" y="28453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1AA93954-C095-CB49-A98E-AF6039D11CAF}"/>
                  </a:ext>
                </a:extLst>
              </p:cNvPr>
              <p:cNvCxnSpPr/>
              <p:nvPr/>
            </p:nvCxnSpPr>
            <p:spPr>
              <a:xfrm>
                <a:off x="2826889" y="2845355"/>
                <a:ext cx="6741" cy="371641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43">
                <a:extLst>
                  <a:ext uri="{FF2B5EF4-FFF2-40B4-BE49-F238E27FC236}">
                    <a16:creationId xmlns:a16="http://schemas.microsoft.com/office/drawing/2014/main" id="{BD6F92AB-1271-8948-A5B5-80E00112079F}"/>
                  </a:ext>
                </a:extLst>
              </p:cNvPr>
              <p:cNvSpPr/>
              <p:nvPr/>
            </p:nvSpPr>
            <p:spPr>
              <a:xfrm>
                <a:off x="954004" y="1398353"/>
                <a:ext cx="1162135" cy="652572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CPU:Xeon</a:t>
                </a:r>
                <a:r>
                  <a:rPr lang="en-US" sz="2000" dirty="0">
                    <a:solidFill>
                      <a:schemeClr val="tx1"/>
                    </a:solidFill>
                  </a:rPr>
                  <a:t> Gold</a:t>
                </a: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864605AC-531E-7041-8B8A-6BBCC1AB2431}"/>
                  </a:ext>
                </a:extLst>
              </p:cNvPr>
              <p:cNvSpPr/>
              <p:nvPr/>
            </p:nvSpPr>
            <p:spPr>
              <a:xfrm>
                <a:off x="614732" y="2422566"/>
                <a:ext cx="2915574" cy="4868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PCIe network (switch)</a:t>
                </a:r>
                <a:endParaRPr kumimoji="1" lang="ja-JP" altLang="en-US" sz="2000"/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FEC47A2A-3B04-5B43-914A-64F8FD35520B}"/>
                  </a:ext>
                </a:extLst>
              </p:cNvPr>
              <p:cNvSpPr/>
              <p:nvPr/>
            </p:nvSpPr>
            <p:spPr>
              <a:xfrm>
                <a:off x="855023" y="3158836"/>
                <a:ext cx="431489" cy="1187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GPU</a:t>
                </a:r>
                <a:endParaRPr kumimoji="1" lang="ja-JP" altLang="en-US" sz="2000" dirty="0"/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441F7CC4-4DDC-4A48-9516-E593525F544B}"/>
                  </a:ext>
                </a:extLst>
              </p:cNvPr>
              <p:cNvSpPr/>
              <p:nvPr/>
            </p:nvSpPr>
            <p:spPr>
              <a:xfrm>
                <a:off x="1541813" y="3158836"/>
                <a:ext cx="431489" cy="1187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GPU</a:t>
                </a:r>
                <a:endParaRPr kumimoji="1" lang="ja-JP" altLang="en-US" sz="2000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30F7C0CC-02AD-9546-A949-46423A0FDA43}"/>
                  </a:ext>
                </a:extLst>
              </p:cNvPr>
              <p:cNvSpPr/>
              <p:nvPr/>
            </p:nvSpPr>
            <p:spPr>
              <a:xfrm>
                <a:off x="2433838" y="3158836"/>
                <a:ext cx="998131" cy="79564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/>
                  <a:t>FPGA</a:t>
                </a:r>
                <a:endParaRPr kumimoji="1" lang="ja-JP" altLang="en-US" sz="2000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6AEE5F9E-D0B1-4A40-A144-67AE9143B65B}"/>
                  </a:ext>
                </a:extLst>
              </p:cNvPr>
              <p:cNvSpPr/>
              <p:nvPr/>
            </p:nvSpPr>
            <p:spPr>
              <a:xfrm>
                <a:off x="2240498" y="1255849"/>
                <a:ext cx="593766" cy="917335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IB EDR HCA</a:t>
                </a:r>
                <a:endParaRPr kumimoji="1" lang="ja-JP" altLang="en-US" sz="2000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DF4F8517-5E11-C247-A8DE-F31966A78029}"/>
                  </a:ext>
                </a:extLst>
              </p:cNvPr>
              <p:cNvSpPr/>
              <p:nvPr/>
            </p:nvSpPr>
            <p:spPr>
              <a:xfrm>
                <a:off x="2936540" y="1255848"/>
                <a:ext cx="593766" cy="917335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IB EDR HCA</a:t>
                </a:r>
                <a:endParaRPr kumimoji="1" lang="ja-JP" altLang="en-US" sz="2000"/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7CF75B5E-C3A7-E748-84B8-D5D2D44045F8}"/>
                  </a:ext>
                </a:extLst>
              </p:cNvPr>
              <p:cNvCxnSpPr/>
              <p:nvPr/>
            </p:nvCxnSpPr>
            <p:spPr>
              <a:xfrm>
                <a:off x="2561573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09FA0F05-BEDD-2D45-A608-C9CE6E076B66}"/>
                  </a:ext>
                </a:extLst>
              </p:cNvPr>
              <p:cNvCxnSpPr/>
              <p:nvPr/>
            </p:nvCxnSpPr>
            <p:spPr>
              <a:xfrm>
                <a:off x="2778852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>
                <a:extLst>
                  <a:ext uri="{FF2B5EF4-FFF2-40B4-BE49-F238E27FC236}">
                    <a16:creationId xmlns:a16="http://schemas.microsoft.com/office/drawing/2014/main" id="{8A78989C-7116-B348-9370-6B49CBB72526}"/>
                  </a:ext>
                </a:extLst>
              </p:cNvPr>
              <p:cNvCxnSpPr/>
              <p:nvPr/>
            </p:nvCxnSpPr>
            <p:spPr>
              <a:xfrm>
                <a:off x="3051769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>
                <a:extLst>
                  <a:ext uri="{FF2B5EF4-FFF2-40B4-BE49-F238E27FC236}">
                    <a16:creationId xmlns:a16="http://schemas.microsoft.com/office/drawing/2014/main" id="{EA5566A2-6D3D-2D47-81E9-F600A0F9DD0C}"/>
                  </a:ext>
                </a:extLst>
              </p:cNvPr>
              <p:cNvCxnSpPr/>
              <p:nvPr/>
            </p:nvCxnSpPr>
            <p:spPr>
              <a:xfrm>
                <a:off x="3269048" y="3954483"/>
                <a:ext cx="0" cy="676894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>
                <a:extLst>
                  <a:ext uri="{FF2B5EF4-FFF2-40B4-BE49-F238E27FC236}">
                    <a16:creationId xmlns:a16="http://schemas.microsoft.com/office/drawing/2014/main" id="{CD21B2E7-D151-8A41-BAC3-7A4E27CA4B2C}"/>
                  </a:ext>
                </a:extLst>
              </p:cNvPr>
              <p:cNvCxnSpPr/>
              <p:nvPr/>
            </p:nvCxnSpPr>
            <p:spPr>
              <a:xfrm>
                <a:off x="2567972" y="578954"/>
                <a:ext cx="0" cy="67689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E46B8C05-ACCC-1849-908A-D4850D4E5A05}"/>
                  </a:ext>
                </a:extLst>
              </p:cNvPr>
              <p:cNvCxnSpPr/>
              <p:nvPr/>
            </p:nvCxnSpPr>
            <p:spPr>
              <a:xfrm>
                <a:off x="3234840" y="578954"/>
                <a:ext cx="0" cy="67689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054EE24-B6E3-EA46-BA30-E7289C5D1CC0}"/>
                  </a:ext>
                </a:extLst>
              </p:cNvPr>
              <p:cNvSpPr txBox="1"/>
              <p:nvPr/>
            </p:nvSpPr>
            <p:spPr>
              <a:xfrm>
                <a:off x="2046958" y="4527981"/>
                <a:ext cx="1705117" cy="93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Inter-FPGA direct network</a:t>
                </a:r>
              </a:p>
              <a:p>
                <a:pPr algn="ctr"/>
                <a:r>
                  <a:rPr lang="en-US" altLang="ja-JP" sz="2000" dirty="0"/>
                  <a:t>(100Gbps x4)</a:t>
                </a:r>
                <a:endParaRPr kumimoji="1" lang="ja-JP" altLang="en-US" sz="2000" dirty="0"/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7C76BBC5-0E8F-0A4B-8306-669BE1F3578F}"/>
                  </a:ext>
                </a:extLst>
              </p:cNvPr>
              <p:cNvSpPr txBox="1"/>
              <p:nvPr/>
            </p:nvSpPr>
            <p:spPr>
              <a:xfrm>
                <a:off x="2013747" y="-24176"/>
                <a:ext cx="1705117" cy="649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/>
                  <a:t>IB network</a:t>
                </a:r>
              </a:p>
              <a:p>
                <a:pPr algn="ctr"/>
                <a:r>
                  <a:rPr lang="en-US" altLang="ja-JP" sz="2000" dirty="0"/>
                  <a:t>(100Gbps x2)</a:t>
                </a:r>
                <a:endParaRPr kumimoji="1" lang="ja-JP" altLang="en-US" sz="2000" dirty="0"/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934D7873-DDC4-9941-9185-30F71C89CD26}"/>
                </a:ext>
              </a:extLst>
            </p:cNvPr>
            <p:cNvSpPr/>
            <p:nvPr/>
          </p:nvSpPr>
          <p:spPr>
            <a:xfrm>
              <a:off x="11546535" y="7156933"/>
              <a:ext cx="7142326" cy="590017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072FD8C-CF26-1A4B-99B1-E6338C0BE787}"/>
                </a:ext>
              </a:extLst>
            </p:cNvPr>
            <p:cNvSpPr txBox="1"/>
            <p:nvPr/>
          </p:nvSpPr>
          <p:spPr>
            <a:xfrm>
              <a:off x="11695705" y="7185655"/>
              <a:ext cx="13292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="1" dirty="0">
                  <a:solidFill>
                    <a:srgbClr val="FF0000"/>
                  </a:solidFill>
                </a:rPr>
                <a:t>SINGLE</a:t>
              </a:r>
            </a:p>
            <a:p>
              <a:r>
                <a:rPr lang="en-US" altLang="ja-JP" sz="1800" b="1" dirty="0">
                  <a:solidFill>
                    <a:srgbClr val="FF0000"/>
                  </a:solidFill>
                </a:rPr>
                <a:t>NODE</a:t>
              </a:r>
            </a:p>
            <a:p>
              <a:r>
                <a:rPr kumimoji="1" lang="en-US" altLang="ja-JP" sz="1800" b="1" dirty="0">
                  <a:solidFill>
                    <a:srgbClr val="FF0000"/>
                  </a:solidFill>
                </a:rPr>
                <a:t>(with FPGA)</a:t>
              </a:r>
              <a:endParaRPr kumimoji="1" lang="ja-JP" altLang="en-US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9946E15-47DA-E144-A508-756A7F51E135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15030758" y="10035859"/>
              <a:ext cx="38368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208A0DF-0130-0C44-AB55-00C3AF77874E}"/>
              </a:ext>
            </a:extLst>
          </p:cNvPr>
          <p:cNvSpPr txBox="1"/>
          <p:nvPr/>
        </p:nvSpPr>
        <p:spPr>
          <a:xfrm>
            <a:off x="10441310" y="6970812"/>
            <a:ext cx="9959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/>
              <a:t>Each node is equipped with both IB EDR and FPGA-direct network</a:t>
            </a:r>
          </a:p>
          <a:p>
            <a:pPr algn="ctr"/>
            <a:r>
              <a:rPr kumimoji="1" lang="en-US" altLang="ja-JP" sz="2800" b="1" dirty="0"/>
              <a:t>(32 nodes are equipped with both FPGAs and GPUs, </a:t>
            </a:r>
          </a:p>
          <a:p>
            <a:pPr algn="ctr"/>
            <a:r>
              <a:rPr kumimoji="1" lang="en-US" altLang="ja-JP" sz="2800" b="1" dirty="0"/>
              <a:t>and other nodes are with GPUs only)</a:t>
            </a:r>
            <a:endParaRPr kumimoji="1" lang="ja-JP" altLang="en-US" sz="2800" b="1" dirty="0"/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E9835EC4-1E7A-8C4E-A135-E6FE726E8EA4}"/>
              </a:ext>
            </a:extLst>
          </p:cNvPr>
          <p:cNvGrpSpPr/>
          <p:nvPr/>
        </p:nvGrpSpPr>
        <p:grpSpPr>
          <a:xfrm>
            <a:off x="4012394" y="714284"/>
            <a:ext cx="1929692" cy="3551730"/>
            <a:chOff x="614732" y="-24176"/>
            <a:chExt cx="3217544" cy="5435275"/>
          </a:xfrm>
        </p:grpSpPr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255C8B39-D28A-0149-A281-2D624ACFB2E2}"/>
                </a:ext>
              </a:extLst>
            </p:cNvPr>
            <p:cNvCxnSpPr/>
            <p:nvPr/>
          </p:nvCxnSpPr>
          <p:spPr>
            <a:xfrm>
              <a:off x="1544387" y="2024567"/>
              <a:ext cx="0" cy="49475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E39961B7-6D0E-1B49-8B30-A53E8EE2CA0C}"/>
                </a:ext>
              </a:extLst>
            </p:cNvPr>
            <p:cNvCxnSpPr/>
            <p:nvPr/>
          </p:nvCxnSpPr>
          <p:spPr>
            <a:xfrm>
              <a:off x="2525948" y="2171430"/>
              <a:ext cx="6741" cy="37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9E1B3F4F-8596-304F-99CF-2490F479B31F}"/>
                </a:ext>
              </a:extLst>
            </p:cNvPr>
            <p:cNvCxnSpPr/>
            <p:nvPr/>
          </p:nvCxnSpPr>
          <p:spPr>
            <a:xfrm>
              <a:off x="3234840" y="2147679"/>
              <a:ext cx="6741" cy="37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B7D6467F-A4EC-DF49-BBB2-8FEE1EBD20E8}"/>
                </a:ext>
              </a:extLst>
            </p:cNvPr>
            <p:cNvCxnSpPr/>
            <p:nvPr/>
          </p:nvCxnSpPr>
          <p:spPr>
            <a:xfrm>
              <a:off x="1081277" y="2781255"/>
              <a:ext cx="6741" cy="37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CCAA22C1-AEC0-EE4A-A1C8-51B545CEAD21}"/>
                </a:ext>
              </a:extLst>
            </p:cNvPr>
            <p:cNvCxnSpPr/>
            <p:nvPr/>
          </p:nvCxnSpPr>
          <p:spPr>
            <a:xfrm>
              <a:off x="1729447" y="2845355"/>
              <a:ext cx="6741" cy="37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0066325B-004A-EF43-B3AD-1195AAB5E6CF}"/>
                </a:ext>
              </a:extLst>
            </p:cNvPr>
            <p:cNvCxnSpPr/>
            <p:nvPr/>
          </p:nvCxnSpPr>
          <p:spPr>
            <a:xfrm>
              <a:off x="2826889" y="2845355"/>
              <a:ext cx="6741" cy="37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43">
              <a:extLst>
                <a:ext uri="{FF2B5EF4-FFF2-40B4-BE49-F238E27FC236}">
                  <a16:creationId xmlns:a16="http://schemas.microsoft.com/office/drawing/2014/main" id="{F5303CC7-3E74-AC4A-8EBF-6F245648E271}"/>
                </a:ext>
              </a:extLst>
            </p:cNvPr>
            <p:cNvSpPr/>
            <p:nvPr/>
          </p:nvSpPr>
          <p:spPr>
            <a:xfrm>
              <a:off x="899808" y="1398354"/>
              <a:ext cx="1232734" cy="65257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CPU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BE20EE8C-57AD-CC46-A5D6-BA8D1E30E45D}"/>
                </a:ext>
              </a:extLst>
            </p:cNvPr>
            <p:cNvSpPr/>
            <p:nvPr/>
          </p:nvSpPr>
          <p:spPr>
            <a:xfrm>
              <a:off x="614732" y="2422566"/>
              <a:ext cx="2915574" cy="486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PCIe network (switch)</a:t>
              </a:r>
              <a:endParaRPr kumimoji="1" lang="ja-JP" altLang="en-US" sz="1050" dirty="0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B4D368B1-AB52-B347-8A48-C3DE6F9A5F7C}"/>
                </a:ext>
              </a:extLst>
            </p:cNvPr>
            <p:cNvSpPr/>
            <p:nvPr/>
          </p:nvSpPr>
          <p:spPr>
            <a:xfrm>
              <a:off x="855023" y="3158836"/>
              <a:ext cx="431489" cy="118753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GPU</a:t>
              </a:r>
              <a:endParaRPr kumimoji="1" lang="ja-JP" altLang="en-US" sz="1050" dirty="0"/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40B730BF-90E7-A54E-BED5-EBB1018C725B}"/>
                </a:ext>
              </a:extLst>
            </p:cNvPr>
            <p:cNvSpPr/>
            <p:nvPr/>
          </p:nvSpPr>
          <p:spPr>
            <a:xfrm>
              <a:off x="1541813" y="3158836"/>
              <a:ext cx="431489" cy="118753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GPU</a:t>
              </a:r>
              <a:endParaRPr kumimoji="1" lang="ja-JP" altLang="en-US" sz="1050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E0AF1252-F999-3E47-BBDC-BC0EB75B33C6}"/>
                </a:ext>
              </a:extLst>
            </p:cNvPr>
            <p:cNvSpPr/>
            <p:nvPr/>
          </p:nvSpPr>
          <p:spPr>
            <a:xfrm>
              <a:off x="2433838" y="3158836"/>
              <a:ext cx="998131" cy="79564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FPGA</a:t>
              </a:r>
              <a:endParaRPr kumimoji="1" lang="ja-JP" altLang="en-US" sz="1050" dirty="0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14A3E431-9688-7844-B92F-E0FB572A3668}"/>
                </a:ext>
              </a:extLst>
            </p:cNvPr>
            <p:cNvSpPr/>
            <p:nvPr/>
          </p:nvSpPr>
          <p:spPr>
            <a:xfrm>
              <a:off x="2240498" y="1255849"/>
              <a:ext cx="593766" cy="91733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700" dirty="0"/>
                <a:t>HCA</a:t>
              </a:r>
              <a:endParaRPr kumimoji="1" lang="ja-JP" altLang="en-US" sz="700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A5BA131A-0556-784E-8F42-66D0054B7E2F}"/>
                </a:ext>
              </a:extLst>
            </p:cNvPr>
            <p:cNvSpPr/>
            <p:nvPr/>
          </p:nvSpPr>
          <p:spPr>
            <a:xfrm>
              <a:off x="2936540" y="1255848"/>
              <a:ext cx="593766" cy="91733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700" dirty="0"/>
                <a:t>HCA</a:t>
              </a:r>
              <a:endParaRPr kumimoji="1" lang="ja-JP" altLang="en-US" sz="700"/>
            </a:p>
          </p:txBody>
        </p:sp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91DC0C05-DE5F-0443-A4E5-8D3133CF3CD9}"/>
                </a:ext>
              </a:extLst>
            </p:cNvPr>
            <p:cNvCxnSpPr/>
            <p:nvPr/>
          </p:nvCxnSpPr>
          <p:spPr>
            <a:xfrm>
              <a:off x="2561573" y="3954483"/>
              <a:ext cx="0" cy="67689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8468EA33-35AE-D440-B69D-EC154B0D8EDC}"/>
                </a:ext>
              </a:extLst>
            </p:cNvPr>
            <p:cNvCxnSpPr/>
            <p:nvPr/>
          </p:nvCxnSpPr>
          <p:spPr>
            <a:xfrm>
              <a:off x="2778852" y="3954483"/>
              <a:ext cx="0" cy="67689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6D2B345A-C252-5547-8B17-ED59F74602B5}"/>
                </a:ext>
              </a:extLst>
            </p:cNvPr>
            <p:cNvCxnSpPr/>
            <p:nvPr/>
          </p:nvCxnSpPr>
          <p:spPr>
            <a:xfrm>
              <a:off x="3051769" y="3954483"/>
              <a:ext cx="0" cy="67689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50C70D49-F188-6342-8351-7D47EDD6EF88}"/>
                </a:ext>
              </a:extLst>
            </p:cNvPr>
            <p:cNvCxnSpPr/>
            <p:nvPr/>
          </p:nvCxnSpPr>
          <p:spPr>
            <a:xfrm>
              <a:off x="3269048" y="3954483"/>
              <a:ext cx="0" cy="67689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DD083381-E406-F942-B40F-E598B170F9C6}"/>
                </a:ext>
              </a:extLst>
            </p:cNvPr>
            <p:cNvCxnSpPr/>
            <p:nvPr/>
          </p:nvCxnSpPr>
          <p:spPr>
            <a:xfrm>
              <a:off x="2567972" y="578954"/>
              <a:ext cx="0" cy="6768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矢印コネクタ 100">
              <a:extLst>
                <a:ext uri="{FF2B5EF4-FFF2-40B4-BE49-F238E27FC236}">
                  <a16:creationId xmlns:a16="http://schemas.microsoft.com/office/drawing/2014/main" id="{65594AB7-59E8-A94A-9BA7-C46086252B35}"/>
                </a:ext>
              </a:extLst>
            </p:cNvPr>
            <p:cNvCxnSpPr/>
            <p:nvPr/>
          </p:nvCxnSpPr>
          <p:spPr>
            <a:xfrm>
              <a:off x="3234840" y="578954"/>
              <a:ext cx="0" cy="6768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テキスト ボックス 206">
              <a:extLst>
                <a:ext uri="{FF2B5EF4-FFF2-40B4-BE49-F238E27FC236}">
                  <a16:creationId xmlns:a16="http://schemas.microsoft.com/office/drawing/2014/main" id="{DEE88D18-23A7-F147-B1EE-7C28BA2EC0F1}"/>
                </a:ext>
              </a:extLst>
            </p:cNvPr>
            <p:cNvSpPr txBox="1"/>
            <p:nvPr/>
          </p:nvSpPr>
          <p:spPr>
            <a:xfrm>
              <a:off x="2046957" y="4527982"/>
              <a:ext cx="1705117" cy="88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Inter-FPGA direct network</a:t>
              </a:r>
            </a:p>
            <a:p>
              <a:pPr algn="ctr"/>
              <a:r>
                <a:rPr lang="en-US" altLang="ja-JP" sz="1050" dirty="0"/>
                <a:t>(100Gbps x4)</a:t>
              </a:r>
              <a:endParaRPr kumimoji="1" lang="ja-JP" altLang="en-US" sz="1050" dirty="0"/>
            </a:p>
          </p:txBody>
        </p:sp>
        <p:sp>
          <p:nvSpPr>
            <p:cNvPr id="103" name="テキスト ボックス 207">
              <a:extLst>
                <a:ext uri="{FF2B5EF4-FFF2-40B4-BE49-F238E27FC236}">
                  <a16:creationId xmlns:a16="http://schemas.microsoft.com/office/drawing/2014/main" id="{F204BFBF-BF67-2748-93ED-BFEDC9369CF3}"/>
                </a:ext>
              </a:extLst>
            </p:cNvPr>
            <p:cNvSpPr txBox="1"/>
            <p:nvPr/>
          </p:nvSpPr>
          <p:spPr>
            <a:xfrm>
              <a:off x="1877623" y="-24176"/>
              <a:ext cx="1954653" cy="63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050" dirty="0"/>
                <a:t>Network switch</a:t>
              </a:r>
            </a:p>
            <a:p>
              <a:pPr algn="ctr"/>
              <a:r>
                <a:rPr lang="en-US" altLang="ja-JP" sz="1050" dirty="0"/>
                <a:t>(100Gbps x2)</a:t>
              </a:r>
              <a:endParaRPr kumimoji="1" lang="ja-JP" altLang="en-US" sz="1050" dirty="0"/>
            </a:p>
          </p:txBody>
        </p:sp>
      </p:grp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22B97B62-408E-5347-9515-B89C01487B85}"/>
              </a:ext>
            </a:extLst>
          </p:cNvPr>
          <p:cNvCxnSpPr/>
          <p:nvPr/>
        </p:nvCxnSpPr>
        <p:spPr>
          <a:xfrm>
            <a:off x="7272666" y="2149690"/>
            <a:ext cx="4405" cy="2428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E2DF0FC-38FF-3441-A05A-A8C82F4D49B8}"/>
              </a:ext>
            </a:extLst>
          </p:cNvPr>
          <p:cNvCxnSpPr/>
          <p:nvPr/>
        </p:nvCxnSpPr>
        <p:spPr>
          <a:xfrm>
            <a:off x="7735912" y="2134169"/>
            <a:ext cx="4405" cy="2428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5DE444F-7EA0-4143-A401-7C493C691324}"/>
              </a:ext>
            </a:extLst>
          </p:cNvPr>
          <p:cNvCxnSpPr/>
          <p:nvPr/>
        </p:nvCxnSpPr>
        <p:spPr>
          <a:xfrm>
            <a:off x="6328604" y="2548186"/>
            <a:ext cx="4405" cy="2428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112F0841-D45C-8243-9753-2C4FB8103DF6}"/>
              </a:ext>
            </a:extLst>
          </p:cNvPr>
          <p:cNvCxnSpPr/>
          <p:nvPr/>
        </p:nvCxnSpPr>
        <p:spPr>
          <a:xfrm>
            <a:off x="6752170" y="2590073"/>
            <a:ext cx="4405" cy="2428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78D12855-A77C-8647-A3A8-32591885C03B}"/>
              </a:ext>
            </a:extLst>
          </p:cNvPr>
          <p:cNvCxnSpPr/>
          <p:nvPr/>
        </p:nvCxnSpPr>
        <p:spPr>
          <a:xfrm>
            <a:off x="7469325" y="2590073"/>
            <a:ext cx="4405" cy="2428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43">
            <a:extLst>
              <a:ext uri="{FF2B5EF4-FFF2-40B4-BE49-F238E27FC236}">
                <a16:creationId xmlns:a16="http://schemas.microsoft.com/office/drawing/2014/main" id="{D54148F1-AB2D-9C42-9700-45945BBEB1F3}"/>
              </a:ext>
            </a:extLst>
          </p:cNvPr>
          <p:cNvSpPr/>
          <p:nvPr/>
        </p:nvSpPr>
        <p:spPr>
          <a:xfrm>
            <a:off x="6245434" y="1644514"/>
            <a:ext cx="759431" cy="4264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91AF9E34-9B44-E743-A8AA-FACEBCEC4C37}"/>
              </a:ext>
            </a:extLst>
          </p:cNvPr>
          <p:cNvSpPr/>
          <p:nvPr/>
        </p:nvSpPr>
        <p:spPr>
          <a:xfrm>
            <a:off x="6023727" y="2313797"/>
            <a:ext cx="1905266" cy="31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PCIe network (switch)</a:t>
            </a:r>
            <a:endParaRPr kumimoji="1" lang="ja-JP" altLang="en-US" sz="1050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8EE7EF9A-7418-F742-9FA0-292D49932A9D}"/>
              </a:ext>
            </a:extLst>
          </p:cNvPr>
          <p:cNvSpPr/>
          <p:nvPr/>
        </p:nvSpPr>
        <p:spPr>
          <a:xfrm>
            <a:off x="6180752" y="2794921"/>
            <a:ext cx="281969" cy="7760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GPU</a:t>
            </a:r>
            <a:endParaRPr kumimoji="1" lang="ja-JP" altLang="en-US" sz="1050" dirty="0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0487753-1DD3-FB49-80E7-334673FC1CCF}"/>
              </a:ext>
            </a:extLst>
          </p:cNvPr>
          <p:cNvSpPr/>
          <p:nvPr/>
        </p:nvSpPr>
        <p:spPr>
          <a:xfrm>
            <a:off x="6629555" y="2794921"/>
            <a:ext cx="281969" cy="7760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GPU</a:t>
            </a:r>
            <a:endParaRPr kumimoji="1" lang="ja-JP" altLang="en-US" sz="1050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2BB15398-45D7-C448-8773-7439FA79A0E8}"/>
              </a:ext>
            </a:extLst>
          </p:cNvPr>
          <p:cNvSpPr/>
          <p:nvPr/>
        </p:nvSpPr>
        <p:spPr>
          <a:xfrm>
            <a:off x="7212474" y="2794921"/>
            <a:ext cx="652257" cy="5199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FPGA</a:t>
            </a:r>
            <a:endParaRPr kumimoji="1" lang="ja-JP" altLang="en-US" sz="105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730F07F2-AB51-8740-9BC8-9ED00355BF2A}"/>
              </a:ext>
            </a:extLst>
          </p:cNvPr>
          <p:cNvSpPr/>
          <p:nvPr/>
        </p:nvSpPr>
        <p:spPr>
          <a:xfrm>
            <a:off x="7086131" y="1551393"/>
            <a:ext cx="388013" cy="599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800" dirty="0"/>
              <a:t>HCA</a:t>
            </a:r>
            <a:endParaRPr kumimoji="1" lang="ja-JP" altLang="en-US" sz="800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0811E0A9-A039-8542-AE19-BAFA4001765C}"/>
              </a:ext>
            </a:extLst>
          </p:cNvPr>
          <p:cNvSpPr/>
          <p:nvPr/>
        </p:nvSpPr>
        <p:spPr>
          <a:xfrm>
            <a:off x="7540979" y="1551393"/>
            <a:ext cx="388013" cy="5994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800" dirty="0"/>
              <a:t>HCA</a:t>
            </a:r>
            <a:endParaRPr kumimoji="1" lang="ja-JP" altLang="en-US" sz="800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F4298C3E-AB2D-504F-A3F5-FA3E9C4EDBBD}"/>
              </a:ext>
            </a:extLst>
          </p:cNvPr>
          <p:cNvCxnSpPr/>
          <p:nvPr/>
        </p:nvCxnSpPr>
        <p:spPr>
          <a:xfrm>
            <a:off x="7295946" y="3314845"/>
            <a:ext cx="0" cy="44232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C3643971-EA51-4F42-B0C4-A0D422866178}"/>
              </a:ext>
            </a:extLst>
          </p:cNvPr>
          <p:cNvCxnSpPr/>
          <p:nvPr/>
        </p:nvCxnSpPr>
        <p:spPr>
          <a:xfrm>
            <a:off x="7437933" y="3314845"/>
            <a:ext cx="0" cy="44232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C8866876-7647-574B-AA66-E7BE1AD33A27}"/>
              </a:ext>
            </a:extLst>
          </p:cNvPr>
          <p:cNvCxnSpPr/>
          <p:nvPr/>
        </p:nvCxnSpPr>
        <p:spPr>
          <a:xfrm>
            <a:off x="7616279" y="3314845"/>
            <a:ext cx="0" cy="44232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E12388BB-9E75-7344-8C64-14B72CF64807}"/>
              </a:ext>
            </a:extLst>
          </p:cNvPr>
          <p:cNvCxnSpPr/>
          <p:nvPr/>
        </p:nvCxnSpPr>
        <p:spPr>
          <a:xfrm>
            <a:off x="7758266" y="3314845"/>
            <a:ext cx="0" cy="44232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C4AE89A-4170-3040-945D-352A931C6DC9}"/>
              </a:ext>
            </a:extLst>
          </p:cNvPr>
          <p:cNvCxnSpPr/>
          <p:nvPr/>
        </p:nvCxnSpPr>
        <p:spPr>
          <a:xfrm>
            <a:off x="7300128" y="1109069"/>
            <a:ext cx="0" cy="44232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CCB06655-636D-4045-9617-94AA21AEA2FD}"/>
              </a:ext>
            </a:extLst>
          </p:cNvPr>
          <p:cNvCxnSpPr/>
          <p:nvPr/>
        </p:nvCxnSpPr>
        <p:spPr>
          <a:xfrm>
            <a:off x="7735912" y="1109069"/>
            <a:ext cx="0" cy="44232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176">
            <a:extLst>
              <a:ext uri="{FF2B5EF4-FFF2-40B4-BE49-F238E27FC236}">
                <a16:creationId xmlns:a16="http://schemas.microsoft.com/office/drawing/2014/main" id="{6D627D7A-3D20-6B4F-A11A-80FCD64C1818}"/>
              </a:ext>
            </a:extLst>
          </p:cNvPr>
          <p:cNvSpPr txBox="1"/>
          <p:nvPr/>
        </p:nvSpPr>
        <p:spPr>
          <a:xfrm>
            <a:off x="6959656" y="3689604"/>
            <a:ext cx="11142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Inter-FPGA direct network</a:t>
            </a:r>
          </a:p>
          <a:p>
            <a:pPr algn="ctr"/>
            <a:r>
              <a:rPr lang="en-US" altLang="ja-JP" sz="1050" dirty="0"/>
              <a:t>(100Gbps x4)</a:t>
            </a:r>
            <a:endParaRPr kumimoji="1" lang="ja-JP" altLang="en-US" sz="1050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370D2D0-94DE-984F-AE88-5AC5FE7BE013}"/>
              </a:ext>
            </a:extLst>
          </p:cNvPr>
          <p:cNvSpPr/>
          <p:nvPr/>
        </p:nvSpPr>
        <p:spPr>
          <a:xfrm>
            <a:off x="3860995" y="745602"/>
            <a:ext cx="4283544" cy="35385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800"/>
          </a:p>
        </p:txBody>
      </p:sp>
      <p:sp>
        <p:nvSpPr>
          <p:cNvPr id="60" name="テキスト ボックス 98">
            <a:extLst>
              <a:ext uri="{FF2B5EF4-FFF2-40B4-BE49-F238E27FC236}">
                <a16:creationId xmlns:a16="http://schemas.microsoft.com/office/drawing/2014/main" id="{9C4B9133-4146-C04A-8418-CFCD8F240E8B}"/>
              </a:ext>
            </a:extLst>
          </p:cNvPr>
          <p:cNvSpPr txBox="1"/>
          <p:nvPr/>
        </p:nvSpPr>
        <p:spPr>
          <a:xfrm>
            <a:off x="3950458" y="762828"/>
            <a:ext cx="827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000" b="1" dirty="0">
                <a:solidFill>
                  <a:srgbClr val="FF0000"/>
                </a:solidFill>
              </a:rPr>
              <a:t>SINGLE</a:t>
            </a:r>
          </a:p>
          <a:p>
            <a:r>
              <a:rPr lang="en-US" altLang="ja-JP" sz="1000" b="1" dirty="0">
                <a:solidFill>
                  <a:srgbClr val="FF0000"/>
                </a:solidFill>
              </a:rPr>
              <a:t>NODE</a:t>
            </a:r>
          </a:p>
          <a:p>
            <a:r>
              <a:rPr kumimoji="1" lang="en-US" altLang="ja-JP" sz="1000" b="1" dirty="0">
                <a:solidFill>
                  <a:srgbClr val="FF0000"/>
                </a:solidFill>
              </a:rPr>
              <a:t>(with FPGA)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240AFC78-0722-0A47-A230-CED9FDA840BB}"/>
              </a:ext>
            </a:extLst>
          </p:cNvPr>
          <p:cNvSpPr txBox="1"/>
          <p:nvPr/>
        </p:nvSpPr>
        <p:spPr>
          <a:xfrm>
            <a:off x="10593710" y="7123212"/>
            <a:ext cx="9959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/>
              <a:t>Each node is equipped with both IB EDR and FPGA-direct network</a:t>
            </a:r>
          </a:p>
          <a:p>
            <a:pPr algn="ctr"/>
            <a:r>
              <a:rPr kumimoji="1" lang="en-US" altLang="ja-JP" sz="2800" b="1" dirty="0"/>
              <a:t>(32 nodes are equipped with both FPGAs and GPUs, </a:t>
            </a:r>
          </a:p>
          <a:p>
            <a:pPr algn="ctr"/>
            <a:r>
              <a:rPr kumimoji="1" lang="en-US" altLang="ja-JP" sz="2800" b="1" dirty="0"/>
              <a:t>and other nodes are with GPUs only)</a:t>
            </a:r>
            <a:endParaRPr kumimoji="1" lang="ja-JP" altLang="en-US" sz="2800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0FB13F8E-8C5B-A042-9A29-8690F6D56F02}"/>
              </a:ext>
            </a:extLst>
          </p:cNvPr>
          <p:cNvSpPr txBox="1"/>
          <p:nvPr/>
        </p:nvSpPr>
        <p:spPr>
          <a:xfrm>
            <a:off x="191155" y="1127334"/>
            <a:ext cx="3416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Each node is equipped with both IB EDR and FPGA-direct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Some nodes are equipped with both FPGAs and GPUs, and other nodes are with GPUs only</a:t>
            </a:r>
            <a:endParaRPr lang="ja-JP" altLang="en-US"/>
          </a:p>
          <a:p>
            <a:endParaRPr kumimoji="1" lang="ja-JP" altLang="en-US"/>
          </a:p>
        </p:txBody>
      </p:sp>
      <p:sp>
        <p:nvSpPr>
          <p:cNvPr id="106" name="テキスト ボックス 207">
            <a:extLst>
              <a:ext uri="{FF2B5EF4-FFF2-40B4-BE49-F238E27FC236}">
                <a16:creationId xmlns:a16="http://schemas.microsoft.com/office/drawing/2014/main" id="{FB7DF67D-8BFF-B040-ABF7-FE09508D5F94}"/>
              </a:ext>
            </a:extLst>
          </p:cNvPr>
          <p:cNvSpPr txBox="1"/>
          <p:nvPr/>
        </p:nvSpPr>
        <p:spPr>
          <a:xfrm>
            <a:off x="6896306" y="745602"/>
            <a:ext cx="11722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50" dirty="0"/>
              <a:t>Network switch</a:t>
            </a:r>
          </a:p>
          <a:p>
            <a:pPr algn="ctr"/>
            <a:r>
              <a:rPr lang="en-US" altLang="ja-JP" sz="1050" dirty="0"/>
              <a:t>(100Gbps x2)</a:t>
            </a:r>
            <a:endParaRPr kumimoji="1" lang="ja-JP" altLang="en-US" sz="1050" dirty="0"/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4152AD26-1407-1D46-962A-8F7F1E7F4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6" y="7727"/>
            <a:ext cx="710730" cy="781893"/>
          </a:xfrm>
          <a:prstGeom prst="rect">
            <a:avLst/>
          </a:prstGeom>
        </p:spPr>
      </p:pic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8C2CE6F7-BE69-3646-BFB7-A26AE9CEB250}"/>
              </a:ext>
            </a:extLst>
          </p:cNvPr>
          <p:cNvCxnSpPr>
            <a:cxnSpLocks/>
          </p:cNvCxnSpPr>
          <p:nvPr/>
        </p:nvCxnSpPr>
        <p:spPr>
          <a:xfrm>
            <a:off x="4828089" y="2080331"/>
            <a:ext cx="0" cy="1343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D8AF9EAF-F632-8D45-8657-224D16AC4260}"/>
              </a:ext>
            </a:extLst>
          </p:cNvPr>
          <p:cNvCxnSpPr>
            <a:cxnSpLocks/>
          </p:cNvCxnSpPr>
          <p:nvPr/>
        </p:nvCxnSpPr>
        <p:spPr>
          <a:xfrm>
            <a:off x="6463231" y="2200595"/>
            <a:ext cx="0" cy="16259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4FABCCC6-5491-6F4F-A2A5-FEC8CE755F0D}"/>
              </a:ext>
            </a:extLst>
          </p:cNvPr>
          <p:cNvCxnSpPr>
            <a:cxnSpLocks/>
          </p:cNvCxnSpPr>
          <p:nvPr/>
        </p:nvCxnSpPr>
        <p:spPr>
          <a:xfrm>
            <a:off x="4827184" y="2214704"/>
            <a:ext cx="16355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96939-D438-6240-B451-28F2AA3B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90" y="61961"/>
            <a:ext cx="8069345" cy="57749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Two types of interconnection network</a:t>
            </a:r>
            <a:endParaRPr kumimoji="1" lang="ja-JP" altLang="en-US"/>
          </a:p>
        </p:txBody>
      </p:sp>
      <p:grpSp>
        <p:nvGrpSpPr>
          <p:cNvPr id="7" name="グループ化 114">
            <a:extLst>
              <a:ext uri="{FF2B5EF4-FFF2-40B4-BE49-F238E27FC236}">
                <a16:creationId xmlns:a16="http://schemas.microsoft.com/office/drawing/2014/main" id="{6F14949B-EDE2-3945-9F90-B6FAC1FF0B23}"/>
              </a:ext>
            </a:extLst>
          </p:cNvPr>
          <p:cNvGrpSpPr/>
          <p:nvPr/>
        </p:nvGrpSpPr>
        <p:grpSpPr>
          <a:xfrm>
            <a:off x="20606454" y="7056470"/>
            <a:ext cx="3326780" cy="3206964"/>
            <a:chOff x="7894479" y="570016"/>
            <a:chExt cx="3640466" cy="3509353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7C4257-B930-4849-AB46-883B28DF0674}"/>
                </a:ext>
              </a:extLst>
            </p:cNvPr>
            <p:cNvSpPr/>
            <p:nvPr/>
          </p:nvSpPr>
          <p:spPr>
            <a:xfrm>
              <a:off x="8268692" y="968329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F22EADB0-4C33-384D-B563-B7EEDBD24F4D}"/>
                </a:ext>
              </a:extLst>
            </p:cNvPr>
            <p:cNvCxnSpPr>
              <a:cxnSpLocks/>
            </p:cNvCxnSpPr>
            <p:nvPr/>
          </p:nvCxnSpPr>
          <p:spPr>
            <a:xfrm>
              <a:off x="7928928" y="1337646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384BC039-E834-5F43-84BF-0415D0D92407}"/>
                </a:ext>
              </a:extLst>
            </p:cNvPr>
            <p:cNvCxnSpPr>
              <a:cxnSpLocks/>
            </p:cNvCxnSpPr>
            <p:nvPr/>
          </p:nvCxnSpPr>
          <p:spPr>
            <a:xfrm>
              <a:off x="8992968" y="1322037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8BE5A86F-59C9-6248-80AD-FB31800303B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0878" y="1306428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CC68B21F-6D14-5946-9AA9-2D0E25C8A84E}"/>
                </a:ext>
              </a:extLst>
            </p:cNvPr>
            <p:cNvCxnSpPr>
              <a:cxnSpLocks/>
            </p:cNvCxnSpPr>
            <p:nvPr/>
          </p:nvCxnSpPr>
          <p:spPr>
            <a:xfrm>
              <a:off x="11195181" y="1304450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E9F00392-4178-2148-9F3D-298C3829D8D3}"/>
                </a:ext>
              </a:extLst>
            </p:cNvPr>
            <p:cNvCxnSpPr>
              <a:cxnSpLocks/>
            </p:cNvCxnSpPr>
            <p:nvPr/>
          </p:nvCxnSpPr>
          <p:spPr>
            <a:xfrm>
              <a:off x="7911360" y="2363618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A19202E8-5DCE-CA4D-B9CB-CBE8CFFD9231}"/>
                </a:ext>
              </a:extLst>
            </p:cNvPr>
            <p:cNvCxnSpPr>
              <a:cxnSpLocks/>
            </p:cNvCxnSpPr>
            <p:nvPr/>
          </p:nvCxnSpPr>
          <p:spPr>
            <a:xfrm>
              <a:off x="8975400" y="2348009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8998140-094E-5048-841B-028971D93C50}"/>
                </a:ext>
              </a:extLst>
            </p:cNvPr>
            <p:cNvCxnSpPr>
              <a:cxnSpLocks/>
            </p:cNvCxnSpPr>
            <p:nvPr/>
          </p:nvCxnSpPr>
          <p:spPr>
            <a:xfrm>
              <a:off x="10063310" y="2332400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096DB68D-AA6B-6141-851D-5279487E1CF0}"/>
                </a:ext>
              </a:extLst>
            </p:cNvPr>
            <p:cNvCxnSpPr>
              <a:cxnSpLocks/>
            </p:cNvCxnSpPr>
            <p:nvPr/>
          </p:nvCxnSpPr>
          <p:spPr>
            <a:xfrm>
              <a:off x="11177613" y="2330422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43A4C5C0-26E2-974B-A0A4-5F49566438E7}"/>
                </a:ext>
              </a:extLst>
            </p:cNvPr>
            <p:cNvCxnSpPr>
              <a:cxnSpLocks/>
            </p:cNvCxnSpPr>
            <p:nvPr/>
          </p:nvCxnSpPr>
          <p:spPr>
            <a:xfrm>
              <a:off x="8631134" y="1594786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A1A71F46-5E41-FF40-BBB3-3ED2D965E815}"/>
                </a:ext>
              </a:extLst>
            </p:cNvPr>
            <p:cNvCxnSpPr>
              <a:cxnSpLocks/>
            </p:cNvCxnSpPr>
            <p:nvPr/>
          </p:nvCxnSpPr>
          <p:spPr>
            <a:xfrm>
              <a:off x="9683298" y="1594785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437B682A-ABA5-4442-B73A-D5646DFAABBE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599" y="1593031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85328114-72CE-4544-B487-17CE10D4C973}"/>
                </a:ext>
              </a:extLst>
            </p:cNvPr>
            <p:cNvCxnSpPr>
              <a:cxnSpLocks/>
            </p:cNvCxnSpPr>
            <p:nvPr/>
          </p:nvCxnSpPr>
          <p:spPr>
            <a:xfrm>
              <a:off x="8631134" y="2629011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D5C56F5F-4814-DC49-9681-9D008E27D426}"/>
                </a:ext>
              </a:extLst>
            </p:cNvPr>
            <p:cNvCxnSpPr>
              <a:cxnSpLocks/>
            </p:cNvCxnSpPr>
            <p:nvPr/>
          </p:nvCxnSpPr>
          <p:spPr>
            <a:xfrm>
              <a:off x="9683298" y="2629010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98A60AD-BDCF-E24A-8D23-6D19B54177F1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599" y="2627256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8EC6B60-CE61-354D-A3E3-E8687C22E74E}"/>
                </a:ext>
              </a:extLst>
            </p:cNvPr>
            <p:cNvCxnSpPr>
              <a:cxnSpLocks/>
            </p:cNvCxnSpPr>
            <p:nvPr/>
          </p:nvCxnSpPr>
          <p:spPr>
            <a:xfrm>
              <a:off x="8637876" y="571771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A4ADC6F-246A-BA4E-8E75-CC38A2196F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0040" y="571770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F7059E3-99FB-E34E-998F-6071D7E75667}"/>
                </a:ext>
              </a:extLst>
            </p:cNvPr>
            <p:cNvCxnSpPr>
              <a:cxnSpLocks/>
            </p:cNvCxnSpPr>
            <p:nvPr/>
          </p:nvCxnSpPr>
          <p:spPr>
            <a:xfrm>
              <a:off x="10777341" y="570016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D27B54E-ACB4-1B43-9CD2-6F21BC1E11B5}"/>
                </a:ext>
              </a:extLst>
            </p:cNvPr>
            <p:cNvCxnSpPr>
              <a:cxnSpLocks/>
            </p:cNvCxnSpPr>
            <p:nvPr/>
          </p:nvCxnSpPr>
          <p:spPr>
            <a:xfrm>
              <a:off x="7894479" y="3416216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AA71D2E8-69DC-C647-AD9B-555660F4073F}"/>
                </a:ext>
              </a:extLst>
            </p:cNvPr>
            <p:cNvCxnSpPr>
              <a:cxnSpLocks/>
            </p:cNvCxnSpPr>
            <p:nvPr/>
          </p:nvCxnSpPr>
          <p:spPr>
            <a:xfrm>
              <a:off x="8958519" y="3400607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622FAC6-5DF4-DF41-9358-093F4EC9CC20}"/>
                </a:ext>
              </a:extLst>
            </p:cNvPr>
            <p:cNvCxnSpPr>
              <a:cxnSpLocks/>
            </p:cNvCxnSpPr>
            <p:nvPr/>
          </p:nvCxnSpPr>
          <p:spPr>
            <a:xfrm>
              <a:off x="10046429" y="3384998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3E689B33-9ADC-FD4D-A8C8-5DCC5E8E8D1A}"/>
                </a:ext>
              </a:extLst>
            </p:cNvPr>
            <p:cNvCxnSpPr>
              <a:cxnSpLocks/>
            </p:cNvCxnSpPr>
            <p:nvPr/>
          </p:nvCxnSpPr>
          <p:spPr>
            <a:xfrm>
              <a:off x="11160732" y="3383020"/>
              <a:ext cx="339764" cy="0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0DF5B92-0FB8-A643-8AF4-195F3DE84B25}"/>
                </a:ext>
              </a:extLst>
            </p:cNvPr>
            <p:cNvCxnSpPr>
              <a:cxnSpLocks/>
            </p:cNvCxnSpPr>
            <p:nvPr/>
          </p:nvCxnSpPr>
          <p:spPr>
            <a:xfrm>
              <a:off x="8631133" y="3679854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DB191A32-0ED6-0B43-BFA8-22EDD78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9683297" y="3679853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AE30DE34-4A44-3D44-ACA2-CF32696451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598" y="3678099"/>
              <a:ext cx="1" cy="399515"/>
            </a:xfrm>
            <a:prstGeom prst="line">
              <a:avLst/>
            </a:prstGeom>
            <a:solidFill>
              <a:srgbClr val="00B050"/>
            </a:solidFill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2F1D7ADE-0DFB-384F-BE3E-033CEE5E5AA7}"/>
                </a:ext>
              </a:extLst>
            </p:cNvPr>
            <p:cNvSpPr/>
            <p:nvPr/>
          </p:nvSpPr>
          <p:spPr>
            <a:xfrm>
              <a:off x="9311492" y="989658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2D0F66F6-D86F-9149-95F8-C6196CD9FA68}"/>
                </a:ext>
              </a:extLst>
            </p:cNvPr>
            <p:cNvSpPr/>
            <p:nvPr/>
          </p:nvSpPr>
          <p:spPr>
            <a:xfrm>
              <a:off x="10426956" y="978449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B1B17583-BFF2-1545-818E-D92F518A4231}"/>
                </a:ext>
              </a:extLst>
            </p:cNvPr>
            <p:cNvSpPr/>
            <p:nvPr/>
          </p:nvSpPr>
          <p:spPr>
            <a:xfrm>
              <a:off x="8288401" y="2012851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49A95C6-2E6C-EC4F-925C-98BEDBBBF6B7}"/>
                </a:ext>
              </a:extLst>
            </p:cNvPr>
            <p:cNvSpPr/>
            <p:nvPr/>
          </p:nvSpPr>
          <p:spPr>
            <a:xfrm>
              <a:off x="9331201" y="2034180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0ABC51EE-53CC-6A49-A6A5-29EBE471A0F5}"/>
                </a:ext>
              </a:extLst>
            </p:cNvPr>
            <p:cNvSpPr/>
            <p:nvPr/>
          </p:nvSpPr>
          <p:spPr>
            <a:xfrm>
              <a:off x="10446665" y="2022971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 dirty="0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572FEC2-661D-F148-9F75-749C2A303DBB}"/>
                </a:ext>
              </a:extLst>
            </p:cNvPr>
            <p:cNvSpPr/>
            <p:nvPr/>
          </p:nvSpPr>
          <p:spPr>
            <a:xfrm>
              <a:off x="8278057" y="3020985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2A5F417-FD9B-0B44-8102-ED9A4BBAD741}"/>
                </a:ext>
              </a:extLst>
            </p:cNvPr>
            <p:cNvSpPr/>
            <p:nvPr/>
          </p:nvSpPr>
          <p:spPr>
            <a:xfrm>
              <a:off x="9320857" y="3042314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A0AE1DBB-128A-0543-B95B-869144192B4C}"/>
                </a:ext>
              </a:extLst>
            </p:cNvPr>
            <p:cNvSpPr/>
            <p:nvPr/>
          </p:nvSpPr>
          <p:spPr>
            <a:xfrm>
              <a:off x="10436321" y="3031105"/>
              <a:ext cx="760021" cy="6145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FPGA</a:t>
              </a:r>
              <a:endParaRPr lang="ja-JP" altLang="en-US" sz="1400"/>
            </a:p>
          </p:txBody>
        </p: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0157E244-1FEF-8C41-9604-E73F4B748458}"/>
              </a:ext>
            </a:extLst>
          </p:cNvPr>
          <p:cNvGrpSpPr/>
          <p:nvPr/>
        </p:nvGrpSpPr>
        <p:grpSpPr>
          <a:xfrm>
            <a:off x="186487" y="1287510"/>
            <a:ext cx="2400829" cy="2314363"/>
            <a:chOff x="162633" y="802479"/>
            <a:chExt cx="2400829" cy="2314363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0741BE5E-10F6-5D4F-928D-183DF81CBC8A}"/>
                </a:ext>
              </a:extLst>
            </p:cNvPr>
            <p:cNvSpPr/>
            <p:nvPr/>
          </p:nvSpPr>
          <p:spPr>
            <a:xfrm>
              <a:off x="409420" y="1065160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0542948C-0718-A542-BB7D-802C9A6ADD68}"/>
                </a:ext>
              </a:extLst>
            </p:cNvPr>
            <p:cNvCxnSpPr>
              <a:cxnSpLocks/>
            </p:cNvCxnSpPr>
            <p:nvPr/>
          </p:nvCxnSpPr>
          <p:spPr>
            <a:xfrm>
              <a:off x="185352" y="1308719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2FA58BC5-1B85-D24C-818E-43ED246980F2}"/>
                </a:ext>
              </a:extLst>
            </p:cNvPr>
            <p:cNvCxnSpPr>
              <a:cxnSpLocks/>
            </p:cNvCxnSpPr>
            <p:nvPr/>
          </p:nvCxnSpPr>
          <p:spPr>
            <a:xfrm>
              <a:off x="887069" y="1298425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73EFBFA7-1816-9548-A812-53A33785D27F}"/>
                </a:ext>
              </a:extLst>
            </p:cNvPr>
            <p:cNvCxnSpPr>
              <a:cxnSpLocks/>
            </p:cNvCxnSpPr>
            <p:nvPr/>
          </p:nvCxnSpPr>
          <p:spPr>
            <a:xfrm>
              <a:off x="1604528" y="1288131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890DCD81-7286-B746-9597-C297CF511153}"/>
                </a:ext>
              </a:extLst>
            </p:cNvPr>
            <p:cNvCxnSpPr>
              <a:cxnSpLocks/>
            </p:cNvCxnSpPr>
            <p:nvPr/>
          </p:nvCxnSpPr>
          <p:spPr>
            <a:xfrm>
              <a:off x="2339393" y="1286827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EFB19A29-6881-D046-A68A-7ECB4D2364A1}"/>
                </a:ext>
              </a:extLst>
            </p:cNvPr>
            <p:cNvCxnSpPr>
              <a:cxnSpLocks/>
            </p:cNvCxnSpPr>
            <p:nvPr/>
          </p:nvCxnSpPr>
          <p:spPr>
            <a:xfrm>
              <a:off x="173766" y="1985331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56FBEB35-39FB-324F-BB81-E4EBE7CCBB91}"/>
                </a:ext>
              </a:extLst>
            </p:cNvPr>
            <p:cNvCxnSpPr>
              <a:cxnSpLocks/>
            </p:cNvCxnSpPr>
            <p:nvPr/>
          </p:nvCxnSpPr>
          <p:spPr>
            <a:xfrm>
              <a:off x="875483" y="1975037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C0DC4DBA-9E3E-4C4E-A2E1-60E67BE31D91}"/>
                </a:ext>
              </a:extLst>
            </p:cNvPr>
            <p:cNvCxnSpPr>
              <a:cxnSpLocks/>
            </p:cNvCxnSpPr>
            <p:nvPr/>
          </p:nvCxnSpPr>
          <p:spPr>
            <a:xfrm>
              <a:off x="1592942" y="1964743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CF8E63E-FDC3-C44D-95CF-73DF01855C3E}"/>
                </a:ext>
              </a:extLst>
            </p:cNvPr>
            <p:cNvCxnSpPr>
              <a:cxnSpLocks/>
            </p:cNvCxnSpPr>
            <p:nvPr/>
          </p:nvCxnSpPr>
          <p:spPr>
            <a:xfrm>
              <a:off x="2327807" y="1963439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1D63B813-247E-DC44-BE4B-D2DF8532D959}"/>
                </a:ext>
              </a:extLst>
            </p:cNvPr>
            <p:cNvCxnSpPr>
              <a:cxnSpLocks/>
            </p:cNvCxnSpPr>
            <p:nvPr/>
          </p:nvCxnSpPr>
          <p:spPr>
            <a:xfrm>
              <a:off x="648445" y="1478299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B8A236FA-0420-EC48-AB8D-B599CDBA6E3C}"/>
                </a:ext>
              </a:extLst>
            </p:cNvPr>
            <p:cNvCxnSpPr>
              <a:cxnSpLocks/>
            </p:cNvCxnSpPr>
            <p:nvPr/>
          </p:nvCxnSpPr>
          <p:spPr>
            <a:xfrm>
              <a:off x="1342330" y="1478298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14B3D1D0-82B8-BA46-868B-607E6824F905}"/>
                </a:ext>
              </a:extLst>
            </p:cNvPr>
            <p:cNvCxnSpPr>
              <a:cxnSpLocks/>
            </p:cNvCxnSpPr>
            <p:nvPr/>
          </p:nvCxnSpPr>
          <p:spPr>
            <a:xfrm>
              <a:off x="2059388" y="1477141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85DC80DD-B7DC-3146-AF59-7EADFD060945}"/>
                </a:ext>
              </a:extLst>
            </p:cNvPr>
            <p:cNvCxnSpPr>
              <a:cxnSpLocks/>
            </p:cNvCxnSpPr>
            <p:nvPr/>
          </p:nvCxnSpPr>
          <p:spPr>
            <a:xfrm>
              <a:off x="648445" y="2160354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2040CB39-30C1-0040-BB3D-9CFFDA04E88E}"/>
                </a:ext>
              </a:extLst>
            </p:cNvPr>
            <p:cNvCxnSpPr>
              <a:cxnSpLocks/>
            </p:cNvCxnSpPr>
            <p:nvPr/>
          </p:nvCxnSpPr>
          <p:spPr>
            <a:xfrm>
              <a:off x="1342330" y="2160353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32A60BAB-6C6F-494D-BFF7-760C53AAA1B1}"/>
                </a:ext>
              </a:extLst>
            </p:cNvPr>
            <p:cNvCxnSpPr>
              <a:cxnSpLocks/>
            </p:cNvCxnSpPr>
            <p:nvPr/>
          </p:nvCxnSpPr>
          <p:spPr>
            <a:xfrm>
              <a:off x="2059388" y="2159196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8A762CC5-EAEC-A04B-BFD1-781E912AAEF4}"/>
                </a:ext>
              </a:extLst>
            </p:cNvPr>
            <p:cNvCxnSpPr>
              <a:cxnSpLocks/>
            </p:cNvCxnSpPr>
            <p:nvPr/>
          </p:nvCxnSpPr>
          <p:spPr>
            <a:xfrm>
              <a:off x="652891" y="803636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6E6F719C-7A34-C543-A11D-78EF0ECE488E}"/>
                </a:ext>
              </a:extLst>
            </p:cNvPr>
            <p:cNvCxnSpPr>
              <a:cxnSpLocks/>
            </p:cNvCxnSpPr>
            <p:nvPr/>
          </p:nvCxnSpPr>
          <p:spPr>
            <a:xfrm>
              <a:off x="1346777" y="803636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5BEE20C5-50DD-0145-9C5D-3A1BF599FFC8}"/>
                </a:ext>
              </a:extLst>
            </p:cNvPr>
            <p:cNvCxnSpPr>
              <a:cxnSpLocks/>
            </p:cNvCxnSpPr>
            <p:nvPr/>
          </p:nvCxnSpPr>
          <p:spPr>
            <a:xfrm>
              <a:off x="2063834" y="802479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77F5B44C-54A8-1847-9540-80E3E7B826FC}"/>
                </a:ext>
              </a:extLst>
            </p:cNvPr>
            <p:cNvCxnSpPr>
              <a:cxnSpLocks/>
            </p:cNvCxnSpPr>
            <p:nvPr/>
          </p:nvCxnSpPr>
          <p:spPr>
            <a:xfrm>
              <a:off x="162633" y="2679503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2FC3E793-80C1-8142-9F50-D1A284858A82}"/>
                </a:ext>
              </a:extLst>
            </p:cNvPr>
            <p:cNvCxnSpPr>
              <a:cxnSpLocks/>
            </p:cNvCxnSpPr>
            <p:nvPr/>
          </p:nvCxnSpPr>
          <p:spPr>
            <a:xfrm>
              <a:off x="864350" y="2669209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FCB9391F-DFC5-0E49-9D45-F1B20E89390A}"/>
                </a:ext>
              </a:extLst>
            </p:cNvPr>
            <p:cNvCxnSpPr>
              <a:cxnSpLocks/>
            </p:cNvCxnSpPr>
            <p:nvPr/>
          </p:nvCxnSpPr>
          <p:spPr>
            <a:xfrm>
              <a:off x="1581810" y="2658915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D5EEF91-02C1-E74D-A3FB-3C24071A19FD}"/>
                </a:ext>
              </a:extLst>
            </p:cNvPr>
            <p:cNvCxnSpPr>
              <a:cxnSpLocks/>
            </p:cNvCxnSpPr>
            <p:nvPr/>
          </p:nvCxnSpPr>
          <p:spPr>
            <a:xfrm>
              <a:off x="2316675" y="2657611"/>
              <a:ext cx="224069" cy="0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64491058-0BA2-0B45-94ED-555F01CBFBD0}"/>
                </a:ext>
              </a:extLst>
            </p:cNvPr>
            <p:cNvCxnSpPr>
              <a:cxnSpLocks/>
            </p:cNvCxnSpPr>
            <p:nvPr/>
          </p:nvCxnSpPr>
          <p:spPr>
            <a:xfrm>
              <a:off x="648445" y="2853368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8AA9430D-E397-074C-AA38-85248BD6D889}"/>
                </a:ext>
              </a:extLst>
            </p:cNvPr>
            <p:cNvCxnSpPr>
              <a:cxnSpLocks/>
            </p:cNvCxnSpPr>
            <p:nvPr/>
          </p:nvCxnSpPr>
          <p:spPr>
            <a:xfrm>
              <a:off x="1342330" y="2853367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2FBD60E-9EBF-AA4B-9694-D762BB214EF0}"/>
                </a:ext>
              </a:extLst>
            </p:cNvPr>
            <p:cNvCxnSpPr>
              <a:cxnSpLocks/>
            </p:cNvCxnSpPr>
            <p:nvPr/>
          </p:nvCxnSpPr>
          <p:spPr>
            <a:xfrm>
              <a:off x="2059387" y="2852211"/>
              <a:ext cx="1" cy="263474"/>
            </a:xfrm>
            <a:prstGeom prst="line">
              <a:avLst/>
            </a:prstGeom>
            <a:solidFill>
              <a:srgbClr val="00B050"/>
            </a:solidFill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8C5EEF6C-747D-FA4B-AE9E-BF175B40EF8B}"/>
                </a:ext>
              </a:extLst>
            </p:cNvPr>
            <p:cNvSpPr/>
            <p:nvPr/>
          </p:nvSpPr>
          <p:spPr>
            <a:xfrm>
              <a:off x="1097130" y="1079226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7FA453AB-0B73-4B44-9754-1060826E3138}"/>
                </a:ext>
              </a:extLst>
            </p:cNvPr>
            <p:cNvSpPr/>
            <p:nvPr/>
          </p:nvSpPr>
          <p:spPr>
            <a:xfrm>
              <a:off x="1832761" y="1071834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35D39C0E-D2F3-9644-AE25-6FB980C7B530}"/>
                </a:ext>
              </a:extLst>
            </p:cNvPr>
            <p:cNvSpPr/>
            <p:nvPr/>
          </p:nvSpPr>
          <p:spPr>
            <a:xfrm>
              <a:off x="422418" y="1754006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B55C18B2-041B-F949-959A-0F064878CF00}"/>
                </a:ext>
              </a:extLst>
            </p:cNvPr>
            <p:cNvSpPr/>
            <p:nvPr/>
          </p:nvSpPr>
          <p:spPr>
            <a:xfrm>
              <a:off x="1110128" y="1768072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CBBD7754-75DB-4243-8A1D-018AD8B1EA30}"/>
                </a:ext>
              </a:extLst>
            </p:cNvPr>
            <p:cNvSpPr/>
            <p:nvPr/>
          </p:nvSpPr>
          <p:spPr>
            <a:xfrm>
              <a:off x="1845759" y="1760680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 dirty="0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6D941B25-DB5E-AE42-A9E8-5FED2C821625}"/>
                </a:ext>
              </a:extLst>
            </p:cNvPr>
            <p:cNvSpPr/>
            <p:nvPr/>
          </p:nvSpPr>
          <p:spPr>
            <a:xfrm>
              <a:off x="415597" y="2418854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136B7EA3-4A65-7241-AE53-E0AD543F0E9A}"/>
                </a:ext>
              </a:extLst>
            </p:cNvPr>
            <p:cNvSpPr/>
            <p:nvPr/>
          </p:nvSpPr>
          <p:spPr>
            <a:xfrm>
              <a:off x="1103306" y="2432921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FCBE97FB-E0B0-0F4B-91D7-353B52698EB3}"/>
                </a:ext>
              </a:extLst>
            </p:cNvPr>
            <p:cNvSpPr/>
            <p:nvPr/>
          </p:nvSpPr>
          <p:spPr>
            <a:xfrm>
              <a:off x="1838937" y="2425528"/>
              <a:ext cx="501222" cy="4053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834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1668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2502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33361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41702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50043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58384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66725" algn="l" defTabSz="3616682" rtl="0" eaLnBrk="1" latinLnBrk="0" hangingPunct="1">
                <a:defRPr kumimoji="1" sz="7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50" dirty="0"/>
                <a:t>FPGA</a:t>
              </a:r>
              <a:endParaRPr lang="ja-JP" altLang="en-US" sz="1050"/>
            </a:p>
          </p:txBody>
        </p:sp>
      </p:grp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F48980FA-7A62-FF40-8A52-38C6E84320D9}"/>
              </a:ext>
            </a:extLst>
          </p:cNvPr>
          <p:cNvSpPr/>
          <p:nvPr/>
        </p:nvSpPr>
        <p:spPr>
          <a:xfrm>
            <a:off x="3500422" y="2850849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sp>
        <p:nvSpPr>
          <p:cNvPr id="79" name="テキスト ボックス 105">
            <a:extLst>
              <a:ext uri="{FF2B5EF4-FFF2-40B4-BE49-F238E27FC236}">
                <a16:creationId xmlns:a16="http://schemas.microsoft.com/office/drawing/2014/main" id="{79073AE7-C21A-A241-A895-944C4B9FBA51}"/>
              </a:ext>
            </a:extLst>
          </p:cNvPr>
          <p:cNvSpPr txBox="1"/>
          <p:nvPr/>
        </p:nvSpPr>
        <p:spPr>
          <a:xfrm>
            <a:off x="4211435" y="2823694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/>
              <a:t>…</a:t>
            </a:r>
            <a:endParaRPr lang="ja-JP" altLang="en-US" sz="1400" b="1"/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E8FCBEEE-C3BB-E747-9079-3A877E07DCF4}"/>
              </a:ext>
            </a:extLst>
          </p:cNvPr>
          <p:cNvGrpSpPr/>
          <p:nvPr/>
        </p:nvGrpSpPr>
        <p:grpSpPr>
          <a:xfrm>
            <a:off x="3750317" y="1870654"/>
            <a:ext cx="339729" cy="984045"/>
            <a:chOff x="8120157" y="4907607"/>
            <a:chExt cx="518556" cy="475018"/>
          </a:xfrm>
        </p:grpSpPr>
        <p:cxnSp>
          <p:nvCxnSpPr>
            <p:cNvPr id="92" name="直線矢印コネクタ 91">
              <a:extLst>
                <a:ext uri="{FF2B5EF4-FFF2-40B4-BE49-F238E27FC236}">
                  <a16:creationId xmlns:a16="http://schemas.microsoft.com/office/drawing/2014/main" id="{D261F4F6-DF1D-9445-8FEA-DA032A57D108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F828AE96-C6D1-CA43-95F5-F833E900770F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AA4787D3-0FCC-8F43-BA4F-4B3D96BEC618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0623EA9B-CD26-524F-9DB1-AA8ECB7B90C2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478B815C-319E-7545-8794-C36F18D2BB88}"/>
              </a:ext>
            </a:extLst>
          </p:cNvPr>
          <p:cNvSpPr/>
          <p:nvPr/>
        </p:nvSpPr>
        <p:spPr>
          <a:xfrm>
            <a:off x="3589650" y="1349303"/>
            <a:ext cx="5292394" cy="521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dirty="0"/>
              <a:t>IB HDR100/200 Network (100Gbps x4/node)</a:t>
            </a:r>
            <a:endParaRPr lang="ja-JP" altLang="en-US" sz="18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9C010800-6769-1147-BD8F-2F8DDE3823E5}"/>
              </a:ext>
            </a:extLst>
          </p:cNvPr>
          <p:cNvSpPr txBox="1"/>
          <p:nvPr/>
        </p:nvSpPr>
        <p:spPr>
          <a:xfrm>
            <a:off x="3509160" y="3833934"/>
            <a:ext cx="537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For all computation nodes (Albireo and Deneb) are connected by full-bisection Fat Tree network with 4 channels of InfiniBand HDR100 (combined to HDR200 switch) for parallel processing communication such as MPI, and also used to access to </a:t>
            </a:r>
            <a:r>
              <a:rPr lang="en-US" altLang="ja-JP" sz="1200" dirty="0" err="1"/>
              <a:t>Lustre</a:t>
            </a:r>
            <a:r>
              <a:rPr lang="en-US" altLang="ja-JP" sz="1200" dirty="0"/>
              <a:t> shared file system.</a:t>
            </a:r>
            <a:endParaRPr lang="ja-JP" altLang="en-US" sz="1200"/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A4164E26-6071-AF45-AD3A-3713B01271FA}"/>
              </a:ext>
            </a:extLst>
          </p:cNvPr>
          <p:cNvSpPr/>
          <p:nvPr/>
        </p:nvSpPr>
        <p:spPr>
          <a:xfrm>
            <a:off x="4526518" y="2840562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689C3F00-F355-CE4D-9BED-CE88520446DF}"/>
              </a:ext>
            </a:extLst>
          </p:cNvPr>
          <p:cNvGrpSpPr/>
          <p:nvPr/>
        </p:nvGrpSpPr>
        <p:grpSpPr>
          <a:xfrm>
            <a:off x="4776413" y="1870653"/>
            <a:ext cx="339729" cy="973758"/>
            <a:chOff x="8120157" y="4907607"/>
            <a:chExt cx="518556" cy="475018"/>
          </a:xfrm>
        </p:grpSpPr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CB438068-99BB-DC4C-9CE2-A01072C95968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矢印コネクタ 100">
              <a:extLst>
                <a:ext uri="{FF2B5EF4-FFF2-40B4-BE49-F238E27FC236}">
                  <a16:creationId xmlns:a16="http://schemas.microsoft.com/office/drawing/2014/main" id="{D01134B7-E3DF-BA43-B647-81997BB9C7FA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矢印コネクタ 101">
              <a:extLst>
                <a:ext uri="{FF2B5EF4-FFF2-40B4-BE49-F238E27FC236}">
                  <a16:creationId xmlns:a16="http://schemas.microsoft.com/office/drawing/2014/main" id="{07482F60-93EE-624E-B3FB-CB5F59CE470C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4763AC69-5589-614B-AFF9-2A7BF6E92D1A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CF108F38-83AE-D741-846B-08D2676961A6}"/>
              </a:ext>
            </a:extLst>
          </p:cNvPr>
          <p:cNvSpPr/>
          <p:nvPr/>
        </p:nvSpPr>
        <p:spPr>
          <a:xfrm>
            <a:off x="5569585" y="2850849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sp>
        <p:nvSpPr>
          <p:cNvPr id="105" name="テキスト ボックス 105">
            <a:extLst>
              <a:ext uri="{FF2B5EF4-FFF2-40B4-BE49-F238E27FC236}">
                <a16:creationId xmlns:a16="http://schemas.microsoft.com/office/drawing/2014/main" id="{E9C4B567-B0FB-A64D-97AE-7699B4D11C16}"/>
              </a:ext>
            </a:extLst>
          </p:cNvPr>
          <p:cNvSpPr txBox="1"/>
          <p:nvPr/>
        </p:nvSpPr>
        <p:spPr>
          <a:xfrm>
            <a:off x="8234207" y="2848071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/>
              <a:t>…</a:t>
            </a:r>
            <a:endParaRPr lang="ja-JP" altLang="en-US" sz="1400" b="1"/>
          </a:p>
        </p:txBody>
      </p: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E6ADDABE-1B3A-0146-9EAF-AC664233AB93}"/>
              </a:ext>
            </a:extLst>
          </p:cNvPr>
          <p:cNvGrpSpPr/>
          <p:nvPr/>
        </p:nvGrpSpPr>
        <p:grpSpPr>
          <a:xfrm>
            <a:off x="5819480" y="1870654"/>
            <a:ext cx="339729" cy="984045"/>
            <a:chOff x="8120157" y="4907607"/>
            <a:chExt cx="518556" cy="475018"/>
          </a:xfrm>
        </p:grpSpPr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7C2CFC0F-8527-A448-8A6E-00F2EF43FEFD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>
              <a:extLst>
                <a:ext uri="{FF2B5EF4-FFF2-40B4-BE49-F238E27FC236}">
                  <a16:creationId xmlns:a16="http://schemas.microsoft.com/office/drawing/2014/main" id="{103AFD34-BE4C-D84F-ACF2-B414A21A3429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615ED384-098E-9144-89D1-70E058FBD35D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78997286-3CFD-0C4E-9EF7-032639A968BD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BA2F3569-8082-1442-A900-A3276F4CEF27}"/>
              </a:ext>
            </a:extLst>
          </p:cNvPr>
          <p:cNvSpPr/>
          <p:nvPr/>
        </p:nvSpPr>
        <p:spPr>
          <a:xfrm>
            <a:off x="7207927" y="2840562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48B69F37-A4A2-EE4F-B9A8-B903586AB06A}"/>
              </a:ext>
            </a:extLst>
          </p:cNvPr>
          <p:cNvGrpSpPr/>
          <p:nvPr/>
        </p:nvGrpSpPr>
        <p:grpSpPr>
          <a:xfrm>
            <a:off x="7457822" y="1870653"/>
            <a:ext cx="339729" cy="973758"/>
            <a:chOff x="8120157" y="4907607"/>
            <a:chExt cx="518556" cy="475018"/>
          </a:xfrm>
        </p:grpSpPr>
        <p:cxnSp>
          <p:nvCxnSpPr>
            <p:cNvPr id="113" name="直線矢印コネクタ 112">
              <a:extLst>
                <a:ext uri="{FF2B5EF4-FFF2-40B4-BE49-F238E27FC236}">
                  <a16:creationId xmlns:a16="http://schemas.microsoft.com/office/drawing/2014/main" id="{6BF24AA0-F70D-E849-8B29-6A787DFFE91F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>
              <a:extLst>
                <a:ext uri="{FF2B5EF4-FFF2-40B4-BE49-F238E27FC236}">
                  <a16:creationId xmlns:a16="http://schemas.microsoft.com/office/drawing/2014/main" id="{91DDF2D2-1724-8B40-BFE4-DB3EFB0C6191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AEE93ABD-253C-8C42-B897-41C55C672522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矢印コネクタ 115">
              <a:extLst>
                <a:ext uri="{FF2B5EF4-FFF2-40B4-BE49-F238E27FC236}">
                  <a16:creationId xmlns:a16="http://schemas.microsoft.com/office/drawing/2014/main" id="{424FA0BA-5CD8-8E4E-89C7-928C8B2D70BA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左中かっこ 74">
            <a:extLst>
              <a:ext uri="{FF2B5EF4-FFF2-40B4-BE49-F238E27FC236}">
                <a16:creationId xmlns:a16="http://schemas.microsoft.com/office/drawing/2014/main" id="{F2958B9D-208F-A446-B564-82072EB386BE}"/>
              </a:ext>
            </a:extLst>
          </p:cNvPr>
          <p:cNvSpPr/>
          <p:nvPr/>
        </p:nvSpPr>
        <p:spPr bwMode="auto">
          <a:xfrm rot="16200000">
            <a:off x="4310386" y="2992718"/>
            <a:ext cx="238539" cy="868437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ja-JP" altLang="en-US" sz="2800"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CA7BEDF-12D5-9C4B-A672-E9E36EE85201}"/>
              </a:ext>
            </a:extLst>
          </p:cNvPr>
          <p:cNvSpPr txBox="1"/>
          <p:nvPr/>
        </p:nvSpPr>
        <p:spPr>
          <a:xfrm>
            <a:off x="3750316" y="3537733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Deneb nodes</a:t>
            </a:r>
            <a:endParaRPr lang="ja-JP" altLang="en-US" sz="1400"/>
          </a:p>
        </p:txBody>
      </p:sp>
      <p:sp>
        <p:nvSpPr>
          <p:cNvPr id="118" name="左中かっこ 117">
            <a:extLst>
              <a:ext uri="{FF2B5EF4-FFF2-40B4-BE49-F238E27FC236}">
                <a16:creationId xmlns:a16="http://schemas.microsoft.com/office/drawing/2014/main" id="{DA6DF340-6DDC-004A-AF67-82EF06E3A34E}"/>
              </a:ext>
            </a:extLst>
          </p:cNvPr>
          <p:cNvSpPr/>
          <p:nvPr/>
        </p:nvSpPr>
        <p:spPr bwMode="auto">
          <a:xfrm rot="16200000">
            <a:off x="6527831" y="2593279"/>
            <a:ext cx="238539" cy="1621443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ja-JP" altLang="en-US" sz="2800"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866F36D7-AD4F-0147-9CD3-3B6066FD1D13}"/>
              </a:ext>
            </a:extLst>
          </p:cNvPr>
          <p:cNvSpPr txBox="1"/>
          <p:nvPr/>
        </p:nvSpPr>
        <p:spPr>
          <a:xfrm>
            <a:off x="5853426" y="3453129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Albireo nodes</a:t>
            </a:r>
            <a:endParaRPr lang="ja-JP" altLang="en-US" sz="1400"/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4644F076-4125-414B-8277-73836078847D}"/>
              </a:ext>
            </a:extLst>
          </p:cNvPr>
          <p:cNvSpPr/>
          <p:nvPr/>
        </p:nvSpPr>
        <p:spPr>
          <a:xfrm>
            <a:off x="6541616" y="2467816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C8F19493-FB15-2448-8654-B16310D6A7B2}"/>
              </a:ext>
            </a:extLst>
          </p:cNvPr>
          <p:cNvGrpSpPr/>
          <p:nvPr/>
        </p:nvGrpSpPr>
        <p:grpSpPr>
          <a:xfrm>
            <a:off x="6791510" y="1883017"/>
            <a:ext cx="339729" cy="588648"/>
            <a:chOff x="8120157" y="4907607"/>
            <a:chExt cx="518556" cy="475018"/>
          </a:xfrm>
        </p:grpSpPr>
        <p:cxnSp>
          <p:nvCxnSpPr>
            <p:cNvPr id="138" name="直線矢印コネクタ 137">
              <a:extLst>
                <a:ext uri="{FF2B5EF4-FFF2-40B4-BE49-F238E27FC236}">
                  <a16:creationId xmlns:a16="http://schemas.microsoft.com/office/drawing/2014/main" id="{1445045A-ECC6-1E47-919D-BE5C35BB0B8B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>
              <a:extLst>
                <a:ext uri="{FF2B5EF4-FFF2-40B4-BE49-F238E27FC236}">
                  <a16:creationId xmlns:a16="http://schemas.microsoft.com/office/drawing/2014/main" id="{E8A8BF8A-DDF8-0A41-9B90-B2162FF6060A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矢印コネクタ 139">
              <a:extLst>
                <a:ext uri="{FF2B5EF4-FFF2-40B4-BE49-F238E27FC236}">
                  <a16:creationId xmlns:a16="http://schemas.microsoft.com/office/drawing/2014/main" id="{6CF39322-AEA4-D047-95D9-9559A35EF13F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矢印コネクタ 140">
              <a:extLst>
                <a:ext uri="{FF2B5EF4-FFF2-40B4-BE49-F238E27FC236}">
                  <a16:creationId xmlns:a16="http://schemas.microsoft.com/office/drawing/2014/main" id="{E9770FED-69D1-D147-8184-432C02A8E1B7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EC910D4A-8E15-E34E-BDC5-30ED374D1EA0}"/>
              </a:ext>
            </a:extLst>
          </p:cNvPr>
          <p:cNvSpPr/>
          <p:nvPr/>
        </p:nvSpPr>
        <p:spPr>
          <a:xfrm>
            <a:off x="8133517" y="2360788"/>
            <a:ext cx="748529" cy="395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/>
              <a:t>comp. node</a:t>
            </a:r>
            <a:endParaRPr lang="ja-JP" altLang="en-US" sz="1400" dirty="0"/>
          </a:p>
        </p:txBody>
      </p: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DFBCFB96-A0CC-5D4C-94C1-5F4F32CD8F4E}"/>
              </a:ext>
            </a:extLst>
          </p:cNvPr>
          <p:cNvGrpSpPr/>
          <p:nvPr/>
        </p:nvGrpSpPr>
        <p:grpSpPr>
          <a:xfrm>
            <a:off x="8383412" y="1870653"/>
            <a:ext cx="339729" cy="493984"/>
            <a:chOff x="8120157" y="4907607"/>
            <a:chExt cx="518556" cy="475018"/>
          </a:xfrm>
        </p:grpSpPr>
        <p:cxnSp>
          <p:nvCxnSpPr>
            <p:cNvPr id="147" name="直線矢印コネクタ 146">
              <a:extLst>
                <a:ext uri="{FF2B5EF4-FFF2-40B4-BE49-F238E27FC236}">
                  <a16:creationId xmlns:a16="http://schemas.microsoft.com/office/drawing/2014/main" id="{F7600E4F-DC94-3047-9396-A8A40029CE26}"/>
                </a:ext>
              </a:extLst>
            </p:cNvPr>
            <p:cNvCxnSpPr/>
            <p:nvPr/>
          </p:nvCxnSpPr>
          <p:spPr>
            <a:xfrm>
              <a:off x="8120157" y="4907607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52E93E81-1D00-B74B-8BD5-B79D8219E435}"/>
                </a:ext>
              </a:extLst>
            </p:cNvPr>
            <p:cNvCxnSpPr/>
            <p:nvPr/>
          </p:nvCxnSpPr>
          <p:spPr>
            <a:xfrm>
              <a:off x="8284432" y="4907609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矢印コネクタ 148">
              <a:extLst>
                <a:ext uri="{FF2B5EF4-FFF2-40B4-BE49-F238E27FC236}">
                  <a16:creationId xmlns:a16="http://schemas.microsoft.com/office/drawing/2014/main" id="{470D85D3-596B-344B-8102-6349F225D87B}"/>
                </a:ext>
              </a:extLst>
            </p:cNvPr>
            <p:cNvCxnSpPr/>
            <p:nvPr/>
          </p:nvCxnSpPr>
          <p:spPr>
            <a:xfrm>
              <a:off x="8474438" y="4907608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矢印コネクタ 149">
              <a:extLst>
                <a:ext uri="{FF2B5EF4-FFF2-40B4-BE49-F238E27FC236}">
                  <a16:creationId xmlns:a16="http://schemas.microsoft.com/office/drawing/2014/main" id="{19A09AA8-4354-1C4D-BB3D-E048446E95C1}"/>
                </a:ext>
              </a:extLst>
            </p:cNvPr>
            <p:cNvCxnSpPr/>
            <p:nvPr/>
          </p:nvCxnSpPr>
          <p:spPr>
            <a:xfrm>
              <a:off x="8638713" y="4907612"/>
              <a:ext cx="0" cy="4750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CDF7C4F1-2D4F-9841-ACF4-63B33ACC8A64}"/>
              </a:ext>
            </a:extLst>
          </p:cNvPr>
          <p:cNvSpPr txBox="1"/>
          <p:nvPr/>
        </p:nvSpPr>
        <p:spPr>
          <a:xfrm>
            <a:off x="310508" y="698577"/>
            <a:ext cx="242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70C0"/>
                </a:solidFill>
              </a:rPr>
              <a:t>Inter-FPGA direct network</a:t>
            </a:r>
          </a:p>
          <a:p>
            <a:pPr algn="ctr"/>
            <a:r>
              <a:rPr lang="en-US" altLang="ja-JP" sz="1600" dirty="0">
                <a:solidFill>
                  <a:srgbClr val="0070C0"/>
                </a:solidFill>
              </a:rPr>
              <a:t>(only for Albireo nodes)</a:t>
            </a:r>
            <a:endParaRPr lang="ja-JP" altLang="en-US" sz="1600">
              <a:solidFill>
                <a:srgbClr val="0070C0"/>
              </a:solidFill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F489E08E-08DD-1C4A-B4BC-DF9BB744FE4C}"/>
              </a:ext>
            </a:extLst>
          </p:cNvPr>
          <p:cNvSpPr txBox="1"/>
          <p:nvPr/>
        </p:nvSpPr>
        <p:spPr>
          <a:xfrm>
            <a:off x="3416031" y="719321"/>
            <a:ext cx="601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InfiniBand HDR100/200 network for parallel processing communication and shared file system access from all nodes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161" name="テキスト ボックス 105">
            <a:extLst>
              <a:ext uri="{FF2B5EF4-FFF2-40B4-BE49-F238E27FC236}">
                <a16:creationId xmlns:a16="http://schemas.microsoft.com/office/drawing/2014/main" id="{1BB9C537-DA9D-C549-B521-84B3E3209F49}"/>
              </a:ext>
            </a:extLst>
          </p:cNvPr>
          <p:cNvSpPr txBox="1"/>
          <p:nvPr/>
        </p:nvSpPr>
        <p:spPr>
          <a:xfrm rot="19439776">
            <a:off x="7142969" y="2159052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/>
              <a:t>…</a:t>
            </a:r>
            <a:endParaRPr lang="ja-JP" altLang="en-US" sz="1400" b="1"/>
          </a:p>
        </p:txBody>
      </p:sp>
      <p:sp>
        <p:nvSpPr>
          <p:cNvPr id="162" name="テキスト ボックス 105">
            <a:extLst>
              <a:ext uri="{FF2B5EF4-FFF2-40B4-BE49-F238E27FC236}">
                <a16:creationId xmlns:a16="http://schemas.microsoft.com/office/drawing/2014/main" id="{7169741F-864E-524A-8D0F-FC956FB28EE5}"/>
              </a:ext>
            </a:extLst>
          </p:cNvPr>
          <p:cNvSpPr txBox="1"/>
          <p:nvPr/>
        </p:nvSpPr>
        <p:spPr>
          <a:xfrm rot="19439776">
            <a:off x="8712365" y="2033597"/>
            <a:ext cx="317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834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668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502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3361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41702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50043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58384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66725" algn="l" defTabSz="3616682" rtl="0" eaLnBrk="1" latinLnBrk="0" hangingPunct="1">
              <a:defRPr kumimoji="1" sz="7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/>
              <a:t>…</a:t>
            </a:r>
            <a:endParaRPr lang="ja-JP" altLang="en-US" sz="1400" b="1"/>
          </a:p>
        </p:txBody>
      </p:sp>
      <p:grpSp>
        <p:nvGrpSpPr>
          <p:cNvPr id="164" name="グループ化 163">
            <a:extLst>
              <a:ext uri="{FF2B5EF4-FFF2-40B4-BE49-F238E27FC236}">
                <a16:creationId xmlns:a16="http://schemas.microsoft.com/office/drawing/2014/main" id="{7BA46499-29BF-6340-884E-4849FB4DFEDE}"/>
              </a:ext>
            </a:extLst>
          </p:cNvPr>
          <p:cNvGrpSpPr/>
          <p:nvPr/>
        </p:nvGrpSpPr>
        <p:grpSpPr>
          <a:xfrm>
            <a:off x="5435482" y="2665717"/>
            <a:ext cx="3629158" cy="1018080"/>
            <a:chOff x="5435478" y="2665717"/>
            <a:chExt cx="3629155" cy="1018080"/>
          </a:xfrm>
        </p:grpSpPr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9CABE59F-F4C3-5141-B3A6-FA9A48BE73E7}"/>
                </a:ext>
              </a:extLst>
            </p:cNvPr>
            <p:cNvCxnSpPr>
              <a:cxnSpLocks/>
              <a:endCxn id="111" idx="1"/>
            </p:cNvCxnSpPr>
            <p:nvPr/>
          </p:nvCxnSpPr>
          <p:spPr>
            <a:xfrm flipV="1">
              <a:off x="6341966" y="3038463"/>
              <a:ext cx="865960" cy="827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矢印コネクタ 129">
              <a:extLst>
                <a:ext uri="{FF2B5EF4-FFF2-40B4-BE49-F238E27FC236}">
                  <a16:creationId xmlns:a16="http://schemas.microsoft.com/office/drawing/2014/main" id="{C9B1A524-1B77-B146-935D-34B6FE631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2716" y="2782073"/>
              <a:ext cx="228899" cy="14566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1E90D9D9-FD86-5D4D-9B95-A43CEF827F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5478" y="3236366"/>
              <a:ext cx="284329" cy="167633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矢印コネクタ 134">
              <a:extLst>
                <a:ext uri="{FF2B5EF4-FFF2-40B4-BE49-F238E27FC236}">
                  <a16:creationId xmlns:a16="http://schemas.microsoft.com/office/drawing/2014/main" id="{75C2E9D7-6E35-C34B-9CE8-2F173F5630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7494" y="3213391"/>
              <a:ext cx="316052" cy="264551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矢印コネクタ 143">
              <a:extLst>
                <a:ext uri="{FF2B5EF4-FFF2-40B4-BE49-F238E27FC236}">
                  <a16:creationId xmlns:a16="http://schemas.microsoft.com/office/drawing/2014/main" id="{F7B9961B-FA38-7649-A76E-13C78ECE7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4617" y="2665717"/>
              <a:ext cx="228899" cy="15499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D5A3937F-250A-AF4E-A565-1924EED1A984}"/>
                </a:ext>
              </a:extLst>
            </p:cNvPr>
            <p:cNvCxnSpPr>
              <a:cxnSpLocks/>
            </p:cNvCxnSpPr>
            <p:nvPr/>
          </p:nvCxnSpPr>
          <p:spPr>
            <a:xfrm>
              <a:off x="7956455" y="3046733"/>
              <a:ext cx="289048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F9C390FB-A1BE-8B47-9B63-7570F0BC1D55}"/>
                </a:ext>
              </a:extLst>
            </p:cNvPr>
            <p:cNvSpPr txBox="1"/>
            <p:nvPr/>
          </p:nvSpPr>
          <p:spPr>
            <a:xfrm>
              <a:off x="7230928" y="3406798"/>
              <a:ext cx="18337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70C0"/>
                  </a:solidFill>
                </a:rPr>
                <a:t>Inter-FPGA torus network</a:t>
              </a:r>
              <a:endParaRPr lang="ja-JP" altLang="en-US" sz="1200">
                <a:solidFill>
                  <a:srgbClr val="0070C0"/>
                </a:solidFill>
              </a:endParaRPr>
            </a:p>
          </p:txBody>
        </p:sp>
      </p:grp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AE0213BB-3FF5-FE46-AE5E-97F5D28A007B}"/>
              </a:ext>
            </a:extLst>
          </p:cNvPr>
          <p:cNvSpPr txBox="1"/>
          <p:nvPr/>
        </p:nvSpPr>
        <p:spPr>
          <a:xfrm>
            <a:off x="111473" y="3825803"/>
            <a:ext cx="322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64 of FPGAs on Albireo nodes (2FPGAS/node) are connected by 8x8 2D torus network without switch</a:t>
            </a:r>
            <a:endParaRPr lang="ja-JP" altLang="en-US" sz="120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ED74656-EF38-EF43-A822-45302F20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483EE68-8690-AF4F-A9FE-17771C53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60E660-5795-D84D-B315-6D3DE7A1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pic>
        <p:nvPicPr>
          <p:cNvPr id="132" name="図 131">
            <a:extLst>
              <a:ext uri="{FF2B5EF4-FFF2-40B4-BE49-F238E27FC236}">
                <a16:creationId xmlns:a16="http://schemas.microsoft.com/office/drawing/2014/main" id="{2286C6E8-975E-614E-B865-3C56D5AA6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6" y="7727"/>
            <a:ext cx="710730" cy="7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6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0FDAC7-D7B2-094A-86F8-D8BD6E18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53E757-0642-9148-A055-0C263ECA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8E5682-2D7B-EB44-AFCB-DD6924AF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6F1E9F0-43A5-424F-A5CB-2726E4CF0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77" y="117120"/>
            <a:ext cx="3256049" cy="4341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AF4C6E-F5BA-8546-ADE5-55BF18606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360" y="117120"/>
            <a:ext cx="3256049" cy="43413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7FF62E-268C-5641-BEF0-83595C1649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6" y="7727"/>
            <a:ext cx="710730" cy="781893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2184B45-68EC-6C41-BB01-302BCB5B1A76}"/>
              </a:ext>
            </a:extLst>
          </p:cNvPr>
          <p:cNvGrpSpPr/>
          <p:nvPr/>
        </p:nvGrpSpPr>
        <p:grpSpPr>
          <a:xfrm>
            <a:off x="1704586" y="451269"/>
            <a:ext cx="1693506" cy="1070033"/>
            <a:chOff x="1704586" y="451269"/>
            <a:chExt cx="1693506" cy="1070033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D780873-BD77-7043-A91A-8F4CF4C945DE}"/>
                </a:ext>
              </a:extLst>
            </p:cNvPr>
            <p:cNvSpPr/>
            <p:nvPr/>
          </p:nvSpPr>
          <p:spPr bwMode="auto">
            <a:xfrm flipH="1">
              <a:off x="1704586" y="461245"/>
              <a:ext cx="221318" cy="1060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GPU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75711DA-DFD0-1A40-8727-1A2332A965E4}"/>
                </a:ext>
              </a:extLst>
            </p:cNvPr>
            <p:cNvSpPr/>
            <p:nvPr/>
          </p:nvSpPr>
          <p:spPr bwMode="auto">
            <a:xfrm flipH="1">
              <a:off x="2044110" y="461245"/>
              <a:ext cx="221318" cy="1060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GPU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B00EA1AC-C9FC-3F4D-92B0-2A29A1005810}"/>
                </a:ext>
              </a:extLst>
            </p:cNvPr>
            <p:cNvSpPr/>
            <p:nvPr/>
          </p:nvSpPr>
          <p:spPr bwMode="auto">
            <a:xfrm flipH="1">
              <a:off x="2865117" y="451270"/>
              <a:ext cx="221318" cy="1060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GPU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64C1066-BB4F-DD44-AED6-6AB8E4A653EC}"/>
                </a:ext>
              </a:extLst>
            </p:cNvPr>
            <p:cNvSpPr/>
            <p:nvPr/>
          </p:nvSpPr>
          <p:spPr bwMode="auto">
            <a:xfrm flipH="1">
              <a:off x="3176774" y="451269"/>
              <a:ext cx="221318" cy="1060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GPU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3124700-439E-FB40-B1B9-87D8412052CA}"/>
              </a:ext>
            </a:extLst>
          </p:cNvPr>
          <p:cNvGrpSpPr/>
          <p:nvPr/>
        </p:nvGrpSpPr>
        <p:grpSpPr>
          <a:xfrm>
            <a:off x="2318230" y="458549"/>
            <a:ext cx="495098" cy="1061405"/>
            <a:chOff x="2318230" y="458549"/>
            <a:chExt cx="495098" cy="106140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5396E68-C10D-2244-8435-089F16D20EDA}"/>
                </a:ext>
              </a:extLst>
            </p:cNvPr>
            <p:cNvSpPr/>
            <p:nvPr/>
          </p:nvSpPr>
          <p:spPr bwMode="auto">
            <a:xfrm flipH="1">
              <a:off x="2318230" y="459897"/>
              <a:ext cx="221318" cy="10600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FPGA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74D1472-BFF1-6645-A768-FAF0197494DF}"/>
                </a:ext>
              </a:extLst>
            </p:cNvPr>
            <p:cNvSpPr/>
            <p:nvPr/>
          </p:nvSpPr>
          <p:spPr bwMode="auto">
            <a:xfrm flipH="1">
              <a:off x="2592010" y="458549"/>
              <a:ext cx="221318" cy="10600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FPGA</a:t>
              </a: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92605A1-B522-4740-B286-7F8335480343}"/>
              </a:ext>
            </a:extLst>
          </p:cNvPr>
          <p:cNvGrpSpPr/>
          <p:nvPr/>
        </p:nvGrpSpPr>
        <p:grpSpPr>
          <a:xfrm>
            <a:off x="1647081" y="1883276"/>
            <a:ext cx="1751011" cy="492098"/>
            <a:chOff x="1647081" y="1883276"/>
            <a:chExt cx="1751011" cy="492098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BA80C4F-BE69-CC4E-9609-4088DC2C8FAE}"/>
                </a:ext>
              </a:extLst>
            </p:cNvPr>
            <p:cNvSpPr/>
            <p:nvPr/>
          </p:nvSpPr>
          <p:spPr bwMode="auto">
            <a:xfrm>
              <a:off x="1647081" y="1883277"/>
              <a:ext cx="671149" cy="4920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CPU</a:t>
              </a:r>
              <a:endParaRPr kumimoji="1" lang="ja-JP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D5FF4B8-5823-764C-B32D-FA03E6F1A9F5}"/>
                </a:ext>
              </a:extLst>
            </p:cNvPr>
            <p:cNvSpPr/>
            <p:nvPr/>
          </p:nvSpPr>
          <p:spPr bwMode="auto">
            <a:xfrm>
              <a:off x="2726943" y="1883276"/>
              <a:ext cx="671149" cy="4920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-128"/>
                  <a:cs typeface="ＭＳ Ｐゴシック" charset="-128"/>
                </a:rPr>
                <a:t>CPU</a:t>
              </a:r>
              <a:endParaRPr kumimoji="1" lang="ja-JP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5496799-A48F-1843-A882-B273D819D8DF}"/>
              </a:ext>
            </a:extLst>
          </p:cNvPr>
          <p:cNvGrpSpPr/>
          <p:nvPr/>
        </p:nvGrpSpPr>
        <p:grpSpPr>
          <a:xfrm>
            <a:off x="4957591" y="211386"/>
            <a:ext cx="4185024" cy="1770606"/>
            <a:chOff x="4957591" y="211386"/>
            <a:chExt cx="4185024" cy="1770606"/>
          </a:xfrm>
        </p:grpSpPr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AB788BFB-4193-1946-B50C-CDCF0AF286E6}"/>
                </a:ext>
              </a:extLst>
            </p:cNvPr>
            <p:cNvSpPr/>
            <p:nvPr/>
          </p:nvSpPr>
          <p:spPr bwMode="auto">
            <a:xfrm>
              <a:off x="4957591" y="242371"/>
              <a:ext cx="705080" cy="374574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44B4806-F5E8-2D42-9848-BE2EC62A01C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553785" y="568125"/>
              <a:ext cx="2995304" cy="9504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F20E80A0-EE8D-D647-84DF-A57F22840EB9}"/>
                </a:ext>
              </a:extLst>
            </p:cNvPr>
            <p:cNvCxnSpPr>
              <a:cxnSpLocks/>
              <a:endCxn id="29" idx="5"/>
            </p:cNvCxnSpPr>
            <p:nvPr/>
          </p:nvCxnSpPr>
          <p:spPr bwMode="auto">
            <a:xfrm flipH="1" flipV="1">
              <a:off x="7216171" y="531105"/>
              <a:ext cx="1332920" cy="9875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106EF0B-C6FD-EF49-BFB1-268B00FDA093}"/>
                </a:ext>
              </a:extLst>
            </p:cNvPr>
            <p:cNvSpPr txBox="1"/>
            <p:nvPr/>
          </p:nvSpPr>
          <p:spPr>
            <a:xfrm>
              <a:off x="7972809" y="1520327"/>
              <a:ext cx="11698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IB HDR100 x4</a:t>
              </a:r>
              <a:br>
                <a:rPr kumimoji="1" lang="en-US" altLang="ja-JP" sz="1200" dirty="0"/>
              </a:br>
              <a:r>
                <a:rPr kumimoji="1" lang="ja-JP" altLang="en-US" sz="1200"/>
                <a:t>⇨</a:t>
              </a:r>
              <a:r>
                <a:rPr kumimoji="1" lang="en-US" altLang="ja-JP" sz="1200" dirty="0"/>
                <a:t> HDR200 x2</a:t>
              </a:r>
              <a:endParaRPr kumimoji="1" lang="ja-JP" altLang="en-US" sz="1200"/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DEC2F2B6-70F9-144C-8906-09554E9CD17D}"/>
                </a:ext>
              </a:extLst>
            </p:cNvPr>
            <p:cNvSpPr/>
            <p:nvPr/>
          </p:nvSpPr>
          <p:spPr bwMode="auto">
            <a:xfrm>
              <a:off x="6614348" y="211386"/>
              <a:ext cx="705080" cy="374574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D2C6151-1545-D949-A1E1-7F6443679377}"/>
              </a:ext>
            </a:extLst>
          </p:cNvPr>
          <p:cNvGrpSpPr/>
          <p:nvPr/>
        </p:nvGrpSpPr>
        <p:grpSpPr>
          <a:xfrm>
            <a:off x="5768626" y="1114450"/>
            <a:ext cx="3270047" cy="1819700"/>
            <a:chOff x="5768626" y="1114450"/>
            <a:chExt cx="3270047" cy="1819700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D64B4D8E-8667-9645-B2EB-87EAF9E26226}"/>
                </a:ext>
              </a:extLst>
            </p:cNvPr>
            <p:cNvSpPr/>
            <p:nvPr/>
          </p:nvSpPr>
          <p:spPr bwMode="auto">
            <a:xfrm>
              <a:off x="5768626" y="1114450"/>
              <a:ext cx="705080" cy="729910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1C99834-FE4D-2C4F-A348-9E3E17AC755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384981" y="1698034"/>
              <a:ext cx="1621871" cy="7438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44ECA5B9-5156-154E-B5CB-8D0588D8F61E}"/>
                </a:ext>
              </a:extLst>
            </p:cNvPr>
            <p:cNvSpPr txBox="1"/>
            <p:nvPr/>
          </p:nvSpPr>
          <p:spPr>
            <a:xfrm>
              <a:off x="8006852" y="2287819"/>
              <a:ext cx="10318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100Gbps x4</a:t>
              </a:r>
            </a:p>
            <a:p>
              <a:r>
                <a:rPr lang="en-US" altLang="ja-JP" sz="1200" dirty="0"/>
                <a:t>FPGA optical</a:t>
              </a:r>
            </a:p>
            <a:p>
              <a:r>
                <a:rPr kumimoji="1" lang="en-US" altLang="ja-JP" sz="1200" dirty="0"/>
                <a:t>network x2</a:t>
              </a:r>
              <a:endParaRPr kumimoji="1" lang="ja-JP" altLang="en-US" sz="1200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8EF0CB4C-CBE3-1C4A-A0FB-CFA1A391452E}"/>
              </a:ext>
            </a:extLst>
          </p:cNvPr>
          <p:cNvGrpSpPr/>
          <p:nvPr/>
        </p:nvGrpSpPr>
        <p:grpSpPr>
          <a:xfrm>
            <a:off x="5287992" y="3000052"/>
            <a:ext cx="3854623" cy="1287276"/>
            <a:chOff x="5287992" y="3000052"/>
            <a:chExt cx="3854623" cy="1287276"/>
          </a:xfrm>
        </p:grpSpPr>
        <p:sp>
          <p:nvSpPr>
            <p:cNvPr id="2" name="円/楕円 1">
              <a:extLst>
                <a:ext uri="{FF2B5EF4-FFF2-40B4-BE49-F238E27FC236}">
                  <a16:creationId xmlns:a16="http://schemas.microsoft.com/office/drawing/2014/main" id="{2D60C35D-B605-EB47-8072-F8EF157769BC}"/>
                </a:ext>
              </a:extLst>
            </p:cNvPr>
            <p:cNvSpPr/>
            <p:nvPr/>
          </p:nvSpPr>
          <p:spPr bwMode="auto">
            <a:xfrm>
              <a:off x="5287992" y="3717985"/>
              <a:ext cx="2031436" cy="569343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651C8369-24A7-FA42-A951-3377B93BF02D}"/>
                </a:ext>
              </a:extLst>
            </p:cNvPr>
            <p:cNvCxnSpPr>
              <a:cxnSpLocks/>
              <a:endCxn id="39" idx="1"/>
            </p:cNvCxnSpPr>
            <p:nvPr/>
          </p:nvCxnSpPr>
          <p:spPr bwMode="auto">
            <a:xfrm flipV="1">
              <a:off x="7319428" y="3415551"/>
              <a:ext cx="715795" cy="4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E57A333-E620-B44E-A93E-CF26C1D720A6}"/>
                </a:ext>
              </a:extLst>
            </p:cNvPr>
            <p:cNvSpPr txBox="1"/>
            <p:nvPr/>
          </p:nvSpPr>
          <p:spPr>
            <a:xfrm>
              <a:off x="8035223" y="3000052"/>
              <a:ext cx="1107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IB HDR200 switch (for full-bisection Fat-Tree)</a:t>
              </a:r>
              <a:endParaRPr kumimoji="1" lang="ja-JP" altLang="en-US" sz="120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BD262D-F3B8-7949-9C76-5636624CE4D2}"/>
              </a:ext>
            </a:extLst>
          </p:cNvPr>
          <p:cNvSpPr txBox="1"/>
          <p:nvPr/>
        </p:nvSpPr>
        <p:spPr>
          <a:xfrm>
            <a:off x="1743368" y="4487745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Albireo node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AC2075A-B902-AC45-8207-5404B0BCC85D}"/>
              </a:ext>
            </a:extLst>
          </p:cNvPr>
          <p:cNvSpPr txBox="1"/>
          <p:nvPr/>
        </p:nvSpPr>
        <p:spPr>
          <a:xfrm>
            <a:off x="7893647" y="4025707"/>
            <a:ext cx="1274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1.2Tbps/node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0C8211-6A12-914E-8B41-D71B129BC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366" y="206492"/>
            <a:ext cx="4730517" cy="473051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CC281B-CD3C-A14A-AA91-D015479954EF}"/>
              </a:ext>
            </a:extLst>
          </p:cNvPr>
          <p:cNvSpPr txBox="1"/>
          <p:nvPr/>
        </p:nvSpPr>
        <p:spPr>
          <a:xfrm>
            <a:off x="2278118" y="396481"/>
            <a:ext cx="2140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/>
              <a:t>King-</a:t>
            </a:r>
            <a:r>
              <a:rPr lang="en-US" altLang="ja-JP" sz="1500" b="1" dirty="0" err="1"/>
              <a:t>Ghidorah</a:t>
            </a:r>
            <a:r>
              <a:rPr lang="en-US" altLang="ja-JP" sz="1500" b="1" dirty="0"/>
              <a:t> (by Toho)</a:t>
            </a:r>
            <a:endParaRPr lang="ja-JP" altLang="en-US" sz="1500" b="1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791404AF-4B0B-7242-8B0B-AA7B61B3A3B2}"/>
              </a:ext>
            </a:extLst>
          </p:cNvPr>
          <p:cNvSpPr/>
          <p:nvPr/>
        </p:nvSpPr>
        <p:spPr>
          <a:xfrm>
            <a:off x="5829300" y="4124918"/>
            <a:ext cx="559676" cy="630785"/>
          </a:xfrm>
          <a:custGeom>
            <a:avLst/>
            <a:gdLst>
              <a:gd name="connsiteX0" fmla="*/ 0 w 746234"/>
              <a:gd name="connsiteY0" fmla="*/ 0 h 841047"/>
              <a:gd name="connsiteX1" fmla="*/ 31531 w 746234"/>
              <a:gd name="connsiteY1" fmla="*/ 10511 h 841047"/>
              <a:gd name="connsiteX2" fmla="*/ 42041 w 746234"/>
              <a:gd name="connsiteY2" fmla="*/ 42042 h 841047"/>
              <a:gd name="connsiteX3" fmla="*/ 21020 w 746234"/>
              <a:gd name="connsiteY3" fmla="*/ 126124 h 841047"/>
              <a:gd name="connsiteX4" fmla="*/ 105103 w 746234"/>
              <a:gd name="connsiteY4" fmla="*/ 210207 h 841047"/>
              <a:gd name="connsiteX5" fmla="*/ 126124 w 746234"/>
              <a:gd name="connsiteY5" fmla="*/ 241738 h 841047"/>
              <a:gd name="connsiteX6" fmla="*/ 189186 w 746234"/>
              <a:gd name="connsiteY6" fmla="*/ 283780 h 841047"/>
              <a:gd name="connsiteX7" fmla="*/ 220717 w 746234"/>
              <a:gd name="connsiteY7" fmla="*/ 304800 h 841047"/>
              <a:gd name="connsiteX8" fmla="*/ 283779 w 746234"/>
              <a:gd name="connsiteY8" fmla="*/ 325821 h 841047"/>
              <a:gd name="connsiteX9" fmla="*/ 325820 w 746234"/>
              <a:gd name="connsiteY9" fmla="*/ 504497 h 841047"/>
              <a:gd name="connsiteX10" fmla="*/ 367862 w 746234"/>
              <a:gd name="connsiteY10" fmla="*/ 515007 h 841047"/>
              <a:gd name="connsiteX11" fmla="*/ 399393 w 746234"/>
              <a:gd name="connsiteY11" fmla="*/ 525518 h 841047"/>
              <a:gd name="connsiteX12" fmla="*/ 409903 w 746234"/>
              <a:gd name="connsiteY12" fmla="*/ 557049 h 841047"/>
              <a:gd name="connsiteX13" fmla="*/ 441434 w 746234"/>
              <a:gd name="connsiteY13" fmla="*/ 630621 h 841047"/>
              <a:gd name="connsiteX14" fmla="*/ 472965 w 746234"/>
              <a:gd name="connsiteY14" fmla="*/ 651642 h 841047"/>
              <a:gd name="connsiteX15" fmla="*/ 620110 w 746234"/>
              <a:gd name="connsiteY15" fmla="*/ 725214 h 841047"/>
              <a:gd name="connsiteX16" fmla="*/ 630620 w 746234"/>
              <a:gd name="connsiteY16" fmla="*/ 788276 h 841047"/>
              <a:gd name="connsiteX17" fmla="*/ 693683 w 746234"/>
              <a:gd name="connsiteY17" fmla="*/ 819807 h 841047"/>
              <a:gd name="connsiteX18" fmla="*/ 746234 w 746234"/>
              <a:gd name="connsiteY18" fmla="*/ 840828 h 84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46234" h="841047">
                <a:moveTo>
                  <a:pt x="0" y="0"/>
                </a:moveTo>
                <a:cubicBezTo>
                  <a:pt x="10510" y="3504"/>
                  <a:pt x="23697" y="2677"/>
                  <a:pt x="31531" y="10511"/>
                </a:cubicBezTo>
                <a:cubicBezTo>
                  <a:pt x="39365" y="18345"/>
                  <a:pt x="42041" y="30963"/>
                  <a:pt x="42041" y="42042"/>
                </a:cubicBezTo>
                <a:cubicBezTo>
                  <a:pt x="42041" y="67411"/>
                  <a:pt x="29315" y="101241"/>
                  <a:pt x="21020" y="126124"/>
                </a:cubicBezTo>
                <a:cubicBezTo>
                  <a:pt x="39548" y="255812"/>
                  <a:pt x="2493" y="164603"/>
                  <a:pt x="105103" y="210207"/>
                </a:cubicBezTo>
                <a:cubicBezTo>
                  <a:pt x="116646" y="215337"/>
                  <a:pt x="116618" y="233420"/>
                  <a:pt x="126124" y="241738"/>
                </a:cubicBezTo>
                <a:cubicBezTo>
                  <a:pt x="145137" y="258374"/>
                  <a:pt x="168165" y="269766"/>
                  <a:pt x="189186" y="283780"/>
                </a:cubicBezTo>
                <a:cubicBezTo>
                  <a:pt x="199696" y="290787"/>
                  <a:pt x="208734" y="300805"/>
                  <a:pt x="220717" y="304800"/>
                </a:cubicBezTo>
                <a:lnTo>
                  <a:pt x="283779" y="325821"/>
                </a:lnTo>
                <a:cubicBezTo>
                  <a:pt x="369315" y="411357"/>
                  <a:pt x="250618" y="278893"/>
                  <a:pt x="325820" y="504497"/>
                </a:cubicBezTo>
                <a:cubicBezTo>
                  <a:pt x="330388" y="518201"/>
                  <a:pt x="353973" y="511039"/>
                  <a:pt x="367862" y="515007"/>
                </a:cubicBezTo>
                <a:cubicBezTo>
                  <a:pt x="378515" y="518051"/>
                  <a:pt x="388883" y="522014"/>
                  <a:pt x="399393" y="525518"/>
                </a:cubicBezTo>
                <a:cubicBezTo>
                  <a:pt x="402896" y="536028"/>
                  <a:pt x="406859" y="546396"/>
                  <a:pt x="409903" y="557049"/>
                </a:cubicBezTo>
                <a:cubicBezTo>
                  <a:pt x="419551" y="590817"/>
                  <a:pt x="415835" y="605022"/>
                  <a:pt x="441434" y="630621"/>
                </a:cubicBezTo>
                <a:cubicBezTo>
                  <a:pt x="450366" y="639553"/>
                  <a:pt x="462455" y="644635"/>
                  <a:pt x="472965" y="651642"/>
                </a:cubicBezTo>
                <a:cubicBezTo>
                  <a:pt x="507327" y="754726"/>
                  <a:pt x="471905" y="712864"/>
                  <a:pt x="620110" y="725214"/>
                </a:cubicBezTo>
                <a:cubicBezTo>
                  <a:pt x="623613" y="746235"/>
                  <a:pt x="621090" y="769215"/>
                  <a:pt x="630620" y="788276"/>
                </a:cubicBezTo>
                <a:cubicBezTo>
                  <a:pt x="638770" y="804576"/>
                  <a:pt x="678759" y="814833"/>
                  <a:pt x="693683" y="819807"/>
                </a:cubicBezTo>
                <a:cubicBezTo>
                  <a:pt x="731044" y="844715"/>
                  <a:pt x="712582" y="840828"/>
                  <a:pt x="746234" y="840828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202225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0C8211-6A12-914E-8B41-D71B129BC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366" y="206492"/>
            <a:ext cx="4730517" cy="473051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CC281B-CD3C-A14A-AA91-D015479954EF}"/>
              </a:ext>
            </a:extLst>
          </p:cNvPr>
          <p:cNvSpPr txBox="1"/>
          <p:nvPr/>
        </p:nvSpPr>
        <p:spPr>
          <a:xfrm>
            <a:off x="2278118" y="396481"/>
            <a:ext cx="2140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/>
              <a:t>King-</a:t>
            </a:r>
            <a:r>
              <a:rPr lang="en-US" altLang="ja-JP" sz="1500" b="1" dirty="0" err="1"/>
              <a:t>Ghidorah</a:t>
            </a:r>
            <a:r>
              <a:rPr lang="en-US" altLang="ja-JP" sz="1500" b="1" dirty="0"/>
              <a:t> (by Toho)</a:t>
            </a:r>
            <a:endParaRPr lang="ja-JP" altLang="en-US" sz="15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D619D9-05E3-5946-BFC4-C3D1C82B01F4}"/>
              </a:ext>
            </a:extLst>
          </p:cNvPr>
          <p:cNvSpPr txBox="1"/>
          <p:nvPr/>
        </p:nvSpPr>
        <p:spPr>
          <a:xfrm>
            <a:off x="3509946" y="690920"/>
            <a:ext cx="15782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solidFill>
                  <a:srgbClr val="FF0000"/>
                </a:solidFill>
              </a:rPr>
              <a:t>How to Attack ??</a:t>
            </a:r>
            <a:endParaRPr lang="ja-JP" altLang="en-US" sz="1500" b="1">
              <a:solidFill>
                <a:srgbClr val="FF0000"/>
              </a:solidFill>
            </a:endParaRPr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791404AF-4B0B-7242-8B0B-AA7B61B3A3B2}"/>
              </a:ext>
            </a:extLst>
          </p:cNvPr>
          <p:cNvSpPr/>
          <p:nvPr/>
        </p:nvSpPr>
        <p:spPr>
          <a:xfrm>
            <a:off x="5829300" y="4124918"/>
            <a:ext cx="559676" cy="630785"/>
          </a:xfrm>
          <a:custGeom>
            <a:avLst/>
            <a:gdLst>
              <a:gd name="connsiteX0" fmla="*/ 0 w 746234"/>
              <a:gd name="connsiteY0" fmla="*/ 0 h 841047"/>
              <a:gd name="connsiteX1" fmla="*/ 31531 w 746234"/>
              <a:gd name="connsiteY1" fmla="*/ 10511 h 841047"/>
              <a:gd name="connsiteX2" fmla="*/ 42041 w 746234"/>
              <a:gd name="connsiteY2" fmla="*/ 42042 h 841047"/>
              <a:gd name="connsiteX3" fmla="*/ 21020 w 746234"/>
              <a:gd name="connsiteY3" fmla="*/ 126124 h 841047"/>
              <a:gd name="connsiteX4" fmla="*/ 105103 w 746234"/>
              <a:gd name="connsiteY4" fmla="*/ 210207 h 841047"/>
              <a:gd name="connsiteX5" fmla="*/ 126124 w 746234"/>
              <a:gd name="connsiteY5" fmla="*/ 241738 h 841047"/>
              <a:gd name="connsiteX6" fmla="*/ 189186 w 746234"/>
              <a:gd name="connsiteY6" fmla="*/ 283780 h 841047"/>
              <a:gd name="connsiteX7" fmla="*/ 220717 w 746234"/>
              <a:gd name="connsiteY7" fmla="*/ 304800 h 841047"/>
              <a:gd name="connsiteX8" fmla="*/ 283779 w 746234"/>
              <a:gd name="connsiteY8" fmla="*/ 325821 h 841047"/>
              <a:gd name="connsiteX9" fmla="*/ 325820 w 746234"/>
              <a:gd name="connsiteY9" fmla="*/ 504497 h 841047"/>
              <a:gd name="connsiteX10" fmla="*/ 367862 w 746234"/>
              <a:gd name="connsiteY10" fmla="*/ 515007 h 841047"/>
              <a:gd name="connsiteX11" fmla="*/ 399393 w 746234"/>
              <a:gd name="connsiteY11" fmla="*/ 525518 h 841047"/>
              <a:gd name="connsiteX12" fmla="*/ 409903 w 746234"/>
              <a:gd name="connsiteY12" fmla="*/ 557049 h 841047"/>
              <a:gd name="connsiteX13" fmla="*/ 441434 w 746234"/>
              <a:gd name="connsiteY13" fmla="*/ 630621 h 841047"/>
              <a:gd name="connsiteX14" fmla="*/ 472965 w 746234"/>
              <a:gd name="connsiteY14" fmla="*/ 651642 h 841047"/>
              <a:gd name="connsiteX15" fmla="*/ 620110 w 746234"/>
              <a:gd name="connsiteY15" fmla="*/ 725214 h 841047"/>
              <a:gd name="connsiteX16" fmla="*/ 630620 w 746234"/>
              <a:gd name="connsiteY16" fmla="*/ 788276 h 841047"/>
              <a:gd name="connsiteX17" fmla="*/ 693683 w 746234"/>
              <a:gd name="connsiteY17" fmla="*/ 819807 h 841047"/>
              <a:gd name="connsiteX18" fmla="*/ 746234 w 746234"/>
              <a:gd name="connsiteY18" fmla="*/ 840828 h 84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46234" h="841047">
                <a:moveTo>
                  <a:pt x="0" y="0"/>
                </a:moveTo>
                <a:cubicBezTo>
                  <a:pt x="10510" y="3504"/>
                  <a:pt x="23697" y="2677"/>
                  <a:pt x="31531" y="10511"/>
                </a:cubicBezTo>
                <a:cubicBezTo>
                  <a:pt x="39365" y="18345"/>
                  <a:pt x="42041" y="30963"/>
                  <a:pt x="42041" y="42042"/>
                </a:cubicBezTo>
                <a:cubicBezTo>
                  <a:pt x="42041" y="67411"/>
                  <a:pt x="29315" y="101241"/>
                  <a:pt x="21020" y="126124"/>
                </a:cubicBezTo>
                <a:cubicBezTo>
                  <a:pt x="39548" y="255812"/>
                  <a:pt x="2493" y="164603"/>
                  <a:pt x="105103" y="210207"/>
                </a:cubicBezTo>
                <a:cubicBezTo>
                  <a:pt x="116646" y="215337"/>
                  <a:pt x="116618" y="233420"/>
                  <a:pt x="126124" y="241738"/>
                </a:cubicBezTo>
                <a:cubicBezTo>
                  <a:pt x="145137" y="258374"/>
                  <a:pt x="168165" y="269766"/>
                  <a:pt x="189186" y="283780"/>
                </a:cubicBezTo>
                <a:cubicBezTo>
                  <a:pt x="199696" y="290787"/>
                  <a:pt x="208734" y="300805"/>
                  <a:pt x="220717" y="304800"/>
                </a:cubicBezTo>
                <a:lnTo>
                  <a:pt x="283779" y="325821"/>
                </a:lnTo>
                <a:cubicBezTo>
                  <a:pt x="369315" y="411357"/>
                  <a:pt x="250618" y="278893"/>
                  <a:pt x="325820" y="504497"/>
                </a:cubicBezTo>
                <a:cubicBezTo>
                  <a:pt x="330388" y="518201"/>
                  <a:pt x="353973" y="511039"/>
                  <a:pt x="367862" y="515007"/>
                </a:cubicBezTo>
                <a:cubicBezTo>
                  <a:pt x="378515" y="518051"/>
                  <a:pt x="388883" y="522014"/>
                  <a:pt x="399393" y="525518"/>
                </a:cubicBezTo>
                <a:cubicBezTo>
                  <a:pt x="402896" y="536028"/>
                  <a:pt x="406859" y="546396"/>
                  <a:pt x="409903" y="557049"/>
                </a:cubicBezTo>
                <a:cubicBezTo>
                  <a:pt x="419551" y="590817"/>
                  <a:pt x="415835" y="605022"/>
                  <a:pt x="441434" y="630621"/>
                </a:cubicBezTo>
                <a:cubicBezTo>
                  <a:pt x="450366" y="639553"/>
                  <a:pt x="462455" y="644635"/>
                  <a:pt x="472965" y="651642"/>
                </a:cubicBezTo>
                <a:cubicBezTo>
                  <a:pt x="507327" y="754726"/>
                  <a:pt x="471905" y="712864"/>
                  <a:pt x="620110" y="725214"/>
                </a:cubicBezTo>
                <a:cubicBezTo>
                  <a:pt x="623613" y="746235"/>
                  <a:pt x="621090" y="769215"/>
                  <a:pt x="630620" y="788276"/>
                </a:cubicBezTo>
                <a:cubicBezTo>
                  <a:pt x="638770" y="804576"/>
                  <a:pt x="678759" y="814833"/>
                  <a:pt x="693683" y="819807"/>
                </a:cubicBezTo>
                <a:cubicBezTo>
                  <a:pt x="731044" y="844715"/>
                  <a:pt x="712582" y="840828"/>
                  <a:pt x="746234" y="840828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C6CFD5E-5532-4C42-AEA0-3240B13212CA}"/>
              </a:ext>
            </a:extLst>
          </p:cNvPr>
          <p:cNvGrpSpPr/>
          <p:nvPr/>
        </p:nvGrpSpPr>
        <p:grpSpPr>
          <a:xfrm>
            <a:off x="2135366" y="388879"/>
            <a:ext cx="4744869" cy="4282755"/>
            <a:chOff x="2847154" y="518505"/>
            <a:chExt cx="6326490" cy="5710341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146E6FA-B650-4742-AF19-64C87BA1F0ED}"/>
                </a:ext>
              </a:extLst>
            </p:cNvPr>
            <p:cNvGrpSpPr/>
            <p:nvPr/>
          </p:nvGrpSpPr>
          <p:grpSpPr>
            <a:xfrm>
              <a:off x="2847154" y="518505"/>
              <a:ext cx="6326490" cy="5162945"/>
              <a:chOff x="2872569" y="398627"/>
              <a:chExt cx="6326490" cy="5162945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4A069249-3B16-804E-8072-040FF96B891E}"/>
                  </a:ext>
                </a:extLst>
              </p:cNvPr>
              <p:cNvGrpSpPr/>
              <p:nvPr/>
            </p:nvGrpSpPr>
            <p:grpSpPr>
              <a:xfrm>
                <a:off x="2872569" y="3668109"/>
                <a:ext cx="5504176" cy="1893463"/>
                <a:chOff x="2872569" y="3668109"/>
                <a:chExt cx="5504176" cy="1893463"/>
              </a:xfrm>
            </p:grpSpPr>
            <p:sp>
              <p:nvSpPr>
                <p:cNvPr id="6" name="円/楕円 5">
                  <a:extLst>
                    <a:ext uri="{FF2B5EF4-FFF2-40B4-BE49-F238E27FC236}">
                      <a16:creationId xmlns:a16="http://schemas.microsoft.com/office/drawing/2014/main" id="{129385E5-0E85-F54D-AC71-832C449EC020}"/>
                    </a:ext>
                  </a:extLst>
                </p:cNvPr>
                <p:cNvSpPr/>
                <p:nvPr/>
              </p:nvSpPr>
              <p:spPr>
                <a:xfrm>
                  <a:off x="7288925" y="3883571"/>
                  <a:ext cx="1087820" cy="656897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/>
                    <a:t>GPU</a:t>
                  </a:r>
                  <a:endParaRPr lang="ja-JP" altLang="en-US" sz="1200"/>
                </a:p>
              </p:txBody>
            </p:sp>
            <p:sp>
              <p:nvSpPr>
                <p:cNvPr id="8" name="円/楕円 7">
                  <a:extLst>
                    <a:ext uri="{FF2B5EF4-FFF2-40B4-BE49-F238E27FC236}">
                      <a16:creationId xmlns:a16="http://schemas.microsoft.com/office/drawing/2014/main" id="{CBEEE44C-83C0-D64E-AEAE-F7656430C92C}"/>
                    </a:ext>
                  </a:extLst>
                </p:cNvPr>
                <p:cNvSpPr/>
                <p:nvPr/>
              </p:nvSpPr>
              <p:spPr>
                <a:xfrm>
                  <a:off x="6201105" y="4540468"/>
                  <a:ext cx="1087820" cy="656897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/>
                    <a:t>GPU</a:t>
                  </a:r>
                  <a:endParaRPr lang="ja-JP" altLang="en-US" sz="1200"/>
                </a:p>
              </p:txBody>
            </p:sp>
            <p:sp>
              <p:nvSpPr>
                <p:cNvPr id="9" name="円/楕円 8">
                  <a:extLst>
                    <a:ext uri="{FF2B5EF4-FFF2-40B4-BE49-F238E27FC236}">
                      <a16:creationId xmlns:a16="http://schemas.microsoft.com/office/drawing/2014/main" id="{14997139-3B0E-F943-BB23-40E296F1DDB0}"/>
                    </a:ext>
                  </a:extLst>
                </p:cNvPr>
                <p:cNvSpPr/>
                <p:nvPr/>
              </p:nvSpPr>
              <p:spPr>
                <a:xfrm>
                  <a:off x="7288925" y="4904675"/>
                  <a:ext cx="1087820" cy="656897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/>
                    <a:t>FPGA</a:t>
                  </a:r>
                  <a:endParaRPr lang="ja-JP" altLang="en-US" sz="1200"/>
                </a:p>
              </p:txBody>
            </p:sp>
            <p:sp>
              <p:nvSpPr>
                <p:cNvPr id="10" name="円/楕円 9">
                  <a:extLst>
                    <a:ext uri="{FF2B5EF4-FFF2-40B4-BE49-F238E27FC236}">
                      <a16:creationId xmlns:a16="http://schemas.microsoft.com/office/drawing/2014/main" id="{8365176F-C46B-8340-9890-D4BEFAD5584A}"/>
                    </a:ext>
                  </a:extLst>
                </p:cNvPr>
                <p:cNvSpPr/>
                <p:nvPr/>
              </p:nvSpPr>
              <p:spPr>
                <a:xfrm>
                  <a:off x="4939288" y="4078012"/>
                  <a:ext cx="1087820" cy="656897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200" dirty="0"/>
                    <a:t>CPU</a:t>
                  </a:r>
                  <a:endParaRPr lang="ja-JP" altLang="en-US" sz="1200"/>
                </a:p>
              </p:txBody>
            </p:sp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AFB5A48F-C246-5E41-BF16-B0C6E55C9E49}"/>
                    </a:ext>
                  </a:extLst>
                </p:cNvPr>
                <p:cNvSpPr/>
                <p:nvPr/>
              </p:nvSpPr>
              <p:spPr>
                <a:xfrm>
                  <a:off x="3393980" y="3668109"/>
                  <a:ext cx="914400" cy="409903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050" dirty="0"/>
                    <a:t>IB HCA</a:t>
                  </a:r>
                  <a:endParaRPr lang="ja-JP" altLang="en-US" sz="1050"/>
                </a:p>
              </p:txBody>
            </p:sp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743AFEEC-B42D-0B47-8C94-11E3CEE92D6C}"/>
                    </a:ext>
                  </a:extLst>
                </p:cNvPr>
                <p:cNvSpPr/>
                <p:nvPr/>
              </p:nvSpPr>
              <p:spPr>
                <a:xfrm>
                  <a:off x="2872569" y="4130565"/>
                  <a:ext cx="914400" cy="409903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050" dirty="0"/>
                    <a:t>IB HCA</a:t>
                  </a:r>
                  <a:endParaRPr lang="ja-JP" altLang="en-US" sz="1050"/>
                </a:p>
              </p:txBody>
            </p:sp>
          </p:grp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230F4FB-E661-5445-85EC-AD3E18C32288}"/>
                  </a:ext>
                </a:extLst>
              </p:cNvPr>
              <p:cNvSpPr txBox="1"/>
              <p:nvPr/>
            </p:nvSpPr>
            <p:spPr>
              <a:xfrm>
                <a:off x="6351956" y="398627"/>
                <a:ext cx="28471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500" b="1" dirty="0"/>
                  <a:t>Multi-Hetero Multi-Node</a:t>
                </a:r>
                <a:endParaRPr lang="ja-JP" altLang="en-US" sz="1500" b="1"/>
              </a:p>
            </p:txBody>
          </p:sp>
          <p:sp>
            <p:nvSpPr>
              <p:cNvPr id="16" name="右矢印 15">
                <a:extLst>
                  <a:ext uri="{FF2B5EF4-FFF2-40B4-BE49-F238E27FC236}">
                    <a16:creationId xmlns:a16="http://schemas.microsoft.com/office/drawing/2014/main" id="{DA88A67D-9819-8844-A372-801128A9CD78}"/>
                  </a:ext>
                </a:extLst>
              </p:cNvPr>
              <p:cNvSpPr/>
              <p:nvPr/>
            </p:nvSpPr>
            <p:spPr>
              <a:xfrm>
                <a:off x="5923331" y="426792"/>
                <a:ext cx="428625" cy="412859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D911AFD-3005-484B-A118-21375C493BFE}"/>
                </a:ext>
              </a:extLst>
            </p:cNvPr>
            <p:cNvSpPr txBox="1"/>
            <p:nvPr/>
          </p:nvSpPr>
          <p:spPr>
            <a:xfrm>
              <a:off x="6692073" y="5828737"/>
              <a:ext cx="141107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solidFill>
                    <a:srgbClr val="FFFF00"/>
                  </a:solidFill>
                  <a:highlight>
                    <a:srgbClr val="808000"/>
                  </a:highlight>
                </a:rPr>
                <a:t>Optical Link</a:t>
              </a:r>
              <a:endParaRPr lang="ja-JP" altLang="en-US" sz="1350">
                <a:solidFill>
                  <a:srgbClr val="FFFF00"/>
                </a:solidFill>
                <a:highlight>
                  <a:srgbClr val="808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70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9BD75-0B2D-DC47-8B5B-2AF51AC8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</a:t>
            </a:r>
            <a:r>
              <a:rPr kumimoji="1" lang="en-US" altLang="ja-JP" dirty="0"/>
              <a:t>esearches around Cygnus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0B889-642A-294F-BAF9-1362EE949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1800" dirty="0">
                <a:solidFill>
                  <a:srgbClr val="FF0000"/>
                </a:solidFill>
              </a:rPr>
              <a:t>FPGA-network</a:t>
            </a:r>
            <a:r>
              <a:rPr kumimoji="1" lang="en-US" altLang="ja-JP" sz="1800" dirty="0"/>
              <a:t>: </a:t>
            </a:r>
            <a:r>
              <a:rPr kumimoji="1" lang="en-US" altLang="ja-JP" sz="1800" dirty="0">
                <a:solidFill>
                  <a:srgbClr val="00B0F0"/>
                </a:solidFill>
              </a:rPr>
              <a:t>CIRCUS</a:t>
            </a:r>
            <a:r>
              <a:rPr kumimoji="1" lang="en-US" altLang="ja-JP" sz="1800" dirty="0"/>
              <a:t> (</a:t>
            </a:r>
            <a:r>
              <a:rPr kumimoji="1" lang="en-US" altLang="ja-JP" sz="1800" dirty="0">
                <a:solidFill>
                  <a:srgbClr val="00B0F0"/>
                </a:solidFill>
              </a:rPr>
              <a:t>C</a:t>
            </a:r>
            <a:r>
              <a:rPr kumimoji="1" lang="en-US" altLang="ja-JP" sz="1800" dirty="0"/>
              <a:t>ommunication </a:t>
            </a:r>
            <a:r>
              <a:rPr kumimoji="1" lang="en-US" altLang="ja-JP" sz="1800" dirty="0">
                <a:solidFill>
                  <a:srgbClr val="00B0F0"/>
                </a:solidFill>
              </a:rPr>
              <a:t>I</a:t>
            </a:r>
            <a:r>
              <a:rPr kumimoji="1" lang="en-US" altLang="ja-JP" sz="1800" dirty="0"/>
              <a:t>ntegrated </a:t>
            </a:r>
            <a:r>
              <a:rPr kumimoji="1" lang="en-US" altLang="ja-JP" sz="1800" dirty="0">
                <a:solidFill>
                  <a:srgbClr val="00B0F0"/>
                </a:solidFill>
              </a:rPr>
              <a:t>R</a:t>
            </a:r>
            <a:r>
              <a:rPr kumimoji="1" lang="en-US" altLang="ja-JP" sz="1800" dirty="0"/>
              <a:t>econfigurable </a:t>
            </a:r>
            <a:r>
              <a:rPr kumimoji="1" lang="en-US" altLang="ja-JP" sz="1800" dirty="0" err="1">
                <a:solidFill>
                  <a:srgbClr val="00B0F0"/>
                </a:solidFill>
              </a:rPr>
              <a:t>C</a:t>
            </a:r>
            <a:r>
              <a:rPr kumimoji="1" lang="en-US" altLang="ja-JP" sz="1800" dirty="0" err="1"/>
              <a:t>omp</a:t>
            </a:r>
            <a:r>
              <a:rPr kumimoji="1" lang="en-US" altLang="ja-JP" sz="1800" dirty="0" err="1">
                <a:solidFill>
                  <a:srgbClr val="00B0F0"/>
                </a:solidFill>
              </a:rPr>
              <a:t>U</a:t>
            </a:r>
            <a:r>
              <a:rPr kumimoji="1" lang="en-US" altLang="ja-JP" sz="1800" dirty="0" err="1"/>
              <a:t>ting</a:t>
            </a:r>
            <a:r>
              <a:rPr kumimoji="1" lang="en-US" altLang="ja-JP" sz="1800" dirty="0"/>
              <a:t> </a:t>
            </a:r>
            <a:r>
              <a:rPr kumimoji="1" lang="en-US" altLang="ja-JP" sz="1800" dirty="0">
                <a:solidFill>
                  <a:srgbClr val="00B0F0"/>
                </a:solidFill>
              </a:rPr>
              <a:t>S</a:t>
            </a:r>
            <a:r>
              <a:rPr kumimoji="1" lang="en-US" altLang="ja-JP" sz="1800" dirty="0"/>
              <a:t>ystem)</a:t>
            </a:r>
          </a:p>
          <a:p>
            <a:pPr lvl="1"/>
            <a:r>
              <a:rPr kumimoji="1" lang="en-US" altLang="ja-JP" sz="1400" dirty="0"/>
              <a:t>direct interconnect facility among FPGA boards by multi-dimensional optical link (~100Gps) with router and OpenCL-ready API</a:t>
            </a:r>
          </a:p>
          <a:p>
            <a:pPr lvl="1"/>
            <a:r>
              <a:rPr lang="en-US" altLang="ja-JP" sz="1400" dirty="0"/>
              <a:t>pipelining all computation and communication seamlessly</a:t>
            </a:r>
          </a:p>
          <a:p>
            <a:r>
              <a:rPr kumimoji="1" lang="en-US" altLang="ja-JP" sz="1800" dirty="0">
                <a:solidFill>
                  <a:srgbClr val="FF0000"/>
                </a:solidFill>
              </a:rPr>
              <a:t>GPU-FPGA DMA</a:t>
            </a:r>
            <a:r>
              <a:rPr kumimoji="1" lang="en-US" altLang="ja-JP" sz="1800" dirty="0"/>
              <a:t>: kicked by FPGA (without CPU)</a:t>
            </a:r>
          </a:p>
          <a:p>
            <a:pPr lvl="1"/>
            <a:r>
              <a:rPr lang="en-US" altLang="ja-JP" sz="1400" dirty="0"/>
              <a:t>PCIe-protocol base DMA engine to reduce multi-device high speed data transfer</a:t>
            </a:r>
          </a:p>
          <a:p>
            <a:r>
              <a:rPr kumimoji="1" lang="en-US" altLang="ja-JP" sz="1800" dirty="0">
                <a:solidFill>
                  <a:srgbClr val="FF0000"/>
                </a:solidFill>
              </a:rPr>
              <a:t>Programming</a:t>
            </a:r>
            <a:r>
              <a:rPr kumimoji="1" lang="en-US" altLang="ja-JP" sz="1800" dirty="0"/>
              <a:t>: </a:t>
            </a:r>
          </a:p>
          <a:p>
            <a:pPr lvl="1"/>
            <a:r>
              <a:rPr lang="en-US" altLang="ja-JP" sz="1500" dirty="0">
                <a:solidFill>
                  <a:srgbClr val="00B0F0"/>
                </a:solidFill>
              </a:rPr>
              <a:t>MHOAT</a:t>
            </a:r>
            <a:r>
              <a:rPr lang="en-US" altLang="ja-JP" sz="1500" dirty="0"/>
              <a:t> (Multi-Hetero </a:t>
            </a:r>
            <a:r>
              <a:rPr lang="en-US" altLang="ja-JP" sz="1500" dirty="0" err="1"/>
              <a:t>OpenACC</a:t>
            </a:r>
            <a:r>
              <a:rPr lang="en-US" altLang="ja-JP" sz="1500" dirty="0"/>
              <a:t> Translator)</a:t>
            </a:r>
            <a:br>
              <a:rPr lang="en-US" altLang="ja-JP" sz="1500" dirty="0"/>
            </a:br>
            <a:r>
              <a:rPr lang="ja-JP" altLang="en-US" sz="1500"/>
              <a:t>⇒</a:t>
            </a:r>
            <a:r>
              <a:rPr lang="en-US" altLang="ja-JP" sz="1500" dirty="0"/>
              <a:t> single code of </a:t>
            </a:r>
            <a:r>
              <a:rPr lang="en-US" altLang="ja-JP" sz="1500" dirty="0" err="1"/>
              <a:t>OpenACC</a:t>
            </a:r>
            <a:r>
              <a:rPr lang="en-US" altLang="ja-JP" sz="1500" dirty="0"/>
              <a:t> is broken into GPU kernels and FPGA kernels according to user description</a:t>
            </a:r>
          </a:p>
          <a:p>
            <a:pPr lvl="1"/>
            <a:r>
              <a:rPr lang="en-US" altLang="ja-JP" sz="1500" dirty="0"/>
              <a:t>Intel </a:t>
            </a:r>
            <a:r>
              <a:rPr lang="en-US" altLang="ja-JP" sz="1500" dirty="0" err="1">
                <a:solidFill>
                  <a:srgbClr val="00B0F0"/>
                </a:solidFill>
              </a:rPr>
              <a:t>oneAPI</a:t>
            </a:r>
            <a:br>
              <a:rPr lang="en-US" altLang="ja-JP" sz="1500" dirty="0"/>
            </a:br>
            <a:r>
              <a:rPr lang="ja-JP" altLang="en-US" sz="1500"/>
              <a:t>⇒</a:t>
            </a:r>
            <a:r>
              <a:rPr lang="en-US" altLang="ja-JP" sz="1500" dirty="0"/>
              <a:t> task-by-task manner assignment of computation part to GPU and FPGA under DPC++ device queue management</a:t>
            </a:r>
            <a:endParaRPr lang="en-US" altLang="ja-JP" sz="1800" dirty="0"/>
          </a:p>
          <a:p>
            <a:r>
              <a:rPr kumimoji="1" lang="en-US" altLang="ja-JP" sz="1800" dirty="0" err="1">
                <a:solidFill>
                  <a:srgbClr val="FF0000"/>
                </a:solidFill>
              </a:rPr>
              <a:t>Appllication</a:t>
            </a:r>
            <a:r>
              <a:rPr kumimoji="1" lang="en-US" altLang="ja-JP" sz="1800" dirty="0"/>
              <a:t>: ARGOT, application on astrophysics for early-universe object generation</a:t>
            </a:r>
          </a:p>
          <a:p>
            <a:pPr lvl="1"/>
            <a:r>
              <a:rPr lang="en-US" altLang="ja-JP" sz="1400" dirty="0"/>
              <a:t>two main parts are executed by GPU and FPGA</a:t>
            </a:r>
            <a:endParaRPr kumimoji="1" lang="ja-JP" altLang="en-US" sz="1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F1685A-3DD1-F743-8286-95E76045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0AE4EF-C4BD-6A45-8A3B-B1E9B2C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A50574-A73A-C246-8466-69613179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538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E4942D-0A74-4143-ACA2-8018FBE0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1028"/>
            <a:ext cx="8820150" cy="435769"/>
          </a:xfrm>
        </p:spPr>
        <p:txBody>
          <a:bodyPr/>
          <a:lstStyle/>
          <a:p>
            <a:r>
              <a:rPr lang="en-US" altLang="ja-JP" dirty="0"/>
              <a:t>CIRCUS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064D98-AF7E-E344-825B-62CF2E12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25" y="553664"/>
            <a:ext cx="8837024" cy="242078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Intel FPGA SDK for OpenCL</a:t>
            </a:r>
          </a:p>
          <a:p>
            <a:pPr lvl="1"/>
            <a:r>
              <a:rPr lang="en-US" altLang="ja-JP" dirty="0"/>
              <a:t>We can describe</a:t>
            </a:r>
            <a:r>
              <a:rPr lang="en-US" altLang="ja-JP" dirty="0">
                <a:solidFill>
                  <a:srgbClr val="FF0000"/>
                </a:solidFill>
              </a:rPr>
              <a:t> FPGA hardware in OpenCL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Problem: How to write inter-FPGA communication code in OpenCL?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MPI</a:t>
            </a:r>
            <a:r>
              <a:rPr lang="en-US" altLang="ja-JP" dirty="0"/>
              <a:t> is the standard method for HPC applications</a:t>
            </a:r>
          </a:p>
          <a:p>
            <a:pPr lvl="1"/>
            <a:r>
              <a:rPr lang="en-US" altLang="ja-JP" dirty="0"/>
              <a:t>It is memory-to-memory communication, not suitable for FPGAs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We need to utilize pipeline-based communication in an FPGA</a:t>
            </a:r>
          </a:p>
          <a:p>
            <a:r>
              <a:rPr lang="ja-JP" altLang="en-US" b="1">
                <a:solidFill>
                  <a:srgbClr val="FF0000"/>
                </a:solidFill>
              </a:rPr>
              <a:t>→</a:t>
            </a:r>
            <a:r>
              <a:rPr lang="en-US" altLang="ja-JP" b="1" dirty="0">
                <a:solidFill>
                  <a:srgbClr val="FF0000"/>
                </a:solidFill>
              </a:rPr>
              <a:t>CIRCUS</a:t>
            </a:r>
            <a:r>
              <a:rPr lang="en-US" altLang="ja-JP" dirty="0"/>
              <a:t>: </a:t>
            </a:r>
            <a:r>
              <a:rPr lang="en-US" altLang="ja-JP" dirty="0">
                <a:solidFill>
                  <a:srgbClr val="FF0000"/>
                </a:solidFill>
              </a:rPr>
              <a:t>C</a:t>
            </a:r>
            <a:r>
              <a:rPr lang="en-US" altLang="ja-JP" dirty="0"/>
              <a:t>ommunication </a:t>
            </a:r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en-US" altLang="ja-JP" dirty="0"/>
              <a:t>ntegrated </a:t>
            </a:r>
            <a:r>
              <a:rPr lang="en-US" altLang="ja-JP" dirty="0">
                <a:solidFill>
                  <a:srgbClr val="FF0000"/>
                </a:solidFill>
              </a:rPr>
              <a:t>R</a:t>
            </a:r>
            <a:r>
              <a:rPr lang="en-US" altLang="ja-JP" dirty="0"/>
              <a:t>econfigurable </a:t>
            </a:r>
            <a:r>
              <a:rPr lang="en-US" altLang="ja-JP" dirty="0" err="1">
                <a:solidFill>
                  <a:srgbClr val="FF0000"/>
                </a:solidFill>
              </a:rPr>
              <a:t>C</a:t>
            </a:r>
            <a:r>
              <a:rPr lang="en-US" altLang="ja-JP" dirty="0" err="1"/>
              <a:t>omp</a:t>
            </a:r>
            <a:r>
              <a:rPr lang="en-US" altLang="ja-JP" dirty="0" err="1">
                <a:solidFill>
                  <a:srgbClr val="FF0000"/>
                </a:solidFill>
              </a:rPr>
              <a:t>U</a:t>
            </a:r>
            <a:r>
              <a:rPr lang="en-US" altLang="ja-JP" dirty="0" err="1"/>
              <a:t>ting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S</a:t>
            </a:r>
            <a:r>
              <a:rPr lang="en-US" altLang="ja-JP" dirty="0"/>
              <a:t>ystem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Pipelined communication and computation</a:t>
            </a:r>
          </a:p>
          <a:p>
            <a:pPr lvl="2"/>
            <a:r>
              <a:rPr lang="en-US" altLang="ja-JP" dirty="0">
                <a:solidFill>
                  <a:srgbClr val="FF0000"/>
                </a:solidFill>
              </a:rPr>
              <a:t>communicate from or to a computation pipeline directly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70B66-C8FF-1C4C-8612-F115DD4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4445" y="4551129"/>
            <a:ext cx="504825" cy="150019"/>
          </a:xfrm>
        </p:spPr>
        <p:txBody>
          <a:bodyPr/>
          <a:lstStyle/>
          <a:p>
            <a:fld id="{0323AEE1-802E-E646-B857-6B93A91AE230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4FBFF2-0FA8-824F-A700-FC1D2CB273FB}"/>
              </a:ext>
            </a:extLst>
          </p:cNvPr>
          <p:cNvSpPr txBox="1"/>
          <p:nvPr/>
        </p:nvSpPr>
        <p:spPr>
          <a:xfrm>
            <a:off x="211578" y="3336521"/>
            <a:ext cx="377087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sender(__global float* restrict x,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n) {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for (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  float v = x[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write_channel_intel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simple_out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, v);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3B397FF-FACD-8C4E-A830-A6CA65134993}"/>
              </a:ext>
            </a:extLst>
          </p:cNvPr>
          <p:cNvSpPr/>
          <p:nvPr/>
        </p:nvSpPr>
        <p:spPr>
          <a:xfrm>
            <a:off x="540045" y="3926266"/>
            <a:ext cx="2999433" cy="1959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4DA057-5738-EC47-B6AB-1FDA75BDBCDE}"/>
              </a:ext>
            </a:extLst>
          </p:cNvPr>
          <p:cNvSpPr txBox="1"/>
          <p:nvPr/>
        </p:nvSpPr>
        <p:spPr>
          <a:xfrm>
            <a:off x="595467" y="2987884"/>
            <a:ext cx="23716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35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sender code on FPGA1</a:t>
            </a:r>
            <a:endParaRPr lang="ja-JP" altLang="en-US" sz="13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495E66-ACA2-DB47-8D3C-CE15B5833C0D}"/>
              </a:ext>
            </a:extLst>
          </p:cNvPr>
          <p:cNvSpPr txBox="1"/>
          <p:nvPr/>
        </p:nvSpPr>
        <p:spPr>
          <a:xfrm>
            <a:off x="4208486" y="3329592"/>
            <a:ext cx="400782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receiver(__global float* restrict x,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n) {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for (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  float v = 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read_channel_intel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simple_in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  x[</a:t>
            </a:r>
            <a:r>
              <a:rPr lang="en-US" altLang="ja-JP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] = v;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ja-JP" sz="12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ja-JP" altLang="ja-JP" sz="12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7C548FF6-F621-1F48-A379-CC71C1D8B644}"/>
              </a:ext>
            </a:extLst>
          </p:cNvPr>
          <p:cNvSpPr/>
          <p:nvPr/>
        </p:nvSpPr>
        <p:spPr>
          <a:xfrm>
            <a:off x="5395583" y="3737226"/>
            <a:ext cx="2588324" cy="1959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317EE3-7FB8-CA4B-8004-A40299EC988B}"/>
              </a:ext>
            </a:extLst>
          </p:cNvPr>
          <p:cNvSpPr txBox="1"/>
          <p:nvPr/>
        </p:nvSpPr>
        <p:spPr>
          <a:xfrm>
            <a:off x="5141193" y="2983608"/>
            <a:ext cx="223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35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receiver code on FPGA2</a:t>
            </a:r>
            <a:endParaRPr lang="ja-JP" altLang="en-US" sz="13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72A39C6E-29CC-B844-AE07-0535FEED08EA}"/>
              </a:ext>
            </a:extLst>
          </p:cNvPr>
          <p:cNvSpPr/>
          <p:nvPr/>
        </p:nvSpPr>
        <p:spPr>
          <a:xfrm>
            <a:off x="3442554" y="3035093"/>
            <a:ext cx="1010176" cy="38964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Comm.</a:t>
            </a:r>
          </a:p>
          <a:p>
            <a:pPr algn="ctr"/>
            <a:r>
              <a:rPr lang="en-US" altLang="ja-JP" sz="12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Backend</a:t>
            </a:r>
            <a:endParaRPr lang="ja-JP" altLang="en-US" sz="120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cxnSp>
        <p:nvCxnSpPr>
          <p:cNvPr id="19" name="カギ線コネクタ 18">
            <a:extLst>
              <a:ext uri="{FF2B5EF4-FFF2-40B4-BE49-F238E27FC236}">
                <a16:creationId xmlns:a16="http://schemas.microsoft.com/office/drawing/2014/main" id="{3F87EC52-BD01-5543-87EA-67D5FD822BF0}"/>
              </a:ext>
            </a:extLst>
          </p:cNvPr>
          <p:cNvCxnSpPr>
            <a:cxnSpLocks/>
            <a:stCxn id="8" idx="0"/>
            <a:endCxn id="15" idx="1"/>
          </p:cNvCxnSpPr>
          <p:nvPr/>
        </p:nvCxnSpPr>
        <p:spPr>
          <a:xfrm rot="5400000" flipH="1" flipV="1">
            <a:off x="2392984" y="2876696"/>
            <a:ext cx="696349" cy="1402792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カギ線コネクタ 20">
            <a:extLst>
              <a:ext uri="{FF2B5EF4-FFF2-40B4-BE49-F238E27FC236}">
                <a16:creationId xmlns:a16="http://schemas.microsoft.com/office/drawing/2014/main" id="{DC30979A-158B-8E42-BFB9-3A859B2CB6F8}"/>
              </a:ext>
            </a:extLst>
          </p:cNvPr>
          <p:cNvCxnSpPr>
            <a:cxnSpLocks/>
            <a:stCxn id="15" idx="3"/>
            <a:endCxn id="11" idx="0"/>
          </p:cNvCxnSpPr>
          <p:nvPr/>
        </p:nvCxnSpPr>
        <p:spPr>
          <a:xfrm>
            <a:off x="4452730" y="3229917"/>
            <a:ext cx="2237015" cy="507309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13762B-391B-DA40-B80B-2C08BE17A39C}"/>
              </a:ext>
            </a:extLst>
          </p:cNvPr>
          <p:cNvSpPr txBox="1"/>
          <p:nvPr/>
        </p:nvSpPr>
        <p:spPr>
          <a:xfrm>
            <a:off x="142625" y="4757460"/>
            <a:ext cx="8698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* N. Fujita, et al., “Performance Evaluation of Pipelined Communication Combined with Computation in OpenCL Programming on FPGA”, AsHES2020.</a:t>
            </a:r>
            <a:endParaRPr lang="ja-JP" altLang="en-US" sz="90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91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0FC1C-2011-2A25-3B91-BF6382072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46" y="841772"/>
            <a:ext cx="8487508" cy="1790700"/>
          </a:xfrm>
        </p:spPr>
        <p:txBody>
          <a:bodyPr/>
          <a:lstStyle/>
          <a:p>
            <a:r>
              <a:rPr kumimoji="1" lang="en-US" altLang="ja-JP" sz="3600" dirty="0"/>
              <a:t>(before starting)</a:t>
            </a:r>
            <a:br>
              <a:rPr kumimoji="1" lang="en-US" altLang="ja-JP" sz="3600" dirty="0"/>
            </a:br>
            <a:r>
              <a:rPr kumimoji="1" lang="en-US" altLang="ja-JP" sz="3600" dirty="0"/>
              <a:t>Introduction of our new supercomputer</a:t>
            </a:r>
            <a:br>
              <a:rPr kumimoji="1" lang="en-US" altLang="ja-JP" sz="3600" dirty="0"/>
            </a:br>
            <a:r>
              <a:rPr kumimoji="1" lang="en-US" altLang="ja-JP" sz="4000" dirty="0">
                <a:solidFill>
                  <a:srgbClr val="FF0000"/>
                </a:solidFill>
              </a:rPr>
              <a:t>Pegasus</a:t>
            </a:r>
            <a:endParaRPr kumimoji="1" lang="ja-JP" altLang="en-US" sz="3600">
              <a:solidFill>
                <a:srgbClr val="FF000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08FA51B-0034-FD8C-85DC-7EAF61B88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414" y="3071446"/>
            <a:ext cx="8071340" cy="926612"/>
          </a:xfrm>
        </p:spPr>
        <p:txBody>
          <a:bodyPr/>
          <a:lstStyle/>
          <a:p>
            <a:r>
              <a:rPr kumimoji="1" lang="en-US" altLang="ja-JP" dirty="0"/>
              <a:t>CCS (Center for Computational Sciences), University of Tsukuba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Intel SPR + Intel Optane + NVIDIA H100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#190 in TOP500 (3.48PF, 53.5%)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#12 in Green500 (40.5 GF/W, 78.4kW)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30F31D-1E8E-6B86-AD55-FDD5740E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FE6985-370B-6BEB-C58F-B6E667F4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CD78F3-EEC7-D574-9743-2255A867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ABF3FEE5-5ABD-72B4-A5FB-86D3BE1E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985" y="-165606"/>
            <a:ext cx="1667305" cy="11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1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F74A68-B3D1-FE43-BE2C-4BDAA283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n-lt"/>
              </a:rPr>
              <a:t>Router in CIRCUS</a:t>
            </a:r>
            <a:endParaRPr lang="ja-JP" altLang="en-US">
              <a:latin typeface="+mn-lt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FCA2E2-73EB-CD4A-A400-0EA34A56C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82" y="616482"/>
            <a:ext cx="3859893" cy="28694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165A98-FF8C-0244-A004-5E45DD622B60}"/>
              </a:ext>
            </a:extLst>
          </p:cNvPr>
          <p:cNvSpPr txBox="1"/>
          <p:nvPr/>
        </p:nvSpPr>
        <p:spPr>
          <a:xfrm>
            <a:off x="3570692" y="3545035"/>
            <a:ext cx="4056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Router written in </a:t>
            </a:r>
            <a:r>
              <a:rPr lang="en-US" altLang="ja-JP" sz="1400" dirty="0">
                <a:solidFill>
                  <a:srgbClr val="FF0000"/>
                </a:solidFill>
              </a:rPr>
              <a:t>Verilog HDL </a:t>
            </a:r>
            <a:r>
              <a:rPr lang="en-US" altLang="ja-JP" sz="1400" dirty="0"/>
              <a:t>and implemented in BSP</a:t>
            </a:r>
          </a:p>
          <a:p>
            <a:r>
              <a:rPr lang="ja-JP" altLang="en-US" sz="1400">
                <a:solidFill>
                  <a:srgbClr val="FF0000"/>
                </a:solidFill>
              </a:rPr>
              <a:t>→</a:t>
            </a:r>
            <a:r>
              <a:rPr lang="en-US" altLang="ja-JP" sz="1400" dirty="0">
                <a:solidFill>
                  <a:srgbClr val="FF0000"/>
                </a:solidFill>
              </a:rPr>
              <a:t> for non-neighbor FPGA comm.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FF3AF3-20BE-5847-99B2-7B79EE2A98F3}"/>
              </a:ext>
            </a:extLst>
          </p:cNvPr>
          <p:cNvSpPr txBox="1"/>
          <p:nvPr/>
        </p:nvSpPr>
        <p:spPr>
          <a:xfrm>
            <a:off x="3570692" y="4162621"/>
            <a:ext cx="4056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packet queue and switching in CIRCUS router</a:t>
            </a:r>
            <a:endParaRPr lang="ja-JP" altLang="en-US" sz="14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3634E28-1008-674E-A903-2E43B911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AEE1-802E-E646-B857-6B93A91AE230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6E31AE-7D91-EF4C-ADF7-913844C6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6" y="764065"/>
            <a:ext cx="3167282" cy="402421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8E1DC52-55DF-5577-7089-0DB45CCB9699}"/>
              </a:ext>
            </a:extLst>
          </p:cNvPr>
          <p:cNvGrpSpPr/>
          <p:nvPr/>
        </p:nvGrpSpPr>
        <p:grpSpPr>
          <a:xfrm>
            <a:off x="6480399" y="329898"/>
            <a:ext cx="2663601" cy="1785575"/>
            <a:chOff x="6776848" y="172264"/>
            <a:chExt cx="3686507" cy="247129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C25C6C2-0663-F10B-DA64-E10A3F14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6848" y="673102"/>
              <a:ext cx="3686507" cy="1970454"/>
            </a:xfrm>
            <a:prstGeom prst="rect">
              <a:avLst/>
            </a:prstGeom>
          </p:spPr>
        </p:pic>
        <p:sp>
          <p:nvSpPr>
            <p:cNvPr id="14" name="四角形: 角を丸くする 3">
              <a:extLst>
                <a:ext uri="{FF2B5EF4-FFF2-40B4-BE49-F238E27FC236}">
                  <a16:creationId xmlns:a16="http://schemas.microsoft.com/office/drawing/2014/main" id="{04F29EFA-7042-1663-5F1D-7E01445098CD}"/>
                </a:ext>
              </a:extLst>
            </p:cNvPr>
            <p:cNvSpPr/>
            <p:nvPr/>
          </p:nvSpPr>
          <p:spPr>
            <a:xfrm>
              <a:off x="6776848" y="911391"/>
              <a:ext cx="1081162" cy="27237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吹き出し: 角を丸めた四角形 8">
              <a:extLst>
                <a:ext uri="{FF2B5EF4-FFF2-40B4-BE49-F238E27FC236}">
                  <a16:creationId xmlns:a16="http://schemas.microsoft.com/office/drawing/2014/main" id="{5A0FDB98-5ABC-3C15-D0AE-6330BD54A50C}"/>
                </a:ext>
              </a:extLst>
            </p:cNvPr>
            <p:cNvSpPr/>
            <p:nvPr/>
          </p:nvSpPr>
          <p:spPr>
            <a:xfrm>
              <a:off x="7634640" y="172264"/>
              <a:ext cx="1441673" cy="407255"/>
            </a:xfrm>
            <a:prstGeom prst="wedgeRoundRectCallout">
              <a:avLst>
                <a:gd name="adj1" fmla="val -50933"/>
                <a:gd name="adj2" fmla="val 113820"/>
                <a:gd name="adj3" fmla="val 16667"/>
              </a:avLst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</a:rPr>
                <a:t>QSFP28 x4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四角形: 角を丸くする 14">
              <a:extLst>
                <a:ext uri="{FF2B5EF4-FFF2-40B4-BE49-F238E27FC236}">
                  <a16:creationId xmlns:a16="http://schemas.microsoft.com/office/drawing/2014/main" id="{017F7CAD-83AE-DF2E-9766-87E9B2DF0354}"/>
                </a:ext>
              </a:extLst>
            </p:cNvPr>
            <p:cNvSpPr/>
            <p:nvPr/>
          </p:nvSpPr>
          <p:spPr>
            <a:xfrm>
              <a:off x="6776848" y="1196702"/>
              <a:ext cx="1081162" cy="27237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四角形: 角を丸くする 15">
              <a:extLst>
                <a:ext uri="{FF2B5EF4-FFF2-40B4-BE49-F238E27FC236}">
                  <a16:creationId xmlns:a16="http://schemas.microsoft.com/office/drawing/2014/main" id="{23E67DF0-0A90-148D-6D51-F521F133F94C}"/>
                </a:ext>
              </a:extLst>
            </p:cNvPr>
            <p:cNvSpPr/>
            <p:nvPr/>
          </p:nvSpPr>
          <p:spPr>
            <a:xfrm>
              <a:off x="6776848" y="1482014"/>
              <a:ext cx="1081162" cy="27237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四角形: 角を丸くする 16">
              <a:extLst>
                <a:ext uri="{FF2B5EF4-FFF2-40B4-BE49-F238E27FC236}">
                  <a16:creationId xmlns:a16="http://schemas.microsoft.com/office/drawing/2014/main" id="{627897D0-30C8-436F-2B14-9F785942C8AF}"/>
                </a:ext>
              </a:extLst>
            </p:cNvPr>
            <p:cNvSpPr/>
            <p:nvPr/>
          </p:nvSpPr>
          <p:spPr>
            <a:xfrm>
              <a:off x="6776848" y="1753997"/>
              <a:ext cx="1081162" cy="27237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34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88E42FC-624E-2A43-8959-CDC48628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0" y="772347"/>
            <a:ext cx="4755319" cy="331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903F6B5-C708-4E41-A350-49800E87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38" y="750484"/>
            <a:ext cx="4699205" cy="31328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A66A12-1BD7-6D42-B138-42BE46C7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CIRCUS performance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1DCABA-2E3C-0C47-B9EE-E8B92208CA8E}"/>
              </a:ext>
            </a:extLst>
          </p:cNvPr>
          <p:cNvSpPr txBox="1"/>
          <p:nvPr/>
        </p:nvSpPr>
        <p:spPr>
          <a:xfrm>
            <a:off x="5506144" y="2051580"/>
            <a:ext cx="126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latency+ /hop</a:t>
            </a:r>
            <a:br>
              <a:rPr lang="en-US" altLang="ja-JP" sz="1400" dirty="0"/>
            </a:br>
            <a:r>
              <a:rPr lang="en-US" altLang="ja-JP" sz="1400" dirty="0"/>
              <a:t>   </a:t>
            </a:r>
            <a:r>
              <a:rPr lang="en-US" altLang="ja-JP" sz="1400" dirty="0">
                <a:solidFill>
                  <a:srgbClr val="FF0000"/>
                </a:solidFill>
              </a:rPr>
              <a:t>~250 ns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E929F9-F522-0A41-B9EB-1CF2045CFC4F}"/>
              </a:ext>
            </a:extLst>
          </p:cNvPr>
          <p:cNvSpPr txBox="1"/>
          <p:nvPr/>
        </p:nvSpPr>
        <p:spPr>
          <a:xfrm>
            <a:off x="5861805" y="3940286"/>
            <a:ext cx="2185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Latency</a:t>
            </a:r>
            <a:r>
              <a:rPr lang="ja-JP" altLang="en-US" sz="1600"/>
              <a:t>（</a:t>
            </a:r>
            <a:r>
              <a:rPr lang="en-US" altLang="ja-JP" sz="1600" dirty="0"/>
              <a:t>1hop~7hops</a:t>
            </a:r>
            <a:r>
              <a:rPr lang="ja-JP" altLang="en-US" sz="1600"/>
              <a:t>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F7C39E-CD37-BD4F-9F5E-CB523C3786A0}"/>
              </a:ext>
            </a:extLst>
          </p:cNvPr>
          <p:cNvSpPr txBox="1"/>
          <p:nvPr/>
        </p:nvSpPr>
        <p:spPr>
          <a:xfrm>
            <a:off x="757981" y="2128907"/>
            <a:ext cx="14946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max. throughput</a:t>
            </a:r>
            <a:br>
              <a:rPr lang="en-US" altLang="ja-JP" sz="1400" dirty="0"/>
            </a:br>
            <a:r>
              <a:rPr lang="en-US" altLang="ja-JP" sz="1400" dirty="0"/>
              <a:t>    </a:t>
            </a:r>
            <a:r>
              <a:rPr lang="en-US" altLang="ja-JP" sz="1400" dirty="0">
                <a:solidFill>
                  <a:srgbClr val="FF0000"/>
                </a:solidFill>
              </a:rPr>
              <a:t>90.2Gbps</a:t>
            </a:r>
          </a:p>
          <a:p>
            <a:r>
              <a:rPr lang="en-US" altLang="ja-JP" sz="1400" dirty="0"/>
              <a:t>min. latency</a:t>
            </a:r>
            <a:br>
              <a:rPr lang="en-US" altLang="ja-JP" sz="1400" dirty="0"/>
            </a:br>
            <a:r>
              <a:rPr lang="en-US" altLang="ja-JP" sz="1400" dirty="0"/>
              <a:t>    </a:t>
            </a:r>
            <a:r>
              <a:rPr lang="en-US" altLang="ja-JP" sz="1400" dirty="0">
                <a:solidFill>
                  <a:srgbClr val="FF0000"/>
                </a:solidFill>
              </a:rPr>
              <a:t>500ns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195AAF-57EC-F748-85F1-9E06BA0EE98E}"/>
              </a:ext>
            </a:extLst>
          </p:cNvPr>
          <p:cNvSpPr txBox="1"/>
          <p:nvPr/>
        </p:nvSpPr>
        <p:spPr>
          <a:xfrm>
            <a:off x="992088" y="4021767"/>
            <a:ext cx="250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Throughput</a:t>
            </a:r>
            <a:r>
              <a:rPr lang="ja-JP" altLang="en-US" sz="1600"/>
              <a:t>（</a:t>
            </a:r>
            <a:r>
              <a:rPr lang="en-US" altLang="ja-JP" sz="1600" dirty="0"/>
              <a:t>1hop~7hops</a:t>
            </a:r>
            <a:r>
              <a:rPr lang="ja-JP" altLang="en-US" sz="1600"/>
              <a:t>）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DC808F-BDE3-0641-9ECE-D44A864D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AEE1-802E-E646-B857-6B93A91AE230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892F9646-1433-294B-92C4-67C212EA3F38}"/>
              </a:ext>
            </a:extLst>
          </p:cNvPr>
          <p:cNvSpPr/>
          <p:nvPr/>
        </p:nvSpPr>
        <p:spPr>
          <a:xfrm rot="16200000">
            <a:off x="-1210139" y="2295194"/>
            <a:ext cx="2727254" cy="272700"/>
          </a:xfrm>
          <a:prstGeom prst="rightArrow">
            <a:avLst/>
          </a:prstGeom>
          <a:gradFill flip="none" rotWithShape="1">
            <a:gsLst>
              <a:gs pos="30000">
                <a:schemeClr val="accent2">
                  <a:lumMod val="0"/>
                  <a:lumOff val="100000"/>
                </a:schemeClr>
              </a:gs>
              <a:gs pos="81000">
                <a:srgbClr val="F9D2B7">
                  <a:lumMod val="65000"/>
                  <a:lumOff val="35000"/>
                </a:srgbClr>
              </a:gs>
              <a:gs pos="100000">
                <a:schemeClr val="accent2">
                  <a:lumMod val="70000"/>
                  <a:lumOff val="30000"/>
                </a:schemeClr>
              </a:gs>
            </a:gsLst>
            <a:lin ang="0" scaled="0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Better</a:t>
            </a:r>
            <a:endParaRPr lang="ja-JP" altLang="en-US" sz="10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AEA35972-F785-2F40-B89F-E39AD8049EBE}"/>
              </a:ext>
            </a:extLst>
          </p:cNvPr>
          <p:cNvSpPr/>
          <p:nvPr/>
        </p:nvSpPr>
        <p:spPr>
          <a:xfrm rot="5400000">
            <a:off x="3324616" y="2295193"/>
            <a:ext cx="2727254" cy="272700"/>
          </a:xfrm>
          <a:prstGeom prst="rightArrow">
            <a:avLst/>
          </a:prstGeom>
          <a:gradFill flip="none" rotWithShape="1">
            <a:gsLst>
              <a:gs pos="30000">
                <a:schemeClr val="accent2">
                  <a:lumMod val="0"/>
                  <a:lumOff val="100000"/>
                </a:schemeClr>
              </a:gs>
              <a:gs pos="81000">
                <a:srgbClr val="F9D2B7">
                  <a:lumMod val="65000"/>
                  <a:lumOff val="35000"/>
                </a:srgbClr>
              </a:gs>
              <a:gs pos="100000">
                <a:schemeClr val="accent2">
                  <a:lumMod val="70000"/>
                  <a:lumOff val="30000"/>
                </a:schemeClr>
              </a:gs>
            </a:gsLst>
            <a:lin ang="0" scaled="0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Better</a:t>
            </a:r>
            <a:endParaRPr lang="ja-JP" altLang="en-US" sz="1050" dirty="0">
              <a:latin typeface="Hiragino Sans W2" panose="020B0300000000000000" pitchFamily="34" charset="-128"/>
              <a:ea typeface="Hiragino Sans W2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B48601-F7D8-7849-8A42-14AC6EB42494}"/>
              </a:ext>
            </a:extLst>
          </p:cNvPr>
          <p:cNvSpPr txBox="1"/>
          <p:nvPr/>
        </p:nvSpPr>
        <p:spPr>
          <a:xfrm>
            <a:off x="153489" y="4394907"/>
            <a:ext cx="869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Evaluated on up to 8 </a:t>
            </a:r>
            <a:r>
              <a:rPr lang="en-US" altLang="ja-JP" sz="900" dirty="0" err="1">
                <a:latin typeface="Hiragino Sans W2" panose="020B0300000000000000" pitchFamily="34" charset="-128"/>
                <a:ea typeface="Hiragino Sans W2" panose="020B0300000000000000" pitchFamily="34" charset="-128"/>
              </a:rPr>
              <a:t>Bittware</a:t>
            </a:r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 520N FPGA boards in Cygnus supercomputer at CCS, University of Tsukuba</a:t>
            </a:r>
          </a:p>
          <a:p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N. Fujita, et al., “Performance Evaluation of Pipelined Communication Combined with Computation in OpenCL Programming on FPGA”, AsHES2020.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9E571F-C350-C64C-8E26-2C6298EA9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CB8A58-A145-C74C-A666-AFC5F3D0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958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9CA2BC61-43B8-5B46-A860-C2511AFF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CIRCUS provides ?</a:t>
            </a:r>
            <a:endParaRPr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B6F90B66-07AF-774C-AC96-C79B1DD33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000" dirty="0"/>
              <a:t>CIRCUS: Communication Integrated Reconfigurable </a:t>
            </a:r>
            <a:r>
              <a:rPr lang="en-US" altLang="ja-JP" sz="2000" dirty="0" err="1"/>
              <a:t>CompUting</a:t>
            </a:r>
            <a:r>
              <a:rPr lang="en-US" altLang="ja-JP" sz="2000" dirty="0"/>
              <a:t> System</a:t>
            </a:r>
          </a:p>
          <a:p>
            <a:pPr lvl="1"/>
            <a:r>
              <a:rPr lang="en-US" altLang="ja-JP" sz="1600" dirty="0"/>
              <a:t>Goal1: providing High Level Synthesis programming environment for parallel FPGA system by FPGA-FPGA communication link</a:t>
            </a:r>
          </a:p>
          <a:p>
            <a:pPr lvl="1"/>
            <a:r>
              <a:rPr lang="en-US" altLang="ja-JP" sz="1600" dirty="0"/>
              <a:t>Goal2: combining computation pipeline and communication pipeline seamlessly to fully utilize the goodness of FPGA computation/communication</a:t>
            </a:r>
            <a:endParaRPr lang="ja-JP" altLang="en-US" sz="160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1944193-298F-2747-AC97-FDFBA7C5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E1666C5-961C-BE43-9C87-0EEDBF274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F39B7A-DF5E-3241-BB3F-5012D6FD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87D2CDB-7B56-4842-8DDD-4961D29AF4F4}"/>
              </a:ext>
            </a:extLst>
          </p:cNvPr>
          <p:cNvSpPr txBox="1">
            <a:spLocks/>
          </p:cNvSpPr>
          <p:nvPr/>
        </p:nvSpPr>
        <p:spPr>
          <a:xfrm>
            <a:off x="228600" y="135733"/>
            <a:ext cx="8820150" cy="4357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ヒラギノ丸ゴ Pro W4"/>
                <a:ea typeface="ヒラギノ丸ゴ Pro W4"/>
                <a:cs typeface="ヒラギノ丸ゴ Pro W4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66"/>
                </a:solidFill>
                <a:latin typeface="Franklin Gothic Dem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400"/>
            <a:endParaRPr lang="ja-JP" altLang="en-US" kern="0" dirty="0">
              <a:latin typeface="+mn-lt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508F714-FB15-1D44-BD32-4F025978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38" y="2204460"/>
            <a:ext cx="5610747" cy="23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9BECC-B60D-D534-33F3-8B4A1248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problem of CISCUS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3203D2-570A-B68E-E3F8-B1380CBC8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000" dirty="0"/>
              <a:t>There is no flow-control mechanism</a:t>
            </a:r>
          </a:p>
          <a:p>
            <a:pPr lvl="1"/>
            <a:r>
              <a:rPr lang="en-US" altLang="ja-JP" sz="1600" dirty="0"/>
              <a:t>user should care on synchronization between FPGAs on algorithm level</a:t>
            </a:r>
          </a:p>
          <a:p>
            <a:pPr lvl="1"/>
            <a:r>
              <a:rPr kumimoji="1" lang="en-US" altLang="ja-JP" sz="1600" dirty="0"/>
              <a:t>we can add buffer on the channel but it eliminates the goodness of “pure-pipelining” feature of CISCUS</a:t>
            </a:r>
          </a:p>
          <a:p>
            <a:r>
              <a:rPr lang="en-US" altLang="ja-JP" sz="2000" dirty="0"/>
              <a:t>Solution: importing another system </a:t>
            </a:r>
            <a:r>
              <a:rPr lang="ja-JP" altLang="en-US" sz="2000"/>
              <a:t>⇨</a:t>
            </a:r>
            <a:r>
              <a:rPr lang="en-US" altLang="ja-JP" sz="2000" dirty="0"/>
              <a:t> </a:t>
            </a:r>
            <a:r>
              <a:rPr lang="en-US" altLang="ja-JP" sz="2000" dirty="0" err="1"/>
              <a:t>Kyokko</a:t>
            </a:r>
            <a:r>
              <a:rPr lang="en-US" altLang="ja-JP" sz="2000" dirty="0"/>
              <a:t> (by Nagasaki U.)</a:t>
            </a:r>
          </a:p>
          <a:p>
            <a:pPr lvl="1"/>
            <a:r>
              <a:rPr kumimoji="1" lang="en-US" altLang="ja-JP" sz="1600" dirty="0" err="1"/>
              <a:t>Kyokko</a:t>
            </a:r>
            <a:r>
              <a:rPr kumimoji="1" lang="en-US" altLang="ja-JP" sz="1600" dirty="0"/>
              <a:t> </a:t>
            </a:r>
            <a:r>
              <a:rPr lang="en-US" altLang="ja-JP" sz="1600" dirty="0"/>
              <a:t>has almost identical API with Intel SerialLight-3 used in CIRCUS</a:t>
            </a:r>
          </a:p>
          <a:p>
            <a:pPr lvl="1"/>
            <a:r>
              <a:rPr lang="en-US" altLang="ja-JP" sz="1600" dirty="0"/>
              <a:t>we already implemented Intel Stratix10 H-Tile (up to 100Gbps/link) from original Xilinx implementation and Intel Stratix10 L-Tile (up to 10Gbps/link)</a:t>
            </a:r>
            <a:br>
              <a:rPr lang="en-US" altLang="ja-JP" sz="1600" dirty="0"/>
            </a:br>
            <a:r>
              <a:rPr lang="ja-JP" altLang="en-US" sz="1600"/>
              <a:t>⇨</a:t>
            </a:r>
            <a:r>
              <a:rPr lang="en-US" altLang="ja-JP" sz="1600" dirty="0"/>
              <a:t> ongoing work (within a couple of months, hopefully)</a:t>
            </a:r>
            <a:endParaRPr kumimoji="1" lang="ja-JP" altLang="en-US" sz="16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61F963-BA87-6C5C-B464-777746B0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C4E0BF-F161-521D-CACE-8EAFB962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4D655-9187-6C31-09E1-3F386038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23</a:t>
            </a:fld>
            <a:endParaRPr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ABB2B652-3C9D-2814-49FA-0BEF759F7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213232"/>
              </p:ext>
            </p:extLst>
          </p:nvPr>
        </p:nvGraphicFramePr>
        <p:xfrm>
          <a:off x="897232" y="3356282"/>
          <a:ext cx="5104496" cy="1242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248">
                  <a:extLst>
                    <a:ext uri="{9D8B030D-6E8A-4147-A177-3AD203B41FA5}">
                      <a16:colId xmlns:a16="http://schemas.microsoft.com/office/drawing/2014/main" val="4270002020"/>
                    </a:ext>
                  </a:extLst>
                </a:gridCol>
                <a:gridCol w="2552248">
                  <a:extLst>
                    <a:ext uri="{9D8B030D-6E8A-4147-A177-3AD203B41FA5}">
                      <a16:colId xmlns:a16="http://schemas.microsoft.com/office/drawing/2014/main" val="1907017400"/>
                    </a:ext>
                  </a:extLst>
                </a:gridCol>
              </a:tblGrid>
              <a:tr h="310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Item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Performance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extLst>
                  <a:ext uri="{0D108BD9-81ED-4DB2-BD59-A6C34878D82A}">
                    <a16:rowId xmlns:a16="http://schemas.microsoft.com/office/drawing/2014/main" val="2545663732"/>
                  </a:ext>
                </a:extLst>
              </a:tr>
              <a:tr h="310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bandwidth / link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99.985 [Gbps] (99.985% of peak)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extLst>
                  <a:ext uri="{0D108BD9-81ED-4DB2-BD59-A6C34878D82A}">
                    <a16:rowId xmlns:a16="http://schemas.microsoft.com/office/drawing/2014/main" val="4050959243"/>
                  </a:ext>
                </a:extLst>
              </a:tr>
              <a:tr h="310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latency / hop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181.8 [</a:t>
                      </a:r>
                      <a:r>
                        <a:rPr kumimoji="1" lang="en-US" altLang="ja-JP" sz="1050" dirty="0" err="1"/>
                        <a:t>nsec</a:t>
                      </a:r>
                      <a:r>
                        <a:rPr kumimoji="1" lang="en-US" altLang="ja-JP" sz="1050" dirty="0"/>
                        <a:t>]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extLst>
                  <a:ext uri="{0D108BD9-81ED-4DB2-BD59-A6C34878D82A}">
                    <a16:rowId xmlns:a16="http://schemas.microsoft.com/office/drawing/2014/main" val="4075178668"/>
                  </a:ext>
                </a:extLst>
              </a:tr>
              <a:tr h="31052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flow control overhead (XON or XOFF)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/>
                        <a:t>1.7 [packet]</a:t>
                      </a:r>
                      <a:endParaRPr kumimoji="1" lang="ja-JP" altLang="en-US" sz="1050"/>
                    </a:p>
                  </a:txBody>
                  <a:tcPr marL="76567" marR="76567" marT="38284" marB="38284"/>
                </a:tc>
                <a:extLst>
                  <a:ext uri="{0D108BD9-81ED-4DB2-BD59-A6C34878D82A}">
                    <a16:rowId xmlns:a16="http://schemas.microsoft.com/office/drawing/2014/main" val="407525025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26CD0B-04CC-B0F8-C9AD-35B25255ECF1}"/>
              </a:ext>
            </a:extLst>
          </p:cNvPr>
          <p:cNvSpPr txBox="1"/>
          <p:nvPr/>
        </p:nvSpPr>
        <p:spPr>
          <a:xfrm>
            <a:off x="6042342" y="3278130"/>
            <a:ext cx="3006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Preliminary evaluation shows enough performance to replace SerialLight-3 to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Kyokko</a:t>
            </a:r>
            <a:r>
              <a:rPr kumimoji="1" lang="en-US" altLang="ja-JP" sz="1400" dirty="0">
                <a:solidFill>
                  <a:srgbClr val="FF0000"/>
                </a:solidFill>
              </a:rPr>
              <a:t> on CIRCUS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661456A-3F74-C444-B39B-CE1C8C3E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46" y="1315996"/>
            <a:ext cx="6322547" cy="37888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BD8962D-C21C-8D44-96D4-BBC5524A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Bandwidth of GPU-FPGA DMA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8355C5-2EA3-1B41-A0FB-E39720474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5287"/>
            <a:ext cx="9144000" cy="3830241"/>
          </a:xfrm>
        </p:spPr>
        <p:txBody>
          <a:bodyPr/>
          <a:lstStyle/>
          <a:p>
            <a:r>
              <a:rPr kumimoji="1" lang="en-US" altLang="ja-JP" sz="1800" dirty="0"/>
              <a:t>Data size:</a:t>
            </a:r>
            <a:r>
              <a:rPr lang="en-US" altLang="ja-JP" sz="1800" dirty="0"/>
              <a:t> 4 ~ 2G Bytes (PCIe gen3x8</a:t>
            </a:r>
            <a:r>
              <a:rPr lang="en-US" altLang="ja-JP" sz="1800" baseline="30000" dirty="0"/>
              <a:t>*</a:t>
            </a:r>
            <a:r>
              <a:rPr lang="en-US" altLang="ja-JP" sz="1800" dirty="0"/>
              <a:t>: 7.8GB/s peak)</a:t>
            </a:r>
            <a:br>
              <a:rPr lang="en-US" altLang="ja-JP" sz="1800" dirty="0"/>
            </a:br>
            <a:r>
              <a:rPr lang="en-US" altLang="ja-JP" sz="1600" dirty="0"/>
              <a:t>* due to Intel FPGA BSP limitation</a:t>
            </a:r>
            <a:endParaRPr kumimoji="1" lang="ja-JP" altLang="en-US" sz="1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EC3051-E29D-CB4F-8E1A-4F10A1A9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2927-D733-474F-A3D2-905BA11C556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FE1FDAB4-A14E-3445-AEA0-E8E0630B0A3C}"/>
              </a:ext>
            </a:extLst>
          </p:cNvPr>
          <p:cNvSpPr/>
          <p:nvPr/>
        </p:nvSpPr>
        <p:spPr>
          <a:xfrm>
            <a:off x="5843464" y="1141749"/>
            <a:ext cx="1395248" cy="561962"/>
          </a:xfrm>
          <a:prstGeom prst="wedgeRoundRectCallout">
            <a:avLst>
              <a:gd name="adj1" fmla="val -62598"/>
              <a:gd name="adj2" fmla="val 463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Up to 7.2 GB/s</a:t>
            </a:r>
            <a:r>
              <a:rPr lang="ja-JP" altLang="en-US" sz="12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(FPGA </a:t>
            </a:r>
            <a:r>
              <a:rPr lang="ja-JP" altLang="en-US" sz="12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→</a:t>
            </a:r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GPU)</a:t>
            </a:r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01D78F96-8BA2-BA44-B251-713608873734}"/>
              </a:ext>
            </a:extLst>
          </p:cNvPr>
          <p:cNvSpPr/>
          <p:nvPr/>
        </p:nvSpPr>
        <p:spPr>
          <a:xfrm>
            <a:off x="5505712" y="2169151"/>
            <a:ext cx="1395248" cy="561962"/>
          </a:xfrm>
          <a:prstGeom prst="wedgeRoundRectCallout">
            <a:avLst>
              <a:gd name="adj1" fmla="val -44524"/>
              <a:gd name="adj2" fmla="val 10033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Up to 3.7 GB/s</a:t>
            </a:r>
            <a:r>
              <a:rPr lang="ja-JP" altLang="en-US" sz="12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(GPU </a:t>
            </a:r>
            <a:r>
              <a:rPr lang="ja-JP" altLang="en-US" sz="12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→ </a:t>
            </a:r>
            <a:r>
              <a:rPr lang="en-US" altLang="ja-JP" sz="12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FPGA)</a:t>
            </a:r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181B7A60-6A28-F541-A096-D00475A1DA58}"/>
              </a:ext>
            </a:extLst>
          </p:cNvPr>
          <p:cNvSpPr/>
          <p:nvPr/>
        </p:nvSpPr>
        <p:spPr>
          <a:xfrm rot="16200000">
            <a:off x="-402541" y="2657077"/>
            <a:ext cx="3300634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Higher is Better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148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5E332-F43C-B745-2ED2-91A7F94E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Programming in CHARM (history)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D701B9-68D1-6500-D3F7-09D24698A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000" dirty="0"/>
              <a:t>Gen-1: low level naive coding</a:t>
            </a:r>
          </a:p>
          <a:p>
            <a:pPr lvl="1"/>
            <a:r>
              <a:rPr kumimoji="1" lang="en-US" altLang="ja-JP" sz="1600" dirty="0"/>
              <a:t>compile </a:t>
            </a:r>
            <a:r>
              <a:rPr lang="en-US" altLang="ja-JP" sz="1600" dirty="0"/>
              <a:t>code fraction with separate compiler for GPU (with CPU) and FPGA</a:t>
            </a:r>
          </a:p>
          <a:p>
            <a:pPr lvl="1"/>
            <a:r>
              <a:rPr kumimoji="1" lang="en-US" altLang="ja-JP" sz="1600" dirty="0"/>
              <a:t>GPU+CPU: CUDA or </a:t>
            </a:r>
            <a:r>
              <a:rPr kumimoji="1" lang="en-US" altLang="ja-JP" sz="1600" dirty="0" err="1"/>
              <a:t>OpenACC</a:t>
            </a:r>
            <a:r>
              <a:rPr kumimoji="1" lang="en-US" altLang="ja-JP" sz="1600" dirty="0"/>
              <a:t> (PGI Compiler/NVHPC)</a:t>
            </a:r>
          </a:p>
          <a:p>
            <a:pPr lvl="1"/>
            <a:r>
              <a:rPr lang="en-US" altLang="ja-JP" sz="1600" dirty="0"/>
              <a:t>FPGA: OpenCL (Intel FPGA SDK for OpenCL)</a:t>
            </a:r>
          </a:p>
          <a:p>
            <a:pPr lvl="1"/>
            <a:r>
              <a:rPr kumimoji="1" lang="en-US" altLang="ja-JP" sz="1600" dirty="0"/>
              <a:t>merging partial objects in one (removing symbol conflicts)</a:t>
            </a:r>
          </a:p>
          <a:p>
            <a:r>
              <a:rPr lang="en-US" altLang="ja-JP" sz="2000" dirty="0"/>
              <a:t>Gen-2: </a:t>
            </a:r>
            <a:r>
              <a:rPr lang="en-US" altLang="ja-JP" sz="2000" dirty="0" err="1"/>
              <a:t>oneAPI</a:t>
            </a:r>
            <a:endParaRPr lang="en-US" altLang="ja-JP" sz="2000" dirty="0"/>
          </a:p>
          <a:p>
            <a:pPr lvl="1"/>
            <a:r>
              <a:rPr lang="en-US" altLang="ja-JP" sz="1600" dirty="0"/>
              <a:t>DPC++ or multi-language (CUDA for GPU and OpenCL for FPGA)</a:t>
            </a:r>
          </a:p>
          <a:p>
            <a:pPr lvl="1"/>
            <a:r>
              <a:rPr kumimoji="1" lang="en-US" altLang="ja-JP" sz="1600" dirty="0"/>
              <a:t>test code works well, but some problem for practical codes</a:t>
            </a:r>
          </a:p>
          <a:p>
            <a:r>
              <a:rPr lang="en-US" altLang="ja-JP" sz="2000" dirty="0"/>
              <a:t>Gen-3: MHOAT</a:t>
            </a:r>
          </a:p>
          <a:p>
            <a:pPr lvl="1"/>
            <a:r>
              <a:rPr kumimoji="1" lang="en-US" altLang="ja-JP" sz="1600" dirty="0" err="1"/>
              <a:t>OpenACC</a:t>
            </a:r>
            <a:r>
              <a:rPr kumimoji="1" lang="en-US" altLang="ja-JP" sz="1600" dirty="0"/>
              <a:t>-only coding with several backend compilers (PGI/NVHPC and </a:t>
            </a:r>
            <a:r>
              <a:rPr kumimoji="1" lang="en-US" altLang="ja-JP" sz="1600" dirty="0" err="1"/>
              <a:t>OpenARC</a:t>
            </a:r>
            <a:r>
              <a:rPr kumimoji="1" lang="en-US" altLang="ja-JP" sz="1600" dirty="0"/>
              <a:t>)</a:t>
            </a:r>
          </a:p>
          <a:p>
            <a:pPr lvl="1"/>
            <a:r>
              <a:rPr lang="en-US" altLang="ja-JP" sz="1600" dirty="0"/>
              <a:t>meta-compiler for code separation from a single code of </a:t>
            </a:r>
            <a:r>
              <a:rPr lang="en-US" altLang="ja-JP" sz="1600" dirty="0" err="1"/>
              <a:t>OpenACC</a:t>
            </a:r>
            <a:endParaRPr lang="en-US" altLang="ja-JP" sz="1600" dirty="0"/>
          </a:p>
          <a:p>
            <a:pPr lvl="1"/>
            <a:r>
              <a:rPr kumimoji="1" lang="en-US" altLang="ja-JP" sz="1600" dirty="0"/>
              <a:t>still kernel-level optimization for each device is required</a:t>
            </a:r>
            <a:endParaRPr kumimoji="1" lang="ja-JP" altLang="en-US" sz="16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A63300-4392-8827-9988-7ADDC510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53D481-597E-41EE-442E-6386C122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0B6FBD-E36C-09DA-14EC-B7A00484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486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F7A0C8-35D4-6F41-B362-8CB1A265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60913" y="4829855"/>
            <a:ext cx="1124262" cy="627290"/>
          </a:xfrm>
        </p:spPr>
        <p:txBody>
          <a:bodyPr/>
          <a:lstStyle/>
          <a:p>
            <a:fld id="{675ADB09-5A10-1B46-97D7-B0F82B06170E}" type="slidenum">
              <a:rPr lang="en-US" altLang="ja-JP"/>
              <a:pPr/>
              <a:t>26</a:t>
            </a:fld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269899-AA0D-0949-924C-FB9BC7187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59" y="893818"/>
            <a:ext cx="4106523" cy="33558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dirty="0" err="1">
                <a:latin typeface="+mn-lt"/>
              </a:rPr>
              <a:t>oneAPI</a:t>
            </a:r>
            <a:r>
              <a:rPr lang="en-US" altLang="ja-JP" dirty="0">
                <a:latin typeface="+mn-lt"/>
              </a:rPr>
              <a:t> is a cross-architecture programming framework 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latin typeface="+mn-lt"/>
              </a:rPr>
              <a:t> simplify the development across different architectures</a:t>
            </a:r>
            <a:endParaRPr lang="ja-JP" altLang="en-US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altLang="ja-JP" dirty="0">
                <a:latin typeface="+mn-lt"/>
              </a:rPr>
              <a:t>Data </a:t>
            </a:r>
            <a:r>
              <a:rPr lang="en-US" altLang="ja-JP" dirty="0" err="1">
                <a:latin typeface="+mn-lt"/>
              </a:rPr>
              <a:t>Pallalell</a:t>
            </a:r>
            <a:r>
              <a:rPr lang="en-US" altLang="ja-JP" dirty="0">
                <a:latin typeface="+mn-lt"/>
              </a:rPr>
              <a:t> C++ (DPC++)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latin typeface="+mn-lt"/>
              </a:rPr>
              <a:t>DPC++ = C++ + SYCL + extensions</a:t>
            </a:r>
          </a:p>
          <a:p>
            <a:pPr lvl="1">
              <a:lnSpc>
                <a:spcPct val="100000"/>
              </a:lnSpc>
            </a:pPr>
            <a:r>
              <a:rPr lang="en-US" altLang="ja-JP" dirty="0">
                <a:latin typeface="+mn-lt"/>
              </a:rPr>
              <a:t>enables unified description across different architectures</a:t>
            </a:r>
            <a:endParaRPr kumimoji="1" lang="ja-JP" altLang="en-US">
              <a:latin typeface="+mn-lt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3A6CB7B0-F75E-7B47-B76D-AE1303D6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65" y="0"/>
            <a:ext cx="7008273" cy="62729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n-lt"/>
              </a:rPr>
              <a:t>Possible coding method for CHARM: </a:t>
            </a:r>
            <a:r>
              <a:rPr lang="en-US" altLang="ja-JP" dirty="0" err="1">
                <a:latin typeface="+mn-lt"/>
              </a:rPr>
              <a:t>oneAPI</a:t>
            </a:r>
            <a:endParaRPr kumimoji="1" lang="ja-JP" altLang="en-US">
              <a:latin typeface="+mn-lt"/>
            </a:endParaRPr>
          </a:p>
        </p:txBody>
      </p:sp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27D97777-BCB5-C344-AE26-1A1FF79D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405" y="1625753"/>
            <a:ext cx="4161024" cy="2169633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229379-61A7-864F-997D-80E04DCC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0A19FD-29A7-2946-A7C1-15B971D5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93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14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19B1DC2B-199B-1445-952D-0CAB9A13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9147" y="1225929"/>
            <a:ext cx="3974854" cy="2164840"/>
          </a:xfr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95F1C3-AFC7-8449-B9D9-BE18D3BB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59138" y="4882243"/>
            <a:ext cx="1124262" cy="627290"/>
          </a:xfrm>
        </p:spPr>
        <p:txBody>
          <a:bodyPr/>
          <a:lstStyle/>
          <a:p>
            <a:fld id="{675ADB09-5A10-1B46-97D7-B0F82B06170E}" type="slidenum">
              <a:rPr lang="en-US" altLang="ja-JP"/>
              <a:pPr/>
              <a:t>27</a:t>
            </a:fld>
            <a:endParaRPr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A857B83-D2E7-CF47-A59B-A0DD31A2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12" y="72513"/>
            <a:ext cx="7008273" cy="627290"/>
          </a:xfrm>
        </p:spPr>
        <p:txBody>
          <a:bodyPr/>
          <a:lstStyle/>
          <a:p>
            <a:r>
              <a:rPr lang="en-US" altLang="ja-JP" dirty="0">
                <a:latin typeface="+mn-lt"/>
              </a:rPr>
              <a:t>CHARM by </a:t>
            </a:r>
            <a:r>
              <a:rPr lang="en-US" altLang="ja-JP" dirty="0" err="1">
                <a:latin typeface="+mn-lt"/>
              </a:rPr>
              <a:t>oneAPI</a:t>
            </a:r>
            <a:endParaRPr kumimoji="1" lang="ja-JP" altLang="en-US">
              <a:latin typeface="+mn-lt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342FE7A6-D0F3-6C49-B17C-117C20BF5765}"/>
              </a:ext>
            </a:extLst>
          </p:cNvPr>
          <p:cNvSpPr txBox="1">
            <a:spLocks/>
          </p:cNvSpPr>
          <p:nvPr/>
        </p:nvSpPr>
        <p:spPr>
          <a:xfrm>
            <a:off x="169605" y="699803"/>
            <a:ext cx="4566265" cy="41321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游ゴシック Medium" panose="020B0500000000000000" pitchFamily="50" charset="-128"/>
              <a:buChar char="−"/>
              <a:defRPr kumimoji="1" sz="24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dirty="0">
                <a:latin typeface="+mn-lt"/>
              </a:rPr>
              <a:t>In </a:t>
            </a:r>
            <a:r>
              <a:rPr lang="en-US" altLang="ja-JP" sz="2100" dirty="0" err="1">
                <a:latin typeface="+mn-lt"/>
              </a:rPr>
              <a:t>oneAPI</a:t>
            </a:r>
            <a:r>
              <a:rPr lang="en-US" altLang="ja-JP" sz="2100" dirty="0">
                <a:latin typeface="+mn-lt"/>
              </a:rPr>
              <a:t>, programming in DPC++ is recommended</a:t>
            </a:r>
          </a:p>
          <a:p>
            <a:pPr lvl="1"/>
            <a:r>
              <a:rPr lang="en-US" altLang="ja-JP" sz="1800" dirty="0">
                <a:latin typeface="+mn-lt"/>
              </a:rPr>
              <a:t>(a) approach</a:t>
            </a:r>
          </a:p>
          <a:p>
            <a:pPr lvl="1"/>
            <a:r>
              <a:rPr lang="en-US" altLang="ja-JP" sz="1800" dirty="0">
                <a:latin typeface="+mn-lt"/>
              </a:rPr>
              <a:t>Problem: Existing GPU and FPGA code is written in other languages such as CUDA, OpenCL, </a:t>
            </a:r>
            <a:r>
              <a:rPr lang="en-US" altLang="ja-JP" sz="1800" dirty="0" err="1">
                <a:latin typeface="+mn-lt"/>
              </a:rPr>
              <a:t>etc</a:t>
            </a:r>
            <a:r>
              <a:rPr lang="en-US" altLang="ja-JP" sz="1800" dirty="0">
                <a:latin typeface="+mn-lt"/>
              </a:rPr>
              <a:t> </a:t>
            </a:r>
          </a:p>
          <a:p>
            <a:pPr lvl="2"/>
            <a:r>
              <a:rPr lang="en-US" altLang="ja-JP" sz="1500" dirty="0">
                <a:latin typeface="+mn-lt"/>
              </a:rPr>
              <a:t>These code assets already exist</a:t>
            </a:r>
          </a:p>
          <a:p>
            <a:pPr lvl="1"/>
            <a:r>
              <a:rPr lang="en-US" altLang="ja-JP" sz="1800" dirty="0">
                <a:latin typeface="+mn-lt"/>
              </a:rPr>
              <a:t>Reimplementation by DPC++ is a burden for users	</a:t>
            </a:r>
          </a:p>
          <a:p>
            <a:r>
              <a:rPr lang="en-US" altLang="ja-JP" sz="2100" dirty="0" err="1">
                <a:latin typeface="+mn-lt"/>
              </a:rPr>
              <a:t>oneAPI</a:t>
            </a:r>
            <a:r>
              <a:rPr lang="en-US" altLang="ja-JP" sz="2100" dirty="0">
                <a:latin typeface="+mn-lt"/>
              </a:rPr>
              <a:t> also can use modules written in other languages</a:t>
            </a:r>
          </a:p>
          <a:p>
            <a:pPr lvl="1"/>
            <a:r>
              <a:rPr lang="en-US" altLang="ja-JP" sz="1800" dirty="0">
                <a:latin typeface="+mn-lt"/>
              </a:rPr>
              <a:t>(b) approach</a:t>
            </a:r>
          </a:p>
          <a:p>
            <a:pPr lvl="1"/>
            <a:r>
              <a:rPr lang="en-US" altLang="ja-JP" sz="1800" dirty="0">
                <a:latin typeface="+mn-lt"/>
              </a:rPr>
              <a:t>Code can be reused</a:t>
            </a:r>
          </a:p>
          <a:p>
            <a:pPr marL="342900" lvl="1" indent="0">
              <a:buNone/>
            </a:pPr>
            <a:endParaRPr lang="en-US" altLang="ja-JP" sz="1800" dirty="0">
              <a:latin typeface="+mn-lt"/>
            </a:endParaRPr>
          </a:p>
        </p:txBody>
      </p:sp>
      <p:sp>
        <p:nvSpPr>
          <p:cNvPr id="11" name="スマイル 10">
            <a:extLst>
              <a:ext uri="{FF2B5EF4-FFF2-40B4-BE49-F238E27FC236}">
                <a16:creationId xmlns:a16="http://schemas.microsoft.com/office/drawing/2014/main" id="{DF04FDB9-E869-B34A-B044-5372D4492994}"/>
              </a:ext>
            </a:extLst>
          </p:cNvPr>
          <p:cNvSpPr/>
          <p:nvPr/>
        </p:nvSpPr>
        <p:spPr>
          <a:xfrm>
            <a:off x="5660243" y="3532114"/>
            <a:ext cx="685800" cy="685800"/>
          </a:xfrm>
          <a:prstGeom prst="smileyFace">
            <a:avLst>
              <a:gd name="adj" fmla="val -4653"/>
            </a:avLst>
          </a:prstGeom>
          <a:solidFill>
            <a:schemeClr val="accent1">
              <a:alpha val="4016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スマイル 11">
            <a:extLst>
              <a:ext uri="{FF2B5EF4-FFF2-40B4-BE49-F238E27FC236}">
                <a16:creationId xmlns:a16="http://schemas.microsoft.com/office/drawing/2014/main" id="{C58A953A-F77B-1F4D-A907-2BE44BA92889}"/>
              </a:ext>
            </a:extLst>
          </p:cNvPr>
          <p:cNvSpPr/>
          <p:nvPr/>
        </p:nvSpPr>
        <p:spPr>
          <a:xfrm>
            <a:off x="7829550" y="3532114"/>
            <a:ext cx="685800" cy="685800"/>
          </a:xfrm>
          <a:prstGeom prst="smileyFace">
            <a:avLst>
              <a:gd name="adj" fmla="val 4653"/>
            </a:avLst>
          </a:prstGeom>
          <a:solidFill>
            <a:schemeClr val="accent6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38C60D-1D91-DF45-86DC-AB3DD500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E56CCC-999F-AE43-A8C1-87E1F29E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81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BBA8C1F-94A4-FD4E-B2F5-537A96F8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42100" y="4829855"/>
            <a:ext cx="1124262" cy="627290"/>
          </a:xfrm>
        </p:spPr>
        <p:txBody>
          <a:bodyPr/>
          <a:lstStyle/>
          <a:p>
            <a:fld id="{675ADB09-5A10-1B46-97D7-B0F82B06170E}" type="slidenum">
              <a:rPr lang="en-US" altLang="ja-JP" smtClean="0"/>
              <a:pPr/>
              <a:t>28</a:t>
            </a:fld>
            <a:endParaRPr lang="ja-JP" alt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8ED9FC14-5935-6640-BA72-982045611369}"/>
              </a:ext>
            </a:extLst>
          </p:cNvPr>
          <p:cNvGraphicFramePr>
            <a:graphicFrameLocks noGrp="1"/>
          </p:cNvGraphicFramePr>
          <p:nvPr/>
        </p:nvGraphicFramePr>
        <p:xfrm>
          <a:off x="653905" y="1520122"/>
          <a:ext cx="3453113" cy="253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113">
                  <a:extLst>
                    <a:ext uri="{9D8B030D-6E8A-4147-A177-3AD203B41FA5}">
                      <a16:colId xmlns:a16="http://schemas.microsoft.com/office/drawing/2014/main" val="2804889537"/>
                    </a:ext>
                  </a:extLst>
                </a:gridCol>
              </a:tblGrid>
              <a:tr h="2536066">
                <a:tc>
                  <a:txBody>
                    <a:bodyPr/>
                    <a:lstStyle/>
                    <a:p>
                      <a:endParaRPr lang="en-US" altLang="ja-JP" sz="11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ja-JP" sz="11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ja-JP" sz="1100" dirty="0" err="1">
                          <a:solidFill>
                            <a:schemeClr val="tx1"/>
                          </a:solidFill>
                        </a:rPr>
                        <a:t>cudaMemcpy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// Call the CUDA kernel</a:t>
                      </a:r>
                      <a:endParaRPr lang="en-US" altLang="ja-JP" sz="11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gpu_kernel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&lt;&lt;&lt;grid, block&gt;&gt;&gt;(…);</a:t>
                      </a:r>
                    </a:p>
                    <a:p>
                      <a:r>
                        <a:rPr lang="en-US" altLang="ja-JP" sz="1100" dirty="0" err="1">
                          <a:solidFill>
                            <a:schemeClr val="tx1"/>
                          </a:solidFill>
                        </a:rPr>
                        <a:t>cudaMemcpy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</a:rPr>
                        <a:t>(…);</a:t>
                      </a:r>
                      <a:endParaRPr kumimoji="1" lang="en-US" altLang="ja-JP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en-US" altLang="ja-JP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en-US" altLang="ja-JP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en-US" altLang="ja-JP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clEnqueueWriteBuffer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clSetKernelArg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// Call the OpenCL kernel</a:t>
                      </a:r>
                      <a:b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clEnqueueTask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(…,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fpga_kernel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,…);</a:t>
                      </a:r>
                    </a:p>
                    <a:p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clEnqueueReadBuffer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57844"/>
                  </a:ext>
                </a:extLst>
              </a:tr>
            </a:tbl>
          </a:graphicData>
        </a:graphic>
      </p:graphicFrame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BD58355-FA0F-EE40-AC46-23F72FFE16B4}"/>
              </a:ext>
            </a:extLst>
          </p:cNvPr>
          <p:cNvGraphicFramePr>
            <a:graphicFrameLocks noGrp="1"/>
          </p:cNvGraphicFramePr>
          <p:nvPr/>
        </p:nvGraphicFramePr>
        <p:xfrm>
          <a:off x="5219039" y="1175741"/>
          <a:ext cx="3182777" cy="291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2777">
                  <a:extLst>
                    <a:ext uri="{9D8B030D-6E8A-4147-A177-3AD203B41FA5}">
                      <a16:colId xmlns:a16="http://schemas.microsoft.com/office/drawing/2014/main" val="2804889537"/>
                    </a:ext>
                  </a:extLst>
                </a:gridCol>
              </a:tblGrid>
              <a:tr h="2628900">
                <a:tc>
                  <a:txBody>
                    <a:bodyPr/>
                    <a:lstStyle/>
                    <a:p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.memcpy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.submit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([&amp;](handler&amp; h) {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h.interop_task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([=](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interop_handler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{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kumimoji="1" lang="en-US" altLang="ja-JP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// Call the CUDA kernel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gpu_kernel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&lt;&lt;&lt;grid, block&gt;&gt;&gt;(…);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});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gpu_queue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.memcpy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endParaRPr kumimoji="1" lang="en-US" altLang="ja-JP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.memcpy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.submit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([&amp;](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sycl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::handler &amp;h) {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kumimoji="1" lang="en-US" altLang="ja-JP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// Call the OpenCL kernel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h.set_args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h.single_task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fpga_kernel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</a:p>
                    <a:p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fpga_queue</a:t>
                      </a:r>
                      <a:r>
                        <a:rPr kumimoji="1" lang="en-US" altLang="ja-JP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.memcpy</a:t>
                      </a:r>
                      <a:r>
                        <a:rPr kumimoji="1" lang="en-US" altLang="ja-JP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(…);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5784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A1A5B1-EA34-0C4D-B323-B26AA93E4CFE}"/>
              </a:ext>
            </a:extLst>
          </p:cNvPr>
          <p:cNvSpPr txBox="1"/>
          <p:nvPr/>
        </p:nvSpPr>
        <p:spPr>
          <a:xfrm>
            <a:off x="736862" y="1058785"/>
            <a:ext cx="2931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/>
              <a:t>CUDA + OpenCL programming model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18D377-6E79-5E4B-8137-0CBDB3760E61}"/>
              </a:ext>
            </a:extLst>
          </p:cNvPr>
          <p:cNvSpPr txBox="1"/>
          <p:nvPr/>
        </p:nvSpPr>
        <p:spPr>
          <a:xfrm>
            <a:off x="5119941" y="721539"/>
            <a:ext cx="29720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/>
              <a:t>oneAPI calling CUDA+OpenCL kernels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658DAF3-D123-1946-9190-8870A228EFD3}"/>
              </a:ext>
            </a:extLst>
          </p:cNvPr>
          <p:cNvSpPr/>
          <p:nvPr/>
        </p:nvSpPr>
        <p:spPr>
          <a:xfrm>
            <a:off x="690201" y="1816762"/>
            <a:ext cx="2984431" cy="762305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0B8611FC-3FFB-424C-B6FC-0586E8D92A9F}"/>
              </a:ext>
            </a:extLst>
          </p:cNvPr>
          <p:cNvSpPr/>
          <p:nvPr/>
        </p:nvSpPr>
        <p:spPr>
          <a:xfrm>
            <a:off x="696877" y="2920949"/>
            <a:ext cx="3187265" cy="988103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5385141-415E-9045-8581-3FA0B5A33985}"/>
              </a:ext>
            </a:extLst>
          </p:cNvPr>
          <p:cNvSpPr/>
          <p:nvPr/>
        </p:nvSpPr>
        <p:spPr>
          <a:xfrm>
            <a:off x="5172152" y="1172641"/>
            <a:ext cx="2984431" cy="1413211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4CE3A0E4-B8BD-2B4F-B02F-7E2B2FEFCE96}"/>
              </a:ext>
            </a:extLst>
          </p:cNvPr>
          <p:cNvSpPr/>
          <p:nvPr/>
        </p:nvSpPr>
        <p:spPr>
          <a:xfrm>
            <a:off x="5172151" y="2800692"/>
            <a:ext cx="2984431" cy="1301991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2D0B8D-85A3-D544-804D-6342A27D7418}"/>
              </a:ext>
            </a:extLst>
          </p:cNvPr>
          <p:cNvSpPr txBox="1"/>
          <p:nvPr/>
        </p:nvSpPr>
        <p:spPr>
          <a:xfrm>
            <a:off x="2638955" y="1510837"/>
            <a:ext cx="10550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CUDA API</a:t>
            </a:r>
            <a:endParaRPr lang="ja-JP" altLang="en-US" sz="135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BEA53F-506C-0C4C-9C37-FC0613B4C8CE}"/>
              </a:ext>
            </a:extLst>
          </p:cNvPr>
          <p:cNvSpPr txBox="1"/>
          <p:nvPr/>
        </p:nvSpPr>
        <p:spPr>
          <a:xfrm>
            <a:off x="2634901" y="2664292"/>
            <a:ext cx="12250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OpenCL API</a:t>
            </a:r>
            <a:endParaRPr lang="ja-JP" altLang="en-US" sz="135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288E04AD-46F5-9A47-9087-88BD4515CB8A}"/>
              </a:ext>
            </a:extLst>
          </p:cNvPr>
          <p:cNvSpPr/>
          <p:nvPr/>
        </p:nvSpPr>
        <p:spPr>
          <a:xfrm rot="16200000">
            <a:off x="4305394" y="2341044"/>
            <a:ext cx="665630" cy="494180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01B833-D7C3-5B4A-B7A7-5F57BA14F88C}"/>
              </a:ext>
            </a:extLst>
          </p:cNvPr>
          <p:cNvSpPr txBox="1"/>
          <p:nvPr/>
        </p:nvSpPr>
        <p:spPr>
          <a:xfrm>
            <a:off x="280653" y="4176190"/>
            <a:ext cx="87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ea typeface="Hiragino Kaku Gothic Pro W3" panose="020B0300000000000000" pitchFamily="34" charset="-128"/>
              </a:rPr>
              <a:t>using </a:t>
            </a:r>
            <a:r>
              <a:rPr lang="en-US" altLang="ja-JP" dirty="0" err="1">
                <a:ea typeface="Hiragino Kaku Gothic Pro W3" panose="020B0300000000000000" pitchFamily="34" charset="-128"/>
              </a:rPr>
              <a:t>oneAPI</a:t>
            </a:r>
            <a:r>
              <a:rPr lang="en-US" altLang="ja-JP" dirty="0">
                <a:ea typeface="Hiragino Kaku Gothic Pro W3" panose="020B0300000000000000" pitchFamily="34" charset="-128"/>
              </a:rPr>
              <a:t>, we can control GPU and FPGA in a single manner of invocation kernels</a:t>
            </a:r>
            <a:endParaRPr lang="ja-JP" altLang="en-US">
              <a:ea typeface="Hiragino Kaku Gothic Pro W3" panose="020B0300000000000000" pitchFamily="34" charset="-128"/>
            </a:endParaRPr>
          </a:p>
        </p:txBody>
      </p:sp>
      <p:sp>
        <p:nvSpPr>
          <p:cNvPr id="18" name="タイトル 3">
            <a:extLst>
              <a:ext uri="{FF2B5EF4-FFF2-40B4-BE49-F238E27FC236}">
                <a16:creationId xmlns:a16="http://schemas.microsoft.com/office/drawing/2014/main" id="{83C0279A-47BD-5B4A-B6B3-CFE8C813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06" y="30616"/>
            <a:ext cx="8991262" cy="627290"/>
          </a:xfrm>
        </p:spPr>
        <p:txBody>
          <a:bodyPr>
            <a:normAutofit/>
          </a:bodyPr>
          <a:lstStyle/>
          <a:p>
            <a:r>
              <a:rPr lang="en-US" altLang="ja-JP" sz="2700" dirty="0">
                <a:latin typeface="+mn-lt"/>
              </a:rPr>
              <a:t>How much easier to program using </a:t>
            </a:r>
            <a:r>
              <a:rPr lang="en-US" altLang="ja-JP" sz="2700" dirty="0" err="1">
                <a:latin typeface="+mn-lt"/>
              </a:rPr>
              <a:t>oneAPI</a:t>
            </a:r>
            <a:r>
              <a:rPr lang="en-US" altLang="ja-JP" sz="2700" dirty="0">
                <a:latin typeface="+mn-lt"/>
              </a:rPr>
              <a:t>?</a:t>
            </a:r>
            <a:endParaRPr lang="ja-JP" altLang="en-US" sz="2700">
              <a:latin typeface="+mn-lt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B3A4015-51FB-AE4F-B25C-DB783D8D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983F75-D2CA-FD49-8EC1-BD6D14EB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658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0366CC9-2875-AFE6-FCDE-1782FFB6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FFB3E8F-455F-CEDF-7900-C07AC061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72BFBB-B6D3-8D20-4846-9F3A72EA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DB09-5A10-1B46-97D7-B0F82B06170E}" type="slidenum">
              <a:rPr lang="en-US" altLang="ja-JP" smtClean="0"/>
              <a:pPr/>
              <a:t>29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3CB8BF4-8636-8425-1998-7DAF023A0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48" y="612466"/>
            <a:ext cx="8533303" cy="3482797"/>
          </a:xfrm>
        </p:spPr>
        <p:txBody>
          <a:bodyPr/>
          <a:lstStyle/>
          <a:p>
            <a:r>
              <a:rPr kumimoji="1" lang="en-US" altLang="ja-JP" sz="1800" dirty="0">
                <a:latin typeface="+mn-lt"/>
              </a:rPr>
              <a:t>There are some multi-device supporting environment</a:t>
            </a:r>
          </a:p>
          <a:p>
            <a:pPr lvl="1"/>
            <a:r>
              <a:rPr kumimoji="1" lang="en-US" altLang="ja-JP" sz="1400" dirty="0" err="1">
                <a:latin typeface="+mn-lt"/>
              </a:rPr>
              <a:t>oneAPI</a:t>
            </a:r>
            <a:r>
              <a:rPr kumimoji="1" lang="en-US" altLang="ja-JP" sz="1400" dirty="0">
                <a:latin typeface="+mn-lt"/>
              </a:rPr>
              <a:t>, </a:t>
            </a:r>
            <a:r>
              <a:rPr kumimoji="1" lang="en-US" altLang="ja-JP" sz="1400" dirty="0" err="1">
                <a:latin typeface="+mn-lt"/>
              </a:rPr>
              <a:t>OpenARC</a:t>
            </a:r>
            <a:r>
              <a:rPr kumimoji="1" lang="en-US" altLang="ja-JP" sz="1400" dirty="0">
                <a:latin typeface="+mn-lt"/>
              </a:rPr>
              <a:t> (ORNL), ...</a:t>
            </a:r>
          </a:p>
          <a:p>
            <a:r>
              <a:rPr lang="en-US" altLang="ja-JP" sz="1800" dirty="0">
                <a:latin typeface="+mn-lt"/>
              </a:rPr>
              <a:t>Most of them focus on the dynamic load balancing</a:t>
            </a:r>
          </a:p>
          <a:p>
            <a:pPr lvl="1"/>
            <a:r>
              <a:rPr kumimoji="1" lang="en-US" altLang="ja-JP" sz="1400" dirty="0">
                <a:latin typeface="+mn-lt"/>
              </a:rPr>
              <a:t>prepare binary for all devices such as GPU, FPGA, many-core</a:t>
            </a:r>
          </a:p>
          <a:p>
            <a:pPr lvl="1"/>
            <a:r>
              <a:rPr lang="en-US" altLang="ja-JP" sz="1400" dirty="0">
                <a:latin typeface="+mn-lt"/>
              </a:rPr>
              <a:t>FPGA is quite expensive to include all kernels because it </a:t>
            </a:r>
            <a:r>
              <a:rPr lang="en-US" altLang="ja-JP" sz="1400" dirty="0" err="1">
                <a:latin typeface="+mn-lt"/>
              </a:rPr>
              <a:t>impliments</a:t>
            </a:r>
            <a:r>
              <a:rPr lang="en-US" altLang="ja-JP" sz="1400" dirty="0">
                <a:latin typeface="+mn-lt"/>
              </a:rPr>
              <a:t> all the code into logic circuit although they might not be used</a:t>
            </a:r>
          </a:p>
          <a:p>
            <a:pPr lvl="1"/>
            <a:r>
              <a:rPr lang="en-US" altLang="ja-JP" sz="1400" dirty="0">
                <a:latin typeface="+mn-lt"/>
              </a:rPr>
              <a:t>CPU and GPU is easy to hold entire code (thanks to ISA) but FPGA is not</a:t>
            </a:r>
          </a:p>
          <a:p>
            <a:pPr lvl="1"/>
            <a:r>
              <a:rPr lang="en-US" altLang="ja-JP" sz="1400" dirty="0">
                <a:latin typeface="+mn-lt"/>
              </a:rPr>
              <a:t>it is not practical to do “run time compilation” on FPGA</a:t>
            </a:r>
          </a:p>
          <a:p>
            <a:pPr lvl="1"/>
            <a:r>
              <a:rPr lang="en-US" altLang="ja-JP" sz="1400" dirty="0">
                <a:latin typeface="+mn-lt"/>
              </a:rPr>
              <a:t>current </a:t>
            </a:r>
            <a:r>
              <a:rPr lang="en-US" altLang="ja-JP" sz="1400" dirty="0" err="1">
                <a:latin typeface="+mn-lt"/>
              </a:rPr>
              <a:t>oneAPI</a:t>
            </a:r>
            <a:r>
              <a:rPr lang="en-US" altLang="ja-JP" sz="1400" dirty="0">
                <a:latin typeface="+mn-lt"/>
              </a:rPr>
              <a:t> is not ready for dynamic reconfiguration on FPGA</a:t>
            </a:r>
          </a:p>
          <a:p>
            <a:r>
              <a:rPr kumimoji="1" lang="en-US" altLang="ja-JP" sz="1800" dirty="0">
                <a:latin typeface="+mn-lt"/>
              </a:rPr>
              <a:t>We need to separate kernels accordin</a:t>
            </a:r>
            <a:r>
              <a:rPr lang="en-US" altLang="ja-JP" sz="1800" dirty="0">
                <a:latin typeface="+mn-lt"/>
              </a:rPr>
              <a:t>g to their functionality</a:t>
            </a:r>
          </a:p>
          <a:p>
            <a:r>
              <a:rPr lang="en-US" altLang="ja-JP" sz="1800" dirty="0">
                <a:latin typeface="+mn-lt"/>
              </a:rPr>
              <a:t>In most of code, performance characteristics differ on GPU and FPGA</a:t>
            </a:r>
          </a:p>
          <a:p>
            <a:pPr lvl="1"/>
            <a:r>
              <a:rPr kumimoji="1" lang="en-US" altLang="ja-JP" sz="1400" dirty="0">
                <a:latin typeface="+mn-lt"/>
              </a:rPr>
              <a:t>it may not work well even considering load balancing on them</a:t>
            </a:r>
          </a:p>
          <a:p>
            <a:pPr lvl="1"/>
            <a:r>
              <a:rPr lang="en-US" altLang="ja-JP" sz="1400" dirty="0">
                <a:latin typeface="+mn-lt"/>
              </a:rPr>
              <a:t>against to CHARM concept</a:t>
            </a:r>
            <a:endParaRPr kumimoji="1" lang="ja-JP" altLang="en-US" sz="1400">
              <a:latin typeface="+mn-lt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C5A974D-1330-4513-48D6-519F4D13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66" y="0"/>
            <a:ext cx="8165980" cy="627290"/>
          </a:xfrm>
        </p:spPr>
        <p:txBody>
          <a:bodyPr/>
          <a:lstStyle/>
          <a:p>
            <a:r>
              <a:rPr lang="en-US" altLang="ja-JP" dirty="0" err="1">
                <a:latin typeface="+mn-lt"/>
              </a:rPr>
              <a:t>oneAPI</a:t>
            </a:r>
            <a:r>
              <a:rPr lang="en-US" altLang="ja-JP" dirty="0">
                <a:latin typeface="+mn-lt"/>
              </a:rPr>
              <a:t> is good, but not perfect especially for FPGA</a:t>
            </a:r>
            <a:endParaRPr kumimoji="1" lang="ja-JP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42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519051-D6B8-4105-BFF5-44B15E32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000" dirty="0"/>
              <a:t>Pegasus: world first combination of </a:t>
            </a:r>
            <a:r>
              <a:rPr lang="en-US" altLang="ja-JP" sz="2000" dirty="0"/>
              <a:t>H100+SPR+</a:t>
            </a:r>
            <a:r>
              <a:rPr kumimoji="1" lang="en-US" altLang="ja-JP" sz="2000" dirty="0"/>
              <a:t>PMEM+NDR200</a:t>
            </a:r>
            <a:endParaRPr kumimoji="1" lang="ja-JP" altLang="en-US" sz="2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01455E-556D-47EE-B04C-B0C7CA70D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48" y="648600"/>
            <a:ext cx="7886700" cy="3974251"/>
          </a:xfrm>
        </p:spPr>
        <p:txBody>
          <a:bodyPr>
            <a:normAutofit/>
          </a:bodyPr>
          <a:lstStyle/>
          <a:p>
            <a:r>
              <a:rPr kumimoji="1" lang="en-US" altLang="ja-JP" sz="1800" dirty="0"/>
              <a:t>total Performance</a:t>
            </a:r>
          </a:p>
          <a:p>
            <a:pPr lvl="1"/>
            <a:r>
              <a:rPr lang="en-US" altLang="ja-JP" sz="1400" dirty="0">
                <a:solidFill>
                  <a:srgbClr val="FF0000"/>
                </a:solidFill>
              </a:rPr>
              <a:t>120 nodes, 6.5 </a:t>
            </a:r>
            <a:r>
              <a:rPr lang="en-US" altLang="ja-JP" sz="1400" dirty="0" err="1">
                <a:solidFill>
                  <a:srgbClr val="FF0000"/>
                </a:solidFill>
              </a:rPr>
              <a:t>PFlops</a:t>
            </a:r>
            <a:r>
              <a:rPr lang="en-US" altLang="ja-JP" sz="1400" dirty="0">
                <a:solidFill>
                  <a:srgbClr val="FF0000"/>
                </a:solidFill>
              </a:rPr>
              <a:t>, 240 TiB (PMEM)</a:t>
            </a:r>
          </a:p>
          <a:p>
            <a:r>
              <a:rPr lang="en-US" altLang="ja-JP" sz="1800" dirty="0"/>
              <a:t>node components</a:t>
            </a:r>
          </a:p>
          <a:p>
            <a:pPr lvl="1"/>
            <a:r>
              <a:rPr lang="en-US" altLang="ja-JP" sz="1400" dirty="0">
                <a:solidFill>
                  <a:srgbClr val="FF0000"/>
                </a:solidFill>
              </a:rPr>
              <a:t>NVIDIA H100</a:t>
            </a:r>
            <a:r>
              <a:rPr lang="en-US" altLang="ja-JP" sz="1400" dirty="0"/>
              <a:t> PCIe (gen5)</a:t>
            </a:r>
          </a:p>
          <a:p>
            <a:pPr lvl="1"/>
            <a:r>
              <a:rPr lang="en-US" altLang="ja-JP" sz="1400" dirty="0"/>
              <a:t>Intel </a:t>
            </a:r>
            <a:r>
              <a:rPr lang="en-US" altLang="ja-JP" sz="1400" dirty="0">
                <a:solidFill>
                  <a:srgbClr val="FF0000"/>
                </a:solidFill>
              </a:rPr>
              <a:t>Sapphire Rapids (SPR)</a:t>
            </a:r>
          </a:p>
          <a:p>
            <a:pPr lvl="1"/>
            <a:r>
              <a:rPr lang="en-US" altLang="ja-JP" sz="1400" dirty="0"/>
              <a:t>Intel </a:t>
            </a:r>
            <a:r>
              <a:rPr lang="en-US" altLang="ja-JP" sz="1400" dirty="0">
                <a:solidFill>
                  <a:srgbClr val="FF0000"/>
                </a:solidFill>
              </a:rPr>
              <a:t>Optane ver3</a:t>
            </a:r>
          </a:p>
          <a:p>
            <a:r>
              <a:rPr kumimoji="1" lang="en-US" altLang="ja-JP" sz="1800" dirty="0"/>
              <a:t>Interconnection Network</a:t>
            </a:r>
            <a:endParaRPr kumimoji="1" lang="en-US" altLang="ja-JP" sz="1800" dirty="0">
              <a:solidFill>
                <a:srgbClr val="FF0000"/>
              </a:solidFill>
            </a:endParaRPr>
          </a:p>
          <a:p>
            <a:pPr lvl="1"/>
            <a:r>
              <a:rPr lang="en-US" altLang="ja-JP" sz="1400" dirty="0">
                <a:solidFill>
                  <a:srgbClr val="FF0000"/>
                </a:solidFill>
              </a:rPr>
              <a:t>NDR200: NVIDIA Quantum-2 IB</a:t>
            </a:r>
            <a:br>
              <a:rPr lang="en-US" altLang="ja-JP" sz="1400" dirty="0">
                <a:solidFill>
                  <a:srgbClr val="FF0000"/>
                </a:solidFill>
              </a:rPr>
            </a:br>
            <a:r>
              <a:rPr lang="en-US" altLang="ja-JP" sz="1400" dirty="0">
                <a:solidFill>
                  <a:srgbClr val="FF0000"/>
                </a:solidFill>
              </a:rPr>
              <a:t>with 200Gbops full bisection b/w</a:t>
            </a:r>
            <a:endParaRPr lang="en-US" altLang="ja-JP" sz="1400" dirty="0"/>
          </a:p>
          <a:p>
            <a:r>
              <a:rPr lang="en-US" altLang="ja-JP" sz="1800" dirty="0"/>
              <a:t>parallel file system (DDN)</a:t>
            </a:r>
          </a:p>
          <a:p>
            <a:pPr lvl="1"/>
            <a:r>
              <a:rPr lang="en-US" altLang="ja-JP" sz="1400" dirty="0"/>
              <a:t>7.1 </a:t>
            </a:r>
            <a:r>
              <a:rPr lang="en-US" altLang="ja-JP" sz="1400" dirty="0" err="1"/>
              <a:t>PByte</a:t>
            </a:r>
            <a:r>
              <a:rPr lang="en-US" altLang="ja-JP" sz="1400" dirty="0"/>
              <a:t>, 40 GB/s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E1695B8-B680-3616-59EA-F1D1E55E56C5}"/>
              </a:ext>
            </a:extLst>
          </p:cNvPr>
          <p:cNvGrpSpPr/>
          <p:nvPr/>
        </p:nvGrpSpPr>
        <p:grpSpPr>
          <a:xfrm>
            <a:off x="4984003" y="875607"/>
            <a:ext cx="3970315" cy="3500437"/>
            <a:chOff x="4374407" y="875607"/>
            <a:chExt cx="3970315" cy="3500437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27D6C95-4D79-444E-BC44-49EA1B482996}"/>
                </a:ext>
              </a:extLst>
            </p:cNvPr>
            <p:cNvSpPr/>
            <p:nvPr/>
          </p:nvSpPr>
          <p:spPr>
            <a:xfrm>
              <a:off x="4374408" y="1629883"/>
              <a:ext cx="2404937" cy="27461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285AB30D-9BBB-4888-82EA-3CD46BDCA738}"/>
                </a:ext>
              </a:extLst>
            </p:cNvPr>
            <p:cNvSpPr/>
            <p:nvPr/>
          </p:nvSpPr>
          <p:spPr>
            <a:xfrm>
              <a:off x="4425842" y="1719300"/>
              <a:ext cx="1108710" cy="84867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altLang="ja-JP" sz="2100" dirty="0"/>
                <a:t>SPR</a:t>
              </a:r>
            </a:p>
            <a:p>
              <a:pPr algn="ctr"/>
              <a:r>
                <a:rPr lang="en-US" altLang="ja-JP" sz="2100" dirty="0"/>
                <a:t>CPU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D945C7A-BED4-43F7-A8F8-EE84C59429C0}"/>
                </a:ext>
              </a:extLst>
            </p:cNvPr>
            <p:cNvSpPr/>
            <p:nvPr/>
          </p:nvSpPr>
          <p:spPr>
            <a:xfrm>
              <a:off x="5588844" y="1719300"/>
              <a:ext cx="1103143" cy="84867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100" dirty="0"/>
                <a:t>H100</a:t>
              </a:r>
              <a:br>
                <a:rPr lang="en-US" altLang="ja-JP" sz="2100" dirty="0"/>
              </a:br>
              <a:r>
                <a:rPr lang="en-US" altLang="ja-JP" sz="2100" dirty="0"/>
                <a:t>GPU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E6AAC52-C51B-48DA-B70A-FABB490066D8}"/>
                </a:ext>
              </a:extLst>
            </p:cNvPr>
            <p:cNvSpPr/>
            <p:nvPr/>
          </p:nvSpPr>
          <p:spPr>
            <a:xfrm>
              <a:off x="4425842" y="2642679"/>
              <a:ext cx="2263288" cy="325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DRAM 128 GB</a:t>
              </a:r>
              <a:endParaRPr lang="ja-JP" altLang="en-US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DE30AC52-5CD7-4E0D-9D18-EF498B2F3CAF}"/>
                </a:ext>
              </a:extLst>
            </p:cNvPr>
            <p:cNvSpPr/>
            <p:nvPr/>
          </p:nvSpPr>
          <p:spPr>
            <a:xfrm>
              <a:off x="4456237" y="3032796"/>
              <a:ext cx="2232893" cy="61546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PMEM 2 TB</a:t>
              </a:r>
              <a:endParaRPr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77D0358-0B89-413E-9CA3-DA8C489A6718}"/>
                </a:ext>
              </a:extLst>
            </p:cNvPr>
            <p:cNvSpPr/>
            <p:nvPr/>
          </p:nvSpPr>
          <p:spPr>
            <a:xfrm>
              <a:off x="4374407" y="875607"/>
              <a:ext cx="3771631" cy="6209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100" dirty="0"/>
                <a:t>200Gbps full bisection</a:t>
              </a:r>
              <a:endParaRPr lang="ja-JP" altLang="en-US" sz="2100" dirty="0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E7C81121-9A8F-4218-8A36-B48367E181D5}"/>
                </a:ext>
              </a:extLst>
            </p:cNvPr>
            <p:cNvSpPr/>
            <p:nvPr/>
          </p:nvSpPr>
          <p:spPr>
            <a:xfrm>
              <a:off x="7036833" y="2546545"/>
              <a:ext cx="117566" cy="1175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E70A1841-F1A7-474A-B7D9-22C7B99047B3}"/>
                </a:ext>
              </a:extLst>
            </p:cNvPr>
            <p:cNvSpPr/>
            <p:nvPr/>
          </p:nvSpPr>
          <p:spPr>
            <a:xfrm>
              <a:off x="7513628" y="2546545"/>
              <a:ext cx="117566" cy="1175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E34C9CC2-00B4-4CA3-9165-4D62F25262C9}"/>
                </a:ext>
              </a:extLst>
            </p:cNvPr>
            <p:cNvSpPr/>
            <p:nvPr/>
          </p:nvSpPr>
          <p:spPr>
            <a:xfrm>
              <a:off x="7990421" y="2546545"/>
              <a:ext cx="117566" cy="1175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82CEC18-90A2-493D-82F9-913075E04EF9}"/>
                </a:ext>
              </a:extLst>
            </p:cNvPr>
            <p:cNvSpPr txBox="1"/>
            <p:nvPr/>
          </p:nvSpPr>
          <p:spPr>
            <a:xfrm>
              <a:off x="6917665" y="3082949"/>
              <a:ext cx="142705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100" dirty="0"/>
                <a:t>120 nodes</a:t>
              </a:r>
              <a:endParaRPr lang="ja-JP" altLang="en-US" sz="2100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23E34BE-981E-4EB6-B959-D5AE29D8932E}"/>
                </a:ext>
              </a:extLst>
            </p:cNvPr>
            <p:cNvSpPr/>
            <p:nvPr/>
          </p:nvSpPr>
          <p:spPr>
            <a:xfrm>
              <a:off x="4472398" y="3693627"/>
              <a:ext cx="2232893" cy="61546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err="1"/>
                <a:t>NVMe</a:t>
              </a:r>
              <a:r>
                <a:rPr lang="en-US" altLang="ja-JP" dirty="0"/>
                <a:t> SSD 6.4 TB</a:t>
              </a:r>
              <a:endParaRPr lang="ja-JP" altLang="en-US" dirty="0"/>
            </a:p>
          </p:txBody>
        </p:sp>
      </p:grp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2D0DDD8-86D9-BE45-8C9C-0E9C2591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2023/03/24</a:t>
            </a:r>
            <a:endParaRPr lang="ja-JP" altLang="en-US" dirty="0"/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F5738933-710D-7D4F-99A2-B7BA63BF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GTC2023 Japan</a:t>
            </a:r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739E7618-0641-4943-BBBD-A81EB1A5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4CCB80EA-C2F3-3F8C-01BF-27593D77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985" y="-165606"/>
            <a:ext cx="1667305" cy="117820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6DDE87-9514-16EB-8FA9-0BFF4A5BFAB8}"/>
              </a:ext>
            </a:extLst>
          </p:cNvPr>
          <p:cNvSpPr txBox="1"/>
          <p:nvPr/>
        </p:nvSpPr>
        <p:spPr>
          <a:xfrm>
            <a:off x="315694" y="3848569"/>
            <a:ext cx="354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HPL: 3.48 PF (54%)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MPI </a:t>
            </a:r>
            <a:r>
              <a:rPr kumimoji="1" lang="en-US" altLang="ja-JP" dirty="0" err="1">
                <a:solidFill>
                  <a:srgbClr val="FF0000"/>
                </a:solidFill>
              </a:rPr>
              <a:t>pingpoing</a:t>
            </a:r>
            <a:r>
              <a:rPr kumimoji="1" lang="en-US" altLang="ja-JP" dirty="0">
                <a:solidFill>
                  <a:srgbClr val="FF0000"/>
                </a:solidFill>
              </a:rPr>
              <a:t>: 23.9MB/s (95.7%)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 method: Unified </a:t>
            </a:r>
            <a:r>
              <a:rPr lang="en-US" altLang="ja-JP" dirty="0" err="1"/>
              <a:t>OpenACC</a:t>
            </a:r>
            <a:r>
              <a:rPr lang="en-US" altLang="ja-JP" dirty="0"/>
              <a:t> meta-compiler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52750"/>
            <a:ext cx="9144000" cy="3830241"/>
          </a:xfrm>
        </p:spPr>
        <p:txBody>
          <a:bodyPr/>
          <a:lstStyle/>
          <a:p>
            <a:r>
              <a:rPr lang="en-US" altLang="ja-JP" sz="2000" dirty="0" err="1">
                <a:solidFill>
                  <a:srgbClr val="FF0000"/>
                </a:solidFill>
              </a:rPr>
              <a:t>OpenACC</a:t>
            </a:r>
            <a:r>
              <a:rPr lang="en-US" altLang="ja-JP" sz="2000" dirty="0"/>
              <a:t> is available both for GPU and FPGA</a:t>
            </a:r>
          </a:p>
          <a:p>
            <a:pPr lvl="1"/>
            <a:r>
              <a:rPr lang="en-US" altLang="ja-JP" sz="1600" dirty="0"/>
              <a:t>under development in collaboration between </a:t>
            </a:r>
            <a:r>
              <a:rPr lang="en-US" altLang="ja-JP" sz="1600" dirty="0">
                <a:solidFill>
                  <a:srgbClr val="FF0000"/>
                </a:solidFill>
              </a:rPr>
              <a:t>CCS-Tsukuba and FTG-ORNL</a:t>
            </a:r>
          </a:p>
          <a:p>
            <a:pPr lvl="1"/>
            <a:r>
              <a:rPr lang="en-US" altLang="ja-JP" sz="1600" dirty="0"/>
              <a:t>GPU compilation – </a:t>
            </a:r>
            <a:r>
              <a:rPr lang="en-US" altLang="ja-JP" sz="1600" dirty="0">
                <a:solidFill>
                  <a:srgbClr val="FF0000"/>
                </a:solidFill>
              </a:rPr>
              <a:t>PGI </a:t>
            </a:r>
            <a:r>
              <a:rPr lang="en-US" altLang="ja-JP" sz="1600" dirty="0" err="1">
                <a:solidFill>
                  <a:srgbClr val="FF0000"/>
                </a:solidFill>
              </a:rPr>
              <a:t>OpenACC</a:t>
            </a:r>
            <a:r>
              <a:rPr lang="en-US" altLang="ja-JP" sz="1600" dirty="0"/>
              <a:t> compiler</a:t>
            </a:r>
          </a:p>
          <a:p>
            <a:pPr lvl="1"/>
            <a:r>
              <a:rPr lang="en-US" altLang="ja-JP" sz="1600" dirty="0"/>
              <a:t>FPGA compilation – </a:t>
            </a:r>
            <a:r>
              <a:rPr lang="en-US" altLang="ja-JP" sz="1600" dirty="0" err="1">
                <a:solidFill>
                  <a:srgbClr val="FF0000"/>
                </a:solidFill>
              </a:rPr>
              <a:t>OpenARC</a:t>
            </a:r>
            <a:r>
              <a:rPr lang="en-US" altLang="ja-JP" sz="1600" dirty="0">
                <a:solidFill>
                  <a:srgbClr val="FF0000"/>
                </a:solidFill>
              </a:rPr>
              <a:t> for FPGA</a:t>
            </a:r>
            <a:r>
              <a:rPr lang="en-US" altLang="ja-JP" sz="1600" dirty="0"/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on </a:t>
            </a:r>
            <a:r>
              <a:rPr lang="en-US" altLang="ja-JP" sz="1600" dirty="0" err="1">
                <a:solidFill>
                  <a:srgbClr val="FF0000"/>
                </a:solidFill>
              </a:rPr>
              <a:t>OpenACC</a:t>
            </a:r>
            <a:r>
              <a:rPr lang="en-US" altLang="ja-JP" sz="1600" dirty="0"/>
              <a:t>, developed at ORNL</a:t>
            </a:r>
            <a:br>
              <a:rPr lang="en-US" altLang="ja-JP" sz="1600" dirty="0"/>
            </a:br>
            <a:r>
              <a:rPr lang="en-US" altLang="ja-JP" sz="1600" dirty="0"/>
              <a:t>-&gt; collaboration between CCS and </a:t>
            </a:r>
            <a:r>
              <a:rPr lang="en-US" altLang="ja-JP" sz="1600" dirty="0">
                <a:solidFill>
                  <a:srgbClr val="0070C0"/>
                </a:solidFill>
              </a:rPr>
              <a:t>ORNL (Jeff Vetter, </a:t>
            </a:r>
            <a:r>
              <a:rPr lang="en-US" altLang="ja-JP" sz="1600" dirty="0" err="1">
                <a:solidFill>
                  <a:srgbClr val="0070C0"/>
                </a:solidFill>
              </a:rPr>
              <a:t>Seyong</a:t>
            </a:r>
            <a:r>
              <a:rPr lang="en-US" altLang="ja-JP" sz="1600" dirty="0">
                <a:solidFill>
                  <a:srgbClr val="0070C0"/>
                </a:solidFill>
              </a:rPr>
              <a:t> Lee, etc.)</a:t>
            </a:r>
          </a:p>
          <a:p>
            <a:r>
              <a:rPr lang="en-US" altLang="ja-JP" sz="2000" dirty="0"/>
              <a:t>Solving some conflict on host code environment and run-time</a:t>
            </a:r>
          </a:p>
          <a:p>
            <a:pPr lvl="1"/>
            <a:r>
              <a:rPr lang="en-US" altLang="ja-JP" sz="1600" dirty="0"/>
              <a:t>Basic running is confirmed and testing example codes</a:t>
            </a:r>
          </a:p>
          <a:p>
            <a:r>
              <a:rPr lang="en-US" altLang="ja-JP" sz="2000" dirty="0"/>
              <a:t>Issues</a:t>
            </a:r>
          </a:p>
          <a:p>
            <a:pPr lvl="1"/>
            <a:r>
              <a:rPr lang="en-US" altLang="ja-JP" sz="1600" dirty="0"/>
              <a:t>Performance enhancement on GPU and FPGA totally differs</a:t>
            </a:r>
          </a:p>
          <a:p>
            <a:pPr lvl="2"/>
            <a:r>
              <a:rPr lang="en-US" altLang="ja-JP" sz="1400" dirty="0"/>
              <a:t>GPU – horizontal (data) parallelism in SIMD manner</a:t>
            </a:r>
          </a:p>
          <a:p>
            <a:pPr lvl="2"/>
            <a:r>
              <a:rPr lang="en-US" altLang="ja-JP" sz="1400" dirty="0"/>
              <a:t>FPGA – clock level pipelining</a:t>
            </a:r>
          </a:p>
          <a:p>
            <a:pPr lvl="2"/>
            <a:r>
              <a:rPr lang="en-US" altLang="ja-JP" sz="1400" dirty="0"/>
              <a:t>Memory model difference: HBM2 vs BRAM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8B9515-83BD-2948-A5A0-E417576B42CB}"/>
              </a:ext>
            </a:extLst>
          </p:cNvPr>
          <p:cNvSpPr txBox="1"/>
          <p:nvPr/>
        </p:nvSpPr>
        <p:spPr>
          <a:xfrm>
            <a:off x="101504" y="4251230"/>
            <a:ext cx="464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⇒ </a:t>
            </a:r>
            <a:r>
              <a:rPr kumimoji="1" lang="en-US" altLang="ja-JP" b="1" dirty="0">
                <a:solidFill>
                  <a:srgbClr val="FF0000"/>
                </a:solidFill>
              </a:rPr>
              <a:t>MHOAT (Multi-Hybrid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OpenACC</a:t>
            </a:r>
            <a:r>
              <a:rPr kumimoji="1" lang="en-US" altLang="ja-JP" b="1" dirty="0">
                <a:solidFill>
                  <a:srgbClr val="FF0000"/>
                </a:solidFill>
              </a:rPr>
              <a:t> Translator)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56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61A12-EB12-579E-43B5-EE6D1EC4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MHOAT (Multi-Hybrid </a:t>
            </a:r>
            <a:r>
              <a:rPr kumimoji="1" lang="en-US" altLang="ja-JP" dirty="0" err="1"/>
              <a:t>OpenACC</a:t>
            </a:r>
            <a:r>
              <a:rPr kumimoji="1" lang="en-US" altLang="ja-JP" dirty="0"/>
              <a:t> Translator)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35B971-2A5F-FA47-1B61-339D1C4B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9874"/>
            <a:ext cx="9144000" cy="3830241"/>
          </a:xfrm>
        </p:spPr>
        <p:txBody>
          <a:bodyPr/>
          <a:lstStyle/>
          <a:p>
            <a:r>
              <a:rPr kumimoji="1" lang="en-US" altLang="ja-JP" sz="1800" dirty="0"/>
              <a:t>User </a:t>
            </a:r>
            <a:r>
              <a:rPr lang="en-US" altLang="ja-JP" sz="1800" dirty="0"/>
              <a:t>describes the code in </a:t>
            </a:r>
            <a:r>
              <a:rPr lang="en-US" altLang="ja-JP" sz="1800" dirty="0" err="1"/>
              <a:t>OpenACC</a:t>
            </a:r>
            <a:r>
              <a:rPr lang="en-US" altLang="ja-JP" sz="1800" dirty="0"/>
              <a:t> (currently C only)</a:t>
            </a:r>
          </a:p>
          <a:p>
            <a:pPr lvl="1"/>
            <a:r>
              <a:rPr lang="en-US" altLang="ja-JP" sz="1400" dirty="0"/>
              <a:t>considering the part to be offloaded to certain type of accelerator (GPU or FPGA)</a:t>
            </a:r>
            <a:br>
              <a:rPr lang="en-US" altLang="ja-JP" sz="1400" dirty="0"/>
            </a:br>
            <a:r>
              <a:rPr lang="ja-JP" altLang="en-US" sz="1400"/>
              <a:t>⇨</a:t>
            </a:r>
            <a:r>
              <a:rPr lang="en-US" altLang="ja-JP" sz="1400" dirty="0"/>
              <a:t> introducing extended directive</a:t>
            </a:r>
            <a:br>
              <a:rPr lang="en-US" altLang="ja-JP" sz="1400" dirty="0"/>
            </a:br>
            <a:r>
              <a:rPr lang="en-US" altLang="ja-JP" sz="1400" dirty="0"/>
              <a:t>       </a:t>
            </a:r>
            <a:r>
              <a:rPr lang="en-US" altLang="ja-JP" sz="1400" dirty="0">
                <a:solidFill>
                  <a:srgbClr val="FF0000"/>
                </a:solidFill>
              </a:rPr>
              <a:t>#pragma </a:t>
            </a:r>
            <a:r>
              <a:rPr lang="en-US" altLang="ja-JP" sz="1400" dirty="0" err="1">
                <a:solidFill>
                  <a:srgbClr val="FF0000"/>
                </a:solidFill>
              </a:rPr>
              <a:t>accomn</a:t>
            </a:r>
            <a:r>
              <a:rPr lang="en-US" altLang="ja-JP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 err="1">
                <a:solidFill>
                  <a:srgbClr val="FF0000"/>
                </a:solidFill>
              </a:rPr>
              <a:t>target_dev</a:t>
            </a:r>
            <a:r>
              <a:rPr lang="en-US" altLang="ja-JP" sz="1400" dirty="0">
                <a:solidFill>
                  <a:srgbClr val="FF0000"/>
                </a:solidFill>
              </a:rPr>
              <a:t>(</a:t>
            </a:r>
            <a:r>
              <a:rPr lang="en-US" altLang="ja-JP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en-US" altLang="ja-JP" sz="14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kumimoji="1" lang="en-US" altLang="ja-JP" sz="1400" dirty="0"/>
              <a:t> data directive is treated according to the mapped device</a:t>
            </a:r>
          </a:p>
          <a:p>
            <a:r>
              <a:rPr lang="en-US" altLang="ja-JP" sz="1800" dirty="0"/>
              <a:t>MHOAT separates the code block (task) to “host”, “GPU” and “FPGA” execution</a:t>
            </a:r>
          </a:p>
          <a:p>
            <a:r>
              <a:rPr lang="en-US" altLang="ja-JP" sz="1800" dirty="0"/>
              <a:t>Each block is compiled by back-end, then assembled for single executable and bit-stream for FPGA</a:t>
            </a:r>
            <a:endParaRPr kumimoji="1" lang="ja-JP" altLang="en-US" sz="18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AF4F26-A0DE-14A1-8DD6-31184E4A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10E5A5-66B2-1171-8364-7FC16990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753142-FEBD-F4EA-2091-444050DE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46381C-3FBE-FA4B-82BA-C35C885E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4" y="2861296"/>
            <a:ext cx="5789003" cy="15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4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1FE41-D064-3449-BBC9-63E0C77B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Compilation flow of MHOAT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3E8E92-F9DA-7E42-9DAA-F0F14643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2023/05/25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65B17E-3516-A54F-A2E9-2A420361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C50B-1F9D-45A9-B849-DF2FE766664A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sp>
        <p:nvSpPr>
          <p:cNvPr id="45" name="フッター プレースホルダー 44">
            <a:extLst>
              <a:ext uri="{FF2B5EF4-FFF2-40B4-BE49-F238E27FC236}">
                <a16:creationId xmlns:a16="http://schemas.microsoft.com/office/drawing/2014/main" id="{D0C44CE4-7ADF-154B-B8E3-CD065FE95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 dirty="0"/>
          </a:p>
        </p:txBody>
      </p: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3474EACA-95FA-0A4B-8525-F31DBC514A25}"/>
              </a:ext>
            </a:extLst>
          </p:cNvPr>
          <p:cNvGrpSpPr/>
          <p:nvPr/>
        </p:nvGrpSpPr>
        <p:grpSpPr>
          <a:xfrm>
            <a:off x="2825445" y="610002"/>
            <a:ext cx="6397385" cy="3960136"/>
            <a:chOff x="3774833" y="979942"/>
            <a:chExt cx="8529847" cy="5280181"/>
          </a:xfrm>
        </p:grpSpPr>
        <p:sp>
          <p:nvSpPr>
            <p:cNvPr id="111" name="コンテンツ プレースホルダー 46">
              <a:extLst>
                <a:ext uri="{FF2B5EF4-FFF2-40B4-BE49-F238E27FC236}">
                  <a16:creationId xmlns:a16="http://schemas.microsoft.com/office/drawing/2014/main" id="{6BC03EBE-268B-9147-84F3-BF16489E5821}"/>
                </a:ext>
              </a:extLst>
            </p:cNvPr>
            <p:cNvSpPr txBox="1">
              <a:spLocks/>
            </p:cNvSpPr>
            <p:nvPr/>
          </p:nvSpPr>
          <p:spPr>
            <a:xfrm>
              <a:off x="4086141" y="1168266"/>
              <a:ext cx="6682104" cy="5091857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0" tIns="34290" rIns="68580" bIns="34290" rtlCol="0" anchor="ctr">
              <a:normAutofit/>
            </a:bodyPr>
            <a:lstStyle>
              <a:lvl1pPr marL="171442" indent="-171442" algn="l" defTabSz="685766" rtl="0" eaLnBrk="1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kumimoji="1" sz="28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4325" indent="-171442" algn="l" defTabSz="685766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600"/>
                </a:spcAft>
                <a:buFont typeface="Arial Black" panose="020B0A04020102020204" pitchFamily="34" charset="0"/>
                <a:buChar char="–"/>
                <a:defRPr kumimoji="1" sz="24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2" algn="l" defTabSz="685766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kumimoji="1" sz="18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2" algn="l" defTabSz="685766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600"/>
                </a:spcAft>
                <a:buFont typeface="Arial Black" panose="020B0A04020102020204" pitchFamily="34" charset="0"/>
                <a:buChar char="–"/>
                <a:defRPr kumimoji="1" sz="16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42974" indent="-171442" algn="l" defTabSz="685766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600"/>
                </a:spcAft>
                <a:buFont typeface="Arial Black" panose="020B0A04020102020204" pitchFamily="34" charset="0"/>
                <a:buChar char="»"/>
                <a:defRPr kumimoji="1" sz="1600" b="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ja-JP" altLang="en-US" sz="2100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BC157693-55A4-6C41-8765-1F82D332C5AB}"/>
                </a:ext>
              </a:extLst>
            </p:cNvPr>
            <p:cNvSpPr/>
            <p:nvPr/>
          </p:nvSpPr>
          <p:spPr>
            <a:xfrm>
              <a:off x="8713252" y="1581706"/>
              <a:ext cx="1370673" cy="28313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/>
              <a:endParaRPr lang="ja-JP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97" name="下矢印 96">
              <a:extLst>
                <a:ext uri="{FF2B5EF4-FFF2-40B4-BE49-F238E27FC236}">
                  <a16:creationId xmlns:a16="http://schemas.microsoft.com/office/drawing/2014/main" id="{DF4851BD-D219-8846-A42C-0B89C54F42A4}"/>
                </a:ext>
              </a:extLst>
            </p:cNvPr>
            <p:cNvSpPr/>
            <p:nvPr/>
          </p:nvSpPr>
          <p:spPr>
            <a:xfrm rot="19143485">
              <a:off x="9601159" y="2341066"/>
              <a:ext cx="556069" cy="441812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72126173-0EC3-8B46-BC83-29A48D7AE472}"/>
                </a:ext>
              </a:extLst>
            </p:cNvPr>
            <p:cNvSpPr txBox="1"/>
            <p:nvPr/>
          </p:nvSpPr>
          <p:spPr>
            <a:xfrm>
              <a:off x="5508555" y="979942"/>
              <a:ext cx="3511303" cy="48443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normAutofit/>
            </a:bodyPr>
            <a:lstStyle/>
            <a:p>
              <a:r>
                <a:rPr lang="ja-JP" altLang="en-US" sz="1350"/>
                <a:t>　</a:t>
              </a:r>
              <a:r>
                <a:rPr lang="en-US" altLang="ja-JP" sz="1350" dirty="0"/>
                <a:t>Backend (existing compilers)</a:t>
              </a:r>
              <a:endParaRPr lang="ja-JP" altLang="en-US" sz="1350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A4E4391B-60D0-134B-854A-2F3119E99B00}"/>
                </a:ext>
              </a:extLst>
            </p:cNvPr>
            <p:cNvSpPr/>
            <p:nvPr/>
          </p:nvSpPr>
          <p:spPr>
            <a:xfrm>
              <a:off x="10828478" y="2158800"/>
              <a:ext cx="1269732" cy="38809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950217AD-39C7-AA4B-82C3-9C402D4E8A90}"/>
                </a:ext>
              </a:extLst>
            </p:cNvPr>
            <p:cNvSpPr/>
            <p:nvPr/>
          </p:nvSpPr>
          <p:spPr>
            <a:xfrm>
              <a:off x="4215634" y="1631317"/>
              <a:ext cx="1218235" cy="3054988"/>
            </a:xfrm>
            <a:prstGeom prst="rect">
              <a:avLst/>
            </a:prstGeom>
            <a:solidFill>
              <a:srgbClr val="FFEFE0">
                <a:alpha val="50196"/>
              </a:srgbClr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5AB9A68E-5A79-6E42-B534-26F489D29021}"/>
                </a:ext>
              </a:extLst>
            </p:cNvPr>
            <p:cNvSpPr/>
            <p:nvPr/>
          </p:nvSpPr>
          <p:spPr>
            <a:xfrm>
              <a:off x="6690448" y="2986299"/>
              <a:ext cx="3393477" cy="1183032"/>
            </a:xfrm>
            <a:prstGeom prst="rect">
              <a:avLst/>
            </a:prstGeom>
            <a:solidFill>
              <a:srgbClr val="E0F8FF">
                <a:alpha val="5098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/>
              <a:endParaRPr lang="ja-JP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98" name="下矢印 97">
              <a:extLst>
                <a:ext uri="{FF2B5EF4-FFF2-40B4-BE49-F238E27FC236}">
                  <a16:creationId xmlns:a16="http://schemas.microsoft.com/office/drawing/2014/main" id="{50522B9C-1E08-B94A-99FC-2A870EC95D77}"/>
                </a:ext>
              </a:extLst>
            </p:cNvPr>
            <p:cNvSpPr/>
            <p:nvPr/>
          </p:nvSpPr>
          <p:spPr>
            <a:xfrm rot="13496469">
              <a:off x="9579912" y="3124814"/>
              <a:ext cx="556069" cy="546514"/>
            </a:xfrm>
            <a:prstGeom prst="downArrow">
              <a:avLst>
                <a:gd name="adj1" fmla="val 47808"/>
                <a:gd name="adj2" fmla="val 36344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5" name="メモ 30">
              <a:extLst>
                <a:ext uri="{FF2B5EF4-FFF2-40B4-BE49-F238E27FC236}">
                  <a16:creationId xmlns:a16="http://schemas.microsoft.com/office/drawing/2014/main" id="{22921FB2-1257-4C45-9697-AF73F920B4B8}"/>
                </a:ext>
              </a:extLst>
            </p:cNvPr>
            <p:cNvSpPr/>
            <p:nvPr/>
          </p:nvSpPr>
          <p:spPr>
            <a:xfrm>
              <a:off x="8986041" y="3295915"/>
              <a:ext cx="872196" cy="709217"/>
            </a:xfrm>
            <a:prstGeom prst="flowChart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fpga.o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66" name="メモ 31">
              <a:extLst>
                <a:ext uri="{FF2B5EF4-FFF2-40B4-BE49-F238E27FC236}">
                  <a16:creationId xmlns:a16="http://schemas.microsoft.com/office/drawing/2014/main" id="{23DE1960-1025-F24D-A63F-2483F10110BA}"/>
                </a:ext>
              </a:extLst>
            </p:cNvPr>
            <p:cNvSpPr/>
            <p:nvPr/>
          </p:nvSpPr>
          <p:spPr>
            <a:xfrm>
              <a:off x="9002013" y="1830641"/>
              <a:ext cx="872196" cy="709218"/>
            </a:xfrm>
            <a:prstGeom prst="flowChartProcess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 err="1">
                  <a:solidFill>
                    <a:schemeClr val="tx1"/>
                  </a:solidFill>
                  <a:latin typeface="+mj-lt"/>
                </a:rPr>
                <a:t>gpu.o</a:t>
              </a:r>
              <a:endParaRPr lang="ja-JP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68" name="下矢印 67">
              <a:extLst>
                <a:ext uri="{FF2B5EF4-FFF2-40B4-BE49-F238E27FC236}">
                  <a16:creationId xmlns:a16="http://schemas.microsoft.com/office/drawing/2014/main" id="{B0E2CC3D-1DA0-8645-A756-F0BEBB789441}"/>
                </a:ext>
              </a:extLst>
            </p:cNvPr>
            <p:cNvSpPr/>
            <p:nvPr/>
          </p:nvSpPr>
          <p:spPr>
            <a:xfrm rot="16200000">
              <a:off x="10651815" y="2750042"/>
              <a:ext cx="556069" cy="38245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9" name="メモ 46">
              <a:extLst>
                <a:ext uri="{FF2B5EF4-FFF2-40B4-BE49-F238E27FC236}">
                  <a16:creationId xmlns:a16="http://schemas.microsoft.com/office/drawing/2014/main" id="{BE008BDA-D77B-604C-8F1A-0B90B049ECA7}"/>
                </a:ext>
              </a:extLst>
            </p:cNvPr>
            <p:cNvSpPr/>
            <p:nvPr/>
          </p:nvSpPr>
          <p:spPr>
            <a:xfrm>
              <a:off x="11114067" y="2586557"/>
              <a:ext cx="872196" cy="70921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a.out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70A4DA8C-985F-9446-8621-6EA7184946E6}"/>
                </a:ext>
              </a:extLst>
            </p:cNvPr>
            <p:cNvSpPr txBox="1"/>
            <p:nvPr/>
          </p:nvSpPr>
          <p:spPr>
            <a:xfrm>
              <a:off x="10795649" y="2158801"/>
              <a:ext cx="1509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200" dirty="0"/>
                <a:t>Executable</a:t>
              </a:r>
              <a:endParaRPr lang="ja-JP" altLang="en-US" sz="1200"/>
            </a:p>
          </p:txBody>
        </p:sp>
        <p:sp>
          <p:nvSpPr>
            <p:cNvPr id="76" name="メモ 75">
              <a:extLst>
                <a:ext uri="{FF2B5EF4-FFF2-40B4-BE49-F238E27FC236}">
                  <a16:creationId xmlns:a16="http://schemas.microsoft.com/office/drawing/2014/main" id="{DA9AA4FA-38B8-F243-B89D-9D6DFAB48105}"/>
                </a:ext>
              </a:extLst>
            </p:cNvPr>
            <p:cNvSpPr/>
            <p:nvPr/>
          </p:nvSpPr>
          <p:spPr>
            <a:xfrm>
              <a:off x="6832340" y="3304970"/>
              <a:ext cx="872196" cy="709217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</a:t>
              </a:r>
              <a:br>
                <a:rPr lang="en-US" altLang="ja-JP" sz="1200" dirty="0">
                  <a:solidFill>
                    <a:prstClr val="black"/>
                  </a:solidFill>
                  <a:latin typeface="+mj-lt"/>
                </a:rPr>
              </a:br>
              <a:r>
                <a:rPr lang="en-US" altLang="ja-JP" sz="1200" dirty="0">
                  <a:solidFill>
                    <a:prstClr val="black"/>
                  </a:solidFill>
                  <a:latin typeface="+mj-lt"/>
                </a:rPr>
                <a:t>.</a:t>
              </a:r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cpp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A1CFD370-B910-9E45-ADBF-C194EDC1682F}"/>
                </a:ext>
              </a:extLst>
            </p:cNvPr>
            <p:cNvSpPr/>
            <p:nvPr/>
          </p:nvSpPr>
          <p:spPr>
            <a:xfrm>
              <a:off x="4947139" y="4722715"/>
              <a:ext cx="7149454" cy="1460170"/>
            </a:xfrm>
            <a:prstGeom prst="rect">
              <a:avLst/>
            </a:prstGeom>
            <a:solidFill>
              <a:srgbClr val="E0F8FF">
                <a:alpha val="5098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/>
              <a:endParaRPr lang="ja-JP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101" name="角丸四角形 100">
              <a:extLst>
                <a:ext uri="{FF2B5EF4-FFF2-40B4-BE49-F238E27FC236}">
                  <a16:creationId xmlns:a16="http://schemas.microsoft.com/office/drawing/2014/main" id="{5E22A45F-E20F-014C-943B-41CB06C4C1FD}"/>
                </a:ext>
              </a:extLst>
            </p:cNvPr>
            <p:cNvSpPr/>
            <p:nvPr/>
          </p:nvSpPr>
          <p:spPr>
            <a:xfrm>
              <a:off x="6684398" y="4829708"/>
              <a:ext cx="3979051" cy="1210084"/>
            </a:xfrm>
            <a:prstGeom prst="roundRect">
              <a:avLst/>
            </a:prstGeom>
            <a:solidFill>
              <a:srgbClr val="FFFCD2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r>
                <a:rPr lang="en-US" altLang="ja-JP" sz="1350" dirty="0"/>
                <a:t>Intel FPGA</a:t>
              </a:r>
              <a:r>
                <a:rPr lang="ja-JP" altLang="en-US" sz="1350"/>
                <a:t> </a:t>
              </a:r>
              <a:r>
                <a:rPr lang="en-US" altLang="ja-JP" sz="1350" dirty="0"/>
                <a:t>SDK</a:t>
              </a:r>
              <a:r>
                <a:rPr lang="ja-JP" altLang="en-US" sz="1350"/>
                <a:t> </a:t>
              </a:r>
              <a:r>
                <a:rPr lang="en-US" altLang="ja-JP" sz="1350" dirty="0"/>
                <a:t>for OpenCL</a:t>
              </a:r>
            </a:p>
          </p:txBody>
        </p:sp>
        <p:sp>
          <p:nvSpPr>
            <p:cNvPr id="67" name="メモ 66">
              <a:extLst>
                <a:ext uri="{FF2B5EF4-FFF2-40B4-BE49-F238E27FC236}">
                  <a16:creationId xmlns:a16="http://schemas.microsoft.com/office/drawing/2014/main" id="{984E5A25-E600-2646-A525-98303B1D2AE9}"/>
                </a:ext>
              </a:extLst>
            </p:cNvPr>
            <p:cNvSpPr/>
            <p:nvPr/>
          </p:nvSpPr>
          <p:spPr>
            <a:xfrm>
              <a:off x="5648225" y="5198200"/>
              <a:ext cx="872196" cy="709217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fpga.cl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70" name="下矢印 69">
              <a:extLst>
                <a:ext uri="{FF2B5EF4-FFF2-40B4-BE49-F238E27FC236}">
                  <a16:creationId xmlns:a16="http://schemas.microsoft.com/office/drawing/2014/main" id="{292A46BF-FEA3-C24E-AF38-4BD4C20C585A}"/>
                </a:ext>
              </a:extLst>
            </p:cNvPr>
            <p:cNvSpPr/>
            <p:nvPr/>
          </p:nvSpPr>
          <p:spPr>
            <a:xfrm rot="16200000">
              <a:off x="9838763" y="4507223"/>
              <a:ext cx="556069" cy="199453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72" name="メモ 50">
              <a:extLst>
                <a:ext uri="{FF2B5EF4-FFF2-40B4-BE49-F238E27FC236}">
                  <a16:creationId xmlns:a16="http://schemas.microsoft.com/office/drawing/2014/main" id="{09591C13-C28D-3642-9918-08795981F83D}"/>
                </a:ext>
              </a:extLst>
            </p:cNvPr>
            <p:cNvSpPr/>
            <p:nvPr/>
          </p:nvSpPr>
          <p:spPr>
            <a:xfrm>
              <a:off x="11114067" y="5161680"/>
              <a:ext cx="872196" cy="709217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</a:t>
              </a:r>
              <a:br>
                <a:rPr lang="en-US" altLang="ja-JP" sz="1200" dirty="0">
                  <a:solidFill>
                    <a:prstClr val="black"/>
                  </a:solidFill>
                  <a:latin typeface="+mj-lt"/>
                </a:rPr>
              </a:br>
              <a:r>
                <a:rPr lang="en-US" altLang="ja-JP" sz="1200" dirty="0">
                  <a:solidFill>
                    <a:prstClr val="black"/>
                  </a:solidFill>
                  <a:latin typeface="+mj-lt"/>
                </a:rPr>
                <a:t>.</a:t>
              </a:r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aocx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79" name="下矢印 78">
              <a:extLst>
                <a:ext uri="{FF2B5EF4-FFF2-40B4-BE49-F238E27FC236}">
                  <a16:creationId xmlns:a16="http://schemas.microsoft.com/office/drawing/2014/main" id="{A47A8A5F-9FBC-1342-92AA-30CCB5E0DCF7}"/>
                </a:ext>
              </a:extLst>
            </p:cNvPr>
            <p:cNvSpPr/>
            <p:nvPr/>
          </p:nvSpPr>
          <p:spPr>
            <a:xfrm rot="16200000">
              <a:off x="7102827" y="4649495"/>
              <a:ext cx="556069" cy="172087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80" name="メモ 68">
              <a:extLst>
                <a:ext uri="{FF2B5EF4-FFF2-40B4-BE49-F238E27FC236}">
                  <a16:creationId xmlns:a16="http://schemas.microsoft.com/office/drawing/2014/main" id="{596213ED-4765-3A47-A4DB-5528E770C466}"/>
                </a:ext>
              </a:extLst>
            </p:cNvPr>
            <p:cNvSpPr/>
            <p:nvPr/>
          </p:nvSpPr>
          <p:spPr>
            <a:xfrm>
              <a:off x="8241301" y="5188495"/>
              <a:ext cx="872196" cy="709217"/>
            </a:xfrm>
            <a:prstGeom prst="flowChart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</a:t>
              </a:r>
              <a:br>
                <a:rPr lang="en-US" altLang="ja-JP" sz="1200" dirty="0">
                  <a:solidFill>
                    <a:prstClr val="black"/>
                  </a:solidFill>
                  <a:latin typeface="+mj-lt"/>
                </a:rPr>
              </a:br>
              <a:r>
                <a:rPr lang="en-US" altLang="ja-JP" sz="1200" dirty="0">
                  <a:solidFill>
                    <a:prstClr val="black"/>
                  </a:solidFill>
                  <a:latin typeface="+mj-lt"/>
                </a:rPr>
                <a:t>.</a:t>
              </a:r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aoco</a:t>
              </a:r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D4485696-2763-D144-A779-94F52389F65B}"/>
                </a:ext>
              </a:extLst>
            </p:cNvPr>
            <p:cNvSpPr txBox="1"/>
            <p:nvPr/>
          </p:nvSpPr>
          <p:spPr>
            <a:xfrm>
              <a:off x="4479401" y="5177348"/>
              <a:ext cx="1058493" cy="615553"/>
            </a:xfrm>
            <a:prstGeom prst="rect">
              <a:avLst/>
            </a:prstGeom>
            <a:solidFill>
              <a:srgbClr val="E0F8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0070C0"/>
                  </a:solidFill>
                </a:rPr>
                <a:t>OpenCL</a:t>
              </a:r>
              <a:br>
                <a:rPr lang="en-US" altLang="ja-JP" sz="1200" b="1" dirty="0">
                  <a:solidFill>
                    <a:srgbClr val="0070C0"/>
                  </a:solidFill>
                </a:rPr>
              </a:br>
              <a:r>
                <a:rPr lang="en-US" altLang="ja-JP" sz="1200" b="1" dirty="0">
                  <a:solidFill>
                    <a:srgbClr val="0070C0"/>
                  </a:solidFill>
                </a:rPr>
                <a:t>kernel</a:t>
              </a:r>
              <a:endParaRPr lang="ja-JP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9985E061-93E4-EE49-9760-97CFCFDECCD1}"/>
                </a:ext>
              </a:extLst>
            </p:cNvPr>
            <p:cNvSpPr txBox="1"/>
            <p:nvPr/>
          </p:nvSpPr>
          <p:spPr>
            <a:xfrm>
              <a:off x="6815717" y="2823323"/>
              <a:ext cx="1845385" cy="369332"/>
            </a:xfrm>
            <a:prstGeom prst="rect">
              <a:avLst/>
            </a:prstGeom>
            <a:solidFill>
              <a:srgbClr val="E0F8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0070C0"/>
                  </a:solidFill>
                </a:rPr>
                <a:t>OpenCL host</a:t>
              </a:r>
              <a:endParaRPr lang="ja-JP" altLang="en-US" sz="1200" b="1">
                <a:solidFill>
                  <a:srgbClr val="0070C0"/>
                </a:solidFill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0D082C82-C653-DC47-8A59-D8E6F50FB414}"/>
                </a:ext>
              </a:extLst>
            </p:cNvPr>
            <p:cNvSpPr/>
            <p:nvPr/>
          </p:nvSpPr>
          <p:spPr>
            <a:xfrm>
              <a:off x="4236660" y="1412457"/>
              <a:ext cx="1071233" cy="369332"/>
            </a:xfrm>
            <a:prstGeom prst="rect">
              <a:avLst/>
            </a:prstGeom>
            <a:solidFill>
              <a:srgbClr val="FFEFE0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1200" dirty="0" err="1">
                  <a:solidFill>
                    <a:prstClr val="black"/>
                  </a:solidFill>
                </a:rPr>
                <a:t>OpenACC</a:t>
              </a:r>
              <a:endParaRPr lang="ja-JP" altLang="en-US" sz="135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F5720DA6-B6D9-1A4A-B8C5-9BF52D008C18}"/>
                </a:ext>
              </a:extLst>
            </p:cNvPr>
            <p:cNvSpPr/>
            <p:nvPr/>
          </p:nvSpPr>
          <p:spPr>
            <a:xfrm>
              <a:off x="8838521" y="1418862"/>
              <a:ext cx="10173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lvl="0"/>
              <a:r>
                <a:rPr lang="en-US" altLang="ja-JP" sz="1200" dirty="0">
                  <a:solidFill>
                    <a:prstClr val="black"/>
                  </a:solidFill>
                </a:rPr>
                <a:t>Object Files</a:t>
              </a:r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664E8943-FDEB-6342-8CF4-C5140A55189F}"/>
                </a:ext>
              </a:extLst>
            </p:cNvPr>
            <p:cNvCxnSpPr>
              <a:cxnSpLocks/>
            </p:cNvCxnSpPr>
            <p:nvPr/>
          </p:nvCxnSpPr>
          <p:spPr>
            <a:xfrm>
              <a:off x="11647592" y="3295774"/>
              <a:ext cx="0" cy="1865906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790EED8-B3FA-584A-989D-E9376462D50A}"/>
                </a:ext>
              </a:extLst>
            </p:cNvPr>
            <p:cNvSpPr txBox="1"/>
            <p:nvPr/>
          </p:nvSpPr>
          <p:spPr>
            <a:xfrm>
              <a:off x="10752471" y="3543426"/>
              <a:ext cx="1040265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>
                  <a:solidFill>
                    <a:schemeClr val="tx2"/>
                  </a:solidFill>
                </a:rPr>
                <a:t>transfer</a:t>
              </a:r>
              <a:br>
                <a:rPr lang="en-US" altLang="ja-JP" sz="1050" dirty="0">
                  <a:solidFill>
                    <a:schemeClr val="tx2"/>
                  </a:solidFill>
                </a:rPr>
              </a:br>
              <a:r>
                <a:rPr lang="en-US" altLang="ja-JP" sz="1050" dirty="0">
                  <a:solidFill>
                    <a:schemeClr val="tx2"/>
                  </a:solidFill>
                </a:rPr>
                <a:t>FPGA binary</a:t>
              </a:r>
              <a:br>
                <a:rPr lang="en-US" altLang="ja-JP" sz="1050" dirty="0">
                  <a:solidFill>
                    <a:schemeClr val="tx2"/>
                  </a:solidFill>
                </a:rPr>
              </a:br>
              <a:r>
                <a:rPr lang="en-US" altLang="ja-JP" sz="1050" dirty="0">
                  <a:solidFill>
                    <a:schemeClr val="tx2"/>
                  </a:solidFill>
                </a:rPr>
                <a:t>&amp; run-time</a:t>
              </a:r>
              <a:endParaRPr lang="ja-JP" altLang="en-US" sz="1050">
                <a:solidFill>
                  <a:schemeClr val="tx2"/>
                </a:solidFill>
              </a:endParaRPr>
            </a:p>
          </p:txBody>
        </p:sp>
        <p:sp>
          <p:nvSpPr>
            <p:cNvPr id="10" name="下矢印 9">
              <a:extLst>
                <a:ext uri="{FF2B5EF4-FFF2-40B4-BE49-F238E27FC236}">
                  <a16:creationId xmlns:a16="http://schemas.microsoft.com/office/drawing/2014/main" id="{353517CA-5CDB-C843-A3B5-A3D3F938FFE2}"/>
                </a:ext>
              </a:extLst>
            </p:cNvPr>
            <p:cNvSpPr/>
            <p:nvPr/>
          </p:nvSpPr>
          <p:spPr>
            <a:xfrm rot="16200000">
              <a:off x="3796206" y="3860679"/>
              <a:ext cx="556069" cy="598816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9" name="下矢印 8">
              <a:extLst>
                <a:ext uri="{FF2B5EF4-FFF2-40B4-BE49-F238E27FC236}">
                  <a16:creationId xmlns:a16="http://schemas.microsoft.com/office/drawing/2014/main" id="{EC3CF843-8689-E141-B90A-A1EDCCDDE504}"/>
                </a:ext>
              </a:extLst>
            </p:cNvPr>
            <p:cNvSpPr/>
            <p:nvPr/>
          </p:nvSpPr>
          <p:spPr>
            <a:xfrm rot="16200000">
              <a:off x="3872313" y="2045877"/>
              <a:ext cx="556069" cy="468284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89" name="下矢印 88">
              <a:extLst>
                <a:ext uri="{FF2B5EF4-FFF2-40B4-BE49-F238E27FC236}">
                  <a16:creationId xmlns:a16="http://schemas.microsoft.com/office/drawing/2014/main" id="{639E888C-CCB7-734B-948F-CA0FB6E4D3E0}"/>
                </a:ext>
              </a:extLst>
            </p:cNvPr>
            <p:cNvSpPr/>
            <p:nvPr/>
          </p:nvSpPr>
          <p:spPr>
            <a:xfrm rot="16200000">
              <a:off x="5072181" y="3931282"/>
              <a:ext cx="556069" cy="407563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74" name="下矢印 73">
              <a:extLst>
                <a:ext uri="{FF2B5EF4-FFF2-40B4-BE49-F238E27FC236}">
                  <a16:creationId xmlns:a16="http://schemas.microsoft.com/office/drawing/2014/main" id="{DBD5A3CA-A04B-5F40-83A9-FA7200C13228}"/>
                </a:ext>
              </a:extLst>
            </p:cNvPr>
            <p:cNvSpPr/>
            <p:nvPr/>
          </p:nvSpPr>
          <p:spPr>
            <a:xfrm rot="13859838">
              <a:off x="6279950" y="3442984"/>
              <a:ext cx="556069" cy="727772"/>
            </a:xfrm>
            <a:prstGeom prst="downArrow">
              <a:avLst>
                <a:gd name="adj1" fmla="val 47808"/>
                <a:gd name="adj2" fmla="val 4867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90" name="円/楕円 89">
              <a:extLst>
                <a:ext uri="{FF2B5EF4-FFF2-40B4-BE49-F238E27FC236}">
                  <a16:creationId xmlns:a16="http://schemas.microsoft.com/office/drawing/2014/main" id="{EC740BCF-1641-2F4C-89C3-7994075B90EB}"/>
                </a:ext>
              </a:extLst>
            </p:cNvPr>
            <p:cNvSpPr/>
            <p:nvPr/>
          </p:nvSpPr>
          <p:spPr>
            <a:xfrm>
              <a:off x="5914568" y="1725849"/>
              <a:ext cx="2460397" cy="851552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7500" rtlCol="0" anchor="ctr"/>
            <a:lstStyle/>
            <a:p>
              <a:r>
                <a:rPr lang="en-US" altLang="ja-JP" sz="1350" dirty="0"/>
                <a:t>PGI</a:t>
              </a:r>
              <a:r>
                <a:rPr lang="ja-JP" altLang="en-US" sz="1350"/>
                <a:t> </a:t>
              </a:r>
              <a:r>
                <a:rPr lang="en-US" altLang="ja-JP" sz="1350" dirty="0"/>
                <a:t>Compiler</a:t>
              </a:r>
              <a:br>
                <a:rPr lang="en-US" altLang="ja-JP" sz="1350" dirty="0"/>
              </a:br>
              <a:r>
                <a:rPr lang="en-US" altLang="ja-JP" sz="1200" dirty="0"/>
                <a:t>(</a:t>
              </a:r>
              <a:r>
                <a:rPr lang="en-US" altLang="ja-JP" sz="1200" dirty="0" err="1"/>
                <a:t>pgc</a:t>
              </a:r>
              <a:r>
                <a:rPr lang="en-US" altLang="ja-JP" sz="1200" dirty="0"/>
                <a:t>++</a:t>
              </a:r>
              <a:r>
                <a:rPr lang="ja-JP" altLang="en-US" sz="1200"/>
                <a:t> </a:t>
              </a:r>
              <a:r>
                <a:rPr lang="en-US" altLang="ja-JP" sz="1200" dirty="0"/>
                <a:t>-c)</a:t>
              </a:r>
              <a:endParaRPr lang="en-US" altLang="ja-JP" sz="1350" dirty="0"/>
            </a:p>
          </p:txBody>
        </p:sp>
        <p:sp>
          <p:nvSpPr>
            <p:cNvPr id="91" name="下矢印 90">
              <a:extLst>
                <a:ext uri="{FF2B5EF4-FFF2-40B4-BE49-F238E27FC236}">
                  <a16:creationId xmlns:a16="http://schemas.microsoft.com/office/drawing/2014/main" id="{8FCEB5DB-4386-8C4D-BDF6-CCF6CA8E9C0C}"/>
                </a:ext>
              </a:extLst>
            </p:cNvPr>
            <p:cNvSpPr/>
            <p:nvPr/>
          </p:nvSpPr>
          <p:spPr>
            <a:xfrm rot="16200000">
              <a:off x="5104944" y="1627469"/>
              <a:ext cx="556069" cy="1063182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4" name="メモ 63">
              <a:extLst>
                <a:ext uri="{FF2B5EF4-FFF2-40B4-BE49-F238E27FC236}">
                  <a16:creationId xmlns:a16="http://schemas.microsoft.com/office/drawing/2014/main" id="{8EC37B43-7AE8-9C46-BD8F-22E82588E421}"/>
                </a:ext>
              </a:extLst>
            </p:cNvPr>
            <p:cNvSpPr/>
            <p:nvPr/>
          </p:nvSpPr>
          <p:spPr>
            <a:xfrm>
              <a:off x="4392035" y="1868183"/>
              <a:ext cx="872196" cy="709218"/>
            </a:xfrm>
            <a:prstGeom prst="foldedCorne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200" dirty="0" err="1">
                  <a:solidFill>
                    <a:schemeClr val="tx1"/>
                  </a:solidFill>
                  <a:latin typeface="+mj-lt"/>
                </a:rPr>
                <a:t>gpu.c</a:t>
              </a:r>
              <a:endParaRPr lang="ja-JP" altLang="en-US" sz="12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2" name="下矢印 91">
              <a:extLst>
                <a:ext uri="{FF2B5EF4-FFF2-40B4-BE49-F238E27FC236}">
                  <a16:creationId xmlns:a16="http://schemas.microsoft.com/office/drawing/2014/main" id="{E87499B9-B4A6-8746-8364-10B194B41B45}"/>
                </a:ext>
              </a:extLst>
            </p:cNvPr>
            <p:cNvSpPr/>
            <p:nvPr/>
          </p:nvSpPr>
          <p:spPr>
            <a:xfrm rot="16200000">
              <a:off x="8410522" y="1845467"/>
              <a:ext cx="556069" cy="627183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3" name="メモ 62">
              <a:extLst>
                <a:ext uri="{FF2B5EF4-FFF2-40B4-BE49-F238E27FC236}">
                  <a16:creationId xmlns:a16="http://schemas.microsoft.com/office/drawing/2014/main" id="{6F01538F-0A37-F640-8571-38A63AC2E197}"/>
                </a:ext>
              </a:extLst>
            </p:cNvPr>
            <p:cNvSpPr/>
            <p:nvPr/>
          </p:nvSpPr>
          <p:spPr>
            <a:xfrm>
              <a:off x="4383613" y="3805480"/>
              <a:ext cx="872196" cy="709217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ja-JP" sz="1200" dirty="0" err="1">
                  <a:solidFill>
                    <a:prstClr val="black"/>
                  </a:solidFill>
                  <a:latin typeface="+mj-lt"/>
                </a:rPr>
                <a:t>fpga.c</a:t>
              </a:r>
              <a:endParaRPr lang="en-US" altLang="ja-JP" sz="120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94" name="下矢印 93">
              <a:extLst>
                <a:ext uri="{FF2B5EF4-FFF2-40B4-BE49-F238E27FC236}">
                  <a16:creationId xmlns:a16="http://schemas.microsoft.com/office/drawing/2014/main" id="{034F8BBB-1279-F647-BCCA-2C329A6B7620}"/>
                </a:ext>
              </a:extLst>
            </p:cNvPr>
            <p:cNvSpPr/>
            <p:nvPr/>
          </p:nvSpPr>
          <p:spPr>
            <a:xfrm rot="16200000">
              <a:off x="8067255" y="2990203"/>
              <a:ext cx="556069" cy="1281506"/>
            </a:xfrm>
            <a:prstGeom prst="downArrow">
              <a:avLst>
                <a:gd name="adj1" fmla="val 50000"/>
                <a:gd name="adj2" fmla="val 3945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02" name="円/楕円 101">
              <a:extLst>
                <a:ext uri="{FF2B5EF4-FFF2-40B4-BE49-F238E27FC236}">
                  <a16:creationId xmlns:a16="http://schemas.microsoft.com/office/drawing/2014/main" id="{319F3F55-6C94-5040-83C9-F5536D7FABBF}"/>
                </a:ext>
              </a:extLst>
            </p:cNvPr>
            <p:cNvSpPr/>
            <p:nvPr/>
          </p:nvSpPr>
          <p:spPr>
            <a:xfrm>
              <a:off x="6849273" y="5238253"/>
              <a:ext cx="972403" cy="556070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altLang="ja-JP" sz="1200" dirty="0" err="1"/>
                <a:t>aoc</a:t>
              </a:r>
              <a:r>
                <a:rPr lang="en-US" altLang="ja-JP" sz="1200" dirty="0"/>
                <a:t> -c</a:t>
              </a:r>
            </a:p>
          </p:txBody>
        </p:sp>
        <p:sp>
          <p:nvSpPr>
            <p:cNvPr id="96" name="円/楕円 95">
              <a:extLst>
                <a:ext uri="{FF2B5EF4-FFF2-40B4-BE49-F238E27FC236}">
                  <a16:creationId xmlns:a16="http://schemas.microsoft.com/office/drawing/2014/main" id="{72E164EF-B29D-AA4E-9319-66C5B46B5481}"/>
                </a:ext>
              </a:extLst>
            </p:cNvPr>
            <p:cNvSpPr/>
            <p:nvPr/>
          </p:nvSpPr>
          <p:spPr>
            <a:xfrm>
              <a:off x="9788768" y="2670027"/>
              <a:ext cx="999305" cy="556069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altLang="ja-JP" sz="1200" dirty="0" err="1"/>
                <a:t>pgc</a:t>
              </a:r>
              <a:r>
                <a:rPr lang="en-US" altLang="ja-JP" sz="1200" dirty="0"/>
                <a:t>++</a:t>
              </a:r>
              <a:endParaRPr lang="en-US" altLang="ja-JP" sz="1350" dirty="0"/>
            </a:p>
          </p:txBody>
        </p:sp>
        <p:sp>
          <p:nvSpPr>
            <p:cNvPr id="103" name="円/楕円 102">
              <a:extLst>
                <a:ext uri="{FF2B5EF4-FFF2-40B4-BE49-F238E27FC236}">
                  <a16:creationId xmlns:a16="http://schemas.microsoft.com/office/drawing/2014/main" id="{AB7708AB-0054-C749-BD2A-6DB149ABD8B0}"/>
                </a:ext>
              </a:extLst>
            </p:cNvPr>
            <p:cNvSpPr/>
            <p:nvPr/>
          </p:nvSpPr>
          <p:spPr>
            <a:xfrm>
              <a:off x="9473346" y="5222599"/>
              <a:ext cx="878884" cy="561996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altLang="ja-JP" sz="1200" dirty="0" err="1"/>
                <a:t>aoc</a:t>
              </a:r>
              <a:endParaRPr lang="en-US" altLang="ja-JP" sz="1200" dirty="0"/>
            </a:p>
          </p:txBody>
        </p:sp>
        <p:sp>
          <p:nvSpPr>
            <p:cNvPr id="93" name="円/楕円 92">
              <a:extLst>
                <a:ext uri="{FF2B5EF4-FFF2-40B4-BE49-F238E27FC236}">
                  <a16:creationId xmlns:a16="http://schemas.microsoft.com/office/drawing/2014/main" id="{027841CA-9B20-FB4F-98F9-9C35E24A7077}"/>
                </a:ext>
              </a:extLst>
            </p:cNvPr>
            <p:cNvSpPr/>
            <p:nvPr/>
          </p:nvSpPr>
          <p:spPr>
            <a:xfrm>
              <a:off x="7748953" y="3267073"/>
              <a:ext cx="986125" cy="722698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altLang="ja-JP" sz="1200" dirty="0" err="1"/>
                <a:t>pgc</a:t>
              </a:r>
              <a:r>
                <a:rPr lang="en-US" altLang="ja-JP" sz="1200" dirty="0"/>
                <a:t>++</a:t>
              </a:r>
              <a:r>
                <a:rPr lang="ja-JP" altLang="en-US" sz="1200"/>
                <a:t> </a:t>
              </a:r>
              <a:r>
                <a:rPr lang="en-US" altLang="ja-JP" sz="1200" dirty="0"/>
                <a:t>-c</a:t>
              </a:r>
              <a:endParaRPr lang="en-US" altLang="ja-JP" sz="1350" dirty="0"/>
            </a:p>
          </p:txBody>
        </p:sp>
        <p:sp>
          <p:nvSpPr>
            <p:cNvPr id="85" name="下矢印 84">
              <a:extLst>
                <a:ext uri="{FF2B5EF4-FFF2-40B4-BE49-F238E27FC236}">
                  <a16:creationId xmlns:a16="http://schemas.microsoft.com/office/drawing/2014/main" id="{0BF877DF-1AEF-364B-AA25-A8B487E791AA}"/>
                </a:ext>
              </a:extLst>
            </p:cNvPr>
            <p:cNvSpPr/>
            <p:nvPr/>
          </p:nvSpPr>
          <p:spPr>
            <a:xfrm>
              <a:off x="5798518" y="4396560"/>
              <a:ext cx="556069" cy="813326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88" name="円/楕円 87">
              <a:extLst>
                <a:ext uri="{FF2B5EF4-FFF2-40B4-BE49-F238E27FC236}">
                  <a16:creationId xmlns:a16="http://schemas.microsoft.com/office/drawing/2014/main" id="{9AFE62CD-4530-4747-BDF6-AA5C525E002B}"/>
                </a:ext>
              </a:extLst>
            </p:cNvPr>
            <p:cNvSpPr/>
            <p:nvPr/>
          </p:nvSpPr>
          <p:spPr>
            <a:xfrm>
              <a:off x="5518827" y="3592194"/>
              <a:ext cx="1123128" cy="1080355"/>
            </a:xfrm>
            <a:prstGeom prst="ellipse">
              <a:avLst/>
            </a:prstGeom>
            <a:solidFill>
              <a:srgbClr val="FFFCD2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7500" rtlCol="0" anchor="ctr"/>
            <a:lstStyle/>
            <a:p>
              <a:pPr algn="ctr"/>
              <a:r>
                <a:rPr lang="en-US" altLang="ja-JP" sz="1350" dirty="0" err="1"/>
                <a:t>OpenARC</a:t>
              </a:r>
              <a:endParaRPr lang="en-US" altLang="ja-JP" sz="1350" dirty="0"/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D3EB998E-A0C4-1747-B73A-C4B36BB3AD39}"/>
              </a:ext>
            </a:extLst>
          </p:cNvPr>
          <p:cNvGrpSpPr/>
          <p:nvPr/>
        </p:nvGrpSpPr>
        <p:grpSpPr>
          <a:xfrm>
            <a:off x="93301" y="742252"/>
            <a:ext cx="2670763" cy="3277064"/>
            <a:chOff x="131975" y="1156275"/>
            <a:chExt cx="3876908" cy="4757021"/>
          </a:xfrm>
        </p:grpSpPr>
        <p:sp>
          <p:nvSpPr>
            <p:cNvPr id="48" name="右矢印 47">
              <a:extLst>
                <a:ext uri="{FF2B5EF4-FFF2-40B4-BE49-F238E27FC236}">
                  <a16:creationId xmlns:a16="http://schemas.microsoft.com/office/drawing/2014/main" id="{3974E136-17A4-B341-BF56-86FC0029C4E2}"/>
                </a:ext>
              </a:extLst>
            </p:cNvPr>
            <p:cNvSpPr/>
            <p:nvPr/>
          </p:nvSpPr>
          <p:spPr>
            <a:xfrm>
              <a:off x="2566949" y="2299052"/>
              <a:ext cx="468286" cy="1679745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7207A69-B966-C746-ADBC-288DA031FF6E}"/>
                </a:ext>
              </a:extLst>
            </p:cNvPr>
            <p:cNvSpPr txBox="1"/>
            <p:nvPr/>
          </p:nvSpPr>
          <p:spPr>
            <a:xfrm>
              <a:off x="202002" y="1156275"/>
              <a:ext cx="2448694" cy="37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 dirty="0">
                  <a:solidFill>
                    <a:srgbClr val="C00000"/>
                  </a:solidFill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single program</a:t>
              </a: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AD1F6184-4555-4044-B59D-415DC66C3BC8}"/>
                </a:ext>
              </a:extLst>
            </p:cNvPr>
            <p:cNvGrpSpPr/>
            <p:nvPr/>
          </p:nvGrpSpPr>
          <p:grpSpPr>
            <a:xfrm>
              <a:off x="131975" y="1580070"/>
              <a:ext cx="2586703" cy="4333226"/>
              <a:chOff x="-150615" y="2651905"/>
              <a:chExt cx="2885501" cy="4222314"/>
            </a:xfrm>
          </p:grpSpPr>
          <p:sp>
            <p:nvSpPr>
              <p:cNvPr id="12" name="縦巻き 11">
                <a:extLst>
                  <a:ext uri="{FF2B5EF4-FFF2-40B4-BE49-F238E27FC236}">
                    <a16:creationId xmlns:a16="http://schemas.microsoft.com/office/drawing/2014/main" id="{D90E972E-5F2C-D04F-987F-CEA5FA599529}"/>
                  </a:ext>
                </a:extLst>
              </p:cNvPr>
              <p:cNvSpPr/>
              <p:nvPr/>
            </p:nvSpPr>
            <p:spPr>
              <a:xfrm>
                <a:off x="-150615" y="2651905"/>
                <a:ext cx="2885501" cy="4222314"/>
              </a:xfrm>
              <a:prstGeom prst="flowChartDocumen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35000" tIns="54000" rtlCol="0" anchor="ctr"/>
              <a:lstStyle/>
              <a:p>
                <a:pPr algn="l"/>
                <a:endParaRPr lang="en-US" altLang="ja-JP" sz="9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/>
                <a:endParaRPr lang="en-US" altLang="ja-JP" sz="9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int main() {</a:t>
                </a: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#pragma </a:t>
                </a:r>
                <a:r>
                  <a:rPr lang="en-US" altLang="ja-JP" sz="9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accomn</a:t>
                </a:r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ja-JP" sz="9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targetdev</a:t>
                </a:r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(GPU)</a:t>
                </a:r>
                <a:endParaRPr lang="en-US" altLang="ja-JP" sz="900" b="1" dirty="0">
                  <a:solidFill>
                    <a:schemeClr val="accent3">
                      <a:lumMod val="7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pPr algn="l"/>
                <a:endParaRPr lang="en-US" altLang="ja-JP" sz="9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#pragma </a:t>
                </a:r>
                <a:r>
                  <a:rPr lang="en-US" altLang="ja-JP" sz="9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accomn</a:t>
                </a:r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ja-JP" sz="9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targetdev</a:t>
                </a:r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(FPGA)</a:t>
                </a:r>
                <a:endParaRPr lang="en-US" altLang="ja-JP" sz="900" b="1" dirty="0">
                  <a:solidFill>
                    <a:schemeClr val="accent3">
                      <a:lumMod val="7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pPr algn="l"/>
                <a:endParaRPr lang="en-US" altLang="ja-JP" sz="9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~~~~~~~~~~</a:t>
                </a: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return 0;</a:t>
                </a:r>
              </a:p>
              <a:p>
                <a:pPr algn="l"/>
                <a:r>
                  <a:rPr lang="en-US" altLang="ja-JP" sz="9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}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116F7BE-2176-B747-BEF3-4A6958DF50BD}"/>
                  </a:ext>
                </a:extLst>
              </p:cNvPr>
              <p:cNvSpPr txBox="1"/>
              <p:nvPr/>
            </p:nvSpPr>
            <p:spPr>
              <a:xfrm>
                <a:off x="-132447" y="2664798"/>
                <a:ext cx="2855454" cy="218532"/>
              </a:xfrm>
              <a:prstGeom prst="rect">
                <a:avLst/>
              </a:prstGeom>
              <a:solidFill>
                <a:srgbClr val="FFEFE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900" dirty="0" err="1">
                    <a:latin typeface="+mj-lt"/>
                  </a:rPr>
                  <a:t>openacc.c</a:t>
                </a:r>
                <a:endParaRPr lang="ja-JP" altLang="en-US" sz="900" dirty="0">
                  <a:latin typeface="+mj-lt"/>
                </a:endParaRPr>
              </a:p>
            </p:txBody>
          </p:sp>
          <p:sp>
            <p:nvSpPr>
              <p:cNvPr id="14" name="角丸四角形 13">
                <a:extLst>
                  <a:ext uri="{FF2B5EF4-FFF2-40B4-BE49-F238E27FC236}">
                    <a16:creationId xmlns:a16="http://schemas.microsoft.com/office/drawing/2014/main" id="{B3198D29-02DD-7C48-88B2-B71F3C387E83}"/>
                  </a:ext>
                </a:extLst>
              </p:cNvPr>
              <p:cNvSpPr/>
              <p:nvPr/>
            </p:nvSpPr>
            <p:spPr>
              <a:xfrm>
                <a:off x="-72499" y="3488906"/>
                <a:ext cx="2680243" cy="867853"/>
              </a:xfrm>
              <a:prstGeom prst="round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15" name="角丸四角形 14">
                <a:extLst>
                  <a:ext uri="{FF2B5EF4-FFF2-40B4-BE49-F238E27FC236}">
                    <a16:creationId xmlns:a16="http://schemas.microsoft.com/office/drawing/2014/main" id="{84C08DA1-A3F6-CC4D-995D-97F6D3FC05AA}"/>
                  </a:ext>
                </a:extLst>
              </p:cNvPr>
              <p:cNvSpPr/>
              <p:nvPr/>
            </p:nvSpPr>
            <p:spPr>
              <a:xfrm>
                <a:off x="-54546" y="4444613"/>
                <a:ext cx="2680243" cy="933207"/>
              </a:xfrm>
              <a:prstGeom prst="roundRect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07DD9D4-051D-1C44-A993-6CEAC9B90C30}"/>
                </a:ext>
              </a:extLst>
            </p:cNvPr>
            <p:cNvSpPr txBox="1"/>
            <p:nvPr/>
          </p:nvSpPr>
          <p:spPr>
            <a:xfrm>
              <a:off x="3052647" y="1388075"/>
              <a:ext cx="956236" cy="3522195"/>
            </a:xfrm>
            <a:prstGeom prst="ellipse">
              <a:avLst/>
            </a:prstGeom>
            <a:solidFill>
              <a:srgbClr val="FFFD78"/>
            </a:solidFill>
            <a:ln w="38100">
              <a:solidFill>
                <a:schemeClr val="accent6"/>
              </a:solidFill>
            </a:ln>
          </p:spPr>
          <p:txBody>
            <a:bodyPr vert="horz" wrap="square" lIns="27000" tIns="0" rIns="27000" bIns="0" rtlCol="0" anchor="ctr">
              <a:normAutofit/>
            </a:bodyPr>
            <a:lstStyle/>
            <a:p>
              <a:r>
                <a:rPr lang="en-US" altLang="ja-JP" sz="1050" b="1" dirty="0"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M</a:t>
              </a:r>
            </a:p>
            <a:p>
              <a:r>
                <a:rPr lang="en-US" altLang="ja-JP" sz="1050" b="1" dirty="0"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H</a:t>
              </a:r>
            </a:p>
            <a:p>
              <a:r>
                <a:rPr lang="en-US" altLang="ja-JP" sz="1050" b="1" dirty="0"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O</a:t>
              </a:r>
            </a:p>
            <a:p>
              <a:r>
                <a:rPr lang="en-US" altLang="ja-JP" sz="1050" b="1" dirty="0"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A</a:t>
              </a:r>
            </a:p>
            <a:p>
              <a:r>
                <a:rPr lang="en-US" altLang="ja-JP" sz="1050" b="1" dirty="0"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268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 Example – ARGOT code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12666" y="701994"/>
            <a:ext cx="8859884" cy="3800285"/>
          </a:xfrm>
        </p:spPr>
        <p:txBody>
          <a:bodyPr>
            <a:normAutofit/>
          </a:bodyPr>
          <a:lstStyle/>
          <a:p>
            <a:r>
              <a:rPr lang="en-US" altLang="ja-JP" dirty="0"/>
              <a:t>ARGOT (Accelerated Radiative transfer on Grids using Oct-Tree)</a:t>
            </a:r>
          </a:p>
          <a:p>
            <a:pPr lvl="1"/>
            <a:r>
              <a:rPr lang="en-US" altLang="ja-JP" dirty="0"/>
              <a:t>Simulator for early stage universe where the first stars and galaxies were born</a:t>
            </a:r>
          </a:p>
          <a:p>
            <a:pPr lvl="1"/>
            <a:r>
              <a:rPr lang="en-US" altLang="ja-JP" dirty="0"/>
              <a:t>Radiative transfer code developed in Center for Computational Sciences (CCS), University of Tsukuba</a:t>
            </a:r>
          </a:p>
          <a:p>
            <a:pPr lvl="1"/>
            <a:r>
              <a:rPr lang="en-US" altLang="ja-JP" dirty="0"/>
              <a:t>CPU (OpenMP) and GPU (CUDA) implementations are available</a:t>
            </a:r>
          </a:p>
          <a:p>
            <a:pPr lvl="1"/>
            <a:r>
              <a:rPr lang="en-US" altLang="ja-JP" dirty="0"/>
              <a:t>Inter-node parallelisms is also supported using MPI</a:t>
            </a:r>
          </a:p>
          <a:p>
            <a:r>
              <a:rPr kumimoji="1" lang="en-US" altLang="ja-JP" dirty="0"/>
              <a:t>ART (Authentic Radiation Transfer) </a:t>
            </a:r>
            <a:r>
              <a:rPr lang="en-US" altLang="ja-JP" dirty="0"/>
              <a:t>method</a:t>
            </a:r>
          </a:p>
          <a:p>
            <a:pPr lvl="1"/>
            <a:r>
              <a:rPr lang="en-US" altLang="ja-JP" dirty="0"/>
              <a:t>I</a:t>
            </a:r>
            <a:r>
              <a:rPr kumimoji="1" lang="en-US" altLang="ja-JP" dirty="0"/>
              <a:t>t solves radiative transfer from ligh</a:t>
            </a:r>
            <a:r>
              <a:rPr lang="en-US" altLang="ja-JP" dirty="0"/>
              <a:t>t source spreading out in the space	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Dominant computation part (90%~) </a:t>
            </a:r>
            <a:r>
              <a:rPr lang="en-US" altLang="ja-JP" dirty="0"/>
              <a:t>of the ARGOT code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AE5-2888-8F44-B4A5-55BE5CC42B61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0278BCA-BC47-B24C-9F68-6B7DCFFE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2F8800-6FD9-8444-9DAD-BF65E1DB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0835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図 2">
            <a:extLst>
              <a:ext uri="{FF2B5EF4-FFF2-40B4-BE49-F238E27FC236}">
                <a16:creationId xmlns:a16="http://schemas.microsoft.com/office/drawing/2014/main" id="{434C0E12-42C1-4C7D-971D-5E54889DE4B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62879" y="1481365"/>
            <a:ext cx="4571370" cy="314141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0B605-BE6E-44A7-B739-04987610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21382"/>
            <a:ext cx="7803814" cy="904755"/>
          </a:xfrm>
        </p:spPr>
        <p:txBody>
          <a:bodyPr/>
          <a:lstStyle/>
          <a:p>
            <a:r>
              <a:rPr lang="en-US" sz="1800" dirty="0"/>
              <a:t>Cosmic Radiative Transfer Simulation</a:t>
            </a:r>
            <a:br>
              <a:rPr lang="en-US" sz="2400" dirty="0"/>
            </a:br>
            <a:r>
              <a:rPr lang="en-US" sz="3000" dirty="0"/>
              <a:t> ARGOT</a:t>
            </a:r>
            <a:r>
              <a:rPr lang="en-US" sz="3000" baseline="30000" dirty="0"/>
              <a:t> 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B335-72C6-6143-B7CB-03435D3A38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B26038-BA6C-2A49-A002-3ADAE5ED4EED}" type="slidenum">
              <a:rPr lang="en-JP" smtClean="0"/>
              <a:pPr/>
              <a:t>34</a:t>
            </a:fld>
            <a:r>
              <a:rPr lang="en-JP"/>
              <a:t> </a:t>
            </a:r>
            <a:endParaRPr kumimoji="1" lang="en-JP" altLang="ja-JP" dirty="0"/>
          </a:p>
        </p:txBody>
      </p:sp>
      <p:sp>
        <p:nvSpPr>
          <p:cNvPr id="125" name="CustomShape 6">
            <a:extLst>
              <a:ext uri="{FF2B5EF4-FFF2-40B4-BE49-F238E27FC236}">
                <a16:creationId xmlns:a16="http://schemas.microsoft.com/office/drawing/2014/main" id="{99027479-3ECD-4559-B2EE-95B1086D98DE}"/>
              </a:ext>
            </a:extLst>
          </p:cNvPr>
          <p:cNvSpPr/>
          <p:nvPr/>
        </p:nvSpPr>
        <p:spPr>
          <a:xfrm>
            <a:off x="2938410" y="2684381"/>
            <a:ext cx="1051920" cy="79920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7">
            <a:extLst>
              <a:ext uri="{FF2B5EF4-FFF2-40B4-BE49-F238E27FC236}">
                <a16:creationId xmlns:a16="http://schemas.microsoft.com/office/drawing/2014/main" id="{67CB7847-18C0-4F23-A61A-FD4C8DB92563}"/>
              </a:ext>
            </a:extLst>
          </p:cNvPr>
          <p:cNvSpPr/>
          <p:nvPr/>
        </p:nvSpPr>
        <p:spPr>
          <a:xfrm>
            <a:off x="4606740" y="3382331"/>
            <a:ext cx="990900" cy="67203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27" name="Group 8">
            <a:extLst>
              <a:ext uri="{FF2B5EF4-FFF2-40B4-BE49-F238E27FC236}">
                <a16:creationId xmlns:a16="http://schemas.microsoft.com/office/drawing/2014/main" id="{DA402396-5799-4734-9F55-7D188E0D3BED}"/>
              </a:ext>
            </a:extLst>
          </p:cNvPr>
          <p:cNvGrpSpPr/>
          <p:nvPr/>
        </p:nvGrpSpPr>
        <p:grpSpPr>
          <a:xfrm>
            <a:off x="3597210" y="3129881"/>
            <a:ext cx="1200690" cy="969570"/>
            <a:chOff x="4750560" y="4467960"/>
            <a:chExt cx="1600920" cy="1292760"/>
          </a:xfrm>
        </p:grpSpPr>
        <p:sp>
          <p:nvSpPr>
            <p:cNvPr id="128" name="CustomShape 9">
              <a:extLst>
                <a:ext uri="{FF2B5EF4-FFF2-40B4-BE49-F238E27FC236}">
                  <a16:creationId xmlns:a16="http://schemas.microsoft.com/office/drawing/2014/main" id="{02789231-31CC-4088-B5F1-09F0F28768D5}"/>
                </a:ext>
              </a:extLst>
            </p:cNvPr>
            <p:cNvSpPr/>
            <p:nvPr/>
          </p:nvSpPr>
          <p:spPr>
            <a:xfrm flipV="1">
              <a:off x="5477400" y="4482000"/>
              <a:ext cx="653760" cy="618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9" name="CustomShape 10">
              <a:extLst>
                <a:ext uri="{FF2B5EF4-FFF2-40B4-BE49-F238E27FC236}">
                  <a16:creationId xmlns:a16="http://schemas.microsoft.com/office/drawing/2014/main" id="{9CAB8C22-733E-4CBC-82CB-62FB52EE8CA3}"/>
                </a:ext>
              </a:extLst>
            </p:cNvPr>
            <p:cNvSpPr/>
            <p:nvPr/>
          </p:nvSpPr>
          <p:spPr>
            <a:xfrm>
              <a:off x="5465880" y="5127120"/>
              <a:ext cx="603000" cy="58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" name="CustomShape 11">
              <a:extLst>
                <a:ext uri="{FF2B5EF4-FFF2-40B4-BE49-F238E27FC236}">
                  <a16:creationId xmlns:a16="http://schemas.microsoft.com/office/drawing/2014/main" id="{0FD25875-F772-4384-90E9-EE226A86281C}"/>
                </a:ext>
              </a:extLst>
            </p:cNvPr>
            <p:cNvSpPr/>
            <p:nvPr/>
          </p:nvSpPr>
          <p:spPr>
            <a:xfrm flipH="1">
              <a:off x="5111280" y="5086440"/>
              <a:ext cx="348840" cy="574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" name="CustomShape 12">
              <a:extLst>
                <a:ext uri="{FF2B5EF4-FFF2-40B4-BE49-F238E27FC236}">
                  <a16:creationId xmlns:a16="http://schemas.microsoft.com/office/drawing/2014/main" id="{3CFFFD92-E26C-4B75-9ACB-EF42264184CA}"/>
                </a:ext>
              </a:extLst>
            </p:cNvPr>
            <p:cNvSpPr/>
            <p:nvPr/>
          </p:nvSpPr>
          <p:spPr>
            <a:xfrm flipH="1">
              <a:off x="4762080" y="5127120"/>
              <a:ext cx="680040" cy="2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" name="CustomShape 13">
              <a:extLst>
                <a:ext uri="{FF2B5EF4-FFF2-40B4-BE49-F238E27FC236}">
                  <a16:creationId xmlns:a16="http://schemas.microsoft.com/office/drawing/2014/main" id="{B88D113D-E9B4-43F4-8721-9B00206BAA96}"/>
                </a:ext>
              </a:extLst>
            </p:cNvPr>
            <p:cNvSpPr/>
            <p:nvPr/>
          </p:nvSpPr>
          <p:spPr>
            <a:xfrm flipH="1" flipV="1">
              <a:off x="4878000" y="4916880"/>
              <a:ext cx="584640" cy="206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" name="CustomShape 14">
              <a:extLst>
                <a:ext uri="{FF2B5EF4-FFF2-40B4-BE49-F238E27FC236}">
                  <a16:creationId xmlns:a16="http://schemas.microsoft.com/office/drawing/2014/main" id="{EA6F1867-912F-4F78-9A3D-5844564D76D4}"/>
                </a:ext>
              </a:extLst>
            </p:cNvPr>
            <p:cNvSpPr/>
            <p:nvPr/>
          </p:nvSpPr>
          <p:spPr>
            <a:xfrm flipH="1" flipV="1">
              <a:off x="4796640" y="4641480"/>
              <a:ext cx="657000" cy="482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4" name="CustomShape 15">
              <a:extLst>
                <a:ext uri="{FF2B5EF4-FFF2-40B4-BE49-F238E27FC236}">
                  <a16:creationId xmlns:a16="http://schemas.microsoft.com/office/drawing/2014/main" id="{3BEA01CF-9FF8-453F-928C-F825F8D79FD0}"/>
                </a:ext>
              </a:extLst>
            </p:cNvPr>
            <p:cNvSpPr/>
            <p:nvPr/>
          </p:nvSpPr>
          <p:spPr>
            <a:xfrm flipH="1" flipV="1">
              <a:off x="4887360" y="4503240"/>
              <a:ext cx="594360" cy="598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" name="CustomShape 16">
              <a:extLst>
                <a:ext uri="{FF2B5EF4-FFF2-40B4-BE49-F238E27FC236}">
                  <a16:creationId xmlns:a16="http://schemas.microsoft.com/office/drawing/2014/main" id="{B646D387-77A7-4D1F-8A46-D69BDE56963D}"/>
                </a:ext>
              </a:extLst>
            </p:cNvPr>
            <p:cNvSpPr/>
            <p:nvPr/>
          </p:nvSpPr>
          <p:spPr>
            <a:xfrm flipV="1">
              <a:off x="5453640" y="4809240"/>
              <a:ext cx="525600" cy="314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CustomShape 17">
              <a:extLst>
                <a:ext uri="{FF2B5EF4-FFF2-40B4-BE49-F238E27FC236}">
                  <a16:creationId xmlns:a16="http://schemas.microsoft.com/office/drawing/2014/main" id="{7183319A-E110-49C2-B608-D4D83A82287D}"/>
                </a:ext>
              </a:extLst>
            </p:cNvPr>
            <p:cNvSpPr/>
            <p:nvPr/>
          </p:nvSpPr>
          <p:spPr>
            <a:xfrm flipH="1">
              <a:off x="5381640" y="5127120"/>
              <a:ext cx="56520" cy="633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CustomShape 18">
              <a:extLst>
                <a:ext uri="{FF2B5EF4-FFF2-40B4-BE49-F238E27FC236}">
                  <a16:creationId xmlns:a16="http://schemas.microsoft.com/office/drawing/2014/main" id="{3A489D98-71D0-4DB5-BB43-81D2E0E7F364}"/>
                </a:ext>
              </a:extLst>
            </p:cNvPr>
            <p:cNvSpPr/>
            <p:nvPr/>
          </p:nvSpPr>
          <p:spPr>
            <a:xfrm flipV="1">
              <a:off x="5442120" y="4897080"/>
              <a:ext cx="909360" cy="240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" name="CustomShape 19">
              <a:extLst>
                <a:ext uri="{FF2B5EF4-FFF2-40B4-BE49-F238E27FC236}">
                  <a16:creationId xmlns:a16="http://schemas.microsoft.com/office/drawing/2014/main" id="{7981E4EF-A847-4727-A58F-63DA598A1708}"/>
                </a:ext>
              </a:extLst>
            </p:cNvPr>
            <p:cNvSpPr/>
            <p:nvPr/>
          </p:nvSpPr>
          <p:spPr>
            <a:xfrm>
              <a:off x="5477400" y="5140800"/>
              <a:ext cx="81000" cy="619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CustomShape 20">
              <a:extLst>
                <a:ext uri="{FF2B5EF4-FFF2-40B4-BE49-F238E27FC236}">
                  <a16:creationId xmlns:a16="http://schemas.microsoft.com/office/drawing/2014/main" id="{2D16BD33-34F5-48D8-AA70-518A44E454F1}"/>
                </a:ext>
              </a:extLst>
            </p:cNvPr>
            <p:cNvSpPr/>
            <p:nvPr/>
          </p:nvSpPr>
          <p:spPr>
            <a:xfrm flipH="1">
              <a:off x="4750560" y="5110920"/>
              <a:ext cx="704880" cy="290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21">
              <a:extLst>
                <a:ext uri="{FF2B5EF4-FFF2-40B4-BE49-F238E27FC236}">
                  <a16:creationId xmlns:a16="http://schemas.microsoft.com/office/drawing/2014/main" id="{CEB0ECB8-29FA-45DE-810F-82C161E45DA8}"/>
                </a:ext>
              </a:extLst>
            </p:cNvPr>
            <p:cNvSpPr/>
            <p:nvPr/>
          </p:nvSpPr>
          <p:spPr>
            <a:xfrm flipH="1">
              <a:off x="4884480" y="5103720"/>
              <a:ext cx="557640" cy="597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22">
              <a:extLst>
                <a:ext uri="{FF2B5EF4-FFF2-40B4-BE49-F238E27FC236}">
                  <a16:creationId xmlns:a16="http://schemas.microsoft.com/office/drawing/2014/main" id="{69706A4B-0FF2-4A43-AA5F-78C245B821EB}"/>
                </a:ext>
              </a:extLst>
            </p:cNvPr>
            <p:cNvSpPr/>
            <p:nvPr/>
          </p:nvSpPr>
          <p:spPr>
            <a:xfrm flipH="1" flipV="1">
              <a:off x="5287680" y="4625280"/>
              <a:ext cx="180360" cy="475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2" name="CustomShape 23">
              <a:extLst>
                <a:ext uri="{FF2B5EF4-FFF2-40B4-BE49-F238E27FC236}">
                  <a16:creationId xmlns:a16="http://schemas.microsoft.com/office/drawing/2014/main" id="{68ED68CA-74BA-49CC-80BF-49CC5B4E3D14}"/>
                </a:ext>
              </a:extLst>
            </p:cNvPr>
            <p:cNvSpPr/>
            <p:nvPr/>
          </p:nvSpPr>
          <p:spPr>
            <a:xfrm flipH="1" flipV="1">
              <a:off x="5382360" y="4467600"/>
              <a:ext cx="106560" cy="632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3" name="CustomShape 24">
              <a:extLst>
                <a:ext uri="{FF2B5EF4-FFF2-40B4-BE49-F238E27FC236}">
                  <a16:creationId xmlns:a16="http://schemas.microsoft.com/office/drawing/2014/main" id="{ABBDB693-0446-4B1B-A63D-8E2D8F86EFDA}"/>
                </a:ext>
              </a:extLst>
            </p:cNvPr>
            <p:cNvSpPr/>
            <p:nvPr/>
          </p:nvSpPr>
          <p:spPr>
            <a:xfrm>
              <a:off x="5451120" y="5103720"/>
              <a:ext cx="752040" cy="597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CustomShape 25">
              <a:extLst>
                <a:ext uri="{FF2B5EF4-FFF2-40B4-BE49-F238E27FC236}">
                  <a16:creationId xmlns:a16="http://schemas.microsoft.com/office/drawing/2014/main" id="{69B2852F-5104-4F17-9363-1F4EEE3BC6A2}"/>
                </a:ext>
              </a:extLst>
            </p:cNvPr>
            <p:cNvSpPr/>
            <p:nvPr/>
          </p:nvSpPr>
          <p:spPr>
            <a:xfrm flipV="1">
              <a:off x="5470920" y="4494600"/>
              <a:ext cx="217440" cy="598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ustomShape 26">
              <a:extLst>
                <a:ext uri="{FF2B5EF4-FFF2-40B4-BE49-F238E27FC236}">
                  <a16:creationId xmlns:a16="http://schemas.microsoft.com/office/drawing/2014/main" id="{ED3BB6AF-A20B-4E76-8617-B4CD4B436DB3}"/>
                </a:ext>
              </a:extLst>
            </p:cNvPr>
            <p:cNvSpPr/>
            <p:nvPr/>
          </p:nvSpPr>
          <p:spPr>
            <a:xfrm>
              <a:off x="5470920" y="5127120"/>
              <a:ext cx="374040" cy="544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6" name="CustomShape 27">
              <a:extLst>
                <a:ext uri="{FF2B5EF4-FFF2-40B4-BE49-F238E27FC236}">
                  <a16:creationId xmlns:a16="http://schemas.microsoft.com/office/drawing/2014/main" id="{9365F14A-2969-4AD7-835E-EBD8AA42A66F}"/>
                </a:ext>
              </a:extLst>
            </p:cNvPr>
            <p:cNvSpPr/>
            <p:nvPr/>
          </p:nvSpPr>
          <p:spPr>
            <a:xfrm>
              <a:off x="5370120" y="5002200"/>
              <a:ext cx="189720" cy="215280"/>
            </a:xfrm>
            <a:prstGeom prst="ellipse">
              <a:avLst/>
            </a:prstGeom>
            <a:solidFill>
              <a:srgbClr val="CC99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7" name="CustomShape 28">
              <a:extLst>
                <a:ext uri="{FF2B5EF4-FFF2-40B4-BE49-F238E27FC236}">
                  <a16:creationId xmlns:a16="http://schemas.microsoft.com/office/drawing/2014/main" id="{CEF330F5-DCC5-40A0-83EA-865D4BA953CC}"/>
                </a:ext>
              </a:extLst>
            </p:cNvPr>
            <p:cNvSpPr/>
            <p:nvPr/>
          </p:nvSpPr>
          <p:spPr>
            <a:xfrm flipV="1">
              <a:off x="5560200" y="5100840"/>
              <a:ext cx="7286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48" name="CustomShape 29">
            <a:extLst>
              <a:ext uri="{FF2B5EF4-FFF2-40B4-BE49-F238E27FC236}">
                <a16:creationId xmlns:a16="http://schemas.microsoft.com/office/drawing/2014/main" id="{CD494077-84B5-4A28-806E-70F8E220F33D}"/>
              </a:ext>
            </a:extLst>
          </p:cNvPr>
          <p:cNvSpPr/>
          <p:nvPr/>
        </p:nvSpPr>
        <p:spPr>
          <a:xfrm>
            <a:off x="4632930" y="2022611"/>
            <a:ext cx="965250" cy="72927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663300"/>
              </a:gs>
            </a:gsLst>
            <a:path path="circle">
              <a:fillToRect l="50000" t="50000" r="50000" b="50000"/>
            </a:path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9" name="Group 30">
            <a:extLst>
              <a:ext uri="{FF2B5EF4-FFF2-40B4-BE49-F238E27FC236}">
                <a16:creationId xmlns:a16="http://schemas.microsoft.com/office/drawing/2014/main" id="{913FBDFF-AA27-4CE2-B628-B646C973565D}"/>
              </a:ext>
            </a:extLst>
          </p:cNvPr>
          <p:cNvGrpSpPr/>
          <p:nvPr/>
        </p:nvGrpSpPr>
        <p:grpSpPr>
          <a:xfrm>
            <a:off x="3643380" y="1974821"/>
            <a:ext cx="1078920" cy="854550"/>
            <a:chOff x="4812120" y="2927880"/>
            <a:chExt cx="1438560" cy="1139400"/>
          </a:xfrm>
        </p:grpSpPr>
        <p:sp>
          <p:nvSpPr>
            <p:cNvPr id="150" name="CustomShape 31">
              <a:extLst>
                <a:ext uri="{FF2B5EF4-FFF2-40B4-BE49-F238E27FC236}">
                  <a16:creationId xmlns:a16="http://schemas.microsoft.com/office/drawing/2014/main" id="{A3DD8063-D543-48F5-B84A-32C8F6054E7D}"/>
                </a:ext>
              </a:extLst>
            </p:cNvPr>
            <p:cNvSpPr/>
            <p:nvPr/>
          </p:nvSpPr>
          <p:spPr>
            <a:xfrm flipV="1">
              <a:off x="5465160" y="2938680"/>
              <a:ext cx="587160" cy="545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1" name="CustomShape 32">
              <a:extLst>
                <a:ext uri="{FF2B5EF4-FFF2-40B4-BE49-F238E27FC236}">
                  <a16:creationId xmlns:a16="http://schemas.microsoft.com/office/drawing/2014/main" id="{FD169A65-4700-4981-8E30-B86601132248}"/>
                </a:ext>
              </a:extLst>
            </p:cNvPr>
            <p:cNvSpPr/>
            <p:nvPr/>
          </p:nvSpPr>
          <p:spPr>
            <a:xfrm>
              <a:off x="5455080" y="3509280"/>
              <a:ext cx="541800" cy="51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CustomShape 33">
              <a:extLst>
                <a:ext uri="{FF2B5EF4-FFF2-40B4-BE49-F238E27FC236}">
                  <a16:creationId xmlns:a16="http://schemas.microsoft.com/office/drawing/2014/main" id="{EB3549FA-A09F-4D51-A7E3-4DE6FD272563}"/>
                </a:ext>
              </a:extLst>
            </p:cNvPr>
            <p:cNvSpPr/>
            <p:nvPr/>
          </p:nvSpPr>
          <p:spPr>
            <a:xfrm flipH="1">
              <a:off x="5137200" y="3473280"/>
              <a:ext cx="313200" cy="506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CustomShape 34">
              <a:extLst>
                <a:ext uri="{FF2B5EF4-FFF2-40B4-BE49-F238E27FC236}">
                  <a16:creationId xmlns:a16="http://schemas.microsoft.com/office/drawing/2014/main" id="{40E2797E-5A4C-43C7-A4D4-7012FCF4389C}"/>
                </a:ext>
              </a:extLst>
            </p:cNvPr>
            <p:cNvSpPr/>
            <p:nvPr/>
          </p:nvSpPr>
          <p:spPr>
            <a:xfrm flipH="1">
              <a:off x="4822560" y="3509280"/>
              <a:ext cx="610920" cy="22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4" name="CustomShape 35">
              <a:extLst>
                <a:ext uri="{FF2B5EF4-FFF2-40B4-BE49-F238E27FC236}">
                  <a16:creationId xmlns:a16="http://schemas.microsoft.com/office/drawing/2014/main" id="{3CC75456-D729-4F30-9362-3AC9DBD8106E}"/>
                </a:ext>
              </a:extLst>
            </p:cNvPr>
            <p:cNvSpPr/>
            <p:nvPr/>
          </p:nvSpPr>
          <p:spPr>
            <a:xfrm flipH="1" flipV="1">
              <a:off x="4926960" y="3323520"/>
              <a:ext cx="524880" cy="181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36">
              <a:extLst>
                <a:ext uri="{FF2B5EF4-FFF2-40B4-BE49-F238E27FC236}">
                  <a16:creationId xmlns:a16="http://schemas.microsoft.com/office/drawing/2014/main" id="{FB742C44-BCE6-42DE-B0DF-66768292BFCE}"/>
                </a:ext>
              </a:extLst>
            </p:cNvPr>
            <p:cNvSpPr/>
            <p:nvPr/>
          </p:nvSpPr>
          <p:spPr>
            <a:xfrm flipH="1" flipV="1">
              <a:off x="4853520" y="3080160"/>
              <a:ext cx="590040" cy="425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6" name="CustomShape 37">
              <a:extLst>
                <a:ext uri="{FF2B5EF4-FFF2-40B4-BE49-F238E27FC236}">
                  <a16:creationId xmlns:a16="http://schemas.microsoft.com/office/drawing/2014/main" id="{846FAD13-C804-48D6-B52F-372AEE18AECA}"/>
                </a:ext>
              </a:extLst>
            </p:cNvPr>
            <p:cNvSpPr/>
            <p:nvPr/>
          </p:nvSpPr>
          <p:spPr>
            <a:xfrm flipH="1" flipV="1">
              <a:off x="4934880" y="2959200"/>
              <a:ext cx="533880" cy="527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38">
              <a:extLst>
                <a:ext uri="{FF2B5EF4-FFF2-40B4-BE49-F238E27FC236}">
                  <a16:creationId xmlns:a16="http://schemas.microsoft.com/office/drawing/2014/main" id="{FBBBF6DD-41C4-453F-9570-388D007C77DD}"/>
                </a:ext>
              </a:extLst>
            </p:cNvPr>
            <p:cNvSpPr/>
            <p:nvPr/>
          </p:nvSpPr>
          <p:spPr>
            <a:xfrm flipV="1">
              <a:off x="5443920" y="3228840"/>
              <a:ext cx="471960" cy="277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CustomShape 39">
              <a:extLst>
                <a:ext uri="{FF2B5EF4-FFF2-40B4-BE49-F238E27FC236}">
                  <a16:creationId xmlns:a16="http://schemas.microsoft.com/office/drawing/2014/main" id="{CA07E10F-7621-4A15-A5D7-C71F8281DB01}"/>
                </a:ext>
              </a:extLst>
            </p:cNvPr>
            <p:cNvSpPr/>
            <p:nvPr/>
          </p:nvSpPr>
          <p:spPr>
            <a:xfrm flipH="1">
              <a:off x="5379840" y="3509280"/>
              <a:ext cx="50400" cy="558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CustomShape 40">
              <a:extLst>
                <a:ext uri="{FF2B5EF4-FFF2-40B4-BE49-F238E27FC236}">
                  <a16:creationId xmlns:a16="http://schemas.microsoft.com/office/drawing/2014/main" id="{6AA8984F-713A-4171-A8BB-ECCBB88CF532}"/>
                </a:ext>
              </a:extLst>
            </p:cNvPr>
            <p:cNvSpPr/>
            <p:nvPr/>
          </p:nvSpPr>
          <p:spPr>
            <a:xfrm flipV="1">
              <a:off x="5433840" y="3306240"/>
              <a:ext cx="816840" cy="211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0" name="CustomShape 41">
              <a:extLst>
                <a:ext uri="{FF2B5EF4-FFF2-40B4-BE49-F238E27FC236}">
                  <a16:creationId xmlns:a16="http://schemas.microsoft.com/office/drawing/2014/main" id="{43CF728C-5F6C-4815-94C0-A017D013F4A5}"/>
                </a:ext>
              </a:extLst>
            </p:cNvPr>
            <p:cNvSpPr/>
            <p:nvPr/>
          </p:nvSpPr>
          <p:spPr>
            <a:xfrm>
              <a:off x="5465160" y="3521160"/>
              <a:ext cx="72720" cy="545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1" name="CustomShape 42">
              <a:extLst>
                <a:ext uri="{FF2B5EF4-FFF2-40B4-BE49-F238E27FC236}">
                  <a16:creationId xmlns:a16="http://schemas.microsoft.com/office/drawing/2014/main" id="{FC5A0216-EDB0-44FD-8AC7-41A61E066D7E}"/>
                </a:ext>
              </a:extLst>
            </p:cNvPr>
            <p:cNvSpPr/>
            <p:nvPr/>
          </p:nvSpPr>
          <p:spPr>
            <a:xfrm flipH="1">
              <a:off x="4812120" y="3494880"/>
              <a:ext cx="632880" cy="255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2" name="CustomShape 43">
              <a:extLst>
                <a:ext uri="{FF2B5EF4-FFF2-40B4-BE49-F238E27FC236}">
                  <a16:creationId xmlns:a16="http://schemas.microsoft.com/office/drawing/2014/main" id="{BEF04F5F-2A04-4A0E-A023-DA6D1BD42718}"/>
                </a:ext>
              </a:extLst>
            </p:cNvPr>
            <p:cNvSpPr/>
            <p:nvPr/>
          </p:nvSpPr>
          <p:spPr>
            <a:xfrm flipH="1">
              <a:off x="4932360" y="3488760"/>
              <a:ext cx="500760" cy="526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CustomShape 44">
              <a:extLst>
                <a:ext uri="{FF2B5EF4-FFF2-40B4-BE49-F238E27FC236}">
                  <a16:creationId xmlns:a16="http://schemas.microsoft.com/office/drawing/2014/main" id="{EA5CD637-CA1D-4902-A459-15537F0D389B}"/>
                </a:ext>
              </a:extLst>
            </p:cNvPr>
            <p:cNvSpPr/>
            <p:nvPr/>
          </p:nvSpPr>
          <p:spPr>
            <a:xfrm flipH="1" flipV="1">
              <a:off x="5295600" y="3066120"/>
              <a:ext cx="162000" cy="418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CustomShape 45">
              <a:extLst>
                <a:ext uri="{FF2B5EF4-FFF2-40B4-BE49-F238E27FC236}">
                  <a16:creationId xmlns:a16="http://schemas.microsoft.com/office/drawing/2014/main" id="{911D3315-01C3-48A1-A666-A97DCB41B34C}"/>
                </a:ext>
              </a:extLst>
            </p:cNvPr>
            <p:cNvSpPr/>
            <p:nvPr/>
          </p:nvSpPr>
          <p:spPr>
            <a:xfrm flipH="1" flipV="1">
              <a:off x="5379120" y="2927520"/>
              <a:ext cx="95400" cy="556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CustomShape 46">
              <a:extLst>
                <a:ext uri="{FF2B5EF4-FFF2-40B4-BE49-F238E27FC236}">
                  <a16:creationId xmlns:a16="http://schemas.microsoft.com/office/drawing/2014/main" id="{DA75BBA9-A104-4A71-A7E8-BA97B9FFE4F1}"/>
                </a:ext>
              </a:extLst>
            </p:cNvPr>
            <p:cNvSpPr/>
            <p:nvPr/>
          </p:nvSpPr>
          <p:spPr>
            <a:xfrm>
              <a:off x="5441760" y="3488760"/>
              <a:ext cx="675360" cy="526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6" name="CustomShape 47">
              <a:extLst>
                <a:ext uri="{FF2B5EF4-FFF2-40B4-BE49-F238E27FC236}">
                  <a16:creationId xmlns:a16="http://schemas.microsoft.com/office/drawing/2014/main" id="{94892C03-6594-43DA-B499-507EBE3B3317}"/>
                </a:ext>
              </a:extLst>
            </p:cNvPr>
            <p:cNvSpPr/>
            <p:nvPr/>
          </p:nvSpPr>
          <p:spPr>
            <a:xfrm flipV="1">
              <a:off x="5459760" y="2951280"/>
              <a:ext cx="195120" cy="527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7" name="CustomShape 48">
              <a:extLst>
                <a:ext uri="{FF2B5EF4-FFF2-40B4-BE49-F238E27FC236}">
                  <a16:creationId xmlns:a16="http://schemas.microsoft.com/office/drawing/2014/main" id="{ADB0E570-5302-44B6-B077-7D5B502B11C5}"/>
                </a:ext>
              </a:extLst>
            </p:cNvPr>
            <p:cNvSpPr/>
            <p:nvPr/>
          </p:nvSpPr>
          <p:spPr>
            <a:xfrm>
              <a:off x="5459760" y="3509280"/>
              <a:ext cx="335880" cy="479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8" name="CustomShape 49">
              <a:extLst>
                <a:ext uri="{FF2B5EF4-FFF2-40B4-BE49-F238E27FC236}">
                  <a16:creationId xmlns:a16="http://schemas.microsoft.com/office/drawing/2014/main" id="{D6C30C7C-6AFC-4266-B603-AF8788527808}"/>
                </a:ext>
              </a:extLst>
            </p:cNvPr>
            <p:cNvSpPr/>
            <p:nvPr/>
          </p:nvSpPr>
          <p:spPr>
            <a:xfrm>
              <a:off x="5369040" y="3399120"/>
              <a:ext cx="170280" cy="189360"/>
            </a:xfrm>
            <a:prstGeom prst="ellipse">
              <a:avLst/>
            </a:prstGeom>
            <a:solidFill>
              <a:srgbClr val="CC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9" name="CustomShape 50">
              <a:extLst>
                <a:ext uri="{FF2B5EF4-FFF2-40B4-BE49-F238E27FC236}">
                  <a16:creationId xmlns:a16="http://schemas.microsoft.com/office/drawing/2014/main" id="{DA045FEE-CADB-433E-9D73-7F1375CB3AC7}"/>
                </a:ext>
              </a:extLst>
            </p:cNvPr>
            <p:cNvSpPr/>
            <p:nvPr/>
          </p:nvSpPr>
          <p:spPr>
            <a:xfrm flipV="1">
              <a:off x="5539680" y="3485160"/>
              <a:ext cx="6544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70" name="Group 51">
            <a:extLst>
              <a:ext uri="{FF2B5EF4-FFF2-40B4-BE49-F238E27FC236}">
                <a16:creationId xmlns:a16="http://schemas.microsoft.com/office/drawing/2014/main" id="{E9866A73-AF0D-4B07-B19C-264BB4082419}"/>
              </a:ext>
            </a:extLst>
          </p:cNvPr>
          <p:cNvGrpSpPr/>
          <p:nvPr/>
        </p:nvGrpSpPr>
        <p:grpSpPr>
          <a:xfrm>
            <a:off x="5007420" y="2599871"/>
            <a:ext cx="1296000" cy="933660"/>
            <a:chOff x="6630840" y="3761280"/>
            <a:chExt cx="1728000" cy="1244880"/>
          </a:xfrm>
        </p:grpSpPr>
        <p:sp>
          <p:nvSpPr>
            <p:cNvPr id="171" name="CustomShape 52">
              <a:extLst>
                <a:ext uri="{FF2B5EF4-FFF2-40B4-BE49-F238E27FC236}">
                  <a16:creationId xmlns:a16="http://schemas.microsoft.com/office/drawing/2014/main" id="{D02003E6-5D6F-4E9B-B1F2-7E54F6CA8E7D}"/>
                </a:ext>
              </a:extLst>
            </p:cNvPr>
            <p:cNvSpPr/>
            <p:nvPr/>
          </p:nvSpPr>
          <p:spPr>
            <a:xfrm flipV="1">
              <a:off x="7415640" y="3773520"/>
              <a:ext cx="705600" cy="595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2" name="CustomShape 53">
              <a:extLst>
                <a:ext uri="{FF2B5EF4-FFF2-40B4-BE49-F238E27FC236}">
                  <a16:creationId xmlns:a16="http://schemas.microsoft.com/office/drawing/2014/main" id="{459C4EBB-82FE-46A6-ADD9-907B82B90FC3}"/>
                </a:ext>
              </a:extLst>
            </p:cNvPr>
            <p:cNvSpPr/>
            <p:nvPr/>
          </p:nvSpPr>
          <p:spPr>
            <a:xfrm>
              <a:off x="7403040" y="4395960"/>
              <a:ext cx="650880" cy="56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3" name="CustomShape 54">
              <a:extLst>
                <a:ext uri="{FF2B5EF4-FFF2-40B4-BE49-F238E27FC236}">
                  <a16:creationId xmlns:a16="http://schemas.microsoft.com/office/drawing/2014/main" id="{31B234E8-BC72-4DC1-A2CE-C6C6E85C280A}"/>
                </a:ext>
              </a:extLst>
            </p:cNvPr>
            <p:cNvSpPr/>
            <p:nvPr/>
          </p:nvSpPr>
          <p:spPr>
            <a:xfrm flipH="1">
              <a:off x="7020720" y="4356720"/>
              <a:ext cx="376920" cy="553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4" name="CustomShape 55">
              <a:extLst>
                <a:ext uri="{FF2B5EF4-FFF2-40B4-BE49-F238E27FC236}">
                  <a16:creationId xmlns:a16="http://schemas.microsoft.com/office/drawing/2014/main" id="{F7D62837-F59F-4B80-980B-630D3E9847FB}"/>
                </a:ext>
              </a:extLst>
            </p:cNvPr>
            <p:cNvSpPr/>
            <p:nvPr/>
          </p:nvSpPr>
          <p:spPr>
            <a:xfrm flipH="1">
              <a:off x="6643800" y="4395960"/>
              <a:ext cx="734040" cy="24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5" name="CustomShape 56">
              <a:extLst>
                <a:ext uri="{FF2B5EF4-FFF2-40B4-BE49-F238E27FC236}">
                  <a16:creationId xmlns:a16="http://schemas.microsoft.com/office/drawing/2014/main" id="{37003A73-3108-459F-A858-8C0563A7CE41}"/>
                </a:ext>
              </a:extLst>
            </p:cNvPr>
            <p:cNvSpPr/>
            <p:nvPr/>
          </p:nvSpPr>
          <p:spPr>
            <a:xfrm flipH="1" flipV="1">
              <a:off x="6769080" y="4194000"/>
              <a:ext cx="630720" cy="198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6" name="CustomShape 57">
              <a:extLst>
                <a:ext uri="{FF2B5EF4-FFF2-40B4-BE49-F238E27FC236}">
                  <a16:creationId xmlns:a16="http://schemas.microsoft.com/office/drawing/2014/main" id="{1D38C0FB-3216-4677-92C7-950F8383D76E}"/>
                </a:ext>
              </a:extLst>
            </p:cNvPr>
            <p:cNvSpPr/>
            <p:nvPr/>
          </p:nvSpPr>
          <p:spPr>
            <a:xfrm flipH="1" flipV="1">
              <a:off x="6681960" y="3927240"/>
              <a:ext cx="709200" cy="464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7" name="CustomShape 58">
              <a:extLst>
                <a:ext uri="{FF2B5EF4-FFF2-40B4-BE49-F238E27FC236}">
                  <a16:creationId xmlns:a16="http://schemas.microsoft.com/office/drawing/2014/main" id="{FA34779D-52EE-4B57-8FB5-68B0909014AD}"/>
                </a:ext>
              </a:extLst>
            </p:cNvPr>
            <p:cNvSpPr/>
            <p:nvPr/>
          </p:nvSpPr>
          <p:spPr>
            <a:xfrm flipH="1" flipV="1">
              <a:off x="6779880" y="3795480"/>
              <a:ext cx="641520" cy="576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8" name="CustomShape 59">
              <a:extLst>
                <a:ext uri="{FF2B5EF4-FFF2-40B4-BE49-F238E27FC236}">
                  <a16:creationId xmlns:a16="http://schemas.microsoft.com/office/drawing/2014/main" id="{8890A180-04D9-4F11-9CCA-FE4F3C6F4D24}"/>
                </a:ext>
              </a:extLst>
            </p:cNvPr>
            <p:cNvSpPr/>
            <p:nvPr/>
          </p:nvSpPr>
          <p:spPr>
            <a:xfrm flipV="1">
              <a:off x="7390080" y="4089600"/>
              <a:ext cx="567360" cy="303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CustomShape 60">
              <a:extLst>
                <a:ext uri="{FF2B5EF4-FFF2-40B4-BE49-F238E27FC236}">
                  <a16:creationId xmlns:a16="http://schemas.microsoft.com/office/drawing/2014/main" id="{16BED28C-9D61-4D0B-AB31-FEBEF12FFCF7}"/>
                </a:ext>
              </a:extLst>
            </p:cNvPr>
            <p:cNvSpPr/>
            <p:nvPr/>
          </p:nvSpPr>
          <p:spPr>
            <a:xfrm flipH="1">
              <a:off x="7313400" y="4395960"/>
              <a:ext cx="61200" cy="610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CustomShape 61">
              <a:extLst>
                <a:ext uri="{FF2B5EF4-FFF2-40B4-BE49-F238E27FC236}">
                  <a16:creationId xmlns:a16="http://schemas.microsoft.com/office/drawing/2014/main" id="{60312626-C766-48B6-BA7C-D039BC910C9C}"/>
                </a:ext>
              </a:extLst>
            </p:cNvPr>
            <p:cNvSpPr/>
            <p:nvPr/>
          </p:nvSpPr>
          <p:spPr>
            <a:xfrm flipV="1">
              <a:off x="7377480" y="4174200"/>
              <a:ext cx="981360" cy="231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CustomShape 62">
              <a:extLst>
                <a:ext uri="{FF2B5EF4-FFF2-40B4-BE49-F238E27FC236}">
                  <a16:creationId xmlns:a16="http://schemas.microsoft.com/office/drawing/2014/main" id="{15C01851-67FD-4974-81F5-1C155D57A2F5}"/>
                </a:ext>
              </a:extLst>
            </p:cNvPr>
            <p:cNvSpPr/>
            <p:nvPr/>
          </p:nvSpPr>
          <p:spPr>
            <a:xfrm>
              <a:off x="7415640" y="4409280"/>
              <a:ext cx="87840" cy="596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2" name="CustomShape 63">
              <a:extLst>
                <a:ext uri="{FF2B5EF4-FFF2-40B4-BE49-F238E27FC236}">
                  <a16:creationId xmlns:a16="http://schemas.microsoft.com/office/drawing/2014/main" id="{87CFA364-A87B-4397-AFBC-16742E62E0B5}"/>
                </a:ext>
              </a:extLst>
            </p:cNvPr>
            <p:cNvSpPr/>
            <p:nvPr/>
          </p:nvSpPr>
          <p:spPr>
            <a:xfrm flipH="1">
              <a:off x="6630480" y="4380120"/>
              <a:ext cx="76068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3" name="CustomShape 64">
              <a:extLst>
                <a:ext uri="{FF2B5EF4-FFF2-40B4-BE49-F238E27FC236}">
                  <a16:creationId xmlns:a16="http://schemas.microsoft.com/office/drawing/2014/main" id="{01C24515-8B9D-4E79-9D3C-660C75343BBF}"/>
                </a:ext>
              </a:extLst>
            </p:cNvPr>
            <p:cNvSpPr/>
            <p:nvPr/>
          </p:nvSpPr>
          <p:spPr>
            <a:xfrm flipH="1">
              <a:off x="6776640" y="4373640"/>
              <a:ext cx="601920" cy="576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4" name="CustomShape 65">
              <a:extLst>
                <a:ext uri="{FF2B5EF4-FFF2-40B4-BE49-F238E27FC236}">
                  <a16:creationId xmlns:a16="http://schemas.microsoft.com/office/drawing/2014/main" id="{9A60059E-D2A6-46BC-A298-CB49ABCD79B7}"/>
                </a:ext>
              </a:extLst>
            </p:cNvPr>
            <p:cNvSpPr/>
            <p:nvPr/>
          </p:nvSpPr>
          <p:spPr>
            <a:xfrm flipH="1" flipV="1">
              <a:off x="7211160" y="3912480"/>
              <a:ext cx="194760" cy="457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CustomShape 66">
              <a:extLst>
                <a:ext uri="{FF2B5EF4-FFF2-40B4-BE49-F238E27FC236}">
                  <a16:creationId xmlns:a16="http://schemas.microsoft.com/office/drawing/2014/main" id="{E41674C3-0294-4E3C-9CA4-8131404B1CAB}"/>
                </a:ext>
              </a:extLst>
            </p:cNvPr>
            <p:cNvSpPr/>
            <p:nvPr/>
          </p:nvSpPr>
          <p:spPr>
            <a:xfrm flipH="1" flipV="1">
              <a:off x="7313400" y="3761280"/>
              <a:ext cx="115200" cy="609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6" name="CustomShape 67">
              <a:extLst>
                <a:ext uri="{FF2B5EF4-FFF2-40B4-BE49-F238E27FC236}">
                  <a16:creationId xmlns:a16="http://schemas.microsoft.com/office/drawing/2014/main" id="{43B0B030-B127-4266-9AF0-9FD597D108D6}"/>
                </a:ext>
              </a:extLst>
            </p:cNvPr>
            <p:cNvSpPr/>
            <p:nvPr/>
          </p:nvSpPr>
          <p:spPr>
            <a:xfrm>
              <a:off x="7387200" y="4373640"/>
              <a:ext cx="811440" cy="576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7" name="CustomShape 68">
              <a:extLst>
                <a:ext uri="{FF2B5EF4-FFF2-40B4-BE49-F238E27FC236}">
                  <a16:creationId xmlns:a16="http://schemas.microsoft.com/office/drawing/2014/main" id="{7917B664-F2D6-44DC-8B15-5E64385FDB42}"/>
                </a:ext>
              </a:extLst>
            </p:cNvPr>
            <p:cNvSpPr/>
            <p:nvPr/>
          </p:nvSpPr>
          <p:spPr>
            <a:xfrm flipV="1">
              <a:off x="7408800" y="3787200"/>
              <a:ext cx="234720" cy="576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8" name="CustomShape 69">
              <a:extLst>
                <a:ext uri="{FF2B5EF4-FFF2-40B4-BE49-F238E27FC236}">
                  <a16:creationId xmlns:a16="http://schemas.microsoft.com/office/drawing/2014/main" id="{06A8242C-E83B-42CC-BB51-FF5F0D05AC07}"/>
                </a:ext>
              </a:extLst>
            </p:cNvPr>
            <p:cNvSpPr/>
            <p:nvPr/>
          </p:nvSpPr>
          <p:spPr>
            <a:xfrm>
              <a:off x="7408800" y="4395960"/>
              <a:ext cx="403560" cy="524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9" name="CustomShape 70">
              <a:extLst>
                <a:ext uri="{FF2B5EF4-FFF2-40B4-BE49-F238E27FC236}">
                  <a16:creationId xmlns:a16="http://schemas.microsoft.com/office/drawing/2014/main" id="{FD5111EA-4CF8-4384-A2B3-A086BFE4F068}"/>
                </a:ext>
              </a:extLst>
            </p:cNvPr>
            <p:cNvSpPr/>
            <p:nvPr/>
          </p:nvSpPr>
          <p:spPr>
            <a:xfrm>
              <a:off x="7300080" y="4275720"/>
              <a:ext cx="204840" cy="20736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0" name="CustomShape 71">
              <a:extLst>
                <a:ext uri="{FF2B5EF4-FFF2-40B4-BE49-F238E27FC236}">
                  <a16:creationId xmlns:a16="http://schemas.microsoft.com/office/drawing/2014/main" id="{DB14A050-E53C-448F-BB35-08A033DAAA3C}"/>
                </a:ext>
              </a:extLst>
            </p:cNvPr>
            <p:cNvSpPr/>
            <p:nvPr/>
          </p:nvSpPr>
          <p:spPr>
            <a:xfrm flipV="1">
              <a:off x="7504920" y="4370040"/>
              <a:ext cx="786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93" name="Group 5">
            <a:extLst>
              <a:ext uri="{FF2B5EF4-FFF2-40B4-BE49-F238E27FC236}">
                <a16:creationId xmlns:a16="http://schemas.microsoft.com/office/drawing/2014/main" id="{27E3D78D-7AA6-456D-A99B-1B8150309FB2}"/>
              </a:ext>
            </a:extLst>
          </p:cNvPr>
          <p:cNvGrpSpPr/>
          <p:nvPr/>
        </p:nvGrpSpPr>
        <p:grpSpPr>
          <a:xfrm>
            <a:off x="774319" y="2542653"/>
            <a:ext cx="1622318" cy="1120523"/>
            <a:chOff x="1526400" y="4162680"/>
            <a:chExt cx="1635480" cy="1156320"/>
          </a:xfrm>
        </p:grpSpPr>
        <p:sp>
          <p:nvSpPr>
            <p:cNvPr id="194" name="CustomShape 6">
              <a:extLst>
                <a:ext uri="{FF2B5EF4-FFF2-40B4-BE49-F238E27FC236}">
                  <a16:creationId xmlns:a16="http://schemas.microsoft.com/office/drawing/2014/main" id="{8FE57CC9-E4A6-4AE8-99EC-251E6E409448}"/>
                </a:ext>
              </a:extLst>
            </p:cNvPr>
            <p:cNvSpPr/>
            <p:nvPr/>
          </p:nvSpPr>
          <p:spPr>
            <a:xfrm flipV="1">
              <a:off x="2268720" y="4174920"/>
              <a:ext cx="668160" cy="553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5" name="CustomShape 7">
              <a:extLst>
                <a:ext uri="{FF2B5EF4-FFF2-40B4-BE49-F238E27FC236}">
                  <a16:creationId xmlns:a16="http://schemas.microsoft.com/office/drawing/2014/main" id="{202D86B6-D94B-4C4D-A3C6-3ED43AD6D6D0}"/>
                </a:ext>
              </a:extLst>
            </p:cNvPr>
            <p:cNvSpPr/>
            <p:nvPr/>
          </p:nvSpPr>
          <p:spPr>
            <a:xfrm>
              <a:off x="2257200" y="4752720"/>
              <a:ext cx="616320" cy="51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6" name="CustomShape 8">
              <a:extLst>
                <a:ext uri="{FF2B5EF4-FFF2-40B4-BE49-F238E27FC236}">
                  <a16:creationId xmlns:a16="http://schemas.microsoft.com/office/drawing/2014/main" id="{B99A2397-DAE4-409C-A307-7D2D413A5EF8}"/>
                </a:ext>
              </a:extLst>
            </p:cNvPr>
            <p:cNvSpPr/>
            <p:nvPr/>
          </p:nvSpPr>
          <p:spPr>
            <a:xfrm flipH="1">
              <a:off x="1895040" y="4716360"/>
              <a:ext cx="356760" cy="514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7" name="CustomShape 9">
              <a:extLst>
                <a:ext uri="{FF2B5EF4-FFF2-40B4-BE49-F238E27FC236}">
                  <a16:creationId xmlns:a16="http://schemas.microsoft.com/office/drawing/2014/main" id="{F07A48C4-2534-4FC9-AFCB-779DAA757785}"/>
                </a:ext>
              </a:extLst>
            </p:cNvPr>
            <p:cNvSpPr/>
            <p:nvPr/>
          </p:nvSpPr>
          <p:spPr>
            <a:xfrm flipH="1">
              <a:off x="1537920" y="4752720"/>
              <a:ext cx="695160" cy="22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8" name="CustomShape 10">
              <a:extLst>
                <a:ext uri="{FF2B5EF4-FFF2-40B4-BE49-F238E27FC236}">
                  <a16:creationId xmlns:a16="http://schemas.microsoft.com/office/drawing/2014/main" id="{8B0C0DE1-0567-460F-81D7-6E86D0F84CAA}"/>
                </a:ext>
              </a:extLst>
            </p:cNvPr>
            <p:cNvSpPr/>
            <p:nvPr/>
          </p:nvSpPr>
          <p:spPr>
            <a:xfrm flipH="1" flipV="1">
              <a:off x="1656000" y="4565160"/>
              <a:ext cx="597240" cy="184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9" name="CustomShape 11">
              <a:extLst>
                <a:ext uri="{FF2B5EF4-FFF2-40B4-BE49-F238E27FC236}">
                  <a16:creationId xmlns:a16="http://schemas.microsoft.com/office/drawing/2014/main" id="{F0AB7B74-C3D1-4968-BF43-AD77A0D30E75}"/>
                </a:ext>
              </a:extLst>
            </p:cNvPr>
            <p:cNvSpPr/>
            <p:nvPr/>
          </p:nvSpPr>
          <p:spPr>
            <a:xfrm flipH="1" flipV="1">
              <a:off x="1573560" y="4318200"/>
              <a:ext cx="671400" cy="431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0" name="CustomShape 12">
              <a:extLst>
                <a:ext uri="{FF2B5EF4-FFF2-40B4-BE49-F238E27FC236}">
                  <a16:creationId xmlns:a16="http://schemas.microsoft.com/office/drawing/2014/main" id="{3AECA018-12F2-4192-BFCF-F03EE4A8E8D9}"/>
                </a:ext>
              </a:extLst>
            </p:cNvPr>
            <p:cNvSpPr/>
            <p:nvPr/>
          </p:nvSpPr>
          <p:spPr>
            <a:xfrm flipH="1" flipV="1">
              <a:off x="1666080" y="4194360"/>
              <a:ext cx="607320" cy="535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1" name="CustomShape 13">
              <a:extLst>
                <a:ext uri="{FF2B5EF4-FFF2-40B4-BE49-F238E27FC236}">
                  <a16:creationId xmlns:a16="http://schemas.microsoft.com/office/drawing/2014/main" id="{E82D8A68-A3D2-4E01-8D30-ADE7F401E56F}"/>
                </a:ext>
              </a:extLst>
            </p:cNvPr>
            <p:cNvSpPr/>
            <p:nvPr/>
          </p:nvSpPr>
          <p:spPr>
            <a:xfrm flipV="1">
              <a:off x="2244600" y="4467600"/>
              <a:ext cx="537120" cy="281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2" name="CustomShape 14">
              <a:extLst>
                <a:ext uri="{FF2B5EF4-FFF2-40B4-BE49-F238E27FC236}">
                  <a16:creationId xmlns:a16="http://schemas.microsoft.com/office/drawing/2014/main" id="{003BA0DE-508B-49D2-B737-047A2E846150}"/>
                </a:ext>
              </a:extLst>
            </p:cNvPr>
            <p:cNvSpPr/>
            <p:nvPr/>
          </p:nvSpPr>
          <p:spPr>
            <a:xfrm flipH="1">
              <a:off x="2171880" y="4752720"/>
              <a:ext cx="57600" cy="566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3" name="CustomShape 15">
              <a:extLst>
                <a:ext uri="{FF2B5EF4-FFF2-40B4-BE49-F238E27FC236}">
                  <a16:creationId xmlns:a16="http://schemas.microsoft.com/office/drawing/2014/main" id="{46CE97CB-BB0E-4753-B312-7ADDDE08F166}"/>
                </a:ext>
              </a:extLst>
            </p:cNvPr>
            <p:cNvSpPr/>
            <p:nvPr/>
          </p:nvSpPr>
          <p:spPr>
            <a:xfrm flipV="1">
              <a:off x="2232720" y="4546080"/>
              <a:ext cx="929160" cy="214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4" name="CustomShape 16">
              <a:extLst>
                <a:ext uri="{FF2B5EF4-FFF2-40B4-BE49-F238E27FC236}">
                  <a16:creationId xmlns:a16="http://schemas.microsoft.com/office/drawing/2014/main" id="{90EE0D31-F899-4130-B4A3-ACA27ABDC4FC}"/>
                </a:ext>
              </a:extLst>
            </p:cNvPr>
            <p:cNvSpPr/>
            <p:nvPr/>
          </p:nvSpPr>
          <p:spPr>
            <a:xfrm>
              <a:off x="2268720" y="4764960"/>
              <a:ext cx="82800" cy="554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5" name="CustomShape 17">
              <a:extLst>
                <a:ext uri="{FF2B5EF4-FFF2-40B4-BE49-F238E27FC236}">
                  <a16:creationId xmlns:a16="http://schemas.microsoft.com/office/drawing/2014/main" id="{507F08D7-0B12-4629-BF53-88BF9A22F098}"/>
                </a:ext>
              </a:extLst>
            </p:cNvPr>
            <p:cNvSpPr/>
            <p:nvPr/>
          </p:nvSpPr>
          <p:spPr>
            <a:xfrm flipH="1">
              <a:off x="1526400" y="4738320"/>
              <a:ext cx="720000" cy="259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6" name="CustomShape 18">
              <a:extLst>
                <a:ext uri="{FF2B5EF4-FFF2-40B4-BE49-F238E27FC236}">
                  <a16:creationId xmlns:a16="http://schemas.microsoft.com/office/drawing/2014/main" id="{53D48FB4-0179-4561-BE9B-26DE2D210296}"/>
                </a:ext>
              </a:extLst>
            </p:cNvPr>
            <p:cNvSpPr/>
            <p:nvPr/>
          </p:nvSpPr>
          <p:spPr>
            <a:xfrm flipH="1">
              <a:off x="1663200" y="4731840"/>
              <a:ext cx="569880" cy="534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7" name="CustomShape 19">
              <a:extLst>
                <a:ext uri="{FF2B5EF4-FFF2-40B4-BE49-F238E27FC236}">
                  <a16:creationId xmlns:a16="http://schemas.microsoft.com/office/drawing/2014/main" id="{276D904D-F000-4CC3-87A8-7DECB0638113}"/>
                </a:ext>
              </a:extLst>
            </p:cNvPr>
            <p:cNvSpPr/>
            <p:nvPr/>
          </p:nvSpPr>
          <p:spPr>
            <a:xfrm flipH="1" flipV="1">
              <a:off x="2076120" y="4303080"/>
              <a:ext cx="184320" cy="425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CustomShape 20">
              <a:extLst>
                <a:ext uri="{FF2B5EF4-FFF2-40B4-BE49-F238E27FC236}">
                  <a16:creationId xmlns:a16="http://schemas.microsoft.com/office/drawing/2014/main" id="{A9D47120-E8C4-424B-9707-BEC85BCD214F}"/>
                </a:ext>
              </a:extLst>
            </p:cNvPr>
            <p:cNvSpPr/>
            <p:nvPr/>
          </p:nvSpPr>
          <p:spPr>
            <a:xfrm flipH="1" flipV="1">
              <a:off x="2171160" y="4162320"/>
              <a:ext cx="109080" cy="56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9" name="CustomShape 21">
              <a:extLst>
                <a:ext uri="{FF2B5EF4-FFF2-40B4-BE49-F238E27FC236}">
                  <a16:creationId xmlns:a16="http://schemas.microsoft.com/office/drawing/2014/main" id="{1A896E1E-48E0-48AF-B990-2BD606761A3F}"/>
                </a:ext>
              </a:extLst>
            </p:cNvPr>
            <p:cNvSpPr/>
            <p:nvPr/>
          </p:nvSpPr>
          <p:spPr>
            <a:xfrm>
              <a:off x="2242080" y="4731840"/>
              <a:ext cx="768240" cy="534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0" name="CustomShape 22">
              <a:extLst>
                <a:ext uri="{FF2B5EF4-FFF2-40B4-BE49-F238E27FC236}">
                  <a16:creationId xmlns:a16="http://schemas.microsoft.com/office/drawing/2014/main" id="{C8FACFE0-303D-44D4-BBE2-2A97C986BF24}"/>
                </a:ext>
              </a:extLst>
            </p:cNvPr>
            <p:cNvSpPr/>
            <p:nvPr/>
          </p:nvSpPr>
          <p:spPr>
            <a:xfrm flipV="1">
              <a:off x="2262240" y="4186440"/>
              <a:ext cx="222120" cy="535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1" name="CustomShape 23">
              <a:extLst>
                <a:ext uri="{FF2B5EF4-FFF2-40B4-BE49-F238E27FC236}">
                  <a16:creationId xmlns:a16="http://schemas.microsoft.com/office/drawing/2014/main" id="{1AAE8A50-A6B9-4C98-B406-E3C5888D0E53}"/>
                </a:ext>
              </a:extLst>
            </p:cNvPr>
            <p:cNvSpPr/>
            <p:nvPr/>
          </p:nvSpPr>
          <p:spPr>
            <a:xfrm>
              <a:off x="2262240" y="4752720"/>
              <a:ext cx="381960" cy="487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2" name="CustomShape 24">
              <a:extLst>
                <a:ext uri="{FF2B5EF4-FFF2-40B4-BE49-F238E27FC236}">
                  <a16:creationId xmlns:a16="http://schemas.microsoft.com/office/drawing/2014/main" id="{3A52D8D3-472B-4BF5-8D8D-43C316FD0759}"/>
                </a:ext>
              </a:extLst>
            </p:cNvPr>
            <p:cNvSpPr/>
            <p:nvPr/>
          </p:nvSpPr>
          <p:spPr>
            <a:xfrm>
              <a:off x="2159280" y="4641120"/>
              <a:ext cx="193680" cy="1922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3" name="CustomShape 25">
              <a:extLst>
                <a:ext uri="{FF2B5EF4-FFF2-40B4-BE49-F238E27FC236}">
                  <a16:creationId xmlns:a16="http://schemas.microsoft.com/office/drawing/2014/main" id="{4AF9CEF3-7E67-42B8-8F7B-4801DE79A13C}"/>
                </a:ext>
              </a:extLst>
            </p:cNvPr>
            <p:cNvSpPr/>
            <p:nvPr/>
          </p:nvSpPr>
          <p:spPr>
            <a:xfrm flipV="1">
              <a:off x="2353680" y="4728240"/>
              <a:ext cx="7444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15" name="CustomShape 112">
            <a:extLst>
              <a:ext uri="{FF2B5EF4-FFF2-40B4-BE49-F238E27FC236}">
                <a16:creationId xmlns:a16="http://schemas.microsoft.com/office/drawing/2014/main" id="{D7CF4BD0-3055-4F04-A549-12F9F83DBED5}"/>
              </a:ext>
            </a:extLst>
          </p:cNvPr>
          <p:cNvSpPr/>
          <p:nvPr/>
        </p:nvSpPr>
        <p:spPr>
          <a:xfrm>
            <a:off x="6748272" y="2560446"/>
            <a:ext cx="1599022" cy="109242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72">
            <a:extLst>
              <a:ext uri="{FF2B5EF4-FFF2-40B4-BE49-F238E27FC236}">
                <a16:creationId xmlns:a16="http://schemas.microsoft.com/office/drawing/2014/main" id="{2387C4A6-44A9-4315-B213-3F04E07B12CE}"/>
              </a:ext>
            </a:extLst>
          </p:cNvPr>
          <p:cNvSpPr/>
          <p:nvPr/>
        </p:nvSpPr>
        <p:spPr>
          <a:xfrm>
            <a:off x="627861" y="3627211"/>
            <a:ext cx="185058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C00000"/>
                </a:solidFill>
                <a:ea typeface="Noto Sans CJK JP Regular"/>
              </a:rPr>
              <a:t>Point Source</a:t>
            </a:r>
            <a:endParaRPr lang="en-US" b="1" spc="-1" dirty="0">
              <a:solidFill>
                <a:srgbClr val="C00000"/>
              </a:solidFill>
            </a:endParaRPr>
          </a:p>
        </p:txBody>
      </p:sp>
      <p:sp>
        <p:nvSpPr>
          <p:cNvPr id="217" name="CustomShape 72">
            <a:extLst>
              <a:ext uri="{FF2B5EF4-FFF2-40B4-BE49-F238E27FC236}">
                <a16:creationId xmlns:a16="http://schemas.microsoft.com/office/drawing/2014/main" id="{842698A0-9868-4C6A-960F-4A05ED811CAB}"/>
              </a:ext>
            </a:extLst>
          </p:cNvPr>
          <p:cNvSpPr/>
          <p:nvPr/>
        </p:nvSpPr>
        <p:spPr>
          <a:xfrm>
            <a:off x="6631424" y="3637009"/>
            <a:ext cx="185058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chemeClr val="accent1">
                    <a:lumMod val="75000"/>
                  </a:schemeClr>
                </a:solidFill>
              </a:rPr>
              <a:t>Diffuse Photon</a:t>
            </a:r>
          </a:p>
        </p:txBody>
      </p: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5699342D-4C53-1640-B560-9B3FF01744D7}"/>
              </a:ext>
            </a:extLst>
          </p:cNvPr>
          <p:cNvGrpSpPr/>
          <p:nvPr/>
        </p:nvGrpSpPr>
        <p:grpSpPr>
          <a:xfrm>
            <a:off x="289097" y="157407"/>
            <a:ext cx="8565806" cy="1101297"/>
            <a:chOff x="289097" y="157407"/>
            <a:chExt cx="8565806" cy="1101297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47558BC8-7B4C-AB46-84C6-5056B01D143D}"/>
                </a:ext>
              </a:extLst>
            </p:cNvPr>
            <p:cNvSpPr txBox="1"/>
            <p:nvPr/>
          </p:nvSpPr>
          <p:spPr>
            <a:xfrm>
              <a:off x="289097" y="157407"/>
              <a:ext cx="85658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Two computation elements in ARGOT code: ARGOT method and ART method</a:t>
              </a:r>
              <a:endParaRPr kumimoji="1" lang="ja-JP" altLang="en-US" sz="2000" b="1"/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37557994-794D-024B-86F2-7D992839076E}"/>
                </a:ext>
              </a:extLst>
            </p:cNvPr>
            <p:cNvSpPr txBox="1"/>
            <p:nvPr/>
          </p:nvSpPr>
          <p:spPr>
            <a:xfrm>
              <a:off x="715737" y="612373"/>
              <a:ext cx="7531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/>
                <a:t>ARGOT method: Point Source processing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dirty="0"/>
                <a:t>ART method (Authentic Radiation Transfer): Diffused Photon processing</a:t>
              </a:r>
              <a:endParaRPr kumimoji="1" lang="ja-JP" altLang="en-US"/>
            </a:p>
          </p:txBody>
        </p:sp>
      </p:grp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1A94458-8C7B-D945-B5F2-0F98A23753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A0E23E-2DD6-6B49-BE9B-6A3B63FB78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1181209"/>
      </p:ext>
    </p:extLst>
  </p:cSld>
  <p:clrMapOvr>
    <a:masterClrMapping/>
  </p:clrMapOvr>
  <p:transition advTm="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0B605-BE6E-44A7-B739-04987610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21382"/>
            <a:ext cx="7803814" cy="904755"/>
          </a:xfrm>
        </p:spPr>
        <p:txBody>
          <a:bodyPr/>
          <a:lstStyle/>
          <a:p>
            <a:r>
              <a:rPr lang="en-US" sz="1800" dirty="0"/>
              <a:t>Cosmic Radiative Transfer Simulation</a:t>
            </a:r>
            <a:br>
              <a:rPr lang="en-US" sz="2400" dirty="0"/>
            </a:br>
            <a:r>
              <a:rPr lang="en-US" sz="3000" dirty="0"/>
              <a:t> ARGOT</a:t>
            </a:r>
            <a:r>
              <a:rPr lang="en-US" sz="3000" baseline="30000" dirty="0"/>
              <a:t> 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B335-72C6-6143-B7CB-03435D3A38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B26038-BA6C-2A49-A002-3ADAE5ED4EED}" type="slidenum">
              <a:rPr lang="en-JP" smtClean="0"/>
              <a:pPr/>
              <a:t>35</a:t>
            </a:fld>
            <a:r>
              <a:rPr lang="en-JP"/>
              <a:t> </a:t>
            </a:r>
            <a:endParaRPr kumimoji="1" lang="en-JP" altLang="ja-JP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88C960DA-9DF0-4EC1-A398-4584609C4867}"/>
              </a:ext>
            </a:extLst>
          </p:cNvPr>
          <p:cNvSpPr/>
          <p:nvPr/>
        </p:nvSpPr>
        <p:spPr>
          <a:xfrm>
            <a:off x="516942" y="1815462"/>
            <a:ext cx="2072520" cy="241245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27">
            <a:extLst>
              <a:ext uri="{FF2B5EF4-FFF2-40B4-BE49-F238E27FC236}">
                <a16:creationId xmlns:a16="http://schemas.microsoft.com/office/drawing/2014/main" id="{70E3C84F-2626-4F05-918C-81123062F6FE}"/>
              </a:ext>
            </a:extLst>
          </p:cNvPr>
          <p:cNvSpPr/>
          <p:nvPr/>
        </p:nvSpPr>
        <p:spPr>
          <a:xfrm>
            <a:off x="517482" y="3875761"/>
            <a:ext cx="207198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C00000"/>
                </a:solidFill>
                <a:ea typeface="Noto Sans CJK JP Regular"/>
              </a:rPr>
              <a:t>GPU acceleration</a:t>
            </a:r>
            <a:endParaRPr lang="en-US" b="1" spc="-1" dirty="0"/>
          </a:p>
        </p:txBody>
      </p:sp>
      <p:sp>
        <p:nvSpPr>
          <p:cNvPr id="11" name="CustomShape 28">
            <a:extLst>
              <a:ext uri="{FF2B5EF4-FFF2-40B4-BE49-F238E27FC236}">
                <a16:creationId xmlns:a16="http://schemas.microsoft.com/office/drawing/2014/main" id="{A565C068-12D0-443C-A865-3B996BE89620}"/>
              </a:ext>
            </a:extLst>
          </p:cNvPr>
          <p:cNvSpPr/>
          <p:nvPr/>
        </p:nvSpPr>
        <p:spPr>
          <a:xfrm>
            <a:off x="517482" y="1808361"/>
            <a:ext cx="2079810" cy="7375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50" b="1" spc="-1" dirty="0">
                <a:solidFill>
                  <a:srgbClr val="A50021"/>
                </a:solidFill>
                <a:ea typeface="Noto Sans CJK JP Regular"/>
              </a:rPr>
              <a:t>ARGOT method</a:t>
            </a:r>
            <a:endParaRPr lang="en-US" sz="1950" spc="-1" dirty="0"/>
          </a:p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rgbClr val="C00000"/>
                </a:solidFill>
                <a:ea typeface="Noto Sans CJK JP Regular"/>
              </a:rPr>
              <a:t>for radiative transfer (RT) </a:t>
            </a:r>
            <a:endParaRPr lang="en-US" sz="1200" spc="-1" dirty="0"/>
          </a:p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rgbClr val="C00000"/>
                </a:solidFill>
                <a:ea typeface="Noto Sans CJK JP Regular"/>
              </a:rPr>
              <a:t>from point source</a:t>
            </a:r>
            <a:endParaRPr lang="en-US" sz="1200" spc="-1" dirty="0"/>
          </a:p>
        </p:txBody>
      </p:sp>
      <p:pic>
        <p:nvPicPr>
          <p:cNvPr id="12" name="図 2">
            <a:extLst>
              <a:ext uri="{FF2B5EF4-FFF2-40B4-BE49-F238E27FC236}">
                <a16:creationId xmlns:a16="http://schemas.microsoft.com/office/drawing/2014/main" id="{3A1DB7D6-7529-41BB-971A-9CEFB08D574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62879" y="1481365"/>
            <a:ext cx="4571370" cy="3141411"/>
          </a:xfrm>
          <a:prstGeom prst="rect">
            <a:avLst/>
          </a:prstGeom>
          <a:ln>
            <a:noFill/>
          </a:ln>
        </p:spPr>
      </p:pic>
      <p:grpSp>
        <p:nvGrpSpPr>
          <p:cNvPr id="13" name="Group 74">
            <a:extLst>
              <a:ext uri="{FF2B5EF4-FFF2-40B4-BE49-F238E27FC236}">
                <a16:creationId xmlns:a16="http://schemas.microsoft.com/office/drawing/2014/main" id="{34D02F75-9C0E-41D5-842F-CA476139EC10}"/>
              </a:ext>
            </a:extLst>
          </p:cNvPr>
          <p:cNvGrpSpPr/>
          <p:nvPr/>
        </p:nvGrpSpPr>
        <p:grpSpPr>
          <a:xfrm>
            <a:off x="774252" y="2543928"/>
            <a:ext cx="1622160" cy="1120770"/>
            <a:chOff x="1041480" y="3638520"/>
            <a:chExt cx="2162880" cy="1494360"/>
          </a:xfrm>
        </p:grpSpPr>
        <p:sp>
          <p:nvSpPr>
            <p:cNvPr id="14" name="CustomShape 75">
              <a:extLst>
                <a:ext uri="{FF2B5EF4-FFF2-40B4-BE49-F238E27FC236}">
                  <a16:creationId xmlns:a16="http://schemas.microsoft.com/office/drawing/2014/main" id="{984F4742-838C-4A07-B65C-43187E1363EB}"/>
                </a:ext>
              </a:extLst>
            </p:cNvPr>
            <p:cNvSpPr/>
            <p:nvPr/>
          </p:nvSpPr>
          <p:spPr>
            <a:xfrm flipV="1">
              <a:off x="2023200" y="3654360"/>
              <a:ext cx="883440" cy="714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76">
              <a:extLst>
                <a:ext uri="{FF2B5EF4-FFF2-40B4-BE49-F238E27FC236}">
                  <a16:creationId xmlns:a16="http://schemas.microsoft.com/office/drawing/2014/main" id="{95FA1A6E-81FD-4616-AF76-C306E1B113A3}"/>
                </a:ext>
              </a:extLst>
            </p:cNvPr>
            <p:cNvSpPr/>
            <p:nvPr/>
          </p:nvSpPr>
          <p:spPr>
            <a:xfrm>
              <a:off x="2008080" y="4401720"/>
              <a:ext cx="814680" cy="66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77">
              <a:extLst>
                <a:ext uri="{FF2B5EF4-FFF2-40B4-BE49-F238E27FC236}">
                  <a16:creationId xmlns:a16="http://schemas.microsoft.com/office/drawing/2014/main" id="{32B8002E-7D02-450E-86FC-F4B549AAE270}"/>
                </a:ext>
              </a:extLst>
            </p:cNvPr>
            <p:cNvSpPr/>
            <p:nvPr/>
          </p:nvSpPr>
          <p:spPr>
            <a:xfrm flipH="1">
              <a:off x="1529280" y="4354560"/>
              <a:ext cx="471600" cy="663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78">
              <a:extLst>
                <a:ext uri="{FF2B5EF4-FFF2-40B4-BE49-F238E27FC236}">
                  <a16:creationId xmlns:a16="http://schemas.microsoft.com/office/drawing/2014/main" id="{36E10A48-0213-4774-8701-ABA40005262C}"/>
                </a:ext>
              </a:extLst>
            </p:cNvPr>
            <p:cNvSpPr/>
            <p:nvPr/>
          </p:nvSpPr>
          <p:spPr>
            <a:xfrm flipH="1">
              <a:off x="1056240" y="4401720"/>
              <a:ext cx="919080" cy="28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79">
              <a:extLst>
                <a:ext uri="{FF2B5EF4-FFF2-40B4-BE49-F238E27FC236}">
                  <a16:creationId xmlns:a16="http://schemas.microsoft.com/office/drawing/2014/main" id="{42F3C841-7AE7-47FD-874C-8BB08708A077}"/>
                </a:ext>
              </a:extLst>
            </p:cNvPr>
            <p:cNvSpPr/>
            <p:nvPr/>
          </p:nvSpPr>
          <p:spPr>
            <a:xfrm flipH="1" flipV="1">
              <a:off x="1212120" y="4158720"/>
              <a:ext cx="789480" cy="237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80">
              <a:extLst>
                <a:ext uri="{FF2B5EF4-FFF2-40B4-BE49-F238E27FC236}">
                  <a16:creationId xmlns:a16="http://schemas.microsoft.com/office/drawing/2014/main" id="{14D9754C-45A3-4A45-B438-76DDCC9767D2}"/>
                </a:ext>
              </a:extLst>
            </p:cNvPr>
            <p:cNvSpPr/>
            <p:nvPr/>
          </p:nvSpPr>
          <p:spPr>
            <a:xfrm flipH="1" flipV="1">
              <a:off x="1103760" y="3839400"/>
              <a:ext cx="887760" cy="556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81">
              <a:extLst>
                <a:ext uri="{FF2B5EF4-FFF2-40B4-BE49-F238E27FC236}">
                  <a16:creationId xmlns:a16="http://schemas.microsoft.com/office/drawing/2014/main" id="{B45CCE8E-4D2D-4023-BA1E-7D875B14876E}"/>
                </a:ext>
              </a:extLst>
            </p:cNvPr>
            <p:cNvSpPr/>
            <p:nvPr/>
          </p:nvSpPr>
          <p:spPr>
            <a:xfrm flipH="1" flipV="1">
              <a:off x="1225800" y="3680280"/>
              <a:ext cx="802800" cy="691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82">
              <a:extLst>
                <a:ext uri="{FF2B5EF4-FFF2-40B4-BE49-F238E27FC236}">
                  <a16:creationId xmlns:a16="http://schemas.microsoft.com/office/drawing/2014/main" id="{209B998B-916A-4A2C-8AED-83D5E16B5FC9}"/>
                </a:ext>
              </a:extLst>
            </p:cNvPr>
            <p:cNvSpPr/>
            <p:nvPr/>
          </p:nvSpPr>
          <p:spPr>
            <a:xfrm flipV="1">
              <a:off x="1991520" y="4033080"/>
              <a:ext cx="709920" cy="362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83">
              <a:extLst>
                <a:ext uri="{FF2B5EF4-FFF2-40B4-BE49-F238E27FC236}">
                  <a16:creationId xmlns:a16="http://schemas.microsoft.com/office/drawing/2014/main" id="{E447AC77-B1DE-4D6F-AD41-C5F8DFFEE529}"/>
                </a:ext>
              </a:extLst>
            </p:cNvPr>
            <p:cNvSpPr/>
            <p:nvPr/>
          </p:nvSpPr>
          <p:spPr>
            <a:xfrm flipH="1">
              <a:off x="1894680" y="4401720"/>
              <a:ext cx="75960" cy="731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CustomShape 84">
              <a:extLst>
                <a:ext uri="{FF2B5EF4-FFF2-40B4-BE49-F238E27FC236}">
                  <a16:creationId xmlns:a16="http://schemas.microsoft.com/office/drawing/2014/main" id="{9B234C4E-AEA8-4F01-900D-31D4412D7C1B}"/>
                </a:ext>
              </a:extLst>
            </p:cNvPr>
            <p:cNvSpPr/>
            <p:nvPr/>
          </p:nvSpPr>
          <p:spPr>
            <a:xfrm flipV="1">
              <a:off x="1975680" y="4134240"/>
              <a:ext cx="1228680" cy="277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" name="CustomShape 85">
              <a:extLst>
                <a:ext uri="{FF2B5EF4-FFF2-40B4-BE49-F238E27FC236}">
                  <a16:creationId xmlns:a16="http://schemas.microsoft.com/office/drawing/2014/main" id="{C7B08767-76DA-495D-9567-23E28928FA6E}"/>
                </a:ext>
              </a:extLst>
            </p:cNvPr>
            <p:cNvSpPr/>
            <p:nvPr/>
          </p:nvSpPr>
          <p:spPr>
            <a:xfrm>
              <a:off x="2023200" y="4417560"/>
              <a:ext cx="109080" cy="715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" name="CustomShape 86">
              <a:extLst>
                <a:ext uri="{FF2B5EF4-FFF2-40B4-BE49-F238E27FC236}">
                  <a16:creationId xmlns:a16="http://schemas.microsoft.com/office/drawing/2014/main" id="{7C586C68-7C77-4999-8BFF-1843001A52C7}"/>
                </a:ext>
              </a:extLst>
            </p:cNvPr>
            <p:cNvSpPr/>
            <p:nvPr/>
          </p:nvSpPr>
          <p:spPr>
            <a:xfrm flipH="1">
              <a:off x="1041480" y="4383000"/>
              <a:ext cx="951840" cy="335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" name="CustomShape 87">
              <a:extLst>
                <a:ext uri="{FF2B5EF4-FFF2-40B4-BE49-F238E27FC236}">
                  <a16:creationId xmlns:a16="http://schemas.microsoft.com/office/drawing/2014/main" id="{2D212CF9-D084-4DD8-8090-F637B4AEFDD6}"/>
                </a:ext>
              </a:extLst>
            </p:cNvPr>
            <p:cNvSpPr/>
            <p:nvPr/>
          </p:nvSpPr>
          <p:spPr>
            <a:xfrm flipH="1">
              <a:off x="1221840" y="4374720"/>
              <a:ext cx="753480" cy="690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" name="CustomShape 88">
              <a:extLst>
                <a:ext uri="{FF2B5EF4-FFF2-40B4-BE49-F238E27FC236}">
                  <a16:creationId xmlns:a16="http://schemas.microsoft.com/office/drawing/2014/main" id="{E965D2E6-4153-4D95-943C-34F5AA39D26A}"/>
                </a:ext>
              </a:extLst>
            </p:cNvPr>
            <p:cNvSpPr/>
            <p:nvPr/>
          </p:nvSpPr>
          <p:spPr>
            <a:xfrm flipH="1" flipV="1">
              <a:off x="1768680" y="3819960"/>
              <a:ext cx="243360" cy="549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CustomShape 89">
              <a:extLst>
                <a:ext uri="{FF2B5EF4-FFF2-40B4-BE49-F238E27FC236}">
                  <a16:creationId xmlns:a16="http://schemas.microsoft.com/office/drawing/2014/main" id="{EA99E4D6-F1B5-4DBB-BD00-447F6CA3D046}"/>
                </a:ext>
              </a:extLst>
            </p:cNvPr>
            <p:cNvSpPr/>
            <p:nvPr/>
          </p:nvSpPr>
          <p:spPr>
            <a:xfrm flipH="1" flipV="1">
              <a:off x="1893960" y="3638160"/>
              <a:ext cx="144000" cy="73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" name="CustomShape 90">
              <a:extLst>
                <a:ext uri="{FF2B5EF4-FFF2-40B4-BE49-F238E27FC236}">
                  <a16:creationId xmlns:a16="http://schemas.microsoft.com/office/drawing/2014/main" id="{08AE4E5B-1C05-44BB-9A9D-70608DB1C36E}"/>
                </a:ext>
              </a:extLst>
            </p:cNvPr>
            <p:cNvSpPr/>
            <p:nvPr/>
          </p:nvSpPr>
          <p:spPr>
            <a:xfrm>
              <a:off x="1988280" y="4374720"/>
              <a:ext cx="1015560" cy="690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" name="CustomShape 91">
              <a:extLst>
                <a:ext uri="{FF2B5EF4-FFF2-40B4-BE49-F238E27FC236}">
                  <a16:creationId xmlns:a16="http://schemas.microsoft.com/office/drawing/2014/main" id="{3D245151-DD09-4425-BBA0-89CCB7DF69FF}"/>
                </a:ext>
              </a:extLst>
            </p:cNvPr>
            <p:cNvSpPr/>
            <p:nvPr/>
          </p:nvSpPr>
          <p:spPr>
            <a:xfrm flipV="1">
              <a:off x="2014920" y="3669840"/>
              <a:ext cx="293400" cy="691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CustomShape 92">
              <a:extLst>
                <a:ext uri="{FF2B5EF4-FFF2-40B4-BE49-F238E27FC236}">
                  <a16:creationId xmlns:a16="http://schemas.microsoft.com/office/drawing/2014/main" id="{B320DCFF-4090-45FE-AAE0-845753EC50C8}"/>
                </a:ext>
              </a:extLst>
            </p:cNvPr>
            <p:cNvSpPr/>
            <p:nvPr/>
          </p:nvSpPr>
          <p:spPr>
            <a:xfrm>
              <a:off x="2014920" y="4401720"/>
              <a:ext cx="504720" cy="628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" name="CustomShape 93">
              <a:extLst>
                <a:ext uri="{FF2B5EF4-FFF2-40B4-BE49-F238E27FC236}">
                  <a16:creationId xmlns:a16="http://schemas.microsoft.com/office/drawing/2014/main" id="{CB7A6AF6-F94E-4C84-AEC7-F7F3F99FA9B5}"/>
                </a:ext>
              </a:extLst>
            </p:cNvPr>
            <p:cNvSpPr/>
            <p:nvPr/>
          </p:nvSpPr>
          <p:spPr>
            <a:xfrm>
              <a:off x="1878480" y="4257360"/>
              <a:ext cx="255960" cy="248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" name="CustomShape 94">
              <a:extLst>
                <a:ext uri="{FF2B5EF4-FFF2-40B4-BE49-F238E27FC236}">
                  <a16:creationId xmlns:a16="http://schemas.microsoft.com/office/drawing/2014/main" id="{261C0FE0-BEA1-4524-B52E-4FA22DED5644}"/>
                </a:ext>
              </a:extLst>
            </p:cNvPr>
            <p:cNvSpPr/>
            <p:nvPr/>
          </p:nvSpPr>
          <p:spPr>
            <a:xfrm flipV="1">
              <a:off x="2135880" y="4369320"/>
              <a:ext cx="984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6" name="CustomShape 3">
            <a:extLst>
              <a:ext uri="{FF2B5EF4-FFF2-40B4-BE49-F238E27FC236}">
                <a16:creationId xmlns:a16="http://schemas.microsoft.com/office/drawing/2014/main" id="{8D013177-D714-4C4F-8EFD-03FA58981C47}"/>
              </a:ext>
            </a:extLst>
          </p:cNvPr>
          <p:cNvSpPr/>
          <p:nvPr/>
        </p:nvSpPr>
        <p:spPr>
          <a:xfrm>
            <a:off x="378972" y="1524229"/>
            <a:ext cx="8345970" cy="2896780"/>
          </a:xfrm>
          <a:prstGeom prst="rect">
            <a:avLst/>
          </a:prstGeom>
          <a:noFill/>
          <a:ln w="3168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116">
            <a:extLst>
              <a:ext uri="{FF2B5EF4-FFF2-40B4-BE49-F238E27FC236}">
                <a16:creationId xmlns:a16="http://schemas.microsoft.com/office/drawing/2014/main" id="{C03BAF2C-26FC-42B2-B5E8-056FAD999397}"/>
              </a:ext>
            </a:extLst>
          </p:cNvPr>
          <p:cNvSpPr/>
          <p:nvPr/>
        </p:nvSpPr>
        <p:spPr>
          <a:xfrm>
            <a:off x="919602" y="1313474"/>
            <a:ext cx="7291080" cy="39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b="1" spc="-1" dirty="0">
                <a:solidFill>
                  <a:schemeClr val="tx2"/>
                </a:solidFill>
                <a:latin typeface="Arial"/>
                <a:ea typeface="Noto Sans CJK JP Regular"/>
              </a:rPr>
              <a:t>ARGOT </a:t>
            </a:r>
            <a:r>
              <a:rPr lang="en-US" sz="1350" b="1" spc="-1" dirty="0">
                <a:solidFill>
                  <a:schemeClr val="tx2"/>
                </a:solidFill>
                <a:latin typeface="Arial"/>
                <a:ea typeface="Noto Sans CJK JP Regular"/>
              </a:rPr>
              <a:t>(Accelerated Radiative transfer on Grids using Oct-Tree)  </a:t>
            </a:r>
            <a:r>
              <a:rPr lang="en-US" sz="1950" b="1" spc="-1" dirty="0">
                <a:solidFill>
                  <a:schemeClr val="tx2"/>
                </a:solidFill>
                <a:latin typeface="Arial"/>
                <a:ea typeface="Noto Sans CJK JP Regular"/>
              </a:rPr>
              <a:t>code</a:t>
            </a:r>
            <a:endParaRPr lang="en-US" sz="1950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38" name="CustomShape 72">
            <a:extLst>
              <a:ext uri="{FF2B5EF4-FFF2-40B4-BE49-F238E27FC236}">
                <a16:creationId xmlns:a16="http://schemas.microsoft.com/office/drawing/2014/main" id="{780D2321-2DD6-44B0-92B6-2959C03F3A9E}"/>
              </a:ext>
            </a:extLst>
          </p:cNvPr>
          <p:cNvSpPr/>
          <p:nvPr/>
        </p:nvSpPr>
        <p:spPr>
          <a:xfrm>
            <a:off x="627861" y="3627211"/>
            <a:ext cx="185058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C00000"/>
                </a:solidFill>
                <a:ea typeface="Noto Sans CJK JP Regular"/>
              </a:rPr>
              <a:t>Point Source</a:t>
            </a:r>
            <a:endParaRPr lang="en-US" spc="-1" dirty="0">
              <a:solidFill>
                <a:srgbClr val="C00000"/>
              </a:solidFill>
            </a:endParaRPr>
          </a:p>
        </p:txBody>
      </p:sp>
      <p:sp>
        <p:nvSpPr>
          <p:cNvPr id="39" name="CustomShape 110">
            <a:extLst>
              <a:ext uri="{FF2B5EF4-FFF2-40B4-BE49-F238E27FC236}">
                <a16:creationId xmlns:a16="http://schemas.microsoft.com/office/drawing/2014/main" id="{298A1AD1-4ACE-4789-8698-C287ACF8F12C}"/>
              </a:ext>
            </a:extLst>
          </p:cNvPr>
          <p:cNvSpPr/>
          <p:nvPr/>
        </p:nvSpPr>
        <p:spPr>
          <a:xfrm>
            <a:off x="6507432" y="1810521"/>
            <a:ext cx="2073600" cy="2412450"/>
          </a:xfrm>
          <a:prstGeom prst="rect">
            <a:avLst/>
          </a:prstGeom>
          <a:solidFill>
            <a:srgbClr val="CD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111">
            <a:extLst>
              <a:ext uri="{FF2B5EF4-FFF2-40B4-BE49-F238E27FC236}">
                <a16:creationId xmlns:a16="http://schemas.microsoft.com/office/drawing/2014/main" id="{CCE54FF7-4027-4EB5-B3FE-2EFC1654A688}"/>
              </a:ext>
            </a:extLst>
          </p:cNvPr>
          <p:cNvSpPr/>
          <p:nvPr/>
        </p:nvSpPr>
        <p:spPr>
          <a:xfrm>
            <a:off x="6508799" y="1826310"/>
            <a:ext cx="2059830" cy="692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0" rIns="6750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b="1" spc="-1" dirty="0">
                <a:solidFill>
                  <a:schemeClr val="accent1">
                    <a:lumMod val="75000"/>
                  </a:schemeClr>
                </a:solidFill>
                <a:latin typeface="Arial"/>
                <a:ea typeface="Noto Sans CJK JP Regular"/>
              </a:rPr>
              <a:t>ART method</a:t>
            </a:r>
            <a:endParaRPr lang="en-US" sz="2100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chemeClr val="accent1">
                    <a:lumMod val="75000"/>
                  </a:schemeClr>
                </a:solidFill>
                <a:latin typeface="+mj-lt"/>
                <a:ea typeface="Noto Sans CJK JP Regular"/>
              </a:rPr>
              <a:t> for RT from matters </a:t>
            </a:r>
            <a:endParaRPr lang="en-US" sz="1200" spc="-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chemeClr val="accent1">
                    <a:lumMod val="75000"/>
                  </a:schemeClr>
                </a:solidFill>
                <a:latin typeface="+mj-lt"/>
                <a:ea typeface="Noto Sans CJK JP Regular"/>
              </a:rPr>
              <a:t>spatially spreading out</a:t>
            </a:r>
            <a:endParaRPr lang="en-US" sz="1200" spc="-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2" name="CustomShape 113">
            <a:extLst>
              <a:ext uri="{FF2B5EF4-FFF2-40B4-BE49-F238E27FC236}">
                <a16:creationId xmlns:a16="http://schemas.microsoft.com/office/drawing/2014/main" id="{BA3F2997-E228-4301-879E-D448863A43CB}"/>
              </a:ext>
            </a:extLst>
          </p:cNvPr>
          <p:cNvSpPr/>
          <p:nvPr/>
        </p:nvSpPr>
        <p:spPr>
          <a:xfrm>
            <a:off x="6591967" y="3883584"/>
            <a:ext cx="1880900" cy="333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725" b="1" spc="-1" dirty="0">
                <a:solidFill>
                  <a:schemeClr val="accent1">
                    <a:lumMod val="75000"/>
                  </a:schemeClr>
                </a:solidFill>
                <a:ea typeface="Noto Sans CJK JP Regular"/>
              </a:rPr>
              <a:t>FPGA acceleration</a:t>
            </a:r>
            <a:endParaRPr lang="en-US" sz="1725" b="1" spc="-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CustomShape 72">
            <a:extLst>
              <a:ext uri="{FF2B5EF4-FFF2-40B4-BE49-F238E27FC236}">
                <a16:creationId xmlns:a16="http://schemas.microsoft.com/office/drawing/2014/main" id="{51E9AC4A-AD33-44A0-8F75-D6EAE58540D7}"/>
              </a:ext>
            </a:extLst>
          </p:cNvPr>
          <p:cNvSpPr/>
          <p:nvPr/>
        </p:nvSpPr>
        <p:spPr>
          <a:xfrm>
            <a:off x="6631424" y="3637009"/>
            <a:ext cx="185058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chemeClr val="accent1">
                    <a:lumMod val="75000"/>
                  </a:schemeClr>
                </a:solidFill>
              </a:rPr>
              <a:t>Diffuse Photon</a:t>
            </a:r>
          </a:p>
        </p:txBody>
      </p:sp>
      <p:sp>
        <p:nvSpPr>
          <p:cNvPr id="44" name="CustomShape 29">
            <a:extLst>
              <a:ext uri="{FF2B5EF4-FFF2-40B4-BE49-F238E27FC236}">
                <a16:creationId xmlns:a16="http://schemas.microsoft.com/office/drawing/2014/main" id="{B69620C7-3BFC-46B6-9D21-6F3E6C293AFD}"/>
              </a:ext>
            </a:extLst>
          </p:cNvPr>
          <p:cNvSpPr/>
          <p:nvPr/>
        </p:nvSpPr>
        <p:spPr>
          <a:xfrm>
            <a:off x="5240862" y="3255664"/>
            <a:ext cx="1008720" cy="1017630"/>
          </a:xfrm>
          <a:prstGeom prst="rect">
            <a:avLst/>
          </a:prstGeom>
          <a:solidFill>
            <a:srgbClr val="CCFFFF"/>
          </a:solidFill>
          <a:ln w="3168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CustomShape 30">
            <a:extLst>
              <a:ext uri="{FF2B5EF4-FFF2-40B4-BE49-F238E27FC236}">
                <a16:creationId xmlns:a16="http://schemas.microsoft.com/office/drawing/2014/main" id="{549D5EC5-20AC-4E33-9553-199C93937FA8}"/>
              </a:ext>
            </a:extLst>
          </p:cNvPr>
          <p:cNvSpPr/>
          <p:nvPr/>
        </p:nvSpPr>
        <p:spPr>
          <a:xfrm>
            <a:off x="5358582" y="3940605"/>
            <a:ext cx="77355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4472C4"/>
                </a:solidFill>
                <a:ea typeface="Noto Sans CJK JP Regular"/>
              </a:rPr>
              <a:t>FPGA</a:t>
            </a:r>
            <a:endParaRPr lang="en-US" b="1" spc="-1" dirty="0"/>
          </a:p>
        </p:txBody>
      </p:sp>
      <p:sp>
        <p:nvSpPr>
          <p:cNvPr id="46" name="CustomShape 31">
            <a:extLst>
              <a:ext uri="{FF2B5EF4-FFF2-40B4-BE49-F238E27FC236}">
                <a16:creationId xmlns:a16="http://schemas.microsoft.com/office/drawing/2014/main" id="{92259B26-6B38-4314-9242-86F59D9E50DE}"/>
              </a:ext>
            </a:extLst>
          </p:cNvPr>
          <p:cNvSpPr/>
          <p:nvPr/>
        </p:nvSpPr>
        <p:spPr>
          <a:xfrm>
            <a:off x="2853252" y="1744474"/>
            <a:ext cx="1008720" cy="959850"/>
          </a:xfrm>
          <a:prstGeom prst="rect">
            <a:avLst/>
          </a:prstGeom>
          <a:solidFill>
            <a:srgbClr val="FFCBC7"/>
          </a:solidFill>
          <a:ln w="316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B40F4B85-3255-4059-9BE2-BD24295837EC}"/>
              </a:ext>
            </a:extLst>
          </p:cNvPr>
          <p:cNvSpPr/>
          <p:nvPr/>
        </p:nvSpPr>
        <p:spPr>
          <a:xfrm>
            <a:off x="3078328" y="2399445"/>
            <a:ext cx="56073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C00000"/>
                </a:solidFill>
                <a:ea typeface="Noto Sans CJK JP Regular"/>
              </a:rPr>
              <a:t>GPU</a:t>
            </a:r>
            <a:endParaRPr lang="en-US" b="1" spc="-1" dirty="0"/>
          </a:p>
        </p:txBody>
      </p:sp>
      <p:sp>
        <p:nvSpPr>
          <p:cNvPr id="48" name="CustomShape 33">
            <a:extLst>
              <a:ext uri="{FF2B5EF4-FFF2-40B4-BE49-F238E27FC236}">
                <a16:creationId xmlns:a16="http://schemas.microsoft.com/office/drawing/2014/main" id="{B93B047C-A90E-448C-ABD2-99393C4B3E58}"/>
              </a:ext>
            </a:extLst>
          </p:cNvPr>
          <p:cNvSpPr/>
          <p:nvPr/>
        </p:nvSpPr>
        <p:spPr>
          <a:xfrm>
            <a:off x="4036392" y="1753924"/>
            <a:ext cx="1008720" cy="959850"/>
          </a:xfrm>
          <a:prstGeom prst="rect">
            <a:avLst/>
          </a:prstGeom>
          <a:solidFill>
            <a:srgbClr val="FFCBC7"/>
          </a:solidFill>
          <a:ln w="316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34">
            <a:extLst>
              <a:ext uri="{FF2B5EF4-FFF2-40B4-BE49-F238E27FC236}">
                <a16:creationId xmlns:a16="http://schemas.microsoft.com/office/drawing/2014/main" id="{7B07A60C-5AAA-4CB1-8F09-1064AF07FAD2}"/>
              </a:ext>
            </a:extLst>
          </p:cNvPr>
          <p:cNvSpPr/>
          <p:nvPr/>
        </p:nvSpPr>
        <p:spPr>
          <a:xfrm>
            <a:off x="4262278" y="2408895"/>
            <a:ext cx="56073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C00000"/>
                </a:solidFill>
                <a:ea typeface="Noto Sans CJK JP Regular"/>
              </a:rPr>
              <a:t>GPU</a:t>
            </a:r>
            <a:endParaRPr lang="en-US" b="1" spc="-1" dirty="0"/>
          </a:p>
        </p:txBody>
      </p:sp>
      <p:sp>
        <p:nvSpPr>
          <p:cNvPr id="50" name="CustomShape 35">
            <a:extLst>
              <a:ext uri="{FF2B5EF4-FFF2-40B4-BE49-F238E27FC236}">
                <a16:creationId xmlns:a16="http://schemas.microsoft.com/office/drawing/2014/main" id="{B519170F-1AF6-4899-8936-818A24E99C05}"/>
              </a:ext>
            </a:extLst>
          </p:cNvPr>
          <p:cNvSpPr/>
          <p:nvPr/>
        </p:nvSpPr>
        <p:spPr>
          <a:xfrm>
            <a:off x="5232492" y="1744474"/>
            <a:ext cx="1008720" cy="959850"/>
          </a:xfrm>
          <a:prstGeom prst="rect">
            <a:avLst/>
          </a:prstGeom>
          <a:solidFill>
            <a:srgbClr val="FFCBC7"/>
          </a:solidFill>
          <a:ln w="316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1" name="Group 36">
            <a:extLst>
              <a:ext uri="{FF2B5EF4-FFF2-40B4-BE49-F238E27FC236}">
                <a16:creationId xmlns:a16="http://schemas.microsoft.com/office/drawing/2014/main" id="{91E9740F-8CEE-4037-8191-0E349C0C89D7}"/>
              </a:ext>
            </a:extLst>
          </p:cNvPr>
          <p:cNvGrpSpPr/>
          <p:nvPr/>
        </p:nvGrpSpPr>
        <p:grpSpPr>
          <a:xfrm>
            <a:off x="5271858" y="1760350"/>
            <a:ext cx="956070" cy="722250"/>
            <a:chOff x="7034040" y="2063880"/>
            <a:chExt cx="1274760" cy="963000"/>
          </a:xfrm>
        </p:grpSpPr>
        <p:sp>
          <p:nvSpPr>
            <p:cNvPr id="52" name="CustomShape 37">
              <a:extLst>
                <a:ext uri="{FF2B5EF4-FFF2-40B4-BE49-F238E27FC236}">
                  <a16:creationId xmlns:a16="http://schemas.microsoft.com/office/drawing/2014/main" id="{3303324C-09BF-415E-BF12-818635B063AF}"/>
                </a:ext>
              </a:extLst>
            </p:cNvPr>
            <p:cNvSpPr/>
            <p:nvPr/>
          </p:nvSpPr>
          <p:spPr>
            <a:xfrm flipV="1">
              <a:off x="7613640" y="2073600"/>
              <a:ext cx="520200" cy="459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3" name="CustomShape 38">
              <a:extLst>
                <a:ext uri="{FF2B5EF4-FFF2-40B4-BE49-F238E27FC236}">
                  <a16:creationId xmlns:a16="http://schemas.microsoft.com/office/drawing/2014/main" id="{9B980C2F-59F0-4DA3-8BDD-0219F56D51CC}"/>
                </a:ext>
              </a:extLst>
            </p:cNvPr>
            <p:cNvSpPr/>
            <p:nvPr/>
          </p:nvSpPr>
          <p:spPr>
            <a:xfrm>
              <a:off x="7604280" y="2556360"/>
              <a:ext cx="479520" cy="42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4" name="CustomShape 39">
              <a:extLst>
                <a:ext uri="{FF2B5EF4-FFF2-40B4-BE49-F238E27FC236}">
                  <a16:creationId xmlns:a16="http://schemas.microsoft.com/office/drawing/2014/main" id="{B0CD3F06-1078-4089-A2AD-359699CADB37}"/>
                </a:ext>
              </a:extLst>
            </p:cNvPr>
            <p:cNvSpPr/>
            <p:nvPr/>
          </p:nvSpPr>
          <p:spPr>
            <a:xfrm flipH="1">
              <a:off x="7321680" y="2526120"/>
              <a:ext cx="277200" cy="426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" name="CustomShape 40">
              <a:extLst>
                <a:ext uri="{FF2B5EF4-FFF2-40B4-BE49-F238E27FC236}">
                  <a16:creationId xmlns:a16="http://schemas.microsoft.com/office/drawing/2014/main" id="{D7C7DC46-5300-4CCD-9E8D-1AEBA5E5EADF}"/>
                </a:ext>
              </a:extLst>
            </p:cNvPr>
            <p:cNvSpPr/>
            <p:nvPr/>
          </p:nvSpPr>
          <p:spPr>
            <a:xfrm flipH="1">
              <a:off x="7043400" y="2556360"/>
              <a:ext cx="541080" cy="18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" name="CustomShape 41">
              <a:extLst>
                <a:ext uri="{FF2B5EF4-FFF2-40B4-BE49-F238E27FC236}">
                  <a16:creationId xmlns:a16="http://schemas.microsoft.com/office/drawing/2014/main" id="{9FE7061A-125E-44C5-840C-B3B65E402E26}"/>
                </a:ext>
              </a:extLst>
            </p:cNvPr>
            <p:cNvSpPr/>
            <p:nvPr/>
          </p:nvSpPr>
          <p:spPr>
            <a:xfrm flipH="1" flipV="1">
              <a:off x="7135200" y="2397960"/>
              <a:ext cx="464760" cy="152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7" name="CustomShape 42">
              <a:extLst>
                <a:ext uri="{FF2B5EF4-FFF2-40B4-BE49-F238E27FC236}">
                  <a16:creationId xmlns:a16="http://schemas.microsoft.com/office/drawing/2014/main" id="{7F86FCE4-BAAB-40BF-A93C-82D899257F33}"/>
                </a:ext>
              </a:extLst>
            </p:cNvPr>
            <p:cNvSpPr/>
            <p:nvPr/>
          </p:nvSpPr>
          <p:spPr>
            <a:xfrm flipH="1" flipV="1">
              <a:off x="7070760" y="2193120"/>
              <a:ext cx="522720" cy="358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" name="CustomShape 43">
              <a:extLst>
                <a:ext uri="{FF2B5EF4-FFF2-40B4-BE49-F238E27FC236}">
                  <a16:creationId xmlns:a16="http://schemas.microsoft.com/office/drawing/2014/main" id="{29CC2E0A-D5CB-4A4D-B1B7-F5ADAFF42252}"/>
                </a:ext>
              </a:extLst>
            </p:cNvPr>
            <p:cNvSpPr/>
            <p:nvPr/>
          </p:nvSpPr>
          <p:spPr>
            <a:xfrm flipH="1" flipV="1">
              <a:off x="7143120" y="2091600"/>
              <a:ext cx="472680" cy="444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9" name="CustomShape 44">
              <a:extLst>
                <a:ext uri="{FF2B5EF4-FFF2-40B4-BE49-F238E27FC236}">
                  <a16:creationId xmlns:a16="http://schemas.microsoft.com/office/drawing/2014/main" id="{3355EAD2-479D-46B7-B807-EA5FCDE48A07}"/>
                </a:ext>
              </a:extLst>
            </p:cNvPr>
            <p:cNvSpPr/>
            <p:nvPr/>
          </p:nvSpPr>
          <p:spPr>
            <a:xfrm flipV="1">
              <a:off x="7594560" y="2318400"/>
              <a:ext cx="417960" cy="233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0" name="CustomShape 45">
              <a:extLst>
                <a:ext uri="{FF2B5EF4-FFF2-40B4-BE49-F238E27FC236}">
                  <a16:creationId xmlns:a16="http://schemas.microsoft.com/office/drawing/2014/main" id="{8B308E06-4B84-4374-AD5E-70D671F98EBE}"/>
                </a:ext>
              </a:extLst>
            </p:cNvPr>
            <p:cNvSpPr/>
            <p:nvPr/>
          </p:nvSpPr>
          <p:spPr>
            <a:xfrm flipH="1">
              <a:off x="7536960" y="2556360"/>
              <a:ext cx="44280" cy="470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1" name="CustomShape 46">
              <a:extLst>
                <a:ext uri="{FF2B5EF4-FFF2-40B4-BE49-F238E27FC236}">
                  <a16:creationId xmlns:a16="http://schemas.microsoft.com/office/drawing/2014/main" id="{7E2AE5C4-6C82-4D89-A2DA-77FDA26D74DE}"/>
                </a:ext>
              </a:extLst>
            </p:cNvPr>
            <p:cNvSpPr/>
            <p:nvPr/>
          </p:nvSpPr>
          <p:spPr>
            <a:xfrm flipV="1">
              <a:off x="7585560" y="2383200"/>
              <a:ext cx="723240" cy="178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" name="CustomShape 47">
              <a:extLst>
                <a:ext uri="{FF2B5EF4-FFF2-40B4-BE49-F238E27FC236}">
                  <a16:creationId xmlns:a16="http://schemas.microsoft.com/office/drawing/2014/main" id="{FD2EB61F-81E6-4FF4-A5C0-03C4BF17AD01}"/>
                </a:ext>
              </a:extLst>
            </p:cNvPr>
            <p:cNvSpPr/>
            <p:nvPr/>
          </p:nvSpPr>
          <p:spPr>
            <a:xfrm>
              <a:off x="7613640" y="2566440"/>
              <a:ext cx="63720" cy="46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" name="CustomShape 48">
              <a:extLst>
                <a:ext uri="{FF2B5EF4-FFF2-40B4-BE49-F238E27FC236}">
                  <a16:creationId xmlns:a16="http://schemas.microsoft.com/office/drawing/2014/main" id="{5BE7CD22-C33F-4319-AD71-43089E5A9FA8}"/>
                </a:ext>
              </a:extLst>
            </p:cNvPr>
            <p:cNvSpPr/>
            <p:nvPr/>
          </p:nvSpPr>
          <p:spPr>
            <a:xfrm flipH="1">
              <a:off x="7033680" y="2544120"/>
              <a:ext cx="56052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" name="CustomShape 49">
              <a:extLst>
                <a:ext uri="{FF2B5EF4-FFF2-40B4-BE49-F238E27FC236}">
                  <a16:creationId xmlns:a16="http://schemas.microsoft.com/office/drawing/2014/main" id="{DDB7C2E2-2C85-4F0E-9A5B-110A25DB0B5C}"/>
                </a:ext>
              </a:extLst>
            </p:cNvPr>
            <p:cNvSpPr/>
            <p:nvPr/>
          </p:nvSpPr>
          <p:spPr>
            <a:xfrm flipH="1">
              <a:off x="7140960" y="2539080"/>
              <a:ext cx="443520" cy="443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5" name="CustomShape 50">
              <a:extLst>
                <a:ext uri="{FF2B5EF4-FFF2-40B4-BE49-F238E27FC236}">
                  <a16:creationId xmlns:a16="http://schemas.microsoft.com/office/drawing/2014/main" id="{E44E45A4-B00F-4AE0-8D73-70CC872A93F3}"/>
                </a:ext>
              </a:extLst>
            </p:cNvPr>
            <p:cNvSpPr/>
            <p:nvPr/>
          </p:nvSpPr>
          <p:spPr>
            <a:xfrm flipH="1" flipV="1">
              <a:off x="7462080" y="2181240"/>
              <a:ext cx="142920" cy="353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" name="CustomShape 51">
              <a:extLst>
                <a:ext uri="{FF2B5EF4-FFF2-40B4-BE49-F238E27FC236}">
                  <a16:creationId xmlns:a16="http://schemas.microsoft.com/office/drawing/2014/main" id="{9CE0C84A-3C58-4817-ABB2-EC2B68B62A05}"/>
                </a:ext>
              </a:extLst>
            </p:cNvPr>
            <p:cNvSpPr/>
            <p:nvPr/>
          </p:nvSpPr>
          <p:spPr>
            <a:xfrm flipH="1" flipV="1">
              <a:off x="7536960" y="2063520"/>
              <a:ext cx="84240" cy="469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7" name="CustomShape 52">
              <a:extLst>
                <a:ext uri="{FF2B5EF4-FFF2-40B4-BE49-F238E27FC236}">
                  <a16:creationId xmlns:a16="http://schemas.microsoft.com/office/drawing/2014/main" id="{B3B2D916-40A6-448A-8FD5-EFC3939EC8A8}"/>
                </a:ext>
              </a:extLst>
            </p:cNvPr>
            <p:cNvSpPr/>
            <p:nvPr/>
          </p:nvSpPr>
          <p:spPr>
            <a:xfrm>
              <a:off x="7592760" y="2539080"/>
              <a:ext cx="597960" cy="443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8" name="CustomShape 53">
              <a:extLst>
                <a:ext uri="{FF2B5EF4-FFF2-40B4-BE49-F238E27FC236}">
                  <a16:creationId xmlns:a16="http://schemas.microsoft.com/office/drawing/2014/main" id="{B54F70F4-7DEE-4932-93D2-A4A35EFFAB7C}"/>
                </a:ext>
              </a:extLst>
            </p:cNvPr>
            <p:cNvSpPr/>
            <p:nvPr/>
          </p:nvSpPr>
          <p:spPr>
            <a:xfrm flipV="1">
              <a:off x="7608600" y="2085120"/>
              <a:ext cx="172440" cy="444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9" name="CustomShape 54">
              <a:extLst>
                <a:ext uri="{FF2B5EF4-FFF2-40B4-BE49-F238E27FC236}">
                  <a16:creationId xmlns:a16="http://schemas.microsoft.com/office/drawing/2014/main" id="{4FBD2C10-44E7-4556-B3C2-32FDF5B5A69F}"/>
                </a:ext>
              </a:extLst>
            </p:cNvPr>
            <p:cNvSpPr/>
            <p:nvPr/>
          </p:nvSpPr>
          <p:spPr>
            <a:xfrm>
              <a:off x="7608600" y="2556360"/>
              <a:ext cx="297000" cy="404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" name="CustomShape 55">
              <a:extLst>
                <a:ext uri="{FF2B5EF4-FFF2-40B4-BE49-F238E27FC236}">
                  <a16:creationId xmlns:a16="http://schemas.microsoft.com/office/drawing/2014/main" id="{3BB7D542-6779-4B6F-8BF5-E14D220CCB47}"/>
                </a:ext>
              </a:extLst>
            </p:cNvPr>
            <p:cNvSpPr/>
            <p:nvPr/>
          </p:nvSpPr>
          <p:spPr>
            <a:xfrm>
              <a:off x="7528320" y="2463480"/>
              <a:ext cx="150120" cy="15912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" name="CustomShape 56">
              <a:extLst>
                <a:ext uri="{FF2B5EF4-FFF2-40B4-BE49-F238E27FC236}">
                  <a16:creationId xmlns:a16="http://schemas.microsoft.com/office/drawing/2014/main" id="{D8977871-8F8A-4B93-B783-0E136334EC2B}"/>
                </a:ext>
              </a:extLst>
            </p:cNvPr>
            <p:cNvSpPr/>
            <p:nvPr/>
          </p:nvSpPr>
          <p:spPr>
            <a:xfrm flipV="1">
              <a:off x="7679520" y="2534040"/>
              <a:ext cx="579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2" name="CustomShape 57">
            <a:extLst>
              <a:ext uri="{FF2B5EF4-FFF2-40B4-BE49-F238E27FC236}">
                <a16:creationId xmlns:a16="http://schemas.microsoft.com/office/drawing/2014/main" id="{056909DB-8389-4DE4-B89C-F9C79EC16BC7}"/>
              </a:ext>
            </a:extLst>
          </p:cNvPr>
          <p:cNvSpPr/>
          <p:nvPr/>
        </p:nvSpPr>
        <p:spPr>
          <a:xfrm>
            <a:off x="5468368" y="2399445"/>
            <a:ext cx="56073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C00000"/>
                </a:solidFill>
                <a:ea typeface="Noto Sans CJK JP Regular"/>
              </a:rPr>
              <a:t>GPU</a:t>
            </a:r>
            <a:endParaRPr lang="en-US" b="1" spc="-1" dirty="0"/>
          </a:p>
        </p:txBody>
      </p:sp>
      <p:sp>
        <p:nvSpPr>
          <p:cNvPr id="73" name="CustomShape 58">
            <a:extLst>
              <a:ext uri="{FF2B5EF4-FFF2-40B4-BE49-F238E27FC236}">
                <a16:creationId xmlns:a16="http://schemas.microsoft.com/office/drawing/2014/main" id="{440B18A1-474F-4C54-8B9B-FA83E94FFB4D}"/>
              </a:ext>
            </a:extLst>
          </p:cNvPr>
          <p:cNvSpPr/>
          <p:nvPr/>
        </p:nvSpPr>
        <p:spPr>
          <a:xfrm>
            <a:off x="4033422" y="3254314"/>
            <a:ext cx="1008720" cy="1017630"/>
          </a:xfrm>
          <a:prstGeom prst="rect">
            <a:avLst/>
          </a:prstGeom>
          <a:solidFill>
            <a:srgbClr val="CCFFFF"/>
          </a:solidFill>
          <a:ln w="3168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59">
            <a:extLst>
              <a:ext uri="{FF2B5EF4-FFF2-40B4-BE49-F238E27FC236}">
                <a16:creationId xmlns:a16="http://schemas.microsoft.com/office/drawing/2014/main" id="{F2C3F22E-9B85-41A7-ADAB-E4221549D4EE}"/>
              </a:ext>
            </a:extLst>
          </p:cNvPr>
          <p:cNvSpPr/>
          <p:nvPr/>
        </p:nvSpPr>
        <p:spPr>
          <a:xfrm>
            <a:off x="4095630" y="3325216"/>
            <a:ext cx="873990" cy="59373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6633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" name="CustomShape 60">
            <a:extLst>
              <a:ext uri="{FF2B5EF4-FFF2-40B4-BE49-F238E27FC236}">
                <a16:creationId xmlns:a16="http://schemas.microsoft.com/office/drawing/2014/main" id="{3970F100-4010-4427-8B56-52AA859DA6A1}"/>
              </a:ext>
            </a:extLst>
          </p:cNvPr>
          <p:cNvSpPr/>
          <p:nvPr/>
        </p:nvSpPr>
        <p:spPr>
          <a:xfrm>
            <a:off x="2846772" y="3244864"/>
            <a:ext cx="1008720" cy="1017630"/>
          </a:xfrm>
          <a:prstGeom prst="rect">
            <a:avLst/>
          </a:prstGeom>
          <a:solidFill>
            <a:srgbClr val="CCFFFF"/>
          </a:solidFill>
          <a:ln w="3168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76" name="Group 61">
            <a:extLst>
              <a:ext uri="{FF2B5EF4-FFF2-40B4-BE49-F238E27FC236}">
                <a16:creationId xmlns:a16="http://schemas.microsoft.com/office/drawing/2014/main" id="{CB4F9756-00FC-4C62-A68C-4C8313E5F7A6}"/>
              </a:ext>
            </a:extLst>
          </p:cNvPr>
          <p:cNvGrpSpPr/>
          <p:nvPr/>
        </p:nvGrpSpPr>
        <p:grpSpPr>
          <a:xfrm>
            <a:off x="4073922" y="1768774"/>
            <a:ext cx="954990" cy="700380"/>
            <a:chOff x="5455080" y="2093400"/>
            <a:chExt cx="1273320" cy="933840"/>
          </a:xfrm>
        </p:grpSpPr>
        <p:sp>
          <p:nvSpPr>
            <p:cNvPr id="77" name="CustomShape 62">
              <a:extLst>
                <a:ext uri="{FF2B5EF4-FFF2-40B4-BE49-F238E27FC236}">
                  <a16:creationId xmlns:a16="http://schemas.microsoft.com/office/drawing/2014/main" id="{A6819B45-4D3A-4CCA-8ACF-B328C90212ED}"/>
                </a:ext>
              </a:extLst>
            </p:cNvPr>
            <p:cNvSpPr/>
            <p:nvPr/>
          </p:nvSpPr>
          <p:spPr>
            <a:xfrm flipV="1">
              <a:off x="6033960" y="2102760"/>
              <a:ext cx="519480" cy="446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" name="CustomShape 63">
              <a:extLst>
                <a:ext uri="{FF2B5EF4-FFF2-40B4-BE49-F238E27FC236}">
                  <a16:creationId xmlns:a16="http://schemas.microsoft.com/office/drawing/2014/main" id="{5DD9160A-D2BB-4793-9DBA-5D45C1723D6F}"/>
                </a:ext>
              </a:extLst>
            </p:cNvPr>
            <p:cNvSpPr/>
            <p:nvPr/>
          </p:nvSpPr>
          <p:spPr>
            <a:xfrm>
              <a:off x="6024960" y="2570400"/>
              <a:ext cx="479160" cy="41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9" name="CustomShape 64">
              <a:extLst>
                <a:ext uri="{FF2B5EF4-FFF2-40B4-BE49-F238E27FC236}">
                  <a16:creationId xmlns:a16="http://schemas.microsoft.com/office/drawing/2014/main" id="{21BC94F1-0E9D-452D-A46C-6AF4E88C7C20}"/>
                </a:ext>
              </a:extLst>
            </p:cNvPr>
            <p:cNvSpPr/>
            <p:nvPr/>
          </p:nvSpPr>
          <p:spPr>
            <a:xfrm flipH="1">
              <a:off x="5742720" y="2540880"/>
              <a:ext cx="276840" cy="414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0" name="CustomShape 65">
              <a:extLst>
                <a:ext uri="{FF2B5EF4-FFF2-40B4-BE49-F238E27FC236}">
                  <a16:creationId xmlns:a16="http://schemas.microsoft.com/office/drawing/2014/main" id="{A61E81F3-AD96-47E7-B3A9-569EDF030E8F}"/>
                </a:ext>
              </a:extLst>
            </p:cNvPr>
            <p:cNvSpPr/>
            <p:nvPr/>
          </p:nvSpPr>
          <p:spPr>
            <a:xfrm flipH="1">
              <a:off x="5464800" y="2570400"/>
              <a:ext cx="540360" cy="1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1" name="CustomShape 66">
              <a:extLst>
                <a:ext uri="{FF2B5EF4-FFF2-40B4-BE49-F238E27FC236}">
                  <a16:creationId xmlns:a16="http://schemas.microsoft.com/office/drawing/2014/main" id="{DAF2075C-EF15-49C1-9A7F-4AC68C4A7A08}"/>
                </a:ext>
              </a:extLst>
            </p:cNvPr>
            <p:cNvSpPr/>
            <p:nvPr/>
          </p:nvSpPr>
          <p:spPr>
            <a:xfrm flipH="1" flipV="1">
              <a:off x="5556600" y="2417760"/>
              <a:ext cx="464040" cy="148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2" name="CustomShape 67">
              <a:extLst>
                <a:ext uri="{FF2B5EF4-FFF2-40B4-BE49-F238E27FC236}">
                  <a16:creationId xmlns:a16="http://schemas.microsoft.com/office/drawing/2014/main" id="{B11F12D1-7C3B-4A68-8E49-36577675D260}"/>
                </a:ext>
              </a:extLst>
            </p:cNvPr>
            <p:cNvSpPr/>
            <p:nvPr/>
          </p:nvSpPr>
          <p:spPr>
            <a:xfrm flipH="1" flipV="1">
              <a:off x="5492160" y="2217960"/>
              <a:ext cx="522000" cy="347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3" name="CustomShape 68">
              <a:extLst>
                <a:ext uri="{FF2B5EF4-FFF2-40B4-BE49-F238E27FC236}">
                  <a16:creationId xmlns:a16="http://schemas.microsoft.com/office/drawing/2014/main" id="{95AE1143-BAED-4969-AB64-AC07FEB17EC7}"/>
                </a:ext>
              </a:extLst>
            </p:cNvPr>
            <p:cNvSpPr/>
            <p:nvPr/>
          </p:nvSpPr>
          <p:spPr>
            <a:xfrm flipH="1" flipV="1">
              <a:off x="5564160" y="2118960"/>
              <a:ext cx="471960" cy="43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4" name="CustomShape 69">
              <a:extLst>
                <a:ext uri="{FF2B5EF4-FFF2-40B4-BE49-F238E27FC236}">
                  <a16:creationId xmlns:a16="http://schemas.microsoft.com/office/drawing/2014/main" id="{ECC29F1F-192C-440C-A920-AC98CB9E9CF7}"/>
                </a:ext>
              </a:extLst>
            </p:cNvPr>
            <p:cNvSpPr/>
            <p:nvPr/>
          </p:nvSpPr>
          <p:spPr>
            <a:xfrm flipV="1">
              <a:off x="6015240" y="2339280"/>
              <a:ext cx="417240" cy="226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5" name="CustomShape 70">
              <a:extLst>
                <a:ext uri="{FF2B5EF4-FFF2-40B4-BE49-F238E27FC236}">
                  <a16:creationId xmlns:a16="http://schemas.microsoft.com/office/drawing/2014/main" id="{FA7306BC-C057-4FB7-9632-BBB276D29166}"/>
                </a:ext>
              </a:extLst>
            </p:cNvPr>
            <p:cNvSpPr/>
            <p:nvPr/>
          </p:nvSpPr>
          <p:spPr>
            <a:xfrm flipH="1">
              <a:off x="5957640" y="2570400"/>
              <a:ext cx="44280" cy="456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6" name="CustomShape 71">
              <a:extLst>
                <a:ext uri="{FF2B5EF4-FFF2-40B4-BE49-F238E27FC236}">
                  <a16:creationId xmlns:a16="http://schemas.microsoft.com/office/drawing/2014/main" id="{05E57FEF-7EF2-4F5C-AAEC-DF9B5E352A0B}"/>
                </a:ext>
              </a:extLst>
            </p:cNvPr>
            <p:cNvSpPr/>
            <p:nvPr/>
          </p:nvSpPr>
          <p:spPr>
            <a:xfrm flipV="1">
              <a:off x="6005880" y="2402640"/>
              <a:ext cx="722520" cy="173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" name="CustomShape 72">
              <a:extLst>
                <a:ext uri="{FF2B5EF4-FFF2-40B4-BE49-F238E27FC236}">
                  <a16:creationId xmlns:a16="http://schemas.microsoft.com/office/drawing/2014/main" id="{A19E5B9F-CA14-4D17-8D04-BCBE51EA151D}"/>
                </a:ext>
              </a:extLst>
            </p:cNvPr>
            <p:cNvSpPr/>
            <p:nvPr/>
          </p:nvSpPr>
          <p:spPr>
            <a:xfrm>
              <a:off x="6033960" y="2580120"/>
              <a:ext cx="63720" cy="446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8" name="CustomShape 73">
              <a:extLst>
                <a:ext uri="{FF2B5EF4-FFF2-40B4-BE49-F238E27FC236}">
                  <a16:creationId xmlns:a16="http://schemas.microsoft.com/office/drawing/2014/main" id="{B95173D7-B5D4-4487-BCF8-82D3A042C32B}"/>
                </a:ext>
              </a:extLst>
            </p:cNvPr>
            <p:cNvSpPr/>
            <p:nvPr/>
          </p:nvSpPr>
          <p:spPr>
            <a:xfrm flipH="1">
              <a:off x="5454720" y="2558520"/>
              <a:ext cx="559800" cy="209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9" name="CustomShape 74">
              <a:extLst>
                <a:ext uri="{FF2B5EF4-FFF2-40B4-BE49-F238E27FC236}">
                  <a16:creationId xmlns:a16="http://schemas.microsoft.com/office/drawing/2014/main" id="{B58E5CC3-D6C7-41F7-B983-B96E1CCB6D76}"/>
                </a:ext>
              </a:extLst>
            </p:cNvPr>
            <p:cNvSpPr/>
            <p:nvPr/>
          </p:nvSpPr>
          <p:spPr>
            <a:xfrm flipH="1">
              <a:off x="5562000" y="2553480"/>
              <a:ext cx="442800" cy="431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0" name="CustomShape 75">
              <a:extLst>
                <a:ext uri="{FF2B5EF4-FFF2-40B4-BE49-F238E27FC236}">
                  <a16:creationId xmlns:a16="http://schemas.microsoft.com/office/drawing/2014/main" id="{F6D456BB-ACB5-48BD-BA25-6EDD9767F0AA}"/>
                </a:ext>
              </a:extLst>
            </p:cNvPr>
            <p:cNvSpPr/>
            <p:nvPr/>
          </p:nvSpPr>
          <p:spPr>
            <a:xfrm flipH="1" flipV="1">
              <a:off x="5882760" y="2206440"/>
              <a:ext cx="142920" cy="342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1" name="CustomShape 76">
              <a:extLst>
                <a:ext uri="{FF2B5EF4-FFF2-40B4-BE49-F238E27FC236}">
                  <a16:creationId xmlns:a16="http://schemas.microsoft.com/office/drawing/2014/main" id="{597DD8D6-9EA2-46A0-AC7F-C398DFF180AC}"/>
                </a:ext>
              </a:extLst>
            </p:cNvPr>
            <p:cNvSpPr/>
            <p:nvPr/>
          </p:nvSpPr>
          <p:spPr>
            <a:xfrm flipH="1" flipV="1">
              <a:off x="5957640" y="2093040"/>
              <a:ext cx="83880" cy="456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2" name="CustomShape 77">
              <a:extLst>
                <a:ext uri="{FF2B5EF4-FFF2-40B4-BE49-F238E27FC236}">
                  <a16:creationId xmlns:a16="http://schemas.microsoft.com/office/drawing/2014/main" id="{DB5F392F-1207-46E7-9DF3-4610D033B207}"/>
                </a:ext>
              </a:extLst>
            </p:cNvPr>
            <p:cNvSpPr/>
            <p:nvPr/>
          </p:nvSpPr>
          <p:spPr>
            <a:xfrm>
              <a:off x="6013080" y="2553480"/>
              <a:ext cx="597240" cy="431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3" name="CustomShape 78">
              <a:extLst>
                <a:ext uri="{FF2B5EF4-FFF2-40B4-BE49-F238E27FC236}">
                  <a16:creationId xmlns:a16="http://schemas.microsoft.com/office/drawing/2014/main" id="{533E7FD8-2049-4BC3-B738-E0F023737E9A}"/>
                </a:ext>
              </a:extLst>
            </p:cNvPr>
            <p:cNvSpPr/>
            <p:nvPr/>
          </p:nvSpPr>
          <p:spPr>
            <a:xfrm flipV="1">
              <a:off x="6028920" y="2112480"/>
              <a:ext cx="172440" cy="43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" name="CustomShape 79">
              <a:extLst>
                <a:ext uri="{FF2B5EF4-FFF2-40B4-BE49-F238E27FC236}">
                  <a16:creationId xmlns:a16="http://schemas.microsoft.com/office/drawing/2014/main" id="{77988299-4D4C-4169-818F-D16383DF373C}"/>
                </a:ext>
              </a:extLst>
            </p:cNvPr>
            <p:cNvSpPr/>
            <p:nvPr/>
          </p:nvSpPr>
          <p:spPr>
            <a:xfrm>
              <a:off x="6028920" y="2570400"/>
              <a:ext cx="296640" cy="392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CustomShape 80">
              <a:extLst>
                <a:ext uri="{FF2B5EF4-FFF2-40B4-BE49-F238E27FC236}">
                  <a16:creationId xmlns:a16="http://schemas.microsoft.com/office/drawing/2014/main" id="{885BF65E-24D6-42DF-AAA1-B2AA05371E22}"/>
                </a:ext>
              </a:extLst>
            </p:cNvPr>
            <p:cNvSpPr/>
            <p:nvPr/>
          </p:nvSpPr>
          <p:spPr>
            <a:xfrm>
              <a:off x="5949000" y="2480040"/>
              <a:ext cx="150120" cy="154800"/>
            </a:xfrm>
            <a:prstGeom prst="ellipse">
              <a:avLst/>
            </a:prstGeom>
            <a:solidFill>
              <a:srgbClr val="CC99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6" name="CustomShape 81">
              <a:extLst>
                <a:ext uri="{FF2B5EF4-FFF2-40B4-BE49-F238E27FC236}">
                  <a16:creationId xmlns:a16="http://schemas.microsoft.com/office/drawing/2014/main" id="{0215E269-511D-45C5-9D20-0C9F5E0A1C9A}"/>
                </a:ext>
              </a:extLst>
            </p:cNvPr>
            <p:cNvSpPr/>
            <p:nvPr/>
          </p:nvSpPr>
          <p:spPr>
            <a:xfrm flipV="1">
              <a:off x="6099840" y="2548800"/>
              <a:ext cx="5788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7" name="CustomShape 82">
            <a:extLst>
              <a:ext uri="{FF2B5EF4-FFF2-40B4-BE49-F238E27FC236}">
                <a16:creationId xmlns:a16="http://schemas.microsoft.com/office/drawing/2014/main" id="{13568DDF-E3DF-4F40-B743-9C7286F4E162}"/>
              </a:ext>
            </a:extLst>
          </p:cNvPr>
          <p:cNvSpPr/>
          <p:nvPr/>
        </p:nvSpPr>
        <p:spPr>
          <a:xfrm>
            <a:off x="2972862" y="3942495"/>
            <a:ext cx="77355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4472C4"/>
                </a:solidFill>
                <a:ea typeface="Noto Sans CJK JP Regular"/>
              </a:rPr>
              <a:t>FPGA</a:t>
            </a:r>
            <a:endParaRPr lang="en-US" b="1" spc="-1" dirty="0"/>
          </a:p>
        </p:txBody>
      </p:sp>
      <p:grpSp>
        <p:nvGrpSpPr>
          <p:cNvPr id="98" name="Group 83">
            <a:extLst>
              <a:ext uri="{FF2B5EF4-FFF2-40B4-BE49-F238E27FC236}">
                <a16:creationId xmlns:a16="http://schemas.microsoft.com/office/drawing/2014/main" id="{D70C46CA-1D41-404F-8624-6E7FDBF8AA5B}"/>
              </a:ext>
            </a:extLst>
          </p:cNvPr>
          <p:cNvGrpSpPr/>
          <p:nvPr/>
        </p:nvGrpSpPr>
        <p:grpSpPr>
          <a:xfrm>
            <a:off x="2919942" y="1791184"/>
            <a:ext cx="896940" cy="645030"/>
            <a:chOff x="3916440" y="2123280"/>
            <a:chExt cx="1195920" cy="860040"/>
          </a:xfrm>
        </p:grpSpPr>
        <p:sp>
          <p:nvSpPr>
            <p:cNvPr id="99" name="CustomShape 84">
              <a:extLst>
                <a:ext uri="{FF2B5EF4-FFF2-40B4-BE49-F238E27FC236}">
                  <a16:creationId xmlns:a16="http://schemas.microsoft.com/office/drawing/2014/main" id="{4F931E88-F33D-46D5-981B-A722C513649A}"/>
                </a:ext>
              </a:extLst>
            </p:cNvPr>
            <p:cNvSpPr/>
            <p:nvPr/>
          </p:nvSpPr>
          <p:spPr>
            <a:xfrm flipV="1">
              <a:off x="4460400" y="2132640"/>
              <a:ext cx="487440" cy="410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0" name="CustomShape 85">
              <a:extLst>
                <a:ext uri="{FF2B5EF4-FFF2-40B4-BE49-F238E27FC236}">
                  <a16:creationId xmlns:a16="http://schemas.microsoft.com/office/drawing/2014/main" id="{E045ED8A-6176-4A82-842A-58716AB69CF2}"/>
                </a:ext>
              </a:extLst>
            </p:cNvPr>
            <p:cNvSpPr/>
            <p:nvPr/>
          </p:nvSpPr>
          <p:spPr>
            <a:xfrm>
              <a:off x="4451760" y="2562840"/>
              <a:ext cx="449640" cy="37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1" name="CustomShape 86">
              <a:extLst>
                <a:ext uri="{FF2B5EF4-FFF2-40B4-BE49-F238E27FC236}">
                  <a16:creationId xmlns:a16="http://schemas.microsoft.com/office/drawing/2014/main" id="{3D96ADC8-682A-4327-9CD8-65A30B3C9ECC}"/>
                </a:ext>
              </a:extLst>
            </p:cNvPr>
            <p:cNvSpPr/>
            <p:nvPr/>
          </p:nvSpPr>
          <p:spPr>
            <a:xfrm flipH="1">
              <a:off x="4186440" y="2535840"/>
              <a:ext cx="259920" cy="381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" name="CustomShape 87">
              <a:extLst>
                <a:ext uri="{FF2B5EF4-FFF2-40B4-BE49-F238E27FC236}">
                  <a16:creationId xmlns:a16="http://schemas.microsoft.com/office/drawing/2014/main" id="{BF2C98D1-1B0D-4D00-8201-A374372B1D98}"/>
                </a:ext>
              </a:extLst>
            </p:cNvPr>
            <p:cNvSpPr/>
            <p:nvPr/>
          </p:nvSpPr>
          <p:spPr>
            <a:xfrm flipH="1">
              <a:off x="3925440" y="2562840"/>
              <a:ext cx="507240" cy="16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3" name="CustomShape 88">
              <a:extLst>
                <a:ext uri="{FF2B5EF4-FFF2-40B4-BE49-F238E27FC236}">
                  <a16:creationId xmlns:a16="http://schemas.microsoft.com/office/drawing/2014/main" id="{AFCFACC7-D8B4-4FB7-B761-683D58621CBC}"/>
                </a:ext>
              </a:extLst>
            </p:cNvPr>
            <p:cNvSpPr/>
            <p:nvPr/>
          </p:nvSpPr>
          <p:spPr>
            <a:xfrm flipH="1" flipV="1">
              <a:off x="4011480" y="2422440"/>
              <a:ext cx="435600" cy="136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4" name="CustomShape 89">
              <a:extLst>
                <a:ext uri="{FF2B5EF4-FFF2-40B4-BE49-F238E27FC236}">
                  <a16:creationId xmlns:a16="http://schemas.microsoft.com/office/drawing/2014/main" id="{56F8D7A9-C4E3-403B-AE32-7AC871377DB1}"/>
                </a:ext>
              </a:extLst>
            </p:cNvPr>
            <p:cNvSpPr/>
            <p:nvPr/>
          </p:nvSpPr>
          <p:spPr>
            <a:xfrm flipH="1" flipV="1">
              <a:off x="3951360" y="2238480"/>
              <a:ext cx="489960" cy="320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5" name="CustomShape 90">
              <a:extLst>
                <a:ext uri="{FF2B5EF4-FFF2-40B4-BE49-F238E27FC236}">
                  <a16:creationId xmlns:a16="http://schemas.microsoft.com/office/drawing/2014/main" id="{F3C4017B-0B5A-4122-833E-E7CBC126B097}"/>
                </a:ext>
              </a:extLst>
            </p:cNvPr>
            <p:cNvSpPr/>
            <p:nvPr/>
          </p:nvSpPr>
          <p:spPr>
            <a:xfrm flipH="1" flipV="1">
              <a:off x="4019040" y="2147400"/>
              <a:ext cx="443160" cy="397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6" name="CustomShape 91">
              <a:extLst>
                <a:ext uri="{FF2B5EF4-FFF2-40B4-BE49-F238E27FC236}">
                  <a16:creationId xmlns:a16="http://schemas.microsoft.com/office/drawing/2014/main" id="{DF780128-02B8-43DB-A292-3368D2D176FB}"/>
                </a:ext>
              </a:extLst>
            </p:cNvPr>
            <p:cNvSpPr/>
            <p:nvPr/>
          </p:nvSpPr>
          <p:spPr>
            <a:xfrm flipV="1">
              <a:off x="4442400" y="2350080"/>
              <a:ext cx="391680" cy="20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7" name="CustomShape 92">
              <a:extLst>
                <a:ext uri="{FF2B5EF4-FFF2-40B4-BE49-F238E27FC236}">
                  <a16:creationId xmlns:a16="http://schemas.microsoft.com/office/drawing/2014/main" id="{64751CF9-B37C-43CE-A55E-3FE40607DE71}"/>
                </a:ext>
              </a:extLst>
            </p:cNvPr>
            <p:cNvSpPr/>
            <p:nvPr/>
          </p:nvSpPr>
          <p:spPr>
            <a:xfrm flipH="1">
              <a:off x="4388400" y="2562840"/>
              <a:ext cx="41400" cy="420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8" name="CustomShape 93">
              <a:extLst>
                <a:ext uri="{FF2B5EF4-FFF2-40B4-BE49-F238E27FC236}">
                  <a16:creationId xmlns:a16="http://schemas.microsoft.com/office/drawing/2014/main" id="{656D4232-2F07-4168-B0DE-088B2DA651C0}"/>
                </a:ext>
              </a:extLst>
            </p:cNvPr>
            <p:cNvSpPr/>
            <p:nvPr/>
          </p:nvSpPr>
          <p:spPr>
            <a:xfrm flipV="1">
              <a:off x="4434120" y="2408400"/>
              <a:ext cx="678240" cy="159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" name="CustomShape 94">
              <a:extLst>
                <a:ext uri="{FF2B5EF4-FFF2-40B4-BE49-F238E27FC236}">
                  <a16:creationId xmlns:a16="http://schemas.microsoft.com/office/drawing/2014/main" id="{7CD35021-8270-4A2E-95DE-B96D79A31574}"/>
                </a:ext>
              </a:extLst>
            </p:cNvPr>
            <p:cNvSpPr/>
            <p:nvPr/>
          </p:nvSpPr>
          <p:spPr>
            <a:xfrm>
              <a:off x="4460400" y="2572200"/>
              <a:ext cx="59760" cy="411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CustomShape 95">
              <a:extLst>
                <a:ext uri="{FF2B5EF4-FFF2-40B4-BE49-F238E27FC236}">
                  <a16:creationId xmlns:a16="http://schemas.microsoft.com/office/drawing/2014/main" id="{3BF018FE-0F16-4D6B-8A30-68F0EE7306C3}"/>
                </a:ext>
              </a:extLst>
            </p:cNvPr>
            <p:cNvSpPr/>
            <p:nvPr/>
          </p:nvSpPr>
          <p:spPr>
            <a:xfrm flipH="1">
              <a:off x="3916440" y="2552040"/>
              <a:ext cx="525600" cy="192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" name="CustomShape 96">
              <a:extLst>
                <a:ext uri="{FF2B5EF4-FFF2-40B4-BE49-F238E27FC236}">
                  <a16:creationId xmlns:a16="http://schemas.microsoft.com/office/drawing/2014/main" id="{103B4384-64E5-4527-8E88-FF83046643AE}"/>
                </a:ext>
              </a:extLst>
            </p:cNvPr>
            <p:cNvSpPr/>
            <p:nvPr/>
          </p:nvSpPr>
          <p:spPr>
            <a:xfrm flipH="1">
              <a:off x="4016880" y="2547360"/>
              <a:ext cx="415800" cy="396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CustomShape 97">
              <a:extLst>
                <a:ext uri="{FF2B5EF4-FFF2-40B4-BE49-F238E27FC236}">
                  <a16:creationId xmlns:a16="http://schemas.microsoft.com/office/drawing/2014/main" id="{14D9F993-005E-49F8-B822-1862060DB93F}"/>
                </a:ext>
              </a:extLst>
            </p:cNvPr>
            <p:cNvSpPr/>
            <p:nvPr/>
          </p:nvSpPr>
          <p:spPr>
            <a:xfrm flipH="1" flipV="1">
              <a:off x="4318200" y="2228040"/>
              <a:ext cx="133920" cy="315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CustomShape 98">
              <a:extLst>
                <a:ext uri="{FF2B5EF4-FFF2-40B4-BE49-F238E27FC236}">
                  <a16:creationId xmlns:a16="http://schemas.microsoft.com/office/drawing/2014/main" id="{776EB4B4-3C4C-46D0-82A0-A9D820DFC279}"/>
                </a:ext>
              </a:extLst>
            </p:cNvPr>
            <p:cNvSpPr/>
            <p:nvPr/>
          </p:nvSpPr>
          <p:spPr>
            <a:xfrm flipH="1" flipV="1">
              <a:off x="4388400" y="2123280"/>
              <a:ext cx="78840" cy="419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CustomShape 99">
              <a:extLst>
                <a:ext uri="{FF2B5EF4-FFF2-40B4-BE49-F238E27FC236}">
                  <a16:creationId xmlns:a16="http://schemas.microsoft.com/office/drawing/2014/main" id="{4C6D29A9-E68D-47C2-A526-95B54D3FA925}"/>
                </a:ext>
              </a:extLst>
            </p:cNvPr>
            <p:cNvSpPr/>
            <p:nvPr/>
          </p:nvSpPr>
          <p:spPr>
            <a:xfrm>
              <a:off x="4440600" y="2547360"/>
              <a:ext cx="560880" cy="396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" name="CustomShape 100">
              <a:extLst>
                <a:ext uri="{FF2B5EF4-FFF2-40B4-BE49-F238E27FC236}">
                  <a16:creationId xmlns:a16="http://schemas.microsoft.com/office/drawing/2014/main" id="{85003F75-9F9B-46AA-81FF-E07C6D93C2D8}"/>
                </a:ext>
              </a:extLst>
            </p:cNvPr>
            <p:cNvSpPr/>
            <p:nvPr/>
          </p:nvSpPr>
          <p:spPr>
            <a:xfrm flipV="1">
              <a:off x="4455720" y="2141280"/>
              <a:ext cx="161640" cy="397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6" name="CustomShape 101">
              <a:extLst>
                <a:ext uri="{FF2B5EF4-FFF2-40B4-BE49-F238E27FC236}">
                  <a16:creationId xmlns:a16="http://schemas.microsoft.com/office/drawing/2014/main" id="{34A2071D-0658-4F8F-AB5E-137B2350C7A6}"/>
                </a:ext>
              </a:extLst>
            </p:cNvPr>
            <p:cNvSpPr/>
            <p:nvPr/>
          </p:nvSpPr>
          <p:spPr>
            <a:xfrm>
              <a:off x="4455720" y="2562840"/>
              <a:ext cx="278640" cy="361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7" name="CustomShape 102">
              <a:extLst>
                <a:ext uri="{FF2B5EF4-FFF2-40B4-BE49-F238E27FC236}">
                  <a16:creationId xmlns:a16="http://schemas.microsoft.com/office/drawing/2014/main" id="{C7F98FD3-7EE2-4DF0-B07B-6F66E3D25800}"/>
                </a:ext>
              </a:extLst>
            </p:cNvPr>
            <p:cNvSpPr/>
            <p:nvPr/>
          </p:nvSpPr>
          <p:spPr>
            <a:xfrm>
              <a:off x="4380120" y="2480040"/>
              <a:ext cx="140760" cy="142200"/>
            </a:xfrm>
            <a:prstGeom prst="ellipse">
              <a:avLst/>
            </a:prstGeom>
            <a:solidFill>
              <a:srgbClr val="CC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" name="CustomShape 103">
              <a:extLst>
                <a:ext uri="{FF2B5EF4-FFF2-40B4-BE49-F238E27FC236}">
                  <a16:creationId xmlns:a16="http://schemas.microsoft.com/office/drawing/2014/main" id="{13D8F1B8-82FD-4613-AC57-E8C59327058E}"/>
                </a:ext>
              </a:extLst>
            </p:cNvPr>
            <p:cNvSpPr/>
            <p:nvPr/>
          </p:nvSpPr>
          <p:spPr>
            <a:xfrm flipV="1">
              <a:off x="4522320" y="2543040"/>
              <a:ext cx="543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99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9" name="CustomShape 104">
            <a:extLst>
              <a:ext uri="{FF2B5EF4-FFF2-40B4-BE49-F238E27FC236}">
                <a16:creationId xmlns:a16="http://schemas.microsoft.com/office/drawing/2014/main" id="{0603567A-2FBB-4DC1-A498-84C47E7A0430}"/>
              </a:ext>
            </a:extLst>
          </p:cNvPr>
          <p:cNvSpPr/>
          <p:nvPr/>
        </p:nvSpPr>
        <p:spPr>
          <a:xfrm>
            <a:off x="2906982" y="3309124"/>
            <a:ext cx="867240" cy="60480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105">
            <a:extLst>
              <a:ext uri="{FF2B5EF4-FFF2-40B4-BE49-F238E27FC236}">
                <a16:creationId xmlns:a16="http://schemas.microsoft.com/office/drawing/2014/main" id="{0EE7FE69-E681-4E76-96FE-98487CE30CDD}"/>
              </a:ext>
            </a:extLst>
          </p:cNvPr>
          <p:cNvSpPr/>
          <p:nvPr/>
        </p:nvSpPr>
        <p:spPr>
          <a:xfrm>
            <a:off x="5310738" y="3339094"/>
            <a:ext cx="872100" cy="59211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106">
            <a:extLst>
              <a:ext uri="{FF2B5EF4-FFF2-40B4-BE49-F238E27FC236}">
                <a16:creationId xmlns:a16="http://schemas.microsoft.com/office/drawing/2014/main" id="{6FBE7F5C-192A-42A5-91DD-5E77CF791A93}"/>
              </a:ext>
            </a:extLst>
          </p:cNvPr>
          <p:cNvSpPr/>
          <p:nvPr/>
        </p:nvSpPr>
        <p:spPr>
          <a:xfrm>
            <a:off x="4150872" y="3942495"/>
            <a:ext cx="773550" cy="34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4472C4"/>
                </a:solidFill>
                <a:ea typeface="Noto Sans CJK JP Regular"/>
              </a:rPr>
              <a:t>FPGA</a:t>
            </a:r>
            <a:endParaRPr lang="en-US" b="1" spc="-1" dirty="0"/>
          </a:p>
        </p:txBody>
      </p:sp>
      <p:sp>
        <p:nvSpPr>
          <p:cNvPr id="122" name="CustomShape 107">
            <a:extLst>
              <a:ext uri="{FF2B5EF4-FFF2-40B4-BE49-F238E27FC236}">
                <a16:creationId xmlns:a16="http://schemas.microsoft.com/office/drawing/2014/main" id="{235EEE48-B3BB-4D5C-8DF3-1BF283892067}"/>
              </a:ext>
            </a:extLst>
          </p:cNvPr>
          <p:cNvSpPr/>
          <p:nvPr/>
        </p:nvSpPr>
        <p:spPr>
          <a:xfrm>
            <a:off x="2865402" y="2735104"/>
            <a:ext cx="3384450" cy="490860"/>
          </a:xfrm>
          <a:prstGeom prst="rect">
            <a:avLst/>
          </a:prstGeom>
          <a:solidFill>
            <a:srgbClr val="CCFFCC"/>
          </a:solidFill>
          <a:ln w="3168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548235"/>
                </a:solidFill>
                <a:ea typeface="Noto Sans CJK JP Regular"/>
              </a:rPr>
              <a:t>CHARM</a:t>
            </a:r>
            <a:endParaRPr lang="en-US" spc="-1" dirty="0"/>
          </a:p>
        </p:txBody>
      </p:sp>
      <p:sp>
        <p:nvSpPr>
          <p:cNvPr id="124" name="CustomShape 112">
            <a:extLst>
              <a:ext uri="{FF2B5EF4-FFF2-40B4-BE49-F238E27FC236}">
                <a16:creationId xmlns:a16="http://schemas.microsoft.com/office/drawing/2014/main" id="{44110B56-88F0-4C94-BA7D-30003F8DB319}"/>
              </a:ext>
            </a:extLst>
          </p:cNvPr>
          <p:cNvSpPr/>
          <p:nvPr/>
        </p:nvSpPr>
        <p:spPr>
          <a:xfrm>
            <a:off x="6748272" y="2560446"/>
            <a:ext cx="1599022" cy="1092420"/>
          </a:xfrm>
          <a:prstGeom prst="cloud">
            <a:avLst/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393419-0F98-CC48-94C7-06588BC2B99A}"/>
              </a:ext>
            </a:extLst>
          </p:cNvPr>
          <p:cNvGrpSpPr/>
          <p:nvPr/>
        </p:nvGrpSpPr>
        <p:grpSpPr>
          <a:xfrm>
            <a:off x="289097" y="157407"/>
            <a:ext cx="8565806" cy="1101297"/>
            <a:chOff x="289097" y="157407"/>
            <a:chExt cx="8565806" cy="1101297"/>
          </a:xfrm>
        </p:grpSpPr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DBFEE75C-31D6-124C-8EDD-74F5A8F512D7}"/>
                </a:ext>
              </a:extLst>
            </p:cNvPr>
            <p:cNvSpPr txBox="1"/>
            <p:nvPr/>
          </p:nvSpPr>
          <p:spPr>
            <a:xfrm>
              <a:off x="289097" y="157407"/>
              <a:ext cx="85658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Two computation elements in ARGOT code: ARGOT method and ART method</a:t>
              </a:r>
              <a:endParaRPr kumimoji="1" lang="ja-JP" altLang="en-US" sz="2000" b="1"/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AF378FAB-ADEC-B843-8BE3-DFAB0A21198F}"/>
                </a:ext>
              </a:extLst>
            </p:cNvPr>
            <p:cNvSpPr txBox="1"/>
            <p:nvPr/>
          </p:nvSpPr>
          <p:spPr>
            <a:xfrm>
              <a:off x="715737" y="612373"/>
              <a:ext cx="7531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/>
                <a:t>ARGOT method: Point Source processing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dirty="0"/>
                <a:t>ART method (Authentic Radiation Transfer): Diffused Photon processing</a:t>
              </a:r>
              <a:endParaRPr kumimoji="1" lang="ja-JP" altLang="en-US"/>
            </a:p>
          </p:txBody>
        </p:sp>
      </p:grp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8F96EB-0251-9E46-BBC0-6A34365813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B7F35F-88F1-DD48-9E58-DA2567E568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118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04DED-2F53-284E-BF20-8CA0FCCF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ARGOT </a:t>
            </a:r>
            <a:r>
              <a:rPr lang="en-US" altLang="ja-JP" dirty="0"/>
              <a:t>method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A8FD03-30DE-5146-B557-A9544DAF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9055"/>
            <a:ext cx="9144000" cy="3830241"/>
          </a:xfrm>
        </p:spPr>
        <p:txBody>
          <a:bodyPr/>
          <a:lstStyle/>
          <a:p>
            <a:r>
              <a:rPr lang="en-US" altLang="ja-JP" dirty="0"/>
              <a:t>is to solve the radiative transfer from point radiation sources</a:t>
            </a:r>
          </a:p>
          <a:p>
            <a:r>
              <a:rPr lang="en-US" altLang="ja-JP" dirty="0"/>
              <a:t>builds an oct-tree data structure for the </a:t>
            </a:r>
            <a:br>
              <a:rPr lang="en-US" altLang="ja-JP" dirty="0"/>
            </a:br>
            <a:r>
              <a:rPr lang="en-US" altLang="ja-JP" dirty="0"/>
              <a:t>distribution of radiation sources</a:t>
            </a:r>
          </a:p>
          <a:p>
            <a:pPr lvl="1"/>
            <a:r>
              <a:rPr lang="en-US" altLang="ja-JP" dirty="0"/>
              <a:t>It's a 3-dimensional problem space, </a:t>
            </a:r>
            <a:br>
              <a:rPr lang="en-US" altLang="ja-JP" dirty="0"/>
            </a:br>
            <a:r>
              <a:rPr lang="en-US" altLang="ja-JP" dirty="0"/>
              <a:t>so it's an octave tree</a:t>
            </a:r>
          </a:p>
          <a:p>
            <a:pPr lvl="1"/>
            <a:r>
              <a:rPr lang="en-US" altLang="ja-JP" dirty="0"/>
              <a:t>For point of view from the target mesh , </a:t>
            </a:r>
            <a:br>
              <a:rPr lang="en-US" altLang="ja-JP" dirty="0"/>
            </a:br>
            <a:r>
              <a:rPr lang="en-US" altLang="ja-JP" dirty="0"/>
              <a:t>it is </a:t>
            </a:r>
            <a:r>
              <a:rPr lang="en-US" altLang="ja-JP" u="sng" dirty="0"/>
              <a:t>treated as a same light source</a:t>
            </a:r>
            <a:r>
              <a:rPr lang="en-US" altLang="ja-JP" dirty="0"/>
              <a:t> if the light </a:t>
            </a:r>
            <a:br>
              <a:rPr lang="en-US" altLang="ja-JP" dirty="0"/>
            </a:br>
            <a:r>
              <a:rPr lang="en-US" altLang="ja-JP" dirty="0"/>
              <a:t>sources fall within a certain degree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is similar to Tree-Code in gravity calculation</a:t>
            </a:r>
          </a:p>
          <a:p>
            <a:pPr lvl="1"/>
            <a:r>
              <a:rPr lang="en-US" altLang="ja-JP" u="sng" dirty="0">
                <a:solidFill>
                  <a:srgbClr val="FF0000"/>
                </a:solidFill>
              </a:rPr>
              <a:t>suitable for the GPU</a:t>
            </a:r>
          </a:p>
          <a:p>
            <a:pPr lvl="1"/>
            <a:r>
              <a:rPr lang="en-US" altLang="ja-JP" dirty="0"/>
              <a:t>Each ray is assigned to each CUDA thread,</a:t>
            </a:r>
            <a:br>
              <a:rPr lang="en-US" altLang="ja-JP" dirty="0"/>
            </a:br>
            <a:r>
              <a:rPr lang="en-US" altLang="ja-JP" dirty="0"/>
              <a:t>and then these computations are conducted </a:t>
            </a:r>
            <a:br>
              <a:rPr lang="en-US" altLang="ja-JP" dirty="0"/>
            </a:br>
            <a:r>
              <a:rPr lang="en-US" altLang="ja-JP" dirty="0"/>
              <a:t>in parallel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3DD35EB-AFEC-A740-B46D-06FA4211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2927-D733-474F-A3D2-905BA11C556A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D57001-EFC3-3647-81FF-E11A71928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72" y="1382987"/>
            <a:ext cx="3180361" cy="3311420"/>
          </a:xfrm>
          <a:prstGeom prst="rect">
            <a:avLst/>
          </a:prstGeom>
        </p:spPr>
      </p:pic>
      <p:sp>
        <p:nvSpPr>
          <p:cNvPr id="7" name="Text Box 70">
            <a:extLst>
              <a:ext uri="{FF2B5EF4-FFF2-40B4-BE49-F238E27FC236}">
                <a16:creationId xmlns:a16="http://schemas.microsoft.com/office/drawing/2014/main" id="{341D0DBF-C6D9-A34A-877A-D05A65DF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386" y="3144624"/>
            <a:ext cx="33385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3750" rIns="67500" bIns="33750"/>
          <a:lstStyle>
            <a:lvl1pPr>
              <a:lnSpc>
                <a:spcPct val="11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1pPr>
            <a:lvl2pPr>
              <a:lnSpc>
                <a:spcPct val="11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2pPr>
            <a:lvl3pPr>
              <a:lnSpc>
                <a:spcPct val="11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3pPr>
            <a:lvl4pPr>
              <a:lnSpc>
                <a:spcPct val="11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4pPr>
            <a:lvl5pPr>
              <a:lnSpc>
                <a:spcPct val="11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5pPr>
            <a:lvl6pPr marL="2514600" indent="-228600" defTabSz="449263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6pPr>
            <a:lvl7pPr marL="2971800" indent="-228600" defTabSz="449263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7pPr>
            <a:lvl8pPr marL="3429000" indent="-228600" defTabSz="449263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8pPr>
            <a:lvl9pPr marL="3886200" indent="-228600" defTabSz="449263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Segoe UI" pitchFamily="32" charset="0"/>
                <a:ea typeface="メイリオ" panose="020B0604030504040204" pitchFamily="34" charset="-128"/>
              </a:defRPr>
            </a:lvl9pPr>
          </a:lstStyle>
          <a:p>
            <a:pPr eaLnBrk="1"/>
            <a:r>
              <a:rPr lang="en-US" altLang="ja-JP" sz="1500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effective number of sources : </a:t>
            </a:r>
            <a:r>
              <a:rPr lang="en-US" altLang="ja-JP" sz="1500" i="1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</a:t>
            </a:r>
            <a:r>
              <a:rPr lang="en-US" altLang="ja-JP" sz="1500" baseline="-33000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  </a:t>
            </a:r>
            <a:r>
              <a:rPr lang="en-US" altLang="ja-JP" sz="1500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➡ log </a:t>
            </a:r>
            <a:r>
              <a:rPr lang="en-US" altLang="ja-JP" sz="1500" i="1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</a:t>
            </a:r>
            <a:r>
              <a:rPr lang="en-US" altLang="ja-JP" sz="1500" baseline="-33000" dirty="0">
                <a:solidFill>
                  <a:srgbClr val="FF3333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1001376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82E44D1-10EB-494A-9F83-4E6BC56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ART Method</a:t>
            </a:r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C380E70-B4DE-7F4B-BF65-7A0DBBCC7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642400"/>
            <a:ext cx="6256658" cy="4147761"/>
          </a:xfrm>
        </p:spPr>
        <p:txBody>
          <a:bodyPr>
            <a:normAutofit fontScale="92500"/>
          </a:bodyPr>
          <a:lstStyle/>
          <a:p>
            <a:r>
              <a:rPr lang="en-US" altLang="ja-JP" sz="1600" dirty="0"/>
              <a:t>ART method is based on ray-tracing method</a:t>
            </a:r>
          </a:p>
          <a:p>
            <a:pPr lvl="1"/>
            <a:r>
              <a:rPr lang="en-US" altLang="ja-JP" sz="1400" dirty="0"/>
              <a:t>3D target space split into 3D meshes</a:t>
            </a:r>
          </a:p>
          <a:p>
            <a:pPr lvl="1"/>
            <a:r>
              <a:rPr kumimoji="1" lang="en-US" altLang="ja-JP" sz="1400" dirty="0"/>
              <a:t>Rays come from boundaries and move in straight in parallel with each other</a:t>
            </a:r>
          </a:p>
          <a:p>
            <a:pPr lvl="1"/>
            <a:r>
              <a:rPr lang="en-US" altLang="ja-JP" sz="1400" dirty="0"/>
              <a:t>Directions (angles) are given by HEALPix algorithm</a:t>
            </a:r>
          </a:p>
          <a:p>
            <a:r>
              <a:rPr lang="en-US" altLang="ja-JP" sz="1600" dirty="0"/>
              <a:t>ART method computes radiative intensity on each mesh as shows as formula (1)</a:t>
            </a:r>
          </a:p>
          <a:p>
            <a:pPr lvl="1"/>
            <a:r>
              <a:rPr lang="en-US" altLang="ja-JP" sz="1400" dirty="0"/>
              <a:t>Bottleneck of this kernel is the exponential function (</a:t>
            </a:r>
            <a:r>
              <a:rPr lang="en-US" altLang="ja-JP" sz="1400" dirty="0" err="1"/>
              <a:t>expf</a:t>
            </a:r>
            <a:r>
              <a:rPr lang="en-US" altLang="ja-JP" sz="1400" dirty="0"/>
              <a:t>)</a:t>
            </a:r>
          </a:p>
          <a:p>
            <a:pPr lvl="1"/>
            <a:r>
              <a:rPr lang="en-US" altLang="ja-JP" sz="1400" dirty="0"/>
              <a:t>There is one </a:t>
            </a:r>
            <a:r>
              <a:rPr lang="en-US" altLang="ja-JP" sz="1400" dirty="0" err="1"/>
              <a:t>expf</a:t>
            </a:r>
            <a:r>
              <a:rPr lang="en-US" altLang="ja-JP" sz="1400" dirty="0"/>
              <a:t> call per frequency (</a:t>
            </a:r>
            <a:r>
              <a:rPr lang="en-US" altLang="ja-JP" sz="1400" dirty="0" err="1"/>
              <a:t>ν</a:t>
            </a:r>
            <a:r>
              <a:rPr lang="en-US" altLang="ja-JP" sz="1400" dirty="0"/>
              <a:t>). Number of frequency  is from 1 to 6 at maximum, depending on the target problem</a:t>
            </a:r>
          </a:p>
          <a:p>
            <a:pPr lvl="1"/>
            <a:r>
              <a:rPr lang="en-US" altLang="ja-JP" sz="1400" dirty="0"/>
              <a:t>All computation uses single precision computations</a:t>
            </a:r>
          </a:p>
          <a:p>
            <a:pPr lvl="1"/>
            <a:endParaRPr lang="en-US" altLang="ja-JP" sz="1400" dirty="0"/>
          </a:p>
          <a:p>
            <a:pPr lvl="1"/>
            <a:endParaRPr lang="en-US" altLang="ja-JP" sz="1400" dirty="0"/>
          </a:p>
          <a:p>
            <a:r>
              <a:rPr lang="en-US" altLang="ja-JP" sz="1600" dirty="0">
                <a:solidFill>
                  <a:srgbClr val="FF0000"/>
                </a:solidFill>
              </a:rPr>
              <a:t>Memory access pattern for mesh data is varies depending on ray’s direction with short vectors</a:t>
            </a:r>
          </a:p>
          <a:p>
            <a:pPr lvl="1"/>
            <a:r>
              <a:rPr kumimoji="1" lang="en-US" altLang="ja-JP" sz="1400" dirty="0"/>
              <a:t>Not suitable for GPU’s HBM</a:t>
            </a:r>
          </a:p>
          <a:p>
            <a:pPr lvl="1"/>
            <a:r>
              <a:rPr lang="en-US" altLang="ja-JP" sz="1400" dirty="0"/>
              <a:t>FPGAs can optimize it using BRAM (Block RAM = SRAM)</a:t>
            </a:r>
          </a:p>
          <a:p>
            <a:pPr lvl="1"/>
            <a:r>
              <a:rPr kumimoji="1" lang="en-US" altLang="ja-JP" sz="1400" dirty="0"/>
              <a:t>Multiple pipelines on FPGA work well</a:t>
            </a:r>
            <a:endParaRPr kumimoji="1" lang="ja-JP" altLang="en-US" sz="1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A9AA61-F14B-D24C-9863-4DAC9D4E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AE5-2888-8F44-B4A5-55BE5CC42B61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3384C7-49AE-2341-82DA-27C73C78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161" y="1020537"/>
            <a:ext cx="2507618" cy="26040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1AA2B73-252D-4C42-AC74-8771F6760E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079" y="3029968"/>
            <a:ext cx="4810125" cy="476250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3715891-E0F6-6141-A905-F31E96B9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CBFDCC-5171-F44A-8DFA-5618B731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3656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B274A5-2168-78B6-8DD6-72B83AD6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FPGA implementation of ART method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E71618-FA25-10C5-9CBE-F9DE34F5B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1800" dirty="0"/>
              <a:t>Domain Decomposition + Intel Channel for multi-FPGA expansion</a:t>
            </a:r>
            <a:endParaRPr kumimoji="1" lang="ja-JP" altLang="en-US" sz="1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A495A7-58FE-B1F4-E4DC-24C88D95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2927-D733-474F-A3D2-905BA11C556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58071F-9F9A-F09E-C7D5-B1EBDB6F2529}"/>
              </a:ext>
            </a:extLst>
          </p:cNvPr>
          <p:cNvSpPr/>
          <p:nvPr/>
        </p:nvSpPr>
        <p:spPr>
          <a:xfrm>
            <a:off x="2279709" y="1591319"/>
            <a:ext cx="4922443" cy="22111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40D2BC75-1A07-76D5-DE43-4681D23EC4A5}"/>
              </a:ext>
            </a:extLst>
          </p:cNvPr>
          <p:cNvSpPr/>
          <p:nvPr/>
        </p:nvSpPr>
        <p:spPr>
          <a:xfrm>
            <a:off x="3774801" y="1898255"/>
            <a:ext cx="3383108" cy="1866800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7" name="直方体 6">
            <a:extLst>
              <a:ext uri="{FF2B5EF4-FFF2-40B4-BE49-F238E27FC236}">
                <a16:creationId xmlns:a16="http://schemas.microsoft.com/office/drawing/2014/main" id="{39E5B107-AD35-DBC1-714A-29768C6580A0}"/>
              </a:ext>
            </a:extLst>
          </p:cNvPr>
          <p:cNvSpPr>
            <a:spLocks noChangeAspect="1"/>
          </p:cNvSpPr>
          <p:nvPr/>
        </p:nvSpPr>
        <p:spPr>
          <a:xfrm>
            <a:off x="4178568" y="2792276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4654248-67B7-A506-EB46-DCB5EFAE5CFA}"/>
              </a:ext>
            </a:extLst>
          </p:cNvPr>
          <p:cNvCxnSpPr>
            <a:cxnSpLocks/>
          </p:cNvCxnSpPr>
          <p:nvPr/>
        </p:nvCxnSpPr>
        <p:spPr>
          <a:xfrm>
            <a:off x="4467296" y="2725554"/>
            <a:ext cx="0" cy="1364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1B90012-C66D-5329-AC06-CE3992CDD3E6}"/>
              </a:ext>
            </a:extLst>
          </p:cNvPr>
          <p:cNvCxnSpPr>
            <a:cxnSpLocks/>
          </p:cNvCxnSpPr>
          <p:nvPr/>
        </p:nvCxnSpPr>
        <p:spPr>
          <a:xfrm>
            <a:off x="4698830" y="2975552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387A86A-3E30-1E47-9DEC-D43B3AF9BBAA}"/>
              </a:ext>
            </a:extLst>
          </p:cNvPr>
          <p:cNvCxnSpPr>
            <a:cxnSpLocks/>
          </p:cNvCxnSpPr>
          <p:nvPr/>
        </p:nvCxnSpPr>
        <p:spPr>
          <a:xfrm flipH="1">
            <a:off x="4687203" y="3046496"/>
            <a:ext cx="4292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BE6E60-5575-9A43-9C43-9A6A99495F65}"/>
              </a:ext>
            </a:extLst>
          </p:cNvPr>
          <p:cNvCxnSpPr>
            <a:cxnSpLocks/>
          </p:cNvCxnSpPr>
          <p:nvPr/>
        </p:nvCxnSpPr>
        <p:spPr>
          <a:xfrm>
            <a:off x="4413080" y="3344071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直方体 11">
            <a:extLst>
              <a:ext uri="{FF2B5EF4-FFF2-40B4-BE49-F238E27FC236}">
                <a16:creationId xmlns:a16="http://schemas.microsoft.com/office/drawing/2014/main" id="{8D77BAD5-FE2E-DDF4-16B7-D963A7DC7F6C}"/>
              </a:ext>
            </a:extLst>
          </p:cNvPr>
          <p:cNvSpPr>
            <a:spLocks noChangeAspect="1"/>
          </p:cNvSpPr>
          <p:nvPr/>
        </p:nvSpPr>
        <p:spPr>
          <a:xfrm>
            <a:off x="4178568" y="2147861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直方体 12">
            <a:extLst>
              <a:ext uri="{FF2B5EF4-FFF2-40B4-BE49-F238E27FC236}">
                <a16:creationId xmlns:a16="http://schemas.microsoft.com/office/drawing/2014/main" id="{E4C0BA17-F91A-DB00-5762-1AF8A7C2C883}"/>
              </a:ext>
            </a:extLst>
          </p:cNvPr>
          <p:cNvSpPr>
            <a:spLocks noChangeAspect="1"/>
          </p:cNvSpPr>
          <p:nvPr/>
        </p:nvSpPr>
        <p:spPr>
          <a:xfrm>
            <a:off x="3892818" y="3078026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直方体 13">
            <a:extLst>
              <a:ext uri="{FF2B5EF4-FFF2-40B4-BE49-F238E27FC236}">
                <a16:creationId xmlns:a16="http://schemas.microsoft.com/office/drawing/2014/main" id="{9DF79411-FC96-B816-0234-90140D2E6164}"/>
              </a:ext>
            </a:extLst>
          </p:cNvPr>
          <p:cNvSpPr>
            <a:spLocks noChangeAspect="1"/>
          </p:cNvSpPr>
          <p:nvPr/>
        </p:nvSpPr>
        <p:spPr>
          <a:xfrm>
            <a:off x="3892818" y="2433611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直方体 14">
            <a:extLst>
              <a:ext uri="{FF2B5EF4-FFF2-40B4-BE49-F238E27FC236}">
                <a16:creationId xmlns:a16="http://schemas.microsoft.com/office/drawing/2014/main" id="{27D5B7DA-E36F-BAE1-9DF0-1AED6FF53555}"/>
              </a:ext>
            </a:extLst>
          </p:cNvPr>
          <p:cNvSpPr>
            <a:spLocks noChangeAspect="1"/>
          </p:cNvSpPr>
          <p:nvPr/>
        </p:nvSpPr>
        <p:spPr>
          <a:xfrm>
            <a:off x="5112675" y="2792276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直方体 15">
            <a:extLst>
              <a:ext uri="{FF2B5EF4-FFF2-40B4-BE49-F238E27FC236}">
                <a16:creationId xmlns:a16="http://schemas.microsoft.com/office/drawing/2014/main" id="{AB2EBA30-4F4B-FC9C-3D33-11F32CFEDDD1}"/>
              </a:ext>
            </a:extLst>
          </p:cNvPr>
          <p:cNvSpPr>
            <a:spLocks noChangeAspect="1"/>
          </p:cNvSpPr>
          <p:nvPr/>
        </p:nvSpPr>
        <p:spPr>
          <a:xfrm>
            <a:off x="5112675" y="2147861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直方体 16">
            <a:extLst>
              <a:ext uri="{FF2B5EF4-FFF2-40B4-BE49-F238E27FC236}">
                <a16:creationId xmlns:a16="http://schemas.microsoft.com/office/drawing/2014/main" id="{E4026049-AD29-1BA5-6336-DAC42FFBCA12}"/>
              </a:ext>
            </a:extLst>
          </p:cNvPr>
          <p:cNvSpPr>
            <a:spLocks noChangeAspect="1"/>
          </p:cNvSpPr>
          <p:nvPr/>
        </p:nvSpPr>
        <p:spPr>
          <a:xfrm>
            <a:off x="4826925" y="3078026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直方体 17">
            <a:extLst>
              <a:ext uri="{FF2B5EF4-FFF2-40B4-BE49-F238E27FC236}">
                <a16:creationId xmlns:a16="http://schemas.microsoft.com/office/drawing/2014/main" id="{3C435112-F0EC-A0C1-1263-FB8F9DD19A7C}"/>
              </a:ext>
            </a:extLst>
          </p:cNvPr>
          <p:cNvSpPr>
            <a:spLocks noChangeAspect="1"/>
          </p:cNvSpPr>
          <p:nvPr/>
        </p:nvSpPr>
        <p:spPr>
          <a:xfrm>
            <a:off x="4826925" y="2433611"/>
            <a:ext cx="571500" cy="57150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38AEE92-C108-35F9-2414-272D4FD87DD4}"/>
              </a:ext>
            </a:extLst>
          </p:cNvPr>
          <p:cNvCxnSpPr>
            <a:cxnSpLocks/>
          </p:cNvCxnSpPr>
          <p:nvPr/>
        </p:nvCxnSpPr>
        <p:spPr>
          <a:xfrm>
            <a:off x="4409336" y="2664181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A2D7D4B-BBA2-1FAE-98F6-E7172C89064F}"/>
              </a:ext>
            </a:extLst>
          </p:cNvPr>
          <p:cNvCxnSpPr>
            <a:cxnSpLocks/>
          </p:cNvCxnSpPr>
          <p:nvPr/>
        </p:nvCxnSpPr>
        <p:spPr>
          <a:xfrm flipH="1">
            <a:off x="4397709" y="2735126"/>
            <a:ext cx="4292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425F7F3-4722-1159-1661-26559EF8FBC5}"/>
              </a:ext>
            </a:extLst>
          </p:cNvPr>
          <p:cNvCxnSpPr>
            <a:cxnSpLocks/>
          </p:cNvCxnSpPr>
          <p:nvPr/>
        </p:nvCxnSpPr>
        <p:spPr>
          <a:xfrm>
            <a:off x="4695086" y="2394196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749C7F2-C03A-3158-6880-A9D9D7D28388}"/>
              </a:ext>
            </a:extLst>
          </p:cNvPr>
          <p:cNvCxnSpPr>
            <a:cxnSpLocks/>
          </p:cNvCxnSpPr>
          <p:nvPr/>
        </p:nvCxnSpPr>
        <p:spPr>
          <a:xfrm flipH="1">
            <a:off x="4671063" y="2465141"/>
            <a:ext cx="27270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B07423C-A275-A888-B815-29CA9EE34639}"/>
              </a:ext>
            </a:extLst>
          </p:cNvPr>
          <p:cNvCxnSpPr>
            <a:cxnSpLocks/>
          </p:cNvCxnSpPr>
          <p:nvPr/>
        </p:nvCxnSpPr>
        <p:spPr>
          <a:xfrm flipH="1">
            <a:off x="4401453" y="3415016"/>
            <a:ext cx="4292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76E634D-1943-2C7E-C2FF-FC4D809D019F}"/>
              </a:ext>
            </a:extLst>
          </p:cNvPr>
          <p:cNvCxnSpPr>
            <a:cxnSpLocks/>
          </p:cNvCxnSpPr>
          <p:nvPr/>
        </p:nvCxnSpPr>
        <p:spPr>
          <a:xfrm flipV="1">
            <a:off x="5205562" y="2382032"/>
            <a:ext cx="52257" cy="60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51E2530-0E93-AD5B-2190-79E078EA798A}"/>
              </a:ext>
            </a:extLst>
          </p:cNvPr>
          <p:cNvCxnSpPr>
            <a:cxnSpLocks/>
          </p:cNvCxnSpPr>
          <p:nvPr/>
        </p:nvCxnSpPr>
        <p:spPr>
          <a:xfrm flipV="1">
            <a:off x="4285543" y="2383907"/>
            <a:ext cx="52257" cy="60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B8B25AB-054F-F335-D50C-23A2DF00F685}"/>
              </a:ext>
            </a:extLst>
          </p:cNvPr>
          <p:cNvCxnSpPr>
            <a:cxnSpLocks/>
          </p:cNvCxnSpPr>
          <p:nvPr/>
        </p:nvCxnSpPr>
        <p:spPr>
          <a:xfrm flipV="1">
            <a:off x="5303923" y="3010680"/>
            <a:ext cx="67954" cy="709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1F3B021-E4A6-5960-87D2-7FAC08E25DB3}"/>
              </a:ext>
            </a:extLst>
          </p:cNvPr>
          <p:cNvCxnSpPr>
            <a:cxnSpLocks/>
          </p:cNvCxnSpPr>
          <p:nvPr/>
        </p:nvCxnSpPr>
        <p:spPr>
          <a:xfrm flipV="1">
            <a:off x="5059939" y="2993869"/>
            <a:ext cx="0" cy="1536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6F6EF19-2265-E5B8-2188-5D265CBFE2AD}"/>
              </a:ext>
            </a:extLst>
          </p:cNvPr>
          <p:cNvCxnSpPr>
            <a:cxnSpLocks/>
          </p:cNvCxnSpPr>
          <p:nvPr/>
        </p:nvCxnSpPr>
        <p:spPr>
          <a:xfrm>
            <a:off x="5133939" y="3016359"/>
            <a:ext cx="0" cy="1364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104F29A8-86A9-46E5-BD6B-B5BDFFE2823D}"/>
              </a:ext>
            </a:extLst>
          </p:cNvPr>
          <p:cNvCxnSpPr>
            <a:cxnSpLocks/>
          </p:cNvCxnSpPr>
          <p:nvPr/>
        </p:nvCxnSpPr>
        <p:spPr>
          <a:xfrm>
            <a:off x="5438219" y="2721571"/>
            <a:ext cx="0" cy="1501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B6143D3-5540-30DD-29D4-C7A182EE7434}"/>
              </a:ext>
            </a:extLst>
          </p:cNvPr>
          <p:cNvCxnSpPr>
            <a:cxnSpLocks/>
          </p:cNvCxnSpPr>
          <p:nvPr/>
        </p:nvCxnSpPr>
        <p:spPr>
          <a:xfrm flipV="1">
            <a:off x="4125654" y="2993869"/>
            <a:ext cx="0" cy="1536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DDCCDF0-59AC-F816-F775-C7DEC74E4154}"/>
              </a:ext>
            </a:extLst>
          </p:cNvPr>
          <p:cNvCxnSpPr>
            <a:cxnSpLocks/>
          </p:cNvCxnSpPr>
          <p:nvPr/>
        </p:nvCxnSpPr>
        <p:spPr>
          <a:xfrm>
            <a:off x="4199654" y="3016358"/>
            <a:ext cx="0" cy="1364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28F14EB-BB39-3746-733E-BC4AF76D784F}"/>
              </a:ext>
            </a:extLst>
          </p:cNvPr>
          <p:cNvCxnSpPr>
            <a:cxnSpLocks/>
          </p:cNvCxnSpPr>
          <p:nvPr/>
        </p:nvCxnSpPr>
        <p:spPr>
          <a:xfrm>
            <a:off x="4240034" y="4236665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>
            <a:extLst>
              <a:ext uri="{FF2B5EF4-FFF2-40B4-BE49-F238E27FC236}">
                <a16:creationId xmlns:a16="http://schemas.microsoft.com/office/drawing/2014/main" id="{2AEE43DF-D1A1-ECE7-218F-C90F72061E43}"/>
              </a:ext>
            </a:extLst>
          </p:cNvPr>
          <p:cNvSpPr/>
          <p:nvPr/>
        </p:nvSpPr>
        <p:spPr>
          <a:xfrm>
            <a:off x="4647367" y="3291901"/>
            <a:ext cx="84480" cy="1629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93F484D-D064-74DC-ECA7-ED7156D27238}"/>
              </a:ext>
            </a:extLst>
          </p:cNvPr>
          <p:cNvSpPr txBox="1"/>
          <p:nvPr/>
        </p:nvSpPr>
        <p:spPr>
          <a:xfrm>
            <a:off x="4677837" y="4098166"/>
            <a:ext cx="34932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Comm. path of ray data (Intel Channel)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68CCB36-73FA-062A-2BB5-584EF9FF0AB8}"/>
              </a:ext>
            </a:extLst>
          </p:cNvPr>
          <p:cNvSpPr/>
          <p:nvPr/>
        </p:nvSpPr>
        <p:spPr>
          <a:xfrm>
            <a:off x="4160220" y="4067586"/>
            <a:ext cx="4419471" cy="3196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36" name="曲線コネクタ 35">
            <a:extLst>
              <a:ext uri="{FF2B5EF4-FFF2-40B4-BE49-F238E27FC236}">
                <a16:creationId xmlns:a16="http://schemas.microsoft.com/office/drawing/2014/main" id="{3196BB0F-883E-4F4F-9D45-40A10A5796F2}"/>
              </a:ext>
            </a:extLst>
          </p:cNvPr>
          <p:cNvCxnSpPr>
            <a:cxnSpLocks/>
            <a:stCxn id="33" idx="4"/>
            <a:endCxn id="35" idx="1"/>
          </p:cNvCxnSpPr>
          <p:nvPr/>
        </p:nvCxnSpPr>
        <p:spPr>
          <a:xfrm rot="5400000">
            <a:off x="4038626" y="3576435"/>
            <a:ext cx="772577" cy="529387"/>
          </a:xfrm>
          <a:prstGeom prst="curvedConnector4">
            <a:avLst>
              <a:gd name="adj1" fmla="val 39656"/>
              <a:gd name="adj2" fmla="val 13238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97CAD8D-226B-FA98-9347-B2F8DC819C7A}"/>
              </a:ext>
            </a:extLst>
          </p:cNvPr>
          <p:cNvCxnSpPr>
            <a:cxnSpLocks/>
          </p:cNvCxnSpPr>
          <p:nvPr/>
        </p:nvCxnSpPr>
        <p:spPr>
          <a:xfrm flipV="1">
            <a:off x="5816568" y="3044574"/>
            <a:ext cx="553636" cy="5965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9AC055A-4321-591A-E389-8D4682612F16}"/>
              </a:ext>
            </a:extLst>
          </p:cNvPr>
          <p:cNvCxnSpPr>
            <a:cxnSpLocks/>
          </p:cNvCxnSpPr>
          <p:nvPr/>
        </p:nvCxnSpPr>
        <p:spPr>
          <a:xfrm>
            <a:off x="5770074" y="3531986"/>
            <a:ext cx="9144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0154D1E-7252-117E-2306-7A1B45464D77}"/>
              </a:ext>
            </a:extLst>
          </p:cNvPr>
          <p:cNvCxnSpPr>
            <a:cxnSpLocks/>
          </p:cNvCxnSpPr>
          <p:nvPr/>
        </p:nvCxnSpPr>
        <p:spPr>
          <a:xfrm flipV="1">
            <a:off x="5918857" y="2939943"/>
            <a:ext cx="0" cy="7011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09F2C7E-8791-D2DE-E970-862C6AA92FE3}"/>
              </a:ext>
            </a:extLst>
          </p:cNvPr>
          <p:cNvSpPr txBox="1"/>
          <p:nvPr/>
        </p:nvSpPr>
        <p:spPr>
          <a:xfrm>
            <a:off x="6665202" y="3404347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x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EA9A991-2751-9F0A-47C2-1726E0B6069B}"/>
              </a:ext>
            </a:extLst>
          </p:cNvPr>
          <p:cNvSpPr txBox="1"/>
          <p:nvPr/>
        </p:nvSpPr>
        <p:spPr>
          <a:xfrm>
            <a:off x="6351480" y="2853759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y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F19D9C1-EF52-779C-E634-4534C6D98D60}"/>
              </a:ext>
            </a:extLst>
          </p:cNvPr>
          <p:cNvSpPr txBox="1"/>
          <p:nvPr/>
        </p:nvSpPr>
        <p:spPr>
          <a:xfrm>
            <a:off x="5815024" y="2689605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z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cxnSp>
        <p:nvCxnSpPr>
          <p:cNvPr id="43" name="曲線コネクタ 42">
            <a:extLst>
              <a:ext uri="{FF2B5EF4-FFF2-40B4-BE49-F238E27FC236}">
                <a16:creationId xmlns:a16="http://schemas.microsoft.com/office/drawing/2014/main" id="{C984F1BA-7257-5F47-BC22-C3A15D9BEE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9935" y="1545339"/>
            <a:ext cx="768527" cy="4777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F519CED-7F05-AABA-BA5E-3731D329CB91}"/>
              </a:ext>
            </a:extLst>
          </p:cNvPr>
          <p:cNvSpPr/>
          <p:nvPr/>
        </p:nvSpPr>
        <p:spPr>
          <a:xfrm>
            <a:off x="2074994" y="1190971"/>
            <a:ext cx="5217297" cy="276528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46" name="角丸四角形 45">
            <a:extLst>
              <a:ext uri="{FF2B5EF4-FFF2-40B4-BE49-F238E27FC236}">
                <a16:creationId xmlns:a16="http://schemas.microsoft.com/office/drawing/2014/main" id="{C3D4B289-ECE5-5E21-0BFA-DE0338D7B551}"/>
              </a:ext>
            </a:extLst>
          </p:cNvPr>
          <p:cNvSpPr/>
          <p:nvPr/>
        </p:nvSpPr>
        <p:spPr>
          <a:xfrm>
            <a:off x="2430230" y="1901571"/>
            <a:ext cx="832674" cy="186679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solidFill>
                  <a:schemeClr val="tx1"/>
                </a:solidFill>
              </a:rPr>
              <a:t>Mesh reader</a:t>
            </a:r>
          </a:p>
          <a:p>
            <a:pPr algn="ctr"/>
            <a:r>
              <a:rPr lang="en-US" altLang="ja-JP" sz="135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altLang="ja-JP" sz="1350" dirty="0">
                <a:solidFill>
                  <a:schemeClr val="tx1"/>
                </a:solidFill>
              </a:rPr>
              <a:t>Mesh</a:t>
            </a:r>
          </a:p>
          <a:p>
            <a:pPr algn="ctr"/>
            <a:r>
              <a:rPr lang="en-US" altLang="ja-JP" sz="1350" dirty="0">
                <a:solidFill>
                  <a:schemeClr val="tx1"/>
                </a:solidFill>
              </a:rPr>
              <a:t>writer</a:t>
            </a:r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BCE309-6FA5-A000-CBB2-461A46306004}"/>
              </a:ext>
            </a:extLst>
          </p:cNvPr>
          <p:cNvSpPr txBox="1"/>
          <p:nvPr/>
        </p:nvSpPr>
        <p:spPr>
          <a:xfrm>
            <a:off x="2083379" y="1212150"/>
            <a:ext cx="7377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latin typeface="ヒラギノ丸ゴ Pro W4"/>
                <a:ea typeface="ヒラギノ丸ゴ Pro W4"/>
                <a:cs typeface="ヒラギノ丸ゴ Pro W4"/>
              </a:rPr>
              <a:t>FPGA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67E2B71-D026-75BF-2D43-9DC5A1E148A5}"/>
              </a:ext>
            </a:extLst>
          </p:cNvPr>
          <p:cNvSpPr txBox="1"/>
          <p:nvPr/>
        </p:nvSpPr>
        <p:spPr>
          <a:xfrm>
            <a:off x="5655718" y="1914394"/>
            <a:ext cx="15616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Comp. engine </a:t>
            </a:r>
          </a:p>
          <a:p>
            <a:pPr algn="ctr"/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for ART method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599357A-A3F6-9AA6-948F-0EF6E4781430}"/>
              </a:ext>
            </a:extLst>
          </p:cNvPr>
          <p:cNvSpPr txBox="1"/>
          <p:nvPr/>
        </p:nvSpPr>
        <p:spPr>
          <a:xfrm>
            <a:off x="3578254" y="1562167"/>
            <a:ext cx="24080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latin typeface="ヒラギノ丸ゴ Pro W4"/>
                <a:ea typeface="ヒラギノ丸ゴ Pro W4"/>
                <a:cs typeface="ヒラギノ丸ゴ Pro W4"/>
              </a:rPr>
              <a:t>cores (OpenCL kernels)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1D9BE8F-C571-63AB-F0F2-3FC2C5863729}"/>
              </a:ext>
            </a:extLst>
          </p:cNvPr>
          <p:cNvSpPr txBox="1"/>
          <p:nvPr/>
        </p:nvSpPr>
        <p:spPr>
          <a:xfrm rot="16200000">
            <a:off x="-101182" y="2423572"/>
            <a:ext cx="2765285" cy="3000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35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External memory (DRAM)</a:t>
            </a:r>
          </a:p>
        </p:txBody>
      </p:sp>
      <p:sp>
        <p:nvSpPr>
          <p:cNvPr id="51" name="右矢印 50">
            <a:extLst>
              <a:ext uri="{FF2B5EF4-FFF2-40B4-BE49-F238E27FC236}">
                <a16:creationId xmlns:a16="http://schemas.microsoft.com/office/drawing/2014/main" id="{22F83FF5-1743-8C47-2C30-B5C4E3836F79}"/>
              </a:ext>
            </a:extLst>
          </p:cNvPr>
          <p:cNvSpPr/>
          <p:nvPr/>
        </p:nvSpPr>
        <p:spPr>
          <a:xfrm>
            <a:off x="1481933" y="2048922"/>
            <a:ext cx="924597" cy="3634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2" name="右矢印 51">
            <a:extLst>
              <a:ext uri="{FF2B5EF4-FFF2-40B4-BE49-F238E27FC236}">
                <a16:creationId xmlns:a16="http://schemas.microsoft.com/office/drawing/2014/main" id="{C0578BAC-37C1-81FC-7DFB-6C3C55651B3C}"/>
              </a:ext>
            </a:extLst>
          </p:cNvPr>
          <p:cNvSpPr/>
          <p:nvPr/>
        </p:nvSpPr>
        <p:spPr>
          <a:xfrm>
            <a:off x="3286603" y="2030722"/>
            <a:ext cx="477871" cy="3634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3" name="右矢印 52">
            <a:extLst>
              <a:ext uri="{FF2B5EF4-FFF2-40B4-BE49-F238E27FC236}">
                <a16:creationId xmlns:a16="http://schemas.microsoft.com/office/drawing/2014/main" id="{271CDFFB-F7A5-AFB5-366C-27B6DAD87E00}"/>
              </a:ext>
            </a:extLst>
          </p:cNvPr>
          <p:cNvSpPr/>
          <p:nvPr/>
        </p:nvSpPr>
        <p:spPr>
          <a:xfrm rot="10800000">
            <a:off x="3263964" y="3199262"/>
            <a:ext cx="489019" cy="3634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4" name="右矢印 53">
            <a:extLst>
              <a:ext uri="{FF2B5EF4-FFF2-40B4-BE49-F238E27FC236}">
                <a16:creationId xmlns:a16="http://schemas.microsoft.com/office/drawing/2014/main" id="{9FEB7644-EE3A-77D4-02FC-80FD0C9DDD6E}"/>
              </a:ext>
            </a:extLst>
          </p:cNvPr>
          <p:cNvSpPr/>
          <p:nvPr/>
        </p:nvSpPr>
        <p:spPr>
          <a:xfrm rot="10800000">
            <a:off x="1456229" y="3222611"/>
            <a:ext cx="924597" cy="3634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5" name="右矢印 54">
            <a:extLst>
              <a:ext uri="{FF2B5EF4-FFF2-40B4-BE49-F238E27FC236}">
                <a16:creationId xmlns:a16="http://schemas.microsoft.com/office/drawing/2014/main" id="{0FAA03C5-4A72-E42D-2820-A8A919F34520}"/>
              </a:ext>
            </a:extLst>
          </p:cNvPr>
          <p:cNvSpPr/>
          <p:nvPr/>
        </p:nvSpPr>
        <p:spPr>
          <a:xfrm>
            <a:off x="852845" y="4485238"/>
            <a:ext cx="477871" cy="3634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F46C610-817A-7A79-F248-97C2BF256B38}"/>
              </a:ext>
            </a:extLst>
          </p:cNvPr>
          <p:cNvSpPr txBox="1"/>
          <p:nvPr/>
        </p:nvSpPr>
        <p:spPr>
          <a:xfrm>
            <a:off x="1330716" y="4530615"/>
            <a:ext cx="3039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load mesh data into comp. engine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57" name="右矢印 56">
            <a:extLst>
              <a:ext uri="{FF2B5EF4-FFF2-40B4-BE49-F238E27FC236}">
                <a16:creationId xmlns:a16="http://schemas.microsoft.com/office/drawing/2014/main" id="{BA877B26-20F7-B652-55BF-408D00A3C21D}"/>
              </a:ext>
            </a:extLst>
          </p:cNvPr>
          <p:cNvSpPr/>
          <p:nvPr/>
        </p:nvSpPr>
        <p:spPr>
          <a:xfrm rot="10800000">
            <a:off x="4645901" y="4488369"/>
            <a:ext cx="489019" cy="3634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0552FAD-35AC-4386-25A2-6E55FC20A37C}"/>
              </a:ext>
            </a:extLst>
          </p:cNvPr>
          <p:cNvSpPr txBox="1"/>
          <p:nvPr/>
        </p:nvSpPr>
        <p:spPr>
          <a:xfrm>
            <a:off x="5146070" y="4517606"/>
            <a:ext cx="3621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store comp. result (mesh data) in DRAM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2794FC3-2598-22A9-C824-46077FA74D33}"/>
              </a:ext>
            </a:extLst>
          </p:cNvPr>
          <p:cNvSpPr/>
          <p:nvPr/>
        </p:nvSpPr>
        <p:spPr>
          <a:xfrm>
            <a:off x="762883" y="4447881"/>
            <a:ext cx="3646454" cy="412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EBBB716-B52C-6D86-F6D7-EA9E0F5782DE}"/>
              </a:ext>
            </a:extLst>
          </p:cNvPr>
          <p:cNvSpPr/>
          <p:nvPr/>
        </p:nvSpPr>
        <p:spPr>
          <a:xfrm>
            <a:off x="4561137" y="4440062"/>
            <a:ext cx="4155863" cy="412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61" name="曲線コネクタ 60">
            <a:extLst>
              <a:ext uri="{FF2B5EF4-FFF2-40B4-BE49-F238E27FC236}">
                <a16:creationId xmlns:a16="http://schemas.microsoft.com/office/drawing/2014/main" id="{FC60BAF3-DF6E-987E-77D3-2F8A4CB2CE37}"/>
              </a:ext>
            </a:extLst>
          </p:cNvPr>
          <p:cNvCxnSpPr>
            <a:cxnSpLocks/>
          </p:cNvCxnSpPr>
          <p:nvPr/>
        </p:nvCxnSpPr>
        <p:spPr>
          <a:xfrm rot="5400000">
            <a:off x="238552" y="2950933"/>
            <a:ext cx="2083878" cy="8043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曲線コネクタ 61">
            <a:extLst>
              <a:ext uri="{FF2B5EF4-FFF2-40B4-BE49-F238E27FC236}">
                <a16:creationId xmlns:a16="http://schemas.microsoft.com/office/drawing/2014/main" id="{6E06EF69-3548-4B47-9C86-B32B71240F9A}"/>
              </a:ext>
            </a:extLst>
          </p:cNvPr>
          <p:cNvCxnSpPr>
            <a:cxnSpLocks/>
          </p:cNvCxnSpPr>
          <p:nvPr/>
        </p:nvCxnSpPr>
        <p:spPr>
          <a:xfrm>
            <a:off x="2337718" y="3496102"/>
            <a:ext cx="2203457" cy="94396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曲線コネクタ 62">
            <a:extLst>
              <a:ext uri="{FF2B5EF4-FFF2-40B4-BE49-F238E27FC236}">
                <a16:creationId xmlns:a16="http://schemas.microsoft.com/office/drawing/2014/main" id="{B8F0EFBF-9A07-CB7F-1BA2-A2CAEB4439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41515" y="2311187"/>
            <a:ext cx="1795421" cy="36906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曲線コネクタ 63">
            <a:extLst>
              <a:ext uri="{FF2B5EF4-FFF2-40B4-BE49-F238E27FC236}">
                <a16:creationId xmlns:a16="http://schemas.microsoft.com/office/drawing/2014/main" id="{5E153002-C1C3-A0C1-C9D0-EA4E4C26FFF0}"/>
              </a:ext>
            </a:extLst>
          </p:cNvPr>
          <p:cNvCxnSpPr>
            <a:cxnSpLocks/>
          </p:cNvCxnSpPr>
          <p:nvPr/>
        </p:nvCxnSpPr>
        <p:spPr>
          <a:xfrm rot="5400000">
            <a:off x="3219402" y="3770812"/>
            <a:ext cx="665746" cy="6221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日付プレースホルダー 64">
            <a:extLst>
              <a:ext uri="{FF2B5EF4-FFF2-40B4-BE49-F238E27FC236}">
                <a16:creationId xmlns:a16="http://schemas.microsoft.com/office/drawing/2014/main" id="{CAE6A0BE-FC84-276F-54B5-B2BEBE37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7532" y="4882219"/>
            <a:ext cx="1155700" cy="154781"/>
          </a:xfrm>
        </p:spPr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66" name="フッター プレースホルダー 65">
            <a:extLst>
              <a:ext uri="{FF2B5EF4-FFF2-40B4-BE49-F238E27FC236}">
                <a16:creationId xmlns:a16="http://schemas.microsoft.com/office/drawing/2014/main" id="{AF69AF6F-A0C4-5165-155A-23BBE750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8916" y="4883607"/>
            <a:ext cx="3671887" cy="215503"/>
          </a:xfrm>
        </p:spPr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8032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86AA26-31E1-FADC-6AF6-94D2ED0B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Parallel ART with multiple FPGAs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F9B25-8416-3E83-1AB7-5D22B2140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replacing Intel Channel at FPGA border with CIRCUS</a:t>
            </a:r>
          </a:p>
          <a:p>
            <a:pPr lvl="1"/>
            <a:r>
              <a:rPr kumimoji="1" lang="en-US" altLang="ja-JP" dirty="0"/>
              <a:t>making cluster of ART execution kernels with Intel Channel or CIRCUS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C15FA0-19D3-A42D-D7F6-7BE2960B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2927-D733-474F-A3D2-905BA11C556A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AE6F824-4153-08F2-9B34-DC2DD98B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0" y="1574836"/>
            <a:ext cx="7320869" cy="2508776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F243E3A-D67A-B05E-FC39-2ECA0AD78B70}"/>
              </a:ext>
            </a:extLst>
          </p:cNvPr>
          <p:cNvCxnSpPr>
            <a:cxnSpLocks/>
          </p:cNvCxnSpPr>
          <p:nvPr/>
        </p:nvCxnSpPr>
        <p:spPr>
          <a:xfrm>
            <a:off x="2823204" y="4307117"/>
            <a:ext cx="4118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957A82-7136-F9C7-478B-B50DB4EFA041}"/>
              </a:ext>
            </a:extLst>
          </p:cNvPr>
          <p:cNvSpPr txBox="1"/>
          <p:nvPr/>
        </p:nvSpPr>
        <p:spPr>
          <a:xfrm>
            <a:off x="3261008" y="4168618"/>
            <a:ext cx="1282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Intel Channel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B5ADD70-E343-5E73-8836-8C4C0013378D}"/>
              </a:ext>
            </a:extLst>
          </p:cNvPr>
          <p:cNvSpPr/>
          <p:nvPr/>
        </p:nvSpPr>
        <p:spPr>
          <a:xfrm>
            <a:off x="2743390" y="4138038"/>
            <a:ext cx="4419471" cy="3196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0FFA27D-C50C-33A9-9988-7C5E8756F64F}"/>
              </a:ext>
            </a:extLst>
          </p:cNvPr>
          <p:cNvCxnSpPr>
            <a:cxnSpLocks/>
          </p:cNvCxnSpPr>
          <p:nvPr/>
        </p:nvCxnSpPr>
        <p:spPr>
          <a:xfrm>
            <a:off x="5080629" y="4307117"/>
            <a:ext cx="4118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9EEA55-FFEC-1172-5F94-7C140B66769E}"/>
              </a:ext>
            </a:extLst>
          </p:cNvPr>
          <p:cNvSpPr txBox="1"/>
          <p:nvPr/>
        </p:nvSpPr>
        <p:spPr>
          <a:xfrm>
            <a:off x="5518432" y="4168618"/>
            <a:ext cx="16001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CIRCUS Channel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FAD6BC46-0742-7B08-9F17-E945FE74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E370AB00-AB84-0974-2C84-1198C32E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402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1DCA54-4BE4-A72D-675A-205960EA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Pegasus outlook</a:t>
            </a:r>
            <a:endParaRPr kumimoji="1" lang="ja-JP" altLang="en-US"/>
          </a:p>
        </p:txBody>
      </p:sp>
      <p:pic>
        <p:nvPicPr>
          <p:cNvPr id="7" name="図 6" descr="屋内, コンピュータ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3A651AE2-837D-E68E-C804-E714F0A95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9900"/>
            <a:ext cx="3492461" cy="3492461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9715405-4F84-88DB-FFC2-4B9D6C3E1EEF}"/>
              </a:ext>
            </a:extLst>
          </p:cNvPr>
          <p:cNvGrpSpPr/>
          <p:nvPr/>
        </p:nvGrpSpPr>
        <p:grpSpPr>
          <a:xfrm>
            <a:off x="4459896" y="1623058"/>
            <a:ext cx="4105310" cy="2309563"/>
            <a:chOff x="4084759" y="1185400"/>
            <a:chExt cx="4105310" cy="2309563"/>
          </a:xfrm>
        </p:grpSpPr>
        <p:pic>
          <p:nvPicPr>
            <p:cNvPr id="8" name="図 7" descr="コンピュータ が含まれている画像&#10;&#10;自動的に生成された説明">
              <a:extLst>
                <a:ext uri="{FF2B5EF4-FFF2-40B4-BE49-F238E27FC236}">
                  <a16:creationId xmlns:a16="http://schemas.microsoft.com/office/drawing/2014/main" id="{529CCC73-7738-692C-164D-18CDBB432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" t="18980" r="2631" b="10317"/>
            <a:stretch/>
          </p:blipFill>
          <p:spPr>
            <a:xfrm>
              <a:off x="4084759" y="1185400"/>
              <a:ext cx="4105310" cy="2309563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7A2D485-1BF9-D1AB-6934-D186D548A5B0}"/>
                </a:ext>
              </a:extLst>
            </p:cNvPr>
            <p:cNvSpPr/>
            <p:nvPr/>
          </p:nvSpPr>
          <p:spPr>
            <a:xfrm>
              <a:off x="4141629" y="1257623"/>
              <a:ext cx="2576981" cy="21559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A05249C-0A1F-8298-16FF-5FF6CF16461B}"/>
                </a:ext>
              </a:extLst>
            </p:cNvPr>
            <p:cNvSpPr/>
            <p:nvPr/>
          </p:nvSpPr>
          <p:spPr>
            <a:xfrm>
              <a:off x="6773334" y="1266582"/>
              <a:ext cx="626066" cy="21559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BA84D39-FE4D-C57C-5E81-CAA5CBCC03C8}"/>
                </a:ext>
              </a:extLst>
            </p:cNvPr>
            <p:cNvSpPr/>
            <p:nvPr/>
          </p:nvSpPr>
          <p:spPr>
            <a:xfrm>
              <a:off x="7411649" y="1266582"/>
              <a:ext cx="728742" cy="21559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ECE970-83BC-07C0-9131-1DC9B8EDC2D2}"/>
              </a:ext>
            </a:extLst>
          </p:cNvPr>
          <p:cNvSpPr txBox="1"/>
          <p:nvPr/>
        </p:nvSpPr>
        <p:spPr>
          <a:xfrm>
            <a:off x="4696519" y="4040553"/>
            <a:ext cx="2139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computation nodes (120)</a:t>
            </a:r>
            <a:endParaRPr kumimoji="1" lang="ja-JP" altLang="en-US" sz="1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B78FBD-5189-2821-788A-6898DECF9B33}"/>
              </a:ext>
            </a:extLst>
          </p:cNvPr>
          <p:cNvSpPr txBox="1"/>
          <p:nvPr/>
        </p:nvSpPr>
        <p:spPr>
          <a:xfrm>
            <a:off x="6973891" y="3941323"/>
            <a:ext cx="11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IB switch</a:t>
            </a:r>
            <a:br>
              <a:rPr kumimoji="1" lang="en-US" altLang="ja-JP" sz="1400" dirty="0"/>
            </a:br>
            <a:r>
              <a:rPr kumimoji="1" lang="en-US" altLang="ja-JP" sz="1400" dirty="0"/>
              <a:t>+login server</a:t>
            </a:r>
            <a:endParaRPr kumimoji="1" lang="ja-JP" altLang="en-US" sz="1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33C5B4-0585-8966-3173-5F2E9C26FF1B}"/>
              </a:ext>
            </a:extLst>
          </p:cNvPr>
          <p:cNvSpPr txBox="1"/>
          <p:nvPr/>
        </p:nvSpPr>
        <p:spPr>
          <a:xfrm>
            <a:off x="7786786" y="1278593"/>
            <a:ext cx="93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file server</a:t>
            </a:r>
            <a:endParaRPr kumimoji="1" lang="ja-JP" altLang="en-US" sz="1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749239-EC36-51EE-A4AE-E60D303A3006}"/>
              </a:ext>
            </a:extLst>
          </p:cNvPr>
          <p:cNvSpPr txBox="1"/>
          <p:nvPr/>
        </p:nvSpPr>
        <p:spPr>
          <a:xfrm>
            <a:off x="281355" y="4228496"/>
            <a:ext cx="3707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Pegasus at CCS, Univ. of Tsukuba (2022/12~)</a:t>
            </a:r>
            <a:endParaRPr kumimoji="1" lang="ja-JP" altLang="en-US" sz="1400"/>
          </a:p>
        </p:txBody>
      </p:sp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7871CE07-5772-D926-696F-E0ABEDAD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985" y="-165606"/>
            <a:ext cx="1667305" cy="11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0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9BBDFC-83A2-6AF2-E3B2-8E768AE7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Version history of ARGOT code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FE0096-D064-9F7A-5D65-0F9F6322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87B516-F43B-C1A0-DF24-370E4F75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42E822-FEF8-5F4D-569E-37DC7242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40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FC30AC-E754-DE34-367B-8C686AFB1B93}"/>
              </a:ext>
            </a:extLst>
          </p:cNvPr>
          <p:cNvSpPr txBox="1"/>
          <p:nvPr/>
        </p:nvSpPr>
        <p:spPr>
          <a:xfrm>
            <a:off x="654849" y="681741"/>
            <a:ext cx="171874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All in CPU : OpenMP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DBC6C8-F176-10D1-0EB6-1C43B4A84C07}"/>
              </a:ext>
            </a:extLst>
          </p:cNvPr>
          <p:cNvSpPr txBox="1"/>
          <p:nvPr/>
        </p:nvSpPr>
        <p:spPr>
          <a:xfrm>
            <a:off x="654849" y="1309096"/>
            <a:ext cx="15074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All in G</a:t>
            </a:r>
            <a:r>
              <a:rPr kumimoji="1" lang="en-US" altLang="ja-JP" sz="1400" dirty="0">
                <a:solidFill>
                  <a:srgbClr val="0070C0"/>
                </a:solidFill>
              </a:rPr>
              <a:t>PU</a:t>
            </a:r>
            <a:r>
              <a:rPr lang="en-US" altLang="ja-JP" sz="1400" dirty="0">
                <a:solidFill>
                  <a:srgbClr val="0070C0"/>
                </a:solidFill>
              </a:rPr>
              <a:t> </a:t>
            </a:r>
            <a:r>
              <a:rPr kumimoji="1" lang="en-US" altLang="ja-JP" sz="1400" dirty="0">
                <a:solidFill>
                  <a:srgbClr val="0070C0"/>
                </a:solidFill>
              </a:rPr>
              <a:t>: CUDA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B78278-6091-2ABB-30F6-76F338B75235}"/>
              </a:ext>
            </a:extLst>
          </p:cNvPr>
          <p:cNvSpPr txBox="1"/>
          <p:nvPr/>
        </p:nvSpPr>
        <p:spPr>
          <a:xfrm>
            <a:off x="1561688" y="1866109"/>
            <a:ext cx="249029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ARGOT method in G</a:t>
            </a:r>
            <a:r>
              <a:rPr kumimoji="1" lang="en-US" altLang="ja-JP" sz="1400" dirty="0"/>
              <a:t>PU : CUDA</a:t>
            </a:r>
            <a:br>
              <a:rPr kumimoji="1" lang="en-US" altLang="ja-JP" sz="1400" dirty="0"/>
            </a:br>
            <a:r>
              <a:rPr kumimoji="1" lang="en-US" altLang="ja-JP" sz="1400" dirty="0"/>
              <a:t>ART method in FPGA: OpenCL</a:t>
            </a:r>
            <a:endParaRPr kumimoji="1" lang="ja-JP" altLang="en-US" sz="1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469D38-8E42-C7EC-C76C-B060A1D6F6C5}"/>
              </a:ext>
            </a:extLst>
          </p:cNvPr>
          <p:cNvSpPr txBox="1"/>
          <p:nvPr/>
        </p:nvSpPr>
        <p:spPr>
          <a:xfrm>
            <a:off x="4406237" y="1862410"/>
            <a:ext cx="20004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naive program</a:t>
            </a:r>
            <a:br>
              <a:rPr lang="en-US" altLang="ja-JP" sz="1400" dirty="0">
                <a:solidFill>
                  <a:srgbClr val="FF0000"/>
                </a:solidFill>
              </a:rPr>
            </a:br>
            <a:r>
              <a:rPr lang="en-US" altLang="ja-JP" sz="1400" dirty="0">
                <a:solidFill>
                  <a:srgbClr val="FF0000"/>
                </a:solidFill>
              </a:rPr>
              <a:t>(CUDA+ OpenCL kernel)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4C6DD1-7BD3-5E5D-D103-BB7227BE4322}"/>
              </a:ext>
            </a:extLst>
          </p:cNvPr>
          <p:cNvSpPr txBox="1"/>
          <p:nvPr/>
        </p:nvSpPr>
        <p:spPr>
          <a:xfrm>
            <a:off x="1557182" y="2587081"/>
            <a:ext cx="249029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ARGOT method in G</a:t>
            </a:r>
            <a:r>
              <a:rPr kumimoji="1" lang="en-US" altLang="ja-JP" sz="1400" dirty="0"/>
              <a:t>PU : CUDA</a:t>
            </a:r>
            <a:br>
              <a:rPr kumimoji="1" lang="en-US" altLang="ja-JP" sz="1400" dirty="0"/>
            </a:br>
            <a:r>
              <a:rPr kumimoji="1" lang="en-US" altLang="ja-JP" sz="1400" dirty="0"/>
              <a:t>ART method in FPGA: OpenCL</a:t>
            </a:r>
            <a:endParaRPr kumimoji="1" lang="ja-JP" altLang="en-US" sz="1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8BA418E-7640-FA0D-5D52-BD5E562CC37C}"/>
              </a:ext>
            </a:extLst>
          </p:cNvPr>
          <p:cNvSpPr txBox="1"/>
          <p:nvPr/>
        </p:nvSpPr>
        <p:spPr>
          <a:xfrm>
            <a:off x="4406237" y="2663287"/>
            <a:ext cx="166584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err="1">
                <a:solidFill>
                  <a:srgbClr val="FF0000"/>
                </a:solidFill>
              </a:rPr>
              <a:t>oneAPI</a:t>
            </a:r>
            <a:r>
              <a:rPr lang="en-US" altLang="ja-JP" sz="1400" dirty="0">
                <a:solidFill>
                  <a:srgbClr val="FF0000"/>
                </a:solidFill>
              </a:rPr>
              <a:t> assembling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96CA83-8386-82B3-59EA-71CF3985E0EA}"/>
              </a:ext>
            </a:extLst>
          </p:cNvPr>
          <p:cNvSpPr txBox="1"/>
          <p:nvPr/>
        </p:nvSpPr>
        <p:spPr>
          <a:xfrm>
            <a:off x="615738" y="3426893"/>
            <a:ext cx="17917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All in G</a:t>
            </a:r>
            <a:r>
              <a:rPr kumimoji="1" lang="en-US" altLang="ja-JP" sz="1400" dirty="0">
                <a:solidFill>
                  <a:srgbClr val="0070C0"/>
                </a:solidFill>
              </a:rPr>
              <a:t>PU : </a:t>
            </a:r>
            <a:r>
              <a:rPr kumimoji="1" lang="en-US" altLang="ja-JP" sz="1400" dirty="0" err="1">
                <a:solidFill>
                  <a:srgbClr val="0070C0"/>
                </a:solidFill>
              </a:rPr>
              <a:t>OpenACC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6F68A7-CDBB-AB0E-C609-A6387F3E9383}"/>
              </a:ext>
            </a:extLst>
          </p:cNvPr>
          <p:cNvSpPr txBox="1"/>
          <p:nvPr/>
        </p:nvSpPr>
        <p:spPr>
          <a:xfrm>
            <a:off x="1557182" y="3900635"/>
            <a:ext cx="277454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ARGOT method in G</a:t>
            </a:r>
            <a:r>
              <a:rPr kumimoji="1" lang="en-US" altLang="ja-JP" sz="1400" dirty="0"/>
              <a:t>PU : </a:t>
            </a:r>
            <a:r>
              <a:rPr kumimoji="1" lang="en-US" altLang="ja-JP" sz="1400" dirty="0" err="1"/>
              <a:t>OpenACC</a:t>
            </a:r>
            <a:br>
              <a:rPr kumimoji="1" lang="en-US" altLang="ja-JP" sz="1400" dirty="0"/>
            </a:br>
            <a:r>
              <a:rPr kumimoji="1" lang="en-US" altLang="ja-JP" sz="1400" dirty="0"/>
              <a:t>ART method in FPGA: </a:t>
            </a:r>
            <a:r>
              <a:rPr kumimoji="1" lang="en-US" altLang="ja-JP" sz="1400" dirty="0" err="1"/>
              <a:t>OpenACC</a:t>
            </a:r>
            <a:endParaRPr kumimoji="1" lang="ja-JP" altLang="en-US" sz="1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1F5267-317B-DA53-94DE-44A6089D932A}"/>
              </a:ext>
            </a:extLst>
          </p:cNvPr>
          <p:cNvSpPr txBox="1"/>
          <p:nvPr/>
        </p:nvSpPr>
        <p:spPr>
          <a:xfrm>
            <a:off x="4723498" y="4001496"/>
            <a:ext cx="7418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MHOAT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8" name="下矢印 17">
            <a:extLst>
              <a:ext uri="{FF2B5EF4-FFF2-40B4-BE49-F238E27FC236}">
                <a16:creationId xmlns:a16="http://schemas.microsoft.com/office/drawing/2014/main" id="{437D3F23-46DD-EE48-C8C9-6A3274E6AD8B}"/>
              </a:ext>
            </a:extLst>
          </p:cNvPr>
          <p:cNvSpPr/>
          <p:nvPr/>
        </p:nvSpPr>
        <p:spPr bwMode="auto">
          <a:xfrm>
            <a:off x="1244451" y="1011163"/>
            <a:ext cx="214465" cy="26546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右矢印 18">
            <a:extLst>
              <a:ext uri="{FF2B5EF4-FFF2-40B4-BE49-F238E27FC236}">
                <a16:creationId xmlns:a16="http://schemas.microsoft.com/office/drawing/2014/main" id="{09195444-DD18-80BC-0D9F-58C7E2993BBC}"/>
              </a:ext>
            </a:extLst>
          </p:cNvPr>
          <p:cNvSpPr/>
          <p:nvPr/>
        </p:nvSpPr>
        <p:spPr bwMode="auto">
          <a:xfrm>
            <a:off x="1320199" y="1963070"/>
            <a:ext cx="236983" cy="25633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637E25-B8A0-89AC-0BA0-4B96BD2669D6}"/>
              </a:ext>
            </a:extLst>
          </p:cNvPr>
          <p:cNvSpPr/>
          <p:nvPr/>
        </p:nvSpPr>
        <p:spPr bwMode="auto">
          <a:xfrm>
            <a:off x="1201165" y="1638517"/>
            <a:ext cx="129857" cy="52033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7C72869-4B53-5FCB-23AC-646946FFC157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 flipV="1">
            <a:off x="4051985" y="2124020"/>
            <a:ext cx="354252" cy="36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181C390-7784-EE67-650F-8F46DE55C663}"/>
              </a:ext>
            </a:extLst>
          </p:cNvPr>
          <p:cNvCxnSpPr>
            <a:cxnSpLocks/>
            <a:endCxn id="14" idx="1"/>
          </p:cNvCxnSpPr>
          <p:nvPr/>
        </p:nvCxnSpPr>
        <p:spPr bwMode="auto">
          <a:xfrm flipV="1">
            <a:off x="4047479" y="2817176"/>
            <a:ext cx="358758" cy="49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下矢印 23">
            <a:extLst>
              <a:ext uri="{FF2B5EF4-FFF2-40B4-BE49-F238E27FC236}">
                <a16:creationId xmlns:a16="http://schemas.microsoft.com/office/drawing/2014/main" id="{90A1B0F8-954B-A2AC-874E-B60C6AC3AE32}"/>
              </a:ext>
            </a:extLst>
          </p:cNvPr>
          <p:cNvSpPr/>
          <p:nvPr/>
        </p:nvSpPr>
        <p:spPr bwMode="auto">
          <a:xfrm>
            <a:off x="5066108" y="2390514"/>
            <a:ext cx="227467" cy="27207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下矢印 24">
            <a:extLst>
              <a:ext uri="{FF2B5EF4-FFF2-40B4-BE49-F238E27FC236}">
                <a16:creationId xmlns:a16="http://schemas.microsoft.com/office/drawing/2014/main" id="{4A28F304-CF65-A960-81CD-27FB017C35D4}"/>
              </a:ext>
            </a:extLst>
          </p:cNvPr>
          <p:cNvSpPr/>
          <p:nvPr/>
        </p:nvSpPr>
        <p:spPr bwMode="auto">
          <a:xfrm>
            <a:off x="855150" y="1638858"/>
            <a:ext cx="230698" cy="174756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右矢印 25">
            <a:extLst>
              <a:ext uri="{FF2B5EF4-FFF2-40B4-BE49-F238E27FC236}">
                <a16:creationId xmlns:a16="http://schemas.microsoft.com/office/drawing/2014/main" id="{9FBD8DC4-106A-5A6C-40E7-7000AC797EFF}"/>
              </a:ext>
            </a:extLst>
          </p:cNvPr>
          <p:cNvSpPr/>
          <p:nvPr/>
        </p:nvSpPr>
        <p:spPr bwMode="auto">
          <a:xfrm>
            <a:off x="1320014" y="4071182"/>
            <a:ext cx="236983" cy="25633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34080B0-13E4-A7F3-DA05-BAEBE3393BCB}"/>
              </a:ext>
            </a:extLst>
          </p:cNvPr>
          <p:cNvSpPr/>
          <p:nvPr/>
        </p:nvSpPr>
        <p:spPr bwMode="auto">
          <a:xfrm>
            <a:off x="1200980" y="3746629"/>
            <a:ext cx="129857" cy="52033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5636916-9D9B-C991-2C75-4400B5864156}"/>
              </a:ext>
            </a:extLst>
          </p:cNvPr>
          <p:cNvCxnSpPr>
            <a:cxnSpLocks/>
          </p:cNvCxnSpPr>
          <p:nvPr/>
        </p:nvCxnSpPr>
        <p:spPr bwMode="auto">
          <a:xfrm>
            <a:off x="4331724" y="4155385"/>
            <a:ext cx="3917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072E2B60-019C-0038-3816-C1E6DB5AEF5A}"/>
              </a:ext>
            </a:extLst>
          </p:cNvPr>
          <p:cNvSpPr/>
          <p:nvPr/>
        </p:nvSpPr>
        <p:spPr bwMode="auto">
          <a:xfrm>
            <a:off x="6539672" y="2057973"/>
            <a:ext cx="243479" cy="2137207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65891AE-4F42-D664-C794-E36A964B5AFD}"/>
              </a:ext>
            </a:extLst>
          </p:cNvPr>
          <p:cNvSpPr txBox="1"/>
          <p:nvPr/>
        </p:nvSpPr>
        <p:spPr>
          <a:xfrm>
            <a:off x="6816865" y="294191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CHARM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52F6180-F1A6-E65E-51B0-127686AAEF82}"/>
              </a:ext>
            </a:extLst>
          </p:cNvPr>
          <p:cNvSpPr txBox="1"/>
          <p:nvPr/>
        </p:nvSpPr>
        <p:spPr>
          <a:xfrm>
            <a:off x="5306232" y="1147139"/>
            <a:ext cx="3299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all accelerated version implies some fraction of</a:t>
            </a:r>
          </a:p>
          <a:p>
            <a:pPr algn="ctr"/>
            <a:r>
              <a:rPr kumimoji="1" lang="en-US" altLang="ja-JP" sz="1200" dirty="0"/>
              <a:t>CPU computing with OpenMP</a:t>
            </a:r>
            <a:endParaRPr kumimoji="1" lang="ja-JP" altLang="en-US" sz="1200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4A1994B9-97B7-1D67-CBA7-5D82A2F51C8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137" y="1079649"/>
            <a:ext cx="7991532" cy="402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下矢印 43">
            <a:extLst>
              <a:ext uri="{FF2B5EF4-FFF2-40B4-BE49-F238E27FC236}">
                <a16:creationId xmlns:a16="http://schemas.microsoft.com/office/drawing/2014/main" id="{6CE1F295-9B93-B4A0-D43F-625A0E276FFC}"/>
              </a:ext>
            </a:extLst>
          </p:cNvPr>
          <p:cNvSpPr/>
          <p:nvPr/>
        </p:nvSpPr>
        <p:spPr bwMode="auto">
          <a:xfrm>
            <a:off x="2556516" y="2410423"/>
            <a:ext cx="227467" cy="16132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227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56C401-2503-9345-BE18-F46949F6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Evaluation Environment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428403-6770-7643-8063-254424861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1682"/>
            <a:ext cx="9144000" cy="3830241"/>
          </a:xfrm>
          <a:noFill/>
        </p:spPr>
        <p:txBody>
          <a:bodyPr/>
          <a:lstStyle/>
          <a:p>
            <a:r>
              <a:rPr lang="en-US" altLang="ja-JP" dirty="0"/>
              <a:t>PPX (Pre PACS-X) mini cluster which is the prototype of Cygnus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987C37-05B3-D74F-8971-3A651B13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23CD1-3C38-6C4B-9DAB-562643DCB5A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F0FAC3-8774-CE4E-AD86-399A29A6E2D0}"/>
              </a:ext>
            </a:extLst>
          </p:cNvPr>
          <p:cNvSpPr txBox="1"/>
          <p:nvPr/>
        </p:nvSpPr>
        <p:spPr>
          <a:xfrm>
            <a:off x="5535332" y="3910480"/>
            <a:ext cx="2553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 computation node of PPX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A37FFF5-0276-924F-AF23-38289F641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95" y="1475081"/>
            <a:ext cx="2861595" cy="2435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7AEF66-13A8-9648-921D-5A8E64D81CD2}"/>
              </a:ext>
            </a:extLst>
          </p:cNvPr>
          <p:cNvSpPr/>
          <p:nvPr/>
        </p:nvSpPr>
        <p:spPr>
          <a:xfrm>
            <a:off x="6427929" y="1995954"/>
            <a:ext cx="685800" cy="13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18D8A45A-870B-CC45-80A7-24C4EDE49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84508"/>
              </p:ext>
            </p:extLst>
          </p:nvPr>
        </p:nvGraphicFramePr>
        <p:xfrm>
          <a:off x="642816" y="958594"/>
          <a:ext cx="4249700" cy="375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455"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Hardware specification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CPU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Intel </a:t>
                      </a:r>
                      <a:r>
                        <a:rPr kumimoji="1" lang="it-IT" altLang="ja-JP" sz="1100" kern="1200" dirty="0" err="1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Xeon</a:t>
                      </a:r>
                      <a:r>
                        <a:rPr kumimoji="1" lang="it-IT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 E5-2690 v4</a:t>
                      </a:r>
                      <a:r>
                        <a:rPr kumimoji="1" lang="it-IT" altLang="ja-JP" sz="1100" kern="1200" baseline="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 x2</a:t>
                      </a:r>
                      <a:endParaRPr lang="it-IT" altLang="ja-JP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Host Memory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DDR4-2400 8GB x8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GPU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NVIDIA Tesla P100 (</a:t>
                      </a: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PCIe Gen3 x16</a:t>
                      </a: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)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GPU Memory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16 GiB </a:t>
                      </a:r>
                      <a:r>
                        <a:rPr kumimoji="1" lang="en-US" altLang="ja-JP" sz="1100" kern="1200" dirty="0" err="1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CoWoS</a:t>
                      </a: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 HBM2 </a:t>
                      </a:r>
                      <a:b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</a:b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@ 720 GB/s with ECC</a:t>
                      </a:r>
                      <a:endParaRPr lang="en-US" altLang="ja-JP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FPGA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err="1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BittWare</a:t>
                      </a:r>
                      <a:r>
                        <a:rPr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 520N (1SG280HN2F43E2VG) equipped with 100Gbps x 4 chan.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57407924"/>
                  </a:ext>
                </a:extLst>
              </a:tr>
              <a:tr h="23620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FPGA Memory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DDR4 2400MHz 32 GB (8GB × 4)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97677628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InfiniBand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Mellanox ConnectX-4 </a:t>
                      </a:r>
                      <a:r>
                        <a:rPr lang="en-US" altLang="ja-JP" sz="1100" dirty="0" err="1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Singleport</a:t>
                      </a:r>
                      <a:r>
                        <a:rPr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 EDR MCX455A-ECAT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483336066"/>
                  </a:ext>
                </a:extLst>
              </a:tr>
              <a:tr h="211455">
                <a:tc gridSpan="2"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bg1"/>
                          </a:solidFill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Software specification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OS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sk-SK" altLang="ja-JP" sz="1100" kern="1200" dirty="0" err="1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CentOS</a:t>
                      </a:r>
                      <a:r>
                        <a:rPr kumimoji="1" lang="sk-SK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 7.9</a:t>
                      </a:r>
                      <a:endParaRPr lang="sk-SK" altLang="ja-JP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Host Compiler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1100" kern="1200" dirty="0" err="1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gcc</a:t>
                      </a:r>
                      <a:r>
                        <a:rPr kumimoji="1" lang="de-DE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 4.8.5 </a:t>
                      </a:r>
                      <a:endParaRPr lang="de-DE" altLang="ja-JP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GPU Compiler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hr-HR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CUDA 11.2.152</a:t>
                      </a:r>
                      <a:endParaRPr lang="hr-HR" altLang="ja-JP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Open MPI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3.1.0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OpenCL SDK</a:t>
                      </a:r>
                      <a:endParaRPr kumimoji="1" lang="ja-JP" altLang="en-US" sz="1100" dirty="0">
                        <a:latin typeface="Hiragino Maru Gothic Pro W4" panose="020F0400000000000000" pitchFamily="34" charset="-128"/>
                        <a:ea typeface="Hiragino Maru Gothic Pro W4" panose="020F0400000000000000" pitchFamily="34" charset="-128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dk1"/>
                          </a:solidFill>
                          <a:effectLst/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  <a:cs typeface="+mn-cs"/>
                        </a:rPr>
                        <a:t>Intel FPGA SDK for OpenCL 19.4.0 Build 64 Pro Edition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28693158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0D7037-14C5-CB4E-9425-E2A717082DB1}"/>
              </a:ext>
            </a:extLst>
          </p:cNvPr>
          <p:cNvSpPr txBox="1"/>
          <p:nvPr/>
        </p:nvSpPr>
        <p:spPr>
          <a:xfrm>
            <a:off x="5119347" y="4209969"/>
            <a:ext cx="3688830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PCIe for FPGA is just gen3 x 8 lanes, but</a:t>
            </a:r>
            <a:b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does not affect on performance because</a:t>
            </a:r>
            <a:b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communication overhead is ~1%</a:t>
            </a: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21B25B13-583C-307F-0849-7EC52C9A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E3581AC-D8CD-20C6-BDAA-BF95CD2B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1244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15F3E6-4104-6243-AC06-3AA512CB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39869" y="4829855"/>
            <a:ext cx="1124262" cy="627290"/>
          </a:xfrm>
        </p:spPr>
        <p:txBody>
          <a:bodyPr/>
          <a:lstStyle/>
          <a:p>
            <a:fld id="{675ADB09-5A10-1B46-97D7-B0F82B06170E}" type="slidenum">
              <a:rPr lang="en-US" altLang="ja-JP"/>
              <a:pPr/>
              <a:t>42</a:t>
            </a:fld>
            <a:endParaRPr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3F2759E0-490F-954C-94E0-ABD30961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29" y="5281"/>
            <a:ext cx="8614952" cy="627290"/>
          </a:xfrm>
        </p:spPr>
        <p:txBody>
          <a:bodyPr/>
          <a:lstStyle/>
          <a:p>
            <a:r>
              <a:rPr lang="en-US" altLang="ja-JP" dirty="0">
                <a:latin typeface="+mn-lt"/>
              </a:rPr>
              <a:t>Performance evaluation (bare </a:t>
            </a:r>
            <a:r>
              <a:rPr lang="en-US" altLang="ja-JP" dirty="0" err="1">
                <a:latin typeface="+mn-lt"/>
              </a:rPr>
              <a:t>CUDA+OpenCL</a:t>
            </a:r>
            <a:r>
              <a:rPr lang="en-US" altLang="ja-JP" dirty="0">
                <a:latin typeface="+mn-lt"/>
              </a:rPr>
              <a:t> vs with </a:t>
            </a:r>
            <a:r>
              <a:rPr lang="en-US" altLang="ja-JP" dirty="0" err="1">
                <a:latin typeface="+mn-lt"/>
              </a:rPr>
              <a:t>oneAPI</a:t>
            </a:r>
            <a:r>
              <a:rPr lang="en-US" altLang="ja-JP" dirty="0">
                <a:latin typeface="+mn-lt"/>
              </a:rPr>
              <a:t>)</a:t>
            </a:r>
            <a:endParaRPr kumimoji="1" lang="ja-JP" altLang="en-US">
              <a:latin typeface="+mn-lt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5FA78E9-DD2D-4E47-A506-271E1A41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53" y="935886"/>
            <a:ext cx="4890529" cy="308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AB2F20C-3824-954F-89F9-897DB94EC9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382" y="643478"/>
                <a:ext cx="3632234" cy="338035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ja-JP" sz="2000" dirty="0">
                    <a:latin typeface="+mn-lt"/>
                  </a:rPr>
                  <a:t>Problem 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lang="en-US" altLang="ja-JP" sz="20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000" dirty="0">
                        <a:latin typeface="+mn-lt"/>
                      </a:rPr>
                      <m:t>(10 </m:t>
                    </m:r>
                    <m:r>
                      <m:rPr>
                        <m:nor/>
                      </m:rPr>
                      <a:rPr lang="en-US" altLang="ja-JP" sz="2000" dirty="0">
                        <a:latin typeface="+mn-lt"/>
                      </a:rPr>
                      <m:t>steps</m:t>
                    </m:r>
                    <m:r>
                      <m:rPr>
                        <m:nor/>
                      </m:rPr>
                      <a:rPr lang="en-US" altLang="ja-JP" sz="2000" dirty="0">
                        <a:latin typeface="+mn-lt"/>
                      </a:rPr>
                      <m:t>)</m:t>
                    </m:r>
                  </m:oMath>
                </a14:m>
                <a:endParaRPr kumimoji="1" lang="en-US" altLang="ja-JP" sz="2000" dirty="0">
                  <a:latin typeface="+mn-lt"/>
                </a:endParaRPr>
              </a:p>
              <a:p>
                <a:r>
                  <a:rPr kumimoji="1" lang="en-US" altLang="ja-JP" sz="2000" dirty="0">
                    <a:latin typeface="+mn-lt"/>
                  </a:rPr>
                  <a:t>Single node (1 GPU + 1 FPGA)</a:t>
                </a:r>
              </a:p>
              <a:p>
                <a:r>
                  <a:rPr lang="en-US" altLang="ja-JP" sz="2000" dirty="0">
                    <a:latin typeface="+mn-lt"/>
                  </a:rPr>
                  <a:t>ART</a:t>
                </a:r>
              </a:p>
              <a:p>
                <a:pPr lvl="1"/>
                <a:r>
                  <a:rPr lang="en-US" altLang="ja-JP" sz="1600" dirty="0">
                    <a:latin typeface="+mn-lt"/>
                  </a:rPr>
                  <a:t>ART on GPU is slow</a:t>
                </a:r>
              </a:p>
              <a:p>
                <a:pPr lvl="1"/>
                <a:r>
                  <a:rPr lang="en-US" altLang="ja-JP" sz="1600" dirty="0">
                    <a:latin typeface="+mn-lt"/>
                  </a:rPr>
                  <a:t>FPGA can accelerate</a:t>
                </a:r>
              </a:p>
              <a:p>
                <a:pPr lvl="2"/>
                <a:r>
                  <a:rPr lang="en-US" altLang="ja-JP" sz="1400" dirty="0">
                    <a:latin typeface="+mn-lt"/>
                  </a:rPr>
                  <a:t>in pipelined manner </a:t>
                </a:r>
              </a:p>
              <a:p>
                <a:r>
                  <a:rPr kumimoji="1" lang="en-US" altLang="ja-JP" sz="2000" dirty="0" err="1">
                    <a:latin typeface="+mn-lt"/>
                  </a:rPr>
                  <a:t>oneAPI</a:t>
                </a:r>
                <a:r>
                  <a:rPr kumimoji="1" lang="en-US" altLang="ja-JP" sz="2000" dirty="0">
                    <a:latin typeface="+mn-lt"/>
                  </a:rPr>
                  <a:t> vs </a:t>
                </a:r>
                <a:r>
                  <a:rPr lang="en-US" altLang="ja-JP" sz="1600" dirty="0" err="1">
                    <a:latin typeface="+mn-lt"/>
                  </a:rPr>
                  <a:t>CUDA+OpenCL</a:t>
                </a:r>
                <a:endParaRPr lang="en-US" altLang="ja-JP" sz="1600" dirty="0">
                  <a:latin typeface="+mn-lt"/>
                </a:endParaRPr>
              </a:p>
              <a:p>
                <a:pPr lvl="1"/>
                <a:r>
                  <a:rPr lang="en-US" altLang="ja-JP" sz="1600" dirty="0">
                    <a:latin typeface="+mn-lt"/>
                  </a:rPr>
                  <a:t>The execution time of </a:t>
                </a:r>
                <a:r>
                  <a:rPr lang="en-US" altLang="ja-JP" sz="1600" dirty="0" err="1">
                    <a:latin typeface="+mn-lt"/>
                  </a:rPr>
                  <a:t>oneAPI</a:t>
                </a:r>
                <a:r>
                  <a:rPr lang="en-US" altLang="ja-JP" sz="1600" dirty="0">
                    <a:latin typeface="+mn-lt"/>
                  </a:rPr>
                  <a:t> is increased by 1.5%</a:t>
                </a:r>
                <a:br>
                  <a:rPr lang="en-US" altLang="ja-JP" sz="1600" dirty="0">
                    <a:latin typeface="+mn-lt"/>
                  </a:rPr>
                </a:br>
                <a:r>
                  <a:rPr lang="en-US" altLang="ja-JP" sz="1600" dirty="0">
                    <a:latin typeface="+mn-lt"/>
                  </a:rPr>
                  <a:t>=&gt; </a:t>
                </a:r>
                <a:r>
                  <a:rPr kumimoji="1" lang="en-US" altLang="ja-JP" sz="1600" dirty="0">
                    <a:latin typeface="+mn-lt"/>
                  </a:rPr>
                  <a:t>almost no overhead</a:t>
                </a:r>
              </a:p>
              <a:p>
                <a:r>
                  <a:rPr lang="en-US" altLang="ja-JP" sz="1900" dirty="0">
                    <a:latin typeface="+mn-lt"/>
                  </a:rPr>
                  <a:t>no DPC++ version (undergoing)</a:t>
                </a:r>
                <a:endParaRPr kumimoji="1" lang="en-US" altLang="ja-JP" sz="1900" dirty="0">
                  <a:latin typeface="+mn-lt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AB2F20C-3824-954F-89F9-897DB94EC9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382" y="643478"/>
                <a:ext cx="3632234" cy="3380355"/>
              </a:xfrm>
              <a:blipFill>
                <a:blip r:embed="rId4"/>
                <a:stretch>
                  <a:fillRect l="-350" t="-7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>
            <a:extLst>
              <a:ext uri="{FF2B5EF4-FFF2-40B4-BE49-F238E27FC236}">
                <a16:creationId xmlns:a16="http://schemas.microsoft.com/office/drawing/2014/main" id="{19DCC358-89DD-2F43-8E39-65D8CD8ABC89}"/>
              </a:ext>
            </a:extLst>
          </p:cNvPr>
          <p:cNvSpPr/>
          <p:nvPr/>
        </p:nvSpPr>
        <p:spPr>
          <a:xfrm>
            <a:off x="3922774" y="1393914"/>
            <a:ext cx="368489" cy="1901304"/>
          </a:xfrm>
          <a:prstGeom prst="downArrow">
            <a:avLst/>
          </a:prstGeom>
          <a:gradFill flip="none" rotWithShape="1">
            <a:gsLst>
              <a:gs pos="4000">
                <a:srgbClr val="FF0000"/>
              </a:gs>
              <a:gs pos="0">
                <a:schemeClr val="accent2">
                  <a:lumMod val="75000"/>
                  <a:tint val="66000"/>
                  <a:satMod val="160000"/>
                </a:schemeClr>
              </a:gs>
              <a:gs pos="25000">
                <a:schemeClr val="accent2">
                  <a:lumMod val="75000"/>
                  <a:tint val="44500"/>
                  <a:satMod val="160000"/>
                </a:schemeClr>
              </a:gs>
              <a:gs pos="53000">
                <a:schemeClr val="bg1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ja-JP" sz="1350">
                <a:solidFill>
                  <a:schemeClr val="tx1"/>
                </a:solidFill>
              </a:rPr>
              <a:t>Lower is better</a:t>
            </a:r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629AEC-8704-0D44-9ACC-DB249DC6F6C4}"/>
              </a:ext>
            </a:extLst>
          </p:cNvPr>
          <p:cNvSpPr txBox="1"/>
          <p:nvPr/>
        </p:nvSpPr>
        <p:spPr>
          <a:xfrm>
            <a:off x="159169" y="4178805"/>
            <a:ext cx="81788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R. </a:t>
            </a:r>
            <a:r>
              <a:rPr lang="en-US" altLang="ja-JP" sz="900" dirty="0" err="1">
                <a:latin typeface="Hiragino Sans W2" panose="020B0300000000000000" pitchFamily="34" charset="-128"/>
                <a:ea typeface="Hiragino Sans W2" panose="020B0300000000000000" pitchFamily="34" charset="-128"/>
              </a:rPr>
              <a:t>Kashino</a:t>
            </a:r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, et al., “Multi-hetero Acceleration by GPU and FPGA for Astrophysics Simulation on </a:t>
            </a:r>
            <a:r>
              <a:rPr lang="en-US" altLang="ja-JP" sz="900" dirty="0" err="1">
                <a:latin typeface="Hiragino Sans W2" panose="020B0300000000000000" pitchFamily="34" charset="-128"/>
                <a:ea typeface="Hiragino Sans W2" panose="020B0300000000000000" pitchFamily="34" charset="-128"/>
              </a:rPr>
              <a:t>oneAPI</a:t>
            </a:r>
            <a:r>
              <a:rPr lang="en-US" altLang="ja-JP" sz="900" dirty="0">
                <a:latin typeface="Hiragino Sans W2" panose="020B0300000000000000" pitchFamily="34" charset="-128"/>
                <a:ea typeface="Hiragino Sans W2" panose="020B0300000000000000" pitchFamily="34" charset="-128"/>
              </a:rPr>
              <a:t> Environment”, HPC Asia 2022, Jan. 2022.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F5A0FEC-46F5-4645-8024-9F6F1B2A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2022/02/26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8FD10A2-816F-1E47-B4D8-53787BA2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SIAM-PP22-MS70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333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EAE785-AA0C-8CD6-F6FC-6AA5EA5A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000" dirty="0"/>
              <a:t>Parallel ARGOT/CHARM with GPU+FPGA in </a:t>
            </a:r>
            <a:r>
              <a:rPr kumimoji="1" lang="en-US" altLang="ja-JP" sz="2000" dirty="0" err="1"/>
              <a:t>oneAPI</a:t>
            </a:r>
            <a:r>
              <a:rPr kumimoji="1" lang="en-US" altLang="ja-JP" sz="2000" dirty="0"/>
              <a:t> (</a:t>
            </a:r>
            <a:r>
              <a:rPr kumimoji="1" lang="en-US" altLang="ja-JP" sz="2000" dirty="0" err="1"/>
              <a:t>CUDA+OpenCL</a:t>
            </a:r>
            <a:r>
              <a:rPr kumimoji="1" lang="en-US" altLang="ja-JP" sz="2000" dirty="0"/>
              <a:t>)</a:t>
            </a:r>
            <a:endParaRPr kumimoji="1" lang="ja-JP" altLang="en-US" sz="2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0C9770-DCFB-C8CC-08B4-689A84272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Weak scaling with 2 nodes (2 GPUs + 2 FPGAs)  (preliminary evaluation)</a:t>
            </a:r>
          </a:p>
          <a:p>
            <a:pPr lvl="1"/>
            <a:r>
              <a:rPr lang="en-US" altLang="ja-JP" dirty="0"/>
              <a:t>largest mesh size on single FPGA is limited to 32</a:t>
            </a:r>
            <a:r>
              <a:rPr lang="en-US" altLang="ja-JP" baseline="30000" dirty="0"/>
              <a:t>3</a:t>
            </a:r>
          </a:p>
          <a:p>
            <a:pPr lvl="2"/>
            <a:r>
              <a:rPr kumimoji="1" lang="en-US" altLang="ja-JP" dirty="0"/>
              <a:t>1 node = 32x32x32	2 nodes = 64x32x32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673F00-9B9A-B278-2D6B-FE01892B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2927-D733-474F-A3D2-905BA11C556A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12FF5E-7EA1-185E-69BA-D19F9D4B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297" y="1670881"/>
            <a:ext cx="5656916" cy="3347861"/>
          </a:xfrm>
          <a:prstGeom prst="rect">
            <a:avLst/>
          </a:prstGeom>
        </p:spPr>
      </p:pic>
      <p:sp>
        <p:nvSpPr>
          <p:cNvPr id="7" name="右矢印 6">
            <a:extLst>
              <a:ext uri="{FF2B5EF4-FFF2-40B4-BE49-F238E27FC236}">
                <a16:creationId xmlns:a16="http://schemas.microsoft.com/office/drawing/2014/main" id="{F2CEAA2F-F869-18C9-C50B-171846DAA3A7}"/>
              </a:ext>
            </a:extLst>
          </p:cNvPr>
          <p:cNvSpPr/>
          <p:nvPr/>
        </p:nvSpPr>
        <p:spPr>
          <a:xfrm rot="5400000">
            <a:off x="1558843" y="3112356"/>
            <a:ext cx="3027922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Lower is better</a:t>
            </a:r>
            <a:endParaRPr lang="ja-JP" altLang="en-US" sz="135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6783D3-FE07-BB87-D401-35B29CFF721C}"/>
              </a:ext>
            </a:extLst>
          </p:cNvPr>
          <p:cNvSpPr txBox="1"/>
          <p:nvPr/>
        </p:nvSpPr>
        <p:spPr>
          <a:xfrm>
            <a:off x="4092476" y="3155593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0.89</a:t>
            </a:r>
            <a:endParaRPr lang="ja-JP" altLang="en-US" sz="135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D6686A-DD54-DA63-5785-F166FD1594A3}"/>
              </a:ext>
            </a:extLst>
          </p:cNvPr>
          <p:cNvSpPr txBox="1"/>
          <p:nvPr/>
        </p:nvSpPr>
        <p:spPr>
          <a:xfrm>
            <a:off x="5348289" y="3917593"/>
            <a:ext cx="529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0.13</a:t>
            </a:r>
            <a:endParaRPr lang="ja-JP" altLang="en-US" sz="135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60F519F-3A5F-094A-FB79-2A82C2C0854E}"/>
              </a:ext>
            </a:extLst>
          </p:cNvPr>
          <p:cNvSpPr txBox="1"/>
          <p:nvPr/>
        </p:nvSpPr>
        <p:spPr>
          <a:xfrm>
            <a:off x="6584054" y="1964968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2.05</a:t>
            </a:r>
            <a:endParaRPr lang="ja-JP" altLang="en-US" sz="135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1A09EF8-491C-0377-C8D5-D0EE3655107A}"/>
              </a:ext>
            </a:extLst>
          </p:cNvPr>
          <p:cNvSpPr txBox="1"/>
          <p:nvPr/>
        </p:nvSpPr>
        <p:spPr>
          <a:xfrm>
            <a:off x="7877054" y="3917593"/>
            <a:ext cx="5260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0.16</a:t>
            </a:r>
            <a:endParaRPr lang="ja-JP" altLang="en-US" sz="135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8A49BA1-A045-10A3-539D-29FF6F768118}"/>
              </a:ext>
            </a:extLst>
          </p:cNvPr>
          <p:cNvSpPr txBox="1"/>
          <p:nvPr/>
        </p:nvSpPr>
        <p:spPr>
          <a:xfrm>
            <a:off x="43804" y="1780132"/>
            <a:ext cx="28472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1 node</a:t>
            </a:r>
          </a:p>
          <a:p>
            <a:r>
              <a:rPr lang="ja-JP" altLang="en-US" sz="135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・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GPU+FPGA achieves </a:t>
            </a:r>
            <a: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6.8x</a:t>
            </a:r>
            <a:b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    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faster than GPU-only</a:t>
            </a:r>
          </a:p>
          <a:p>
            <a:endParaRPr lang="en-US" altLang="ja-JP" sz="135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135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 nodes</a:t>
            </a:r>
          </a:p>
          <a:p>
            <a:r>
              <a:rPr lang="ja-JP" altLang="en-US" sz="135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・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GPU+FPGA achieves</a:t>
            </a:r>
            <a: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12.8x</a:t>
            </a:r>
            <a:b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    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faster than GPU-only</a:t>
            </a:r>
            <a:endParaRPr lang="en-US" altLang="ja-JP" sz="1350" dirty="0">
              <a:solidFill>
                <a:srgbClr val="FF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  </a:t>
            </a:r>
            <a:r>
              <a:rPr lang="ja-JP" altLang="en-US" sz="135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→</a:t>
            </a: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combining computation</a:t>
            </a:r>
            <a:b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      and communication in</a:t>
            </a:r>
            <a:b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sz="135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       pipeline</a:t>
            </a:r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9265EF48-303C-AE3F-1662-3033D1F4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923979F3-ABD9-4D63-FF23-CD71D936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H3 Workshop - ISC2023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1002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8D01F-86AE-8F34-1A90-49E84B67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231137"/>
            <a:ext cx="8229600" cy="284675"/>
          </a:xfrm>
        </p:spPr>
        <p:txBody>
          <a:bodyPr>
            <a:noAutofit/>
          </a:bodyPr>
          <a:lstStyle/>
          <a:p>
            <a:r>
              <a:rPr kumimoji="1" lang="en-US" altLang="ja-JP" sz="2000" dirty="0"/>
              <a:t>Performance </a:t>
            </a:r>
            <a:r>
              <a:rPr kumimoji="1" lang="ja-JP" altLang="en-US" sz="2000"/>
              <a:t>：</a:t>
            </a:r>
            <a:r>
              <a:rPr kumimoji="1" lang="en-US" altLang="ja-JP" sz="2000" dirty="0"/>
              <a:t>MHOAT vs CUDA/OpenCL vs GPU-only</a:t>
            </a:r>
            <a:br>
              <a:rPr kumimoji="1" lang="en-US" altLang="ja-JP" sz="2000" dirty="0"/>
            </a:br>
            <a:r>
              <a:rPr kumimoji="1" lang="en-US" altLang="ja-JP" sz="2000" dirty="0"/>
              <a:t>(PPX single node: GPU: V100 + FPGA: Stratix10   size=32x32x32)</a:t>
            </a:r>
            <a:endParaRPr kumimoji="1" lang="ja-JP" altLang="en-US" sz="20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825F90-BFDA-C619-3C49-5597B710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2023/05/25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60D7A9-A318-58BE-35FE-A923D081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534111-E8DE-E801-FDC8-F375F02D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D9A7-A687-CE40-BD66-69C0F5F601B1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B3DFF0A-0AE1-11EC-2DD0-687509D8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325" y="872684"/>
            <a:ext cx="3596728" cy="31067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9679676-39FA-6CC2-780F-DE95E6C3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6" y="766115"/>
            <a:ext cx="4179076" cy="30096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2B2F08-4FB2-A291-1412-646DC4FF3387}"/>
              </a:ext>
            </a:extLst>
          </p:cNvPr>
          <p:cNvSpPr txBox="1"/>
          <p:nvPr/>
        </p:nvSpPr>
        <p:spPr>
          <a:xfrm>
            <a:off x="223319" y="4250290"/>
            <a:ext cx="498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GPU (</a:t>
            </a:r>
            <a:r>
              <a:rPr kumimoji="1" lang="en-US" altLang="ja-JP" sz="1400" dirty="0" err="1"/>
              <a:t>OpenACC</a:t>
            </a:r>
            <a:r>
              <a:rPr kumimoji="1" lang="en-US" altLang="ja-JP" sz="1400" dirty="0"/>
              <a:t> or CUDA) vs CHARM (</a:t>
            </a:r>
            <a:r>
              <a:rPr kumimoji="1" lang="en-US" altLang="ja-JP" sz="1400" dirty="0" err="1"/>
              <a:t>CUDA+OpenCL</a:t>
            </a:r>
            <a:r>
              <a:rPr kumimoji="1" lang="en-US" altLang="ja-JP" sz="1400" dirty="0"/>
              <a:t> or MHOAT)</a:t>
            </a:r>
            <a:br>
              <a:rPr kumimoji="1" lang="en-US" altLang="ja-JP" sz="1400" dirty="0"/>
            </a:br>
            <a:r>
              <a:rPr kumimoji="1" lang="ja-JP" altLang="en-US" sz="1400"/>
              <a:t>⇨</a:t>
            </a:r>
            <a:r>
              <a:rPr kumimoji="1" lang="en-US" altLang="ja-JP" sz="1400" dirty="0"/>
              <a:t> MHOAT is the best with </a:t>
            </a:r>
            <a:r>
              <a:rPr kumimoji="1" lang="en-US" altLang="ja-JP" sz="1400" dirty="0">
                <a:solidFill>
                  <a:srgbClr val="FF0000"/>
                </a:solidFill>
              </a:rPr>
              <a:t>10x speed of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OpenACC</a:t>
            </a:r>
            <a:r>
              <a:rPr kumimoji="1" lang="en-US" altLang="ja-JP" sz="1400" dirty="0">
                <a:solidFill>
                  <a:srgbClr val="FF0000"/>
                </a:solidFill>
              </a:rPr>
              <a:t> GPU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EE5229-61DC-CC14-CE37-822220440460}"/>
              </a:ext>
            </a:extLst>
          </p:cNvPr>
          <p:cNvSpPr txBox="1"/>
          <p:nvPr/>
        </p:nvSpPr>
        <p:spPr>
          <a:xfrm>
            <a:off x="5418929" y="3947650"/>
            <a:ext cx="359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CHARM (</a:t>
            </a:r>
            <a:r>
              <a:rPr kumimoji="1" lang="en-US" altLang="ja-JP" sz="1200" dirty="0" err="1"/>
              <a:t>CUDA+OpenCL</a:t>
            </a:r>
            <a:r>
              <a:rPr kumimoji="1" lang="en-US" altLang="ja-JP" sz="1200" dirty="0"/>
              <a:t> vs MHOAT)</a:t>
            </a:r>
            <a:br>
              <a:rPr kumimoji="1" lang="en-US" altLang="ja-JP" sz="1200" dirty="0"/>
            </a:br>
            <a:r>
              <a:rPr kumimoji="1" lang="ja-JP" altLang="en-US" sz="1200"/>
              <a:t>⇨</a:t>
            </a:r>
            <a:r>
              <a:rPr kumimoji="1" lang="en-US" altLang="ja-JP" sz="1200" dirty="0"/>
              <a:t> equal with OpenCL on </a:t>
            </a:r>
            <a:r>
              <a:rPr kumimoji="1" lang="en-US" altLang="ja-JP" sz="1200" dirty="0">
                <a:solidFill>
                  <a:srgbClr val="FF0000"/>
                </a:solidFill>
              </a:rPr>
              <a:t>ART method, but ARGOT method is better with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OpenACC</a:t>
            </a:r>
            <a:r>
              <a:rPr kumimoji="1" lang="en-US" altLang="ja-JP" sz="1200" dirty="0">
                <a:solidFill>
                  <a:srgbClr val="FF0000"/>
                </a:solidFill>
              </a:rPr>
              <a:t> than CUDA</a:t>
            </a:r>
            <a:endParaRPr kumimoji="1" lang="ja-JP" altLang="en-US" sz="1200">
              <a:solidFill>
                <a:srgbClr val="FF0000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DBAD5E9-2B2F-7B02-9825-8AB56E16DAEC}"/>
              </a:ext>
            </a:extLst>
          </p:cNvPr>
          <p:cNvGrpSpPr/>
          <p:nvPr/>
        </p:nvGrpSpPr>
        <p:grpSpPr>
          <a:xfrm>
            <a:off x="782327" y="1981400"/>
            <a:ext cx="3202285" cy="545996"/>
            <a:chOff x="782327" y="1981400"/>
            <a:chExt cx="3202285" cy="545996"/>
          </a:xfrm>
        </p:grpSpPr>
        <p:sp>
          <p:nvSpPr>
            <p:cNvPr id="13" name="下矢印 12">
              <a:extLst>
                <a:ext uri="{FF2B5EF4-FFF2-40B4-BE49-F238E27FC236}">
                  <a16:creationId xmlns:a16="http://schemas.microsoft.com/office/drawing/2014/main" id="{C87229F8-139D-9F6F-6823-ADD2A9328E2D}"/>
                </a:ext>
              </a:extLst>
            </p:cNvPr>
            <p:cNvSpPr/>
            <p:nvPr/>
          </p:nvSpPr>
          <p:spPr>
            <a:xfrm rot="18809911">
              <a:off x="2305150" y="847933"/>
              <a:ext cx="156640" cy="3202285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D1ED460-7AD6-7CC7-5B9F-02D8EDDD8189}"/>
                </a:ext>
              </a:extLst>
            </p:cNvPr>
            <p:cNvSpPr txBox="1"/>
            <p:nvPr/>
          </p:nvSpPr>
          <p:spPr>
            <a:xfrm>
              <a:off x="2383470" y="1981400"/>
              <a:ext cx="152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9.9x improved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56BB723-C313-A6CA-D519-F67BC7C02341}"/>
              </a:ext>
            </a:extLst>
          </p:cNvPr>
          <p:cNvGrpSpPr/>
          <p:nvPr/>
        </p:nvGrpSpPr>
        <p:grpSpPr>
          <a:xfrm>
            <a:off x="6376739" y="1095682"/>
            <a:ext cx="2026658" cy="569360"/>
            <a:chOff x="6376739" y="1197280"/>
            <a:chExt cx="2026658" cy="569360"/>
          </a:xfrm>
        </p:grpSpPr>
        <p:sp>
          <p:nvSpPr>
            <p:cNvPr id="14" name="下矢印 13">
              <a:extLst>
                <a:ext uri="{FF2B5EF4-FFF2-40B4-BE49-F238E27FC236}">
                  <a16:creationId xmlns:a16="http://schemas.microsoft.com/office/drawing/2014/main" id="{8C57E46A-1732-D10D-96C8-76A2A3E695F1}"/>
                </a:ext>
              </a:extLst>
            </p:cNvPr>
            <p:cNvSpPr/>
            <p:nvPr/>
          </p:nvSpPr>
          <p:spPr>
            <a:xfrm rot="18809911">
              <a:off x="6860616" y="1083000"/>
              <a:ext cx="199763" cy="116751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C9D162E-C1AC-2A73-ABA1-BB7CFBC990ED}"/>
                </a:ext>
              </a:extLst>
            </p:cNvPr>
            <p:cNvSpPr txBox="1"/>
            <p:nvPr/>
          </p:nvSpPr>
          <p:spPr>
            <a:xfrm>
              <a:off x="6879197" y="1197280"/>
              <a:ext cx="152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1.4x improved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F67BD030-F8C1-8108-51BB-FCE9FDF304A2}"/>
              </a:ext>
            </a:extLst>
          </p:cNvPr>
          <p:cNvSpPr/>
          <p:nvPr/>
        </p:nvSpPr>
        <p:spPr bwMode="auto">
          <a:xfrm rot="16200000">
            <a:off x="1239767" y="3385776"/>
            <a:ext cx="190121" cy="933630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752704-C1D7-26BF-E182-DB6D3FE6CE63}"/>
              </a:ext>
            </a:extLst>
          </p:cNvPr>
          <p:cNvSpPr txBox="1"/>
          <p:nvPr/>
        </p:nvSpPr>
        <p:spPr>
          <a:xfrm>
            <a:off x="942824" y="391744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GPU only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8" name="左中かっこ 7">
            <a:extLst>
              <a:ext uri="{FF2B5EF4-FFF2-40B4-BE49-F238E27FC236}">
                <a16:creationId xmlns:a16="http://schemas.microsoft.com/office/drawing/2014/main" id="{2DEC7F58-F0CD-6253-7DB8-C66CB962EADA}"/>
              </a:ext>
            </a:extLst>
          </p:cNvPr>
          <p:cNvSpPr/>
          <p:nvPr/>
        </p:nvSpPr>
        <p:spPr bwMode="auto">
          <a:xfrm rot="16200000">
            <a:off x="2968807" y="3389025"/>
            <a:ext cx="190121" cy="933630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962D036-9B3A-1FA7-516B-E3476B8E50C7}"/>
              </a:ext>
            </a:extLst>
          </p:cNvPr>
          <p:cNvSpPr txBox="1"/>
          <p:nvPr/>
        </p:nvSpPr>
        <p:spPr>
          <a:xfrm>
            <a:off x="2336889" y="3920696"/>
            <a:ext cx="1783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CHARM (GPU+FPGA)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BC075-2749-9CC4-A073-BB6A0B93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work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A5B5B9-A4DA-D1A7-1B4B-C808B7DDF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1800" dirty="0"/>
              <a:t>Other killer applications : not found yet, but searching</a:t>
            </a:r>
          </a:p>
          <a:p>
            <a:pPr lvl="1"/>
            <a:r>
              <a:rPr lang="en-US" altLang="ja-JP" sz="1400" dirty="0"/>
              <a:t>graph problem to apply FPGA for sort engine</a:t>
            </a:r>
          </a:p>
          <a:p>
            <a:pPr lvl="1"/>
            <a:r>
              <a:rPr lang="en-US" altLang="ja-JP" sz="1400" dirty="0"/>
              <a:t>l</a:t>
            </a:r>
            <a:r>
              <a:rPr kumimoji="1" lang="en-US" altLang="ja-JP" sz="1400" dirty="0"/>
              <a:t>ife science on quantum-level simulation where a number of functions run with small degree of parallelism</a:t>
            </a:r>
          </a:p>
          <a:p>
            <a:pPr lvl="1"/>
            <a:r>
              <a:rPr kumimoji="1" lang="en-US" altLang="ja-JP" sz="1400" dirty="0"/>
              <a:t>other muti-physics simulation: climate, material science, ...</a:t>
            </a:r>
          </a:p>
          <a:p>
            <a:r>
              <a:rPr lang="en-US" altLang="ja-JP" sz="1800" dirty="0"/>
              <a:t>CIRCUS</a:t>
            </a:r>
          </a:p>
          <a:p>
            <a:pPr lvl="1"/>
            <a:r>
              <a:rPr lang="en-US" altLang="ja-JP" sz="1400" dirty="0"/>
              <a:t>f</a:t>
            </a:r>
            <a:r>
              <a:rPr kumimoji="1" lang="en-US" altLang="ja-JP" sz="1400" dirty="0"/>
              <a:t>low control and error detection</a:t>
            </a:r>
          </a:p>
          <a:p>
            <a:pPr lvl="1"/>
            <a:r>
              <a:rPr lang="en-US" altLang="ja-JP" sz="1400" dirty="0"/>
              <a:t>applying parallel ART method on ARGOT code</a:t>
            </a:r>
          </a:p>
          <a:p>
            <a:r>
              <a:rPr kumimoji="1" lang="en-US" altLang="ja-JP" sz="1800" dirty="0"/>
              <a:t>Programming environment</a:t>
            </a:r>
          </a:p>
          <a:p>
            <a:pPr lvl="1"/>
            <a:r>
              <a:rPr lang="en-US" altLang="ja-JP" sz="1400" dirty="0"/>
              <a:t>developing our own “CHARM-SYCL” now for easy modification and compact and portable version of SYCL based on CHARM concept</a:t>
            </a:r>
          </a:p>
          <a:p>
            <a:pPr lvl="1"/>
            <a:r>
              <a:rPr lang="en-US" altLang="ja-JP" sz="1400" dirty="0"/>
              <a:t>MHOAT runtime to support CIRCUS and GPU-FPGA DMA for local data </a:t>
            </a:r>
            <a:r>
              <a:rPr lang="en-US" altLang="ja-JP" sz="1400" dirty="0" err="1"/>
              <a:t>managemenet</a:t>
            </a:r>
            <a:endParaRPr lang="en-US" altLang="ja-JP" sz="1400" dirty="0"/>
          </a:p>
          <a:p>
            <a:r>
              <a:rPr kumimoji="1" lang="en-US" altLang="ja-JP" sz="1800" dirty="0"/>
              <a:t>Future</a:t>
            </a:r>
          </a:p>
          <a:p>
            <a:pPr lvl="1"/>
            <a:r>
              <a:rPr lang="en-US" altLang="ja-JP" sz="1400" dirty="0"/>
              <a:t>single chip implementation with CPU/GPU/FPGA </a:t>
            </a:r>
            <a:r>
              <a:rPr lang="en-US" altLang="ja-JP" sz="1400" dirty="0" err="1"/>
              <a:t>chiplets</a:t>
            </a:r>
            <a:r>
              <a:rPr lang="en-US" altLang="ja-JP" sz="1400" dirty="0"/>
              <a:t> ?</a:t>
            </a:r>
            <a:endParaRPr kumimoji="1" lang="ja-JP" altLang="en-US" sz="1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618B41-E521-031D-DEC4-5938AB119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FC2308-6F53-C69F-9EE4-D559163D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18BEDA-CC90-92A6-580F-9201E306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6170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F9F77-4E5A-BE46-A00A-DB9B1DC3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A3D277-F4BE-E942-9331-172F484A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479"/>
            <a:ext cx="9144000" cy="3830241"/>
          </a:xfrm>
        </p:spPr>
        <p:txBody>
          <a:bodyPr/>
          <a:lstStyle/>
          <a:p>
            <a:r>
              <a:rPr kumimoji="1" lang="en-US" altLang="ja-JP" sz="1600" dirty="0"/>
              <a:t>Toward Exa-scale era, </a:t>
            </a:r>
            <a:r>
              <a:rPr kumimoji="1" lang="en-US" altLang="ja-JP" sz="1600" dirty="0">
                <a:solidFill>
                  <a:srgbClr val="FF0000"/>
                </a:solidFill>
              </a:rPr>
              <a:t>homogeneous</a:t>
            </a:r>
            <a:r>
              <a:rPr kumimoji="1" lang="en-US" altLang="ja-JP" sz="1600" dirty="0"/>
              <a:t> or </a:t>
            </a:r>
            <a:r>
              <a:rPr kumimoji="1" lang="en-US" altLang="ja-JP" sz="1600" dirty="0">
                <a:solidFill>
                  <a:srgbClr val="FF0000"/>
                </a:solidFill>
              </a:rPr>
              <a:t>single accelerator</a:t>
            </a:r>
            <a:r>
              <a:rPr kumimoji="1" lang="en-US" altLang="ja-JP" sz="1600" dirty="0"/>
              <a:t> system will have limitation on </a:t>
            </a:r>
            <a:r>
              <a:rPr kumimoji="1" lang="en-US" altLang="ja-JP" sz="1600" dirty="0">
                <a:solidFill>
                  <a:srgbClr val="FF0000"/>
                </a:solidFill>
              </a:rPr>
              <a:t>application variation</a:t>
            </a:r>
            <a:r>
              <a:rPr kumimoji="1" lang="en-US" altLang="ja-JP" sz="1600" dirty="0"/>
              <a:t> and </a:t>
            </a:r>
            <a:r>
              <a:rPr kumimoji="1" lang="en-US" altLang="ja-JP" sz="1600" dirty="0">
                <a:solidFill>
                  <a:srgbClr val="FF0000"/>
                </a:solidFill>
              </a:rPr>
              <a:t>scalability</a:t>
            </a:r>
            <a:br>
              <a:rPr kumimoji="1" lang="en-US" altLang="ja-JP" sz="1600" dirty="0">
                <a:solidFill>
                  <a:srgbClr val="FF0000"/>
                </a:solidFill>
              </a:rPr>
            </a:br>
            <a:r>
              <a:rPr kumimoji="1" lang="ja-JP" altLang="en-US" sz="1600">
                <a:solidFill>
                  <a:srgbClr val="FF0000"/>
                </a:solidFill>
              </a:rPr>
              <a:t>⇨</a:t>
            </a:r>
            <a:r>
              <a:rPr kumimoji="1" lang="en-US" altLang="ja-JP" sz="1600" dirty="0">
                <a:solidFill>
                  <a:srgbClr val="FF0000"/>
                </a:solidFill>
              </a:rPr>
              <a:t> from weak-scaling to strong-scaling</a:t>
            </a:r>
          </a:p>
          <a:p>
            <a:r>
              <a:rPr kumimoji="1" lang="en-US" altLang="ja-JP" sz="1600" dirty="0"/>
              <a:t>CCS, U. </a:t>
            </a:r>
            <a:r>
              <a:rPr lang="en-US" altLang="ja-JP" sz="1600" dirty="0"/>
              <a:t>Tsukuba, is running a </a:t>
            </a:r>
            <a:r>
              <a:rPr lang="en-US" altLang="ja-JP" sz="1600" dirty="0">
                <a:solidFill>
                  <a:srgbClr val="FF0000"/>
                </a:solidFill>
              </a:rPr>
              <a:t>multi-hetero supercomputer</a:t>
            </a:r>
            <a:r>
              <a:rPr lang="en-US" altLang="ja-JP" sz="1600" dirty="0"/>
              <a:t> named </a:t>
            </a:r>
            <a:r>
              <a:rPr lang="en-US" altLang="ja-JP" sz="1600" dirty="0">
                <a:solidFill>
                  <a:srgbClr val="FF0000"/>
                </a:solidFill>
              </a:rPr>
              <a:t>Cygnus</a:t>
            </a:r>
            <a:r>
              <a:rPr lang="en-US" altLang="ja-JP" sz="1600" dirty="0"/>
              <a:t> under </a:t>
            </a:r>
            <a:r>
              <a:rPr lang="en-US" altLang="ja-JP" sz="1600" dirty="0">
                <a:solidFill>
                  <a:srgbClr val="FF0000"/>
                </a:solidFill>
              </a:rPr>
              <a:t>CHARM</a:t>
            </a:r>
            <a:r>
              <a:rPr lang="en-US" altLang="ja-JP" sz="1600" dirty="0"/>
              <a:t> (Cooperative Heterogeneous Acceleration with Reconfigurable Multi-devices) concept by </a:t>
            </a:r>
            <a:r>
              <a:rPr lang="en-US" altLang="ja-JP" sz="1600" dirty="0">
                <a:solidFill>
                  <a:srgbClr val="FF0000"/>
                </a:solidFill>
              </a:rPr>
              <a:t>GPU+FPGA</a:t>
            </a:r>
          </a:p>
          <a:p>
            <a:r>
              <a:rPr lang="en-US" altLang="ja-JP" sz="1600" dirty="0"/>
              <a:t>Several supporting systems on </a:t>
            </a:r>
            <a:r>
              <a:rPr lang="en-US" altLang="ja-JP" sz="1600" dirty="0">
                <a:solidFill>
                  <a:srgbClr val="FF0000"/>
                </a:solidFill>
              </a:rPr>
              <a:t>FPGA and GPU coworking</a:t>
            </a:r>
            <a:r>
              <a:rPr lang="en-US" altLang="ja-JP" sz="1600" dirty="0"/>
              <a:t> are developed including language solution toward high sustained performance of </a:t>
            </a:r>
            <a:r>
              <a:rPr lang="en-US" altLang="ja-JP" sz="1600" dirty="0">
                <a:solidFill>
                  <a:srgbClr val="FF0000"/>
                </a:solidFill>
              </a:rPr>
              <a:t>multi-physical simulations</a:t>
            </a:r>
          </a:p>
          <a:p>
            <a:r>
              <a:rPr lang="en-US" altLang="ja-JP" sz="1600" dirty="0"/>
              <a:t>MHOAT makes complicated programming much easier, but (CHARM-)SYCL is alternative to port existing code easier</a:t>
            </a:r>
          </a:p>
          <a:p>
            <a:r>
              <a:rPr lang="en-US" altLang="ja-JP" sz="1600" dirty="0"/>
              <a:t>Final goal of ARGOT = </a:t>
            </a:r>
            <a:r>
              <a:rPr lang="en-US" altLang="ja-JP" sz="1600" dirty="0">
                <a:solidFill>
                  <a:srgbClr val="FF0000"/>
                </a:solidFill>
              </a:rPr>
              <a:t>completely parallelized multi-node multi-hetero execution</a:t>
            </a:r>
          </a:p>
          <a:p>
            <a:r>
              <a:rPr lang="en-US" altLang="ja-JP" sz="1600" dirty="0"/>
              <a:t>Next Gen. HPC requires any of advanced technology, and FPGA will play an important role not just for the main engine for computation but also for compensation to many parts</a:t>
            </a:r>
          </a:p>
          <a:p>
            <a:r>
              <a:rPr kumimoji="1" lang="en-US" altLang="ja-JP" sz="1600" dirty="0"/>
              <a:t>Fully parallelized</a:t>
            </a:r>
            <a:r>
              <a:rPr kumimoji="1" lang="en-US" altLang="ja-JP" sz="1600" dirty="0">
                <a:solidFill>
                  <a:srgbClr val="FF0000"/>
                </a:solidFill>
              </a:rPr>
              <a:t> ARGOT/CHARM </a:t>
            </a:r>
            <a:r>
              <a:rPr kumimoji="1" lang="en-US" altLang="ja-JP" sz="1600" dirty="0"/>
              <a:t>is coming soon for</a:t>
            </a:r>
            <a:r>
              <a:rPr kumimoji="1" lang="en-US" altLang="ja-JP" sz="1600" dirty="0">
                <a:solidFill>
                  <a:srgbClr val="FF0000"/>
                </a:solidFill>
              </a:rPr>
              <a:t> full size Cygnus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Call me if you want </a:t>
            </a:r>
            <a:r>
              <a:rPr lang="en-US" altLang="ja-JP" sz="1600" dirty="0">
                <a:solidFill>
                  <a:srgbClr val="FF0000"/>
                </a:solidFill>
              </a:rPr>
              <a:t>to use Cygnus with us!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A00A55-5ED0-804E-9A80-71589614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789451-9DB2-1F49-9B06-3054F2BE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20AFA4-D0C7-2347-8B7F-7B36F4854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46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5F482E1-1C8F-0348-A2AC-BEDE8D709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086" y="-23533"/>
            <a:ext cx="710730" cy="7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0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E899C0-A80E-314F-AF45-A1ABAEFB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My Research Team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A66359-E508-B847-BFCE-7CA41579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1"/>
            <a:ext cx="9144000" cy="933449"/>
          </a:xfrm>
        </p:spPr>
        <p:txBody>
          <a:bodyPr/>
          <a:lstStyle/>
          <a:p>
            <a:r>
              <a:rPr kumimoji="1" lang="en-US" altLang="ja-JP" sz="1600" dirty="0"/>
              <a:t>HPC Research Division at CCS, Univ. of Tsukuba</a:t>
            </a:r>
          </a:p>
          <a:p>
            <a:r>
              <a:rPr lang="en-US" altLang="ja-JP" sz="1600" dirty="0"/>
              <a:t>Architecture Team in High Performance Computing System Lab., Dept. of Computer Science, Univ. of Tsukuba</a:t>
            </a:r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pPr marL="0" indent="0">
              <a:buNone/>
            </a:pPr>
            <a:endParaRPr lang="en-US" altLang="ja-JP" sz="1600" dirty="0"/>
          </a:p>
          <a:p>
            <a:r>
              <a:rPr lang="en-US" altLang="ja-JP" sz="1600" dirty="0"/>
              <a:t>Astrophysics Research Division at CCS, Univ. of Tsukuba</a:t>
            </a:r>
            <a:endParaRPr kumimoji="1" lang="ja-JP" altLang="en-US" sz="16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25D4C9-7659-954D-A229-64DA473D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A3B1A4-9841-1E40-8A47-C20C784E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18930A-3341-E149-8BF4-B70308EC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B50D96F-E16F-2C41-9835-4997EF942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82" y="3352267"/>
            <a:ext cx="857250" cy="9833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F20664-2643-604B-95E5-751634722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25" y="3315538"/>
            <a:ext cx="765034" cy="102004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F1F7FF9-C213-FF4E-A53F-78731F0ECF2B}"/>
              </a:ext>
            </a:extLst>
          </p:cNvPr>
          <p:cNvSpPr txBox="1"/>
          <p:nvPr/>
        </p:nvSpPr>
        <p:spPr>
          <a:xfrm>
            <a:off x="528932" y="4335583"/>
            <a:ext cx="3200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Masayuki </a:t>
            </a:r>
            <a:r>
              <a:rPr kumimoji="1" lang="en-US" altLang="ja-JP" sz="1400" dirty="0" err="1"/>
              <a:t>Umemura</a:t>
            </a:r>
            <a:r>
              <a:rPr kumimoji="1" lang="en-US" altLang="ja-JP" sz="1400" dirty="0"/>
              <a:t>     Kohji Yoshikawa</a:t>
            </a:r>
            <a:endParaRPr kumimoji="1" lang="ja-JP" altLang="en-US" sz="140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E7BD21D-175D-7A0D-D222-A2432ECFC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32" y="1657350"/>
            <a:ext cx="823618" cy="82361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3C6B9DC-B483-0BB1-D6D5-94B745053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164" y="1654387"/>
            <a:ext cx="837578" cy="8236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61E60AB-0536-7630-DAA7-23514E793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687" y="1642532"/>
            <a:ext cx="639763" cy="85301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8152747-5673-C572-0F74-D751C7E98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9109" y="1562100"/>
            <a:ext cx="950384" cy="95038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D4B968-15A4-9153-84F5-5AF7F829DE50}"/>
              </a:ext>
            </a:extLst>
          </p:cNvPr>
          <p:cNvSpPr txBox="1"/>
          <p:nvPr/>
        </p:nvSpPr>
        <p:spPr>
          <a:xfrm>
            <a:off x="528932" y="2512484"/>
            <a:ext cx="796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Ryohei</a:t>
            </a:r>
            <a:r>
              <a:rPr kumimoji="1" lang="en-US" altLang="ja-JP" sz="1400" dirty="0"/>
              <a:t> Kobayashi      </a:t>
            </a:r>
            <a:r>
              <a:rPr kumimoji="1" lang="en-US" altLang="ja-JP" sz="1400" dirty="0" err="1"/>
              <a:t>Norihisa</a:t>
            </a:r>
            <a:r>
              <a:rPr kumimoji="1" lang="en-US" altLang="ja-JP" sz="1400" dirty="0"/>
              <a:t> Fujita      </a:t>
            </a:r>
            <a:r>
              <a:rPr kumimoji="1" lang="en-US" altLang="ja-JP" sz="1400" dirty="0" err="1"/>
              <a:t>Yoshiki</a:t>
            </a:r>
            <a:r>
              <a:rPr kumimoji="1" lang="en-US" altLang="ja-JP" sz="1400" dirty="0"/>
              <a:t> Yamaguchi      </a:t>
            </a:r>
            <a:r>
              <a:rPr kumimoji="1" lang="en-US" altLang="ja-JP" sz="1400" dirty="0" err="1"/>
              <a:t>Ryuta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Tsunashima</a:t>
            </a:r>
            <a:r>
              <a:rPr kumimoji="1" lang="en-US" altLang="ja-JP" sz="1400" dirty="0"/>
              <a:t>            </a:t>
            </a:r>
            <a:r>
              <a:rPr kumimoji="1" lang="en-US" altLang="ja-JP" sz="1400" dirty="0" err="1"/>
              <a:t>Ryuta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Kashino</a:t>
            </a:r>
            <a:endParaRPr kumimoji="1" lang="ja-JP" altLang="en-US" sz="14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AD14AC9-005F-5808-CCE9-9CA54AF68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t="11944" r="20673" b="20625"/>
          <a:stretch/>
        </p:blipFill>
        <p:spPr bwMode="auto">
          <a:xfrm>
            <a:off x="7218649" y="1518124"/>
            <a:ext cx="895582" cy="9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86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FB494C7C-C285-D094-4EFA-66D81C5D0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94221"/>
            <a:ext cx="7772400" cy="1790700"/>
          </a:xfrm>
        </p:spPr>
        <p:txBody>
          <a:bodyPr/>
          <a:lstStyle/>
          <a:p>
            <a:r>
              <a:rPr lang="en-US" altLang="ja-JP" dirty="0"/>
              <a:t>THANK YOU !!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Q?</a:t>
            </a:r>
            <a:endParaRPr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455248-D61E-AF0E-2E99-3E6637E8D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673138-32B6-1CE7-03AB-3A38AB8E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A3539F-6BCF-7DAB-C304-AE5A49BA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391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514BC7-F633-0A7C-8B00-7F813A6F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Computation node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AA12C9-708B-045B-B5E4-E8BD8F75C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13053" b="33557"/>
          <a:stretch/>
        </p:blipFill>
        <p:spPr>
          <a:xfrm>
            <a:off x="92206" y="806512"/>
            <a:ext cx="8959589" cy="36361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706C386-D7DC-1E37-49E8-012972C63725}"/>
              </a:ext>
            </a:extLst>
          </p:cNvPr>
          <p:cNvSpPr/>
          <p:nvPr/>
        </p:nvSpPr>
        <p:spPr>
          <a:xfrm>
            <a:off x="5658315" y="1638627"/>
            <a:ext cx="1393902" cy="985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636034-829C-B60D-235A-B2580FB59096}"/>
              </a:ext>
            </a:extLst>
          </p:cNvPr>
          <p:cNvSpPr txBox="1"/>
          <p:nvPr/>
        </p:nvSpPr>
        <p:spPr>
          <a:xfrm>
            <a:off x="5719233" y="1711684"/>
            <a:ext cx="13756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rgbClr val="FF0000"/>
                </a:solidFill>
              </a:rPr>
              <a:t>CPU (SPR)</a:t>
            </a:r>
            <a:endParaRPr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29CF1B-BCD4-6D2A-430F-3AB30A8BDCC1}"/>
              </a:ext>
            </a:extLst>
          </p:cNvPr>
          <p:cNvSpPr/>
          <p:nvPr/>
        </p:nvSpPr>
        <p:spPr>
          <a:xfrm>
            <a:off x="5594815" y="2744881"/>
            <a:ext cx="2249552" cy="8991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2A1663-BCD9-0C8C-B4E8-9F016CF21D3A}"/>
              </a:ext>
            </a:extLst>
          </p:cNvPr>
          <p:cNvSpPr txBox="1"/>
          <p:nvPr/>
        </p:nvSpPr>
        <p:spPr>
          <a:xfrm>
            <a:off x="5658316" y="3268423"/>
            <a:ext cx="22220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rgbClr val="FF0000"/>
                </a:solidFill>
              </a:rPr>
              <a:t>DRAM</a:t>
            </a:r>
            <a:r>
              <a:rPr lang="ja-JP" altLang="en-US" sz="2100" dirty="0">
                <a:solidFill>
                  <a:srgbClr val="FF0000"/>
                </a:solidFill>
              </a:rPr>
              <a:t> </a:t>
            </a:r>
            <a:r>
              <a:rPr lang="en-US" altLang="ja-JP" sz="2100" dirty="0">
                <a:solidFill>
                  <a:srgbClr val="FF0000"/>
                </a:solidFill>
              </a:rPr>
              <a:t>and</a:t>
            </a:r>
            <a:r>
              <a:rPr lang="ja-JP" altLang="en-US" sz="2100" dirty="0">
                <a:solidFill>
                  <a:srgbClr val="FF0000"/>
                </a:solidFill>
              </a:rPr>
              <a:t> </a:t>
            </a:r>
            <a:r>
              <a:rPr lang="en-US" altLang="ja-JP" sz="2100" dirty="0">
                <a:solidFill>
                  <a:srgbClr val="FF0000"/>
                </a:solidFill>
              </a:rPr>
              <a:t>PMEM</a:t>
            </a:r>
            <a:endParaRPr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CA3F45B-8443-F162-86A6-45A4D17FB5D9}"/>
              </a:ext>
            </a:extLst>
          </p:cNvPr>
          <p:cNvSpPr/>
          <p:nvPr/>
        </p:nvSpPr>
        <p:spPr>
          <a:xfrm>
            <a:off x="1447801" y="1384349"/>
            <a:ext cx="2658533" cy="624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0FD88-E710-422B-DABD-DD64A5720606}"/>
              </a:ext>
            </a:extLst>
          </p:cNvPr>
          <p:cNvSpPr txBox="1"/>
          <p:nvPr/>
        </p:nvSpPr>
        <p:spPr>
          <a:xfrm>
            <a:off x="2621572" y="1309516"/>
            <a:ext cx="15510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rgbClr val="FF0000"/>
                </a:solidFill>
              </a:rPr>
              <a:t>GPU (H100)</a:t>
            </a:r>
            <a:endParaRPr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380BC7-20A3-8E00-726E-F252AA5D7A63}"/>
              </a:ext>
            </a:extLst>
          </p:cNvPr>
          <p:cNvSpPr/>
          <p:nvPr/>
        </p:nvSpPr>
        <p:spPr>
          <a:xfrm>
            <a:off x="1463572" y="1620942"/>
            <a:ext cx="2020462" cy="388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8F8541-DC86-25AA-7826-27D9A8CF02CD}"/>
              </a:ext>
            </a:extLst>
          </p:cNvPr>
          <p:cNvSpPr txBox="1"/>
          <p:nvPr/>
        </p:nvSpPr>
        <p:spPr>
          <a:xfrm>
            <a:off x="1483370" y="1620941"/>
            <a:ext cx="21964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rgbClr val="FF0000"/>
                </a:solidFill>
              </a:rPr>
              <a:t>Network (IB NDR)</a:t>
            </a:r>
            <a:endParaRPr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2F43633-9CBB-AB76-6976-4F99CCE00459}"/>
              </a:ext>
            </a:extLst>
          </p:cNvPr>
          <p:cNvSpPr/>
          <p:nvPr/>
        </p:nvSpPr>
        <p:spPr>
          <a:xfrm>
            <a:off x="825502" y="2923636"/>
            <a:ext cx="1866899" cy="10983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C87306-CA81-BC0D-59AE-9D3149E7370B}"/>
              </a:ext>
            </a:extLst>
          </p:cNvPr>
          <p:cNvSpPr txBox="1"/>
          <p:nvPr/>
        </p:nvSpPr>
        <p:spPr>
          <a:xfrm>
            <a:off x="2069498" y="2927948"/>
            <a:ext cx="6687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rgbClr val="FF0000"/>
                </a:solidFill>
              </a:rPr>
              <a:t>SSD</a:t>
            </a:r>
            <a:endParaRPr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AE69B1-5CB1-C2FA-CC23-8F41BD38DE58}"/>
              </a:ext>
            </a:extLst>
          </p:cNvPr>
          <p:cNvSpPr/>
          <p:nvPr/>
        </p:nvSpPr>
        <p:spPr>
          <a:xfrm>
            <a:off x="5156140" y="1365394"/>
            <a:ext cx="2249552" cy="8991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1FC11AC9-98E7-E52B-80A8-475CD22C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85" y="-165606"/>
            <a:ext cx="1667305" cy="11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534A49-6E83-0822-7D51-5E711ADB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to use GPU + Big Memory (PMEM) for HPC/BD/AI ?</a:t>
            </a:r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2A2EA6-1DA9-2277-2E03-5C207684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GPU</a:t>
            </a:r>
          </a:p>
          <a:p>
            <a:pPr lvl="1"/>
            <a:r>
              <a:rPr lang="en-US" altLang="ja-JP" dirty="0"/>
              <a:t>totally important for both HPC and AI</a:t>
            </a:r>
          </a:p>
          <a:p>
            <a:pPr lvl="1"/>
            <a:r>
              <a:rPr lang="en-US" altLang="ja-JP" dirty="0"/>
              <a:t>powerful GPU contributes HPC </a:t>
            </a:r>
            <a:r>
              <a:rPr lang="ja-JP" altLang="en-US"/>
              <a:t>↔</a:t>
            </a:r>
            <a:r>
              <a:rPr lang="en-US" altLang="ja-JP" dirty="0"/>
              <a:t> AI coupling</a:t>
            </a:r>
          </a:p>
          <a:p>
            <a:r>
              <a:rPr lang="en-US" altLang="ja-JP" dirty="0"/>
              <a:t>Ultra large capacity of </a:t>
            </a:r>
            <a:r>
              <a:rPr lang="en-US" altLang="ja-JP" dirty="0" err="1"/>
              <a:t>medium~high</a:t>
            </a:r>
            <a:r>
              <a:rPr lang="en-US" altLang="ja-JP" dirty="0"/>
              <a:t> speed memory</a:t>
            </a:r>
          </a:p>
          <a:p>
            <a:pPr lvl="1"/>
            <a:r>
              <a:rPr lang="en-US" altLang="ja-JP" dirty="0"/>
              <a:t>astrophysics, climate, life science: requiring large capacity of working set with relatively low FLOPS requirement</a:t>
            </a:r>
          </a:p>
          <a:p>
            <a:r>
              <a:rPr lang="en-US" altLang="ja-JP" dirty="0"/>
              <a:t>In-Situ processing</a:t>
            </a:r>
          </a:p>
          <a:p>
            <a:pPr lvl="1"/>
            <a:r>
              <a:rPr lang="en-US" altLang="ja-JP" dirty="0"/>
              <a:t>bypassing the slow in/out of large capacity of file data</a:t>
            </a:r>
            <a:br>
              <a:rPr lang="en-US" altLang="ja-JP" dirty="0"/>
            </a:br>
            <a:r>
              <a:rPr lang="ja-JP" altLang="en-US"/>
              <a:t>⇨</a:t>
            </a:r>
            <a:r>
              <a:rPr lang="en-US" altLang="ja-JP" dirty="0"/>
              <a:t> PMEM technology support</a:t>
            </a:r>
          </a:p>
          <a:p>
            <a:r>
              <a:rPr lang="en-US" altLang="ja-JP" dirty="0"/>
              <a:t>High-speed distributed storage</a:t>
            </a:r>
          </a:p>
          <a:p>
            <a:pPr lvl="1"/>
            <a:r>
              <a:rPr lang="en-US" altLang="ja-JP" dirty="0"/>
              <a:t>even as a distributed storage, much faster solution is possible (shown later)</a:t>
            </a:r>
            <a:endParaRPr lang="ja-JP" alt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A90A8BE-0251-4797-07F1-CA9A53D0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2023/03/24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827B6F-A192-45D9-B087-1DE70432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GTC2023 Japan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764074-E358-3CF3-B463-9ED8FD32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BDB085A4-9960-CC0F-6B6A-51A4D6EE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985" y="-165606"/>
            <a:ext cx="1667305" cy="11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15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Accelerators in HPC </a:t>
            </a:r>
            <a:r>
              <a:rPr kumimoji="1" lang="ja-JP" altLang="en-US"/>
              <a:t>⇒</a:t>
            </a:r>
            <a:r>
              <a:rPr kumimoji="1" lang="en-US" altLang="ja-JP" dirty="0"/>
              <a:t> majority = GPU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04015" y="630400"/>
            <a:ext cx="6858000" cy="3830241"/>
          </a:xfrm>
        </p:spPr>
        <p:txBody>
          <a:bodyPr/>
          <a:lstStyle/>
          <a:p>
            <a:r>
              <a:rPr lang="en-US" altLang="ja-JP" dirty="0"/>
              <a:t>Is GPU perfect ?</a:t>
            </a:r>
          </a:p>
          <a:p>
            <a:pPr lvl="1"/>
            <a:r>
              <a:rPr kumimoji="1" lang="en-US" altLang="ja-JP" dirty="0"/>
              <a:t>good for many applications (replacing vector machines)</a:t>
            </a:r>
          </a:p>
          <a:p>
            <a:pPr lvl="1"/>
            <a:r>
              <a:rPr lang="en-US" altLang="ja-JP" dirty="0"/>
              <a:t>depending on very wide and regular parallelism</a:t>
            </a:r>
          </a:p>
          <a:p>
            <a:pPr lvl="2"/>
            <a:r>
              <a:rPr kumimoji="1" lang="en-US" altLang="ja-JP" dirty="0"/>
              <a:t>large scale SIMD (STMD) mechanism in a chip</a:t>
            </a:r>
          </a:p>
          <a:p>
            <a:pPr lvl="2"/>
            <a:r>
              <a:rPr lang="en-US" altLang="ja-JP" dirty="0"/>
              <a:t>high bandwidth memory (HBM, HBM2) and local memory</a:t>
            </a:r>
          </a:p>
          <a:p>
            <a:pPr lvl="1"/>
            <a:r>
              <a:rPr kumimoji="1" lang="en-US" altLang="ja-JP" dirty="0"/>
              <a:t>insufficient for cases with...</a:t>
            </a:r>
          </a:p>
          <a:p>
            <a:pPr lvl="2"/>
            <a:r>
              <a:rPr lang="en-US" altLang="ja-JP" dirty="0">
                <a:solidFill>
                  <a:srgbClr val="FF0000"/>
                </a:solidFill>
              </a:rPr>
              <a:t>not enough parallelism</a:t>
            </a:r>
          </a:p>
          <a:p>
            <a:pPr lvl="2"/>
            <a:r>
              <a:rPr kumimoji="1" lang="en-US" altLang="ja-JP" dirty="0">
                <a:solidFill>
                  <a:srgbClr val="FF0000"/>
                </a:solidFill>
              </a:rPr>
              <a:t>not regular computation (warp divergence)</a:t>
            </a:r>
          </a:p>
          <a:p>
            <a:pPr lvl="2"/>
            <a:r>
              <a:rPr lang="en-US" altLang="ja-JP" dirty="0">
                <a:solidFill>
                  <a:srgbClr val="FF0000"/>
                </a:solidFill>
              </a:rPr>
              <a:t>frequent inter-node communication (kernel switch, go back to CPU)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0D37E4-4E62-8047-9626-8386BFFDB2C2}"/>
              </a:ext>
            </a:extLst>
          </p:cNvPr>
          <p:cNvSpPr txBox="1"/>
          <p:nvPr/>
        </p:nvSpPr>
        <p:spPr>
          <a:xfrm>
            <a:off x="7034399" y="2585569"/>
            <a:ext cx="1732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NVIDIA Tesla H100</a:t>
            </a:r>
            <a:br>
              <a:rPr kumimoji="1" lang="en-US" altLang="ja-JP" sz="1100" dirty="0"/>
            </a:br>
            <a:r>
              <a:rPr kumimoji="1" lang="en-US" altLang="ja-JP" sz="1100" dirty="0"/>
              <a:t>Hopper Architecture GPU</a:t>
            </a:r>
            <a:br>
              <a:rPr kumimoji="1" lang="en-US" altLang="ja-JP" sz="1100" dirty="0"/>
            </a:br>
            <a:r>
              <a:rPr kumimoji="1" lang="en-US" altLang="ja-JP" sz="1100" dirty="0"/>
              <a:t>(from NVIDIA web page)</a:t>
            </a:r>
            <a:endParaRPr kumimoji="1" lang="ja-JP" altLang="en-US" sz="11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16E026-EB9D-E844-B956-60CBD464A959}"/>
              </a:ext>
            </a:extLst>
          </p:cNvPr>
          <p:cNvSpPr txBox="1"/>
          <p:nvPr/>
        </p:nvSpPr>
        <p:spPr>
          <a:xfrm>
            <a:off x="8415717" y="1051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11" name="図 10" descr="屋内, コンピュータ, 座る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315AF8FF-8762-551A-0B79-0C331D39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403" y="1631987"/>
            <a:ext cx="1956917" cy="9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+mn-lt"/>
              </a:rPr>
              <a:t>FPGA in HPC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6625" y="688028"/>
            <a:ext cx="6858000" cy="3658791"/>
          </a:xfrm>
        </p:spPr>
        <p:txBody>
          <a:bodyPr/>
          <a:lstStyle/>
          <a:p>
            <a:r>
              <a:rPr lang="en-US" altLang="ja-JP" sz="2000" dirty="0"/>
              <a:t>Goodness of recent FPGA for HPC</a:t>
            </a:r>
          </a:p>
          <a:p>
            <a:pPr lvl="1"/>
            <a:r>
              <a:rPr lang="en-US" altLang="ja-JP" sz="1600" dirty="0"/>
              <a:t>True </a:t>
            </a:r>
            <a:r>
              <a:rPr lang="en-US" altLang="ja-JP" sz="1600" dirty="0" err="1">
                <a:solidFill>
                  <a:srgbClr val="FF0000"/>
                </a:solidFill>
              </a:rPr>
              <a:t>codesigning</a:t>
            </a:r>
            <a:r>
              <a:rPr lang="en-US" altLang="ja-JP" sz="1600" dirty="0"/>
              <a:t> with applications (essential)</a:t>
            </a:r>
          </a:p>
          <a:p>
            <a:pPr lvl="1"/>
            <a:r>
              <a:rPr lang="en-US" altLang="ja-JP" sz="1600" dirty="0"/>
              <a:t>Programmability improvement: </a:t>
            </a:r>
            <a:r>
              <a:rPr lang="en-US" altLang="ja-JP" sz="1600" dirty="0">
                <a:solidFill>
                  <a:srgbClr val="FF0000"/>
                </a:solidFill>
              </a:rPr>
              <a:t>OpenCL</a:t>
            </a:r>
            <a:r>
              <a:rPr lang="en-US" altLang="ja-JP" sz="1600" dirty="0"/>
              <a:t>, other high level languages</a:t>
            </a:r>
          </a:p>
          <a:p>
            <a:pPr lvl="1"/>
            <a:r>
              <a:rPr lang="en-US" altLang="ja-JP" sz="1600" dirty="0"/>
              <a:t>High performance </a:t>
            </a:r>
            <a:r>
              <a:rPr lang="en-US" altLang="ja-JP" sz="1600" dirty="0">
                <a:solidFill>
                  <a:srgbClr val="FF0000"/>
                </a:solidFill>
              </a:rPr>
              <a:t>interconnect</a:t>
            </a:r>
            <a:r>
              <a:rPr lang="en-US" altLang="ja-JP" sz="1600" dirty="0"/>
              <a:t>: 100Gbps x 4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Precision control</a:t>
            </a:r>
            <a:r>
              <a:rPr lang="en-US" altLang="ja-JP" sz="1600" dirty="0"/>
              <a:t> is possible</a:t>
            </a:r>
          </a:p>
          <a:p>
            <a:pPr lvl="1"/>
            <a:r>
              <a:rPr lang="en-US" altLang="ja-JP" sz="1600" dirty="0"/>
              <a:t>Relatively low power</a:t>
            </a:r>
          </a:p>
          <a:p>
            <a:r>
              <a:rPr lang="en-US" altLang="ja-JP" sz="2000" dirty="0"/>
              <a:t>Problems</a:t>
            </a:r>
          </a:p>
          <a:p>
            <a:pPr lvl="1"/>
            <a:r>
              <a:rPr lang="en-US" altLang="ja-JP" sz="1600" dirty="0"/>
              <a:t>Programmability: </a:t>
            </a:r>
            <a:r>
              <a:rPr lang="en-US" altLang="ja-JP" sz="1600" dirty="0">
                <a:solidFill>
                  <a:srgbClr val="FF0000"/>
                </a:solidFill>
              </a:rPr>
              <a:t>OpenCL is not enough, not efficient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Low standard FLOPS</a:t>
            </a:r>
            <a:r>
              <a:rPr lang="en-US" altLang="ja-JP" sz="1600" dirty="0"/>
              <a:t>: still cannot catch up to GPU</a:t>
            </a:r>
            <a:br>
              <a:rPr lang="en-US" altLang="ja-JP" sz="1600" dirty="0"/>
            </a:br>
            <a:r>
              <a:rPr lang="en-US" altLang="ja-JP" sz="1600" dirty="0"/>
              <a:t>-&gt; “never try what GPU works well on”</a:t>
            </a:r>
          </a:p>
          <a:p>
            <a:pPr lvl="1"/>
            <a:r>
              <a:rPr lang="en-US" altLang="ja-JP" sz="1600" dirty="0">
                <a:solidFill>
                  <a:srgbClr val="FF0000"/>
                </a:solidFill>
              </a:rPr>
              <a:t>Memory bandwidth</a:t>
            </a:r>
            <a:r>
              <a:rPr lang="en-US" altLang="ja-JP" sz="1600" dirty="0"/>
              <a:t>: 1-gen older than high-end CPU/GPU</a:t>
            </a:r>
            <a:br>
              <a:rPr lang="en-US" altLang="ja-JP" sz="1600" dirty="0"/>
            </a:br>
            <a:r>
              <a:rPr lang="en-US" altLang="ja-JP" sz="1600" dirty="0"/>
              <a:t>-&gt; be improved by HBM, but still difficult to use</a:t>
            </a:r>
            <a:endParaRPr lang="ja-JP" altLang="en-US" sz="1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2023/05/25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2nd workshop on communication, I/O, and storage at scale on next-generation platforms (IXPUG) @ ISC2023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246-00CB-C74D-996B-D91D906A02E1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251B2E-397F-AD4D-808C-C7F12BBD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36" y="1610315"/>
            <a:ext cx="2904688" cy="190163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C30FFDF-6D6E-5C44-9CDB-D251F3125AF8}"/>
              </a:ext>
            </a:extLst>
          </p:cNvPr>
          <p:cNvSpPr txBox="1"/>
          <p:nvPr/>
        </p:nvSpPr>
        <p:spPr>
          <a:xfrm>
            <a:off x="6392708" y="3479577"/>
            <a:ext cx="2635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err="1"/>
              <a:t>BittWare</a:t>
            </a:r>
            <a:r>
              <a:rPr kumimoji="1" lang="en-US" altLang="ja-JP" sz="1100" dirty="0"/>
              <a:t> 520N with Intel Stratix10 FPGA equipped with 4x 100Gbps optical interconnection interfaces</a:t>
            </a:r>
            <a:endParaRPr kumimoji="1"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195731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3AB81B-E817-1A49-BDE1-9ECA1CDB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GPU vs FPGA as HPC solutions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30A1E5-D918-2C40-A759-2800D834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2023/05/25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01C47F-D959-054E-949C-701E709A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2nd workshop on communication, I/O, and storage at scale on next-generation platforms (IXPUG) @ ISC2023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15DDF4-4593-6B44-B232-AF5D6276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9C42-82E1-324A-854C-818C3AD460E4}" type="slidenum">
              <a:rPr lang="ja-JP" altLang="en-US" smtClean="0"/>
              <a:pPr/>
              <a:t>9</a:t>
            </a:fld>
            <a:endParaRPr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2AAB0186-CE43-4F41-A204-65755A051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02949"/>
              </p:ext>
            </p:extLst>
          </p:nvPr>
        </p:nvGraphicFramePr>
        <p:xfrm>
          <a:off x="426857" y="685163"/>
          <a:ext cx="8362462" cy="4070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077">
                  <a:extLst>
                    <a:ext uri="{9D8B030D-6E8A-4147-A177-3AD203B41FA5}">
                      <a16:colId xmlns:a16="http://schemas.microsoft.com/office/drawing/2014/main" val="3591792599"/>
                    </a:ext>
                  </a:extLst>
                </a:gridCol>
                <a:gridCol w="3114898">
                  <a:extLst>
                    <a:ext uri="{9D8B030D-6E8A-4147-A177-3AD203B41FA5}">
                      <a16:colId xmlns:a16="http://schemas.microsoft.com/office/drawing/2014/main" val="4156299495"/>
                    </a:ext>
                  </a:extLst>
                </a:gridCol>
                <a:gridCol w="2787487">
                  <a:extLst>
                    <a:ext uri="{9D8B030D-6E8A-4147-A177-3AD203B41FA5}">
                      <a16:colId xmlns:a16="http://schemas.microsoft.com/office/drawing/2014/main" val="3769258811"/>
                    </a:ext>
                  </a:extLst>
                </a:gridCol>
              </a:tblGrid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device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GPU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FPGA</a:t>
                      </a:r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641493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parallelization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SIMD (x multi-group)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pipeline (x multi-group)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805193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standard FLOPS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(&gt;1000 cores)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rgbClr val="002060"/>
                          </a:solidFill>
                        </a:rPr>
                        <a:t>😃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 (~100 pipeline)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2442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conditional branch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(warp divergence)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(both direction)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736269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memory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(HBM2e)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(DDR)</a:t>
                      </a:r>
                      <a:r>
                        <a:rPr kumimoji="1" lang="ja-JP" altLang="en-US" sz="2000">
                          <a:solidFill>
                            <a:srgbClr val="002060"/>
                          </a:solidFill>
                        </a:rPr>
                        <a:t>→😃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 (HBM2)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292962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interconnect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(via host facility)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(own optical links)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285259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programming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(CUDA, </a:t>
                      </a:r>
                      <a:r>
                        <a:rPr kumimoji="1" lang="en-US" altLang="ja-JP" sz="1600" dirty="0" err="1">
                          <a:solidFill>
                            <a:srgbClr val="002060"/>
                          </a:solidFill>
                        </a:rPr>
                        <a:t>OpenACC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, OpenMP)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(HDL)</a:t>
                      </a:r>
                      <a:r>
                        <a:rPr kumimoji="1" lang="ja-JP" altLang="en-US" sz="2000">
                          <a:solidFill>
                            <a:srgbClr val="002060"/>
                          </a:solidFill>
                        </a:rPr>
                        <a:t>→</a:t>
                      </a:r>
                      <a:r>
                        <a:rPr kumimoji="1" lang="en-US" altLang="ja-JP" sz="2000" dirty="0">
                          <a:solidFill>
                            <a:srgbClr val="002060"/>
                          </a:solidFill>
                        </a:rPr>
                        <a:t>😏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 (HLS)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455214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self-controllability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(slave device of host CPU)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002060"/>
                          </a:solidFill>
                        </a:rPr>
                        <a:t>(autonomous)</a:t>
                      </a:r>
                      <a:endParaRPr kumimoji="1" lang="ja-JP" alt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580222"/>
                  </a:ext>
                </a:extLst>
              </a:tr>
              <a:tr h="452315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HPC applications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😃</a:t>
                      </a:r>
                      <a:r>
                        <a:rPr kumimoji="1" lang="ja-JP" altLang="en-US" sz="1600">
                          <a:solidFill>
                            <a:schemeClr val="bg1"/>
                          </a:solidFill>
                        </a:rPr>
                        <a:t>　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(various fields)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solidFill>
                            <a:schemeClr val="bg1"/>
                          </a:solidFill>
                        </a:rPr>
                        <a:t>😢</a:t>
                      </a:r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</a:rPr>
                        <a:t> (limited)</a:t>
                      </a:r>
                      <a:endParaRPr kumimoji="1" lang="ja-JP" altLang="en-US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72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448536"/>
      </p:ext>
    </p:extLst>
  </p:cSld>
  <p:clrMapOvr>
    <a:masterClrMapping/>
  </p:clrMapOvr>
</p:sld>
</file>

<file path=ppt/theme/theme1.xml><?xml version="1.0" encoding="utf-8"?>
<a:theme xmlns:a="http://schemas.openxmlformats.org/drawingml/2006/main" name="1_Blen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Blends">
      <a:majorFont>
        <a:latin typeface="Franklin Gothic Demi"/>
        <a:ea typeface="ＭＳ Ｐゴシック"/>
        <a:cs typeface="ＭＳ Ｐゴシック"/>
      </a:majorFont>
      <a:minorFont>
        <a:latin typeface="Franklin Gothic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5547</TotalTime>
  <Words>5823</Words>
  <Application>Microsoft Macintosh PowerPoint</Application>
  <PresentationFormat>画面に合わせる (16:9)</PresentationFormat>
  <Paragraphs>864</Paragraphs>
  <Slides>48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66" baseType="lpstr">
      <vt:lpstr>Hiragino Kaku Gothic Pro W3</vt:lpstr>
      <vt:lpstr>Hiragino Maru Gothic Pro W4</vt:lpstr>
      <vt:lpstr>Hiragino Sans W2</vt:lpstr>
      <vt:lpstr>Hiragino Sans W8</vt:lpstr>
      <vt:lpstr>ヒラギノ丸ゴ Pro W4</vt:lpstr>
      <vt:lpstr>Meiryo</vt:lpstr>
      <vt:lpstr>游ゴシック Medium</vt:lpstr>
      <vt:lpstr>Arial</vt:lpstr>
      <vt:lpstr>Calibri</vt:lpstr>
      <vt:lpstr>Cambria Math</vt:lpstr>
      <vt:lpstr>Consolas</vt:lpstr>
      <vt:lpstr>Franklin Gothic Demi</vt:lpstr>
      <vt:lpstr>Franklin Gothic Medium</vt:lpstr>
      <vt:lpstr>Helvetica</vt:lpstr>
      <vt:lpstr>Tahoma</vt:lpstr>
      <vt:lpstr>Times New Roman</vt:lpstr>
      <vt:lpstr>Wingdings</vt:lpstr>
      <vt:lpstr>1_Blends</vt:lpstr>
      <vt:lpstr>Next-Gen Accleration with Multi-Hybrid Devices - Is GPU Enough ? -</vt:lpstr>
      <vt:lpstr>(before starting) Introduction of our new supercomputer Pegasus</vt:lpstr>
      <vt:lpstr>Pegasus: world first combination of H100+SPR+PMEM+NDR200</vt:lpstr>
      <vt:lpstr>Pegasus outlook</vt:lpstr>
      <vt:lpstr>Computation node</vt:lpstr>
      <vt:lpstr>How to use GPU + Big Memory (PMEM) for HPC/BD/AI ?</vt:lpstr>
      <vt:lpstr>Accelerators in HPC ⇒ majority = GPU</vt:lpstr>
      <vt:lpstr>FPGA in HPC</vt:lpstr>
      <vt:lpstr>GPU vs FPGA as HPC solutions</vt:lpstr>
      <vt:lpstr>Coupling GPU and FPGA, why ?</vt:lpstr>
      <vt:lpstr>CHARM: Cooperative Heterogeneous Acceleration with Reconfigurable Multi-devices</vt:lpstr>
      <vt:lpstr>Cygnus: world first multi-hybrid cluster with GPU+FPGA</vt:lpstr>
      <vt:lpstr>Single node configuration (Albireo)</vt:lpstr>
      <vt:lpstr>Two types of interconnection network</vt:lpstr>
      <vt:lpstr>PowerPoint プレゼンテーション</vt:lpstr>
      <vt:lpstr>PowerPoint プレゼンテーション</vt:lpstr>
      <vt:lpstr>PowerPoint プレゼンテーション</vt:lpstr>
      <vt:lpstr>Researches around Cygnus</vt:lpstr>
      <vt:lpstr>CIRCUS</vt:lpstr>
      <vt:lpstr>Router in CIRCUS</vt:lpstr>
      <vt:lpstr>CIRCUS performance</vt:lpstr>
      <vt:lpstr>What CIRCUS provides ?</vt:lpstr>
      <vt:lpstr>Current problem of CISCUS</vt:lpstr>
      <vt:lpstr>Bandwidth of GPU-FPGA DMA</vt:lpstr>
      <vt:lpstr>Programming in CHARM (history)</vt:lpstr>
      <vt:lpstr>Possible coding method for CHARM: oneAPI</vt:lpstr>
      <vt:lpstr>CHARM by oneAPI</vt:lpstr>
      <vt:lpstr>How much easier to program using oneAPI?</vt:lpstr>
      <vt:lpstr>oneAPI is good, but not perfect especially for FPGA</vt:lpstr>
      <vt:lpstr>New method: Unified OpenACC meta-compiler</vt:lpstr>
      <vt:lpstr>MHOAT (Multi-Hybrid OpenACC Translator)</vt:lpstr>
      <vt:lpstr>Compilation flow of MHOAT</vt:lpstr>
      <vt:lpstr>Application Example – ARGOT code</vt:lpstr>
      <vt:lpstr>Cosmic Radiative Transfer Simulation  ARGOT *</vt:lpstr>
      <vt:lpstr>Cosmic Radiative Transfer Simulation  ARGOT *</vt:lpstr>
      <vt:lpstr>ARGOT method</vt:lpstr>
      <vt:lpstr>ART Method</vt:lpstr>
      <vt:lpstr>FPGA implementation of ART method</vt:lpstr>
      <vt:lpstr>Parallel ART with multiple FPGAs</vt:lpstr>
      <vt:lpstr>Version history of ARGOT code</vt:lpstr>
      <vt:lpstr>Evaluation Environment</vt:lpstr>
      <vt:lpstr>Performance evaluation (bare CUDA+OpenCL vs with oneAPI)</vt:lpstr>
      <vt:lpstr>Parallel ARGOT/CHARM with GPU+FPGA in oneAPI (CUDA+OpenCL)</vt:lpstr>
      <vt:lpstr>Performance ：MHOAT vs CUDA/OpenCL vs GPU-only (PPX single node: GPU: V100 + FPGA: Stratix10   size=32x32x32)</vt:lpstr>
      <vt:lpstr>Future work</vt:lpstr>
      <vt:lpstr>Summary</vt:lpstr>
      <vt:lpstr>My Research Team</vt:lpstr>
      <vt:lpstr>THANK YOU !!  Q?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Supercomputer Development and Hybrid Accelerated Supercomputing</dc:title>
  <dc:creator>朴泰祐</dc:creator>
  <cp:lastModifiedBy>朴泰祐</cp:lastModifiedBy>
  <cp:revision>375</cp:revision>
  <cp:lastPrinted>2021-12-11T06:57:27Z</cp:lastPrinted>
  <dcterms:created xsi:type="dcterms:W3CDTF">2019-08-27T01:15:30Z</dcterms:created>
  <dcterms:modified xsi:type="dcterms:W3CDTF">2023-05-25T12:44:36Z</dcterms:modified>
</cp:coreProperties>
</file>