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0"/>
  </p:notesMasterIdLst>
  <p:handoutMasterIdLst>
    <p:handoutMasterId r:id="rId21"/>
  </p:handoutMasterIdLst>
  <p:sldIdLst>
    <p:sldId id="2147308236" r:id="rId6"/>
    <p:sldId id="2147308269" r:id="rId7"/>
    <p:sldId id="2147308267" r:id="rId8"/>
    <p:sldId id="2147308268" r:id="rId9"/>
    <p:sldId id="2147308270" r:id="rId10"/>
    <p:sldId id="2147308272" r:id="rId11"/>
    <p:sldId id="2147308273" r:id="rId12"/>
    <p:sldId id="2147308279" r:id="rId13"/>
    <p:sldId id="2147308275" r:id="rId14"/>
    <p:sldId id="2147308274" r:id="rId15"/>
    <p:sldId id="2147308276" r:id="rId16"/>
    <p:sldId id="2147308277" r:id="rId17"/>
    <p:sldId id="2147308278" r:id="rId18"/>
    <p:sldId id="2147308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73670F-DF4F-491B-98D9-237A3FE60B29}">
          <p14:sldIdLst>
            <p14:sldId id="2147308236"/>
            <p14:sldId id="2147308269"/>
            <p14:sldId id="2147308267"/>
            <p14:sldId id="2147308268"/>
            <p14:sldId id="2147308270"/>
            <p14:sldId id="2147308272"/>
            <p14:sldId id="2147308273"/>
            <p14:sldId id="2147308279"/>
            <p14:sldId id="2147308275"/>
            <p14:sldId id="2147308274"/>
            <p14:sldId id="2147308276"/>
            <p14:sldId id="2147308277"/>
            <p14:sldId id="2147308278"/>
            <p14:sldId id="214730825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7CCA1B-888F-42ED-8E84-B792BDD8B4E1}" name="Pedda, Lakshmi" initials="PL" userId="S::lpedda@cornelisnetworks.com::1c2cfbd5-a090-4774-981b-7b779b8fd4e2" providerId="AD"/>
  <p188:author id="{0E83D140-E1F9-1AC8-7A7C-1AB79C868947}" name="Richards, Laura" initials="RL" userId="S::lrichards@cornelisnetworks.com::3f635641-18c5-43dc-a310-1a634e0d66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nnah Roberts" initials="HR" lastIdx="2" clrIdx="0">
    <p:extLst>
      <p:ext uri="{19B8F6BF-5375-455C-9EA6-DF929625EA0E}">
        <p15:presenceInfo xmlns:p15="http://schemas.microsoft.com/office/powerpoint/2012/main" userId="S::hannah.roberts@miramar-group.co.uk::4ae3002d-5b81-4668-900a-38a5df04b071" providerId="AD"/>
      </p:ext>
    </p:extLst>
  </p:cmAuthor>
  <p:cmAuthor id="2" name="Rosie Belsten" initials="RB" lastIdx="2" clrIdx="1">
    <p:extLst>
      <p:ext uri="{19B8F6BF-5375-455C-9EA6-DF929625EA0E}">
        <p15:presenceInfo xmlns:p15="http://schemas.microsoft.com/office/powerpoint/2012/main" userId="S::rosie.belsten@miramar-group.co.uk::42e37332-f3fb-4f5d-ade0-abe5451072f9" providerId="AD"/>
      </p:ext>
    </p:extLst>
  </p:cmAuthor>
  <p:cmAuthor id="3" name="Black, Brady" initials="BB" lastIdx="4" clrIdx="2">
    <p:extLst>
      <p:ext uri="{19B8F6BF-5375-455C-9EA6-DF929625EA0E}">
        <p15:presenceInfo xmlns:p15="http://schemas.microsoft.com/office/powerpoint/2012/main" userId="S::brablack@amd.com::317ddb47-4d35-48a9-8021-cb665c2d79ec" providerId="AD"/>
      </p:ext>
    </p:extLst>
  </p:cmAuthor>
  <p:cmAuthor id="4" name="Pat Brown" initials="PB" lastIdx="3" clrIdx="3">
    <p:extLst>
      <p:ext uri="{19B8F6BF-5375-455C-9EA6-DF929625EA0E}">
        <p15:presenceInfo xmlns:p15="http://schemas.microsoft.com/office/powerpoint/2012/main" userId="Pat Brown" providerId="None"/>
      </p:ext>
    </p:extLst>
  </p:cmAuthor>
  <p:cmAuthor id="5" name="Pedda, Lakshmi" initials="PL" lastIdx="1" clrIdx="4">
    <p:extLst>
      <p:ext uri="{19B8F6BF-5375-455C-9EA6-DF929625EA0E}">
        <p15:presenceInfo xmlns:p15="http://schemas.microsoft.com/office/powerpoint/2012/main" userId="S::lpedda@cornelisnetworks.com::1c2cfbd5-a090-4774-981b-7b779b8fd4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17E"/>
    <a:srgbClr val="BE201B"/>
    <a:srgbClr val="13162F"/>
    <a:srgbClr val="D6D9EE"/>
    <a:srgbClr val="E8E8EC"/>
    <a:srgbClr val="CDCED6"/>
    <a:srgbClr val="0F123E"/>
    <a:srgbClr val="FEFCFF"/>
    <a:srgbClr val="009E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28" autoAdjust="0"/>
    <p:restoredTop sz="95226" autoAdjust="0"/>
  </p:normalViewPr>
  <p:slideViewPr>
    <p:cSldViewPr snapToGrid="0">
      <p:cViewPr>
        <p:scale>
          <a:sx n="111" d="100"/>
          <a:sy n="111" d="100"/>
        </p:scale>
        <p:origin x="472" y="56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OPA</c:v>
                </c:pt>
              </c:strCache>
            </c:strRef>
          </c:tx>
          <c:spPr>
            <a:solidFill>
              <a:schemeClr val="accent1"/>
            </a:solidFill>
            <a:ln>
              <a:noFill/>
            </a:ln>
            <a:effectLst>
              <a:outerShdw blurRad="57150" dist="19050" dir="5400000" algn="ctr" rotWithShape="0">
                <a:srgbClr val="000000">
                  <a:alpha val="63000"/>
                </a:srgbClr>
              </a:outerShdw>
            </a:effectLst>
          </c:spPr>
          <c:invertIfNegative val="0"/>
          <c:cat>
            <c:strRef>
              <c:f>Sheet1!$A$2:$A$4</c:f>
              <c:strCache>
                <c:ptCount val="3"/>
                <c:pt idx="0">
                  <c:v>OPA SINGLE RAIL 100GB V.HDR100</c:v>
                </c:pt>
                <c:pt idx="1">
                  <c:v>OPA SINGLE RAIL 100GB V.HDR200</c:v>
                </c:pt>
                <c:pt idx="2">
                  <c:v>OPA DUAL RAIL 200GB V.HDR200</c:v>
                </c:pt>
              </c:strCache>
            </c:strRef>
          </c:cat>
          <c:val>
            <c:numRef>
              <c:f>Sheet1!$B$2:$B$4</c:f>
              <c:numCache>
                <c:formatCode>General</c:formatCode>
                <c:ptCount val="3"/>
                <c:pt idx="0">
                  <c:v>74</c:v>
                </c:pt>
                <c:pt idx="1">
                  <c:v>45</c:v>
                </c:pt>
                <c:pt idx="2">
                  <c:v>90</c:v>
                </c:pt>
              </c:numCache>
            </c:numRef>
          </c:val>
          <c:extLst>
            <c:ext xmlns:c16="http://schemas.microsoft.com/office/drawing/2014/chart" uri="{C3380CC4-5D6E-409C-BE32-E72D297353CC}">
              <c16:uniqueId val="{00000000-FA1E-D648-AF92-8B117869B4C6}"/>
            </c:ext>
          </c:extLst>
        </c:ser>
        <c:ser>
          <c:idx val="1"/>
          <c:order val="1"/>
          <c:tx>
            <c:strRef>
              <c:f>Sheet1!$C$1</c:f>
              <c:strCache>
                <c:ptCount val="1"/>
                <c:pt idx="0">
                  <c:v>HDR</c:v>
                </c:pt>
              </c:strCache>
            </c:strRef>
          </c:tx>
          <c:spPr>
            <a:solidFill>
              <a:schemeClr val="accent2"/>
            </a:solidFill>
            <a:ln>
              <a:noFill/>
            </a:ln>
            <a:effectLst>
              <a:outerShdw blurRad="57150" dist="19050" dir="5400000" algn="ctr" rotWithShape="0">
                <a:srgbClr val="000000">
                  <a:alpha val="63000"/>
                </a:srgbClr>
              </a:outerShdw>
            </a:effectLst>
          </c:spPr>
          <c:invertIfNegative val="0"/>
          <c:cat>
            <c:strRef>
              <c:f>Sheet1!$A$2:$A$4</c:f>
              <c:strCache>
                <c:ptCount val="3"/>
                <c:pt idx="0">
                  <c:v>OPA SINGLE RAIL 100GB V.HDR100</c:v>
                </c:pt>
                <c:pt idx="1">
                  <c:v>OPA SINGLE RAIL 100GB V.HDR200</c:v>
                </c:pt>
                <c:pt idx="2">
                  <c:v>OPA DUAL RAIL 200GB V.HDR200</c:v>
                </c:pt>
              </c:strCache>
            </c:strRef>
          </c:cat>
          <c:val>
            <c:numRef>
              <c:f>Sheet1!$C$2:$C$4</c:f>
              <c:numCache>
                <c:formatCode>General</c:formatCode>
                <c:ptCount val="3"/>
                <c:pt idx="0">
                  <c:v>100</c:v>
                </c:pt>
                <c:pt idx="1">
                  <c:v>100</c:v>
                </c:pt>
                <c:pt idx="2">
                  <c:v>100</c:v>
                </c:pt>
              </c:numCache>
            </c:numRef>
          </c:val>
          <c:extLst>
            <c:ext xmlns:c16="http://schemas.microsoft.com/office/drawing/2014/chart" uri="{C3380CC4-5D6E-409C-BE32-E72D297353CC}">
              <c16:uniqueId val="{00000001-FA1E-D648-AF92-8B117869B4C6}"/>
            </c:ext>
          </c:extLst>
        </c:ser>
        <c:dLbls>
          <c:showLegendKey val="0"/>
          <c:showVal val="0"/>
          <c:showCatName val="0"/>
          <c:showSerName val="0"/>
          <c:showPercent val="0"/>
          <c:showBubbleSize val="0"/>
        </c:dLbls>
        <c:gapWidth val="150"/>
        <c:axId val="20378751"/>
        <c:axId val="20893951"/>
      </c:barChart>
      <c:catAx>
        <c:axId val="2037875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893951"/>
        <c:crosses val="autoZero"/>
        <c:auto val="1"/>
        <c:lblAlgn val="ctr"/>
        <c:lblOffset val="200"/>
        <c:noMultiLvlLbl val="0"/>
      </c:catAx>
      <c:valAx>
        <c:axId val="20893951"/>
        <c:scaling>
          <c:orientation val="minMax"/>
          <c:max val="100"/>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78751"/>
        <c:crosses val="autoZero"/>
        <c:crossBetween val="between"/>
      </c:valAx>
      <c:spPr>
        <a:noFill/>
        <a:ln>
          <a:noFill/>
        </a:ln>
        <a:effectLst/>
      </c:spPr>
    </c:plotArea>
    <c:legend>
      <c:legendPos val="b"/>
      <c:layout>
        <c:manualLayout>
          <c:xMode val="edge"/>
          <c:yMode val="edge"/>
          <c:x val="0.30853759800367891"/>
          <c:y val="0.93990553123348441"/>
          <c:w val="0.43961957559846659"/>
          <c:h val="6.009435093751249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OPA</c:v>
                </c:pt>
              </c:strCache>
            </c:strRef>
          </c:tx>
          <c:spPr>
            <a:solidFill>
              <a:schemeClr val="accent1"/>
            </a:solidFill>
            <a:ln>
              <a:noFill/>
            </a:ln>
            <a:effectLst>
              <a:outerShdw blurRad="57150" dist="19050" dir="5400000" algn="ctr" rotWithShape="0">
                <a:srgbClr val="000000">
                  <a:alpha val="63000"/>
                </a:srgbClr>
              </a:outerShdw>
            </a:effectLst>
          </c:spPr>
          <c:invertIfNegative val="0"/>
          <c:cat>
            <c:strRef>
              <c:f>Sheet1!$A$2:$A$4</c:f>
              <c:strCache>
                <c:ptCount val="3"/>
                <c:pt idx="0">
                  <c:v>OPA SINGLE RAIL 100GB V.HDR100</c:v>
                </c:pt>
                <c:pt idx="1">
                  <c:v>OPA SINGLE RAIL 100GB V.HDR200</c:v>
                </c:pt>
                <c:pt idx="2">
                  <c:v>OPA DUAL RAIL 200GB V.HDR200</c:v>
                </c:pt>
              </c:strCache>
            </c:strRef>
          </c:cat>
          <c:val>
            <c:numRef>
              <c:f>Sheet1!$B$2:$B$4</c:f>
              <c:numCache>
                <c:formatCode>General</c:formatCode>
                <c:ptCount val="3"/>
                <c:pt idx="0">
                  <c:v>74</c:v>
                </c:pt>
                <c:pt idx="1">
                  <c:v>45</c:v>
                </c:pt>
                <c:pt idx="2">
                  <c:v>90</c:v>
                </c:pt>
              </c:numCache>
            </c:numRef>
          </c:val>
          <c:extLst>
            <c:ext xmlns:c16="http://schemas.microsoft.com/office/drawing/2014/chart" uri="{C3380CC4-5D6E-409C-BE32-E72D297353CC}">
              <c16:uniqueId val="{00000000-FA1E-D648-AF92-8B117869B4C6}"/>
            </c:ext>
          </c:extLst>
        </c:ser>
        <c:ser>
          <c:idx val="1"/>
          <c:order val="1"/>
          <c:tx>
            <c:strRef>
              <c:f>Sheet1!$C$1</c:f>
              <c:strCache>
                <c:ptCount val="1"/>
                <c:pt idx="0">
                  <c:v>HDR</c:v>
                </c:pt>
              </c:strCache>
            </c:strRef>
          </c:tx>
          <c:spPr>
            <a:solidFill>
              <a:schemeClr val="accent2"/>
            </a:solidFill>
            <a:ln>
              <a:noFill/>
            </a:ln>
            <a:effectLst>
              <a:outerShdw blurRad="57150" dist="19050" dir="5400000" algn="ctr" rotWithShape="0">
                <a:srgbClr val="000000">
                  <a:alpha val="63000"/>
                </a:srgbClr>
              </a:outerShdw>
            </a:effectLst>
          </c:spPr>
          <c:invertIfNegative val="0"/>
          <c:cat>
            <c:strRef>
              <c:f>Sheet1!$A$2:$A$4</c:f>
              <c:strCache>
                <c:ptCount val="3"/>
                <c:pt idx="0">
                  <c:v>OPA SINGLE RAIL 100GB V.HDR100</c:v>
                </c:pt>
                <c:pt idx="1">
                  <c:v>OPA SINGLE RAIL 100GB V.HDR200</c:v>
                </c:pt>
                <c:pt idx="2">
                  <c:v>OPA DUAL RAIL 200GB V.HDR200</c:v>
                </c:pt>
              </c:strCache>
            </c:strRef>
          </c:cat>
          <c:val>
            <c:numRef>
              <c:f>Sheet1!$C$2:$C$4</c:f>
              <c:numCache>
                <c:formatCode>General</c:formatCode>
                <c:ptCount val="3"/>
                <c:pt idx="0">
                  <c:v>100</c:v>
                </c:pt>
                <c:pt idx="1">
                  <c:v>100</c:v>
                </c:pt>
                <c:pt idx="2">
                  <c:v>100</c:v>
                </c:pt>
              </c:numCache>
            </c:numRef>
          </c:val>
          <c:extLst>
            <c:ext xmlns:c16="http://schemas.microsoft.com/office/drawing/2014/chart" uri="{C3380CC4-5D6E-409C-BE32-E72D297353CC}">
              <c16:uniqueId val="{00000001-FA1E-D648-AF92-8B117869B4C6}"/>
            </c:ext>
          </c:extLst>
        </c:ser>
        <c:dLbls>
          <c:showLegendKey val="0"/>
          <c:showVal val="0"/>
          <c:showCatName val="0"/>
          <c:showSerName val="0"/>
          <c:showPercent val="0"/>
          <c:showBubbleSize val="0"/>
        </c:dLbls>
        <c:gapWidth val="150"/>
        <c:axId val="20378751"/>
        <c:axId val="20893951"/>
      </c:barChart>
      <c:catAx>
        <c:axId val="2037875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893951"/>
        <c:crosses val="autoZero"/>
        <c:auto val="1"/>
        <c:lblAlgn val="ctr"/>
        <c:lblOffset val="200"/>
        <c:noMultiLvlLbl val="0"/>
      </c:catAx>
      <c:valAx>
        <c:axId val="20893951"/>
        <c:scaling>
          <c:orientation val="minMax"/>
          <c:max val="100"/>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78751"/>
        <c:crosses val="autoZero"/>
        <c:crossBetween val="between"/>
      </c:valAx>
      <c:spPr>
        <a:noFill/>
        <a:ln>
          <a:noFill/>
        </a:ln>
        <a:effectLst/>
      </c:spPr>
    </c:plotArea>
    <c:legend>
      <c:legendPos val="b"/>
      <c:layout>
        <c:manualLayout>
          <c:xMode val="edge"/>
          <c:yMode val="edge"/>
          <c:x val="0.30853759800367891"/>
          <c:y val="0.93990553123348441"/>
          <c:w val="0.43961957559846659"/>
          <c:h val="6.009435093751249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Omni-Path</c:v>
                </c:pt>
              </c:strCache>
            </c:strRef>
          </c:tx>
          <c:spPr>
            <a:solidFill>
              <a:schemeClr val="accent1"/>
            </a:solidFill>
            <a:ln>
              <a:noFill/>
            </a:ln>
            <a:effectLst>
              <a:outerShdw blurRad="57150" dist="19050" dir="5400000" algn="ctr" rotWithShape="0">
                <a:srgbClr val="000000">
                  <a:alpha val="63000"/>
                </a:srgbClr>
              </a:outerShdw>
            </a:effectLst>
          </c:spPr>
          <c:invertIfNegative val="0"/>
          <c:cat>
            <c:numRef>
              <c:f>Sheet1!$A$2:$A$12</c:f>
              <c:numCache>
                <c:formatCode>General</c:formatCode>
                <c:ptCount val="11"/>
                <c:pt idx="0">
                  <c:v>0</c:v>
                </c:pt>
                <c:pt idx="1">
                  <c:v>1</c:v>
                </c:pt>
                <c:pt idx="2">
                  <c:v>2</c:v>
                </c:pt>
                <c:pt idx="3">
                  <c:v>4</c:v>
                </c:pt>
                <c:pt idx="4">
                  <c:v>8</c:v>
                </c:pt>
                <c:pt idx="5">
                  <c:v>16</c:v>
                </c:pt>
                <c:pt idx="6">
                  <c:v>32</c:v>
                </c:pt>
                <c:pt idx="7">
                  <c:v>64</c:v>
                </c:pt>
                <c:pt idx="8">
                  <c:v>128</c:v>
                </c:pt>
                <c:pt idx="9">
                  <c:v>256</c:v>
                </c:pt>
                <c:pt idx="10">
                  <c:v>512</c:v>
                </c:pt>
              </c:numCache>
            </c:numRef>
          </c:cat>
          <c:val>
            <c:numRef>
              <c:f>Sheet1!$B$2:$B$12</c:f>
              <c:numCache>
                <c:formatCode>General</c:formatCode>
                <c:ptCount val="11"/>
                <c:pt idx="0">
                  <c:v>3500000</c:v>
                </c:pt>
                <c:pt idx="1">
                  <c:v>3500000</c:v>
                </c:pt>
                <c:pt idx="2">
                  <c:v>3500000</c:v>
                </c:pt>
                <c:pt idx="3">
                  <c:v>3500000</c:v>
                </c:pt>
                <c:pt idx="4">
                  <c:v>3500000</c:v>
                </c:pt>
                <c:pt idx="5">
                  <c:v>3250000</c:v>
                </c:pt>
                <c:pt idx="6">
                  <c:v>3250000</c:v>
                </c:pt>
                <c:pt idx="7">
                  <c:v>3250000</c:v>
                </c:pt>
                <c:pt idx="8">
                  <c:v>3250000</c:v>
                </c:pt>
                <c:pt idx="9">
                  <c:v>3100000</c:v>
                </c:pt>
                <c:pt idx="10">
                  <c:v>2700000</c:v>
                </c:pt>
              </c:numCache>
            </c:numRef>
          </c:val>
          <c:extLst>
            <c:ext xmlns:c16="http://schemas.microsoft.com/office/drawing/2014/chart" uri="{C3380CC4-5D6E-409C-BE32-E72D297353CC}">
              <c16:uniqueId val="{00000000-FA1E-D648-AF92-8B117869B4C6}"/>
            </c:ext>
          </c:extLst>
        </c:ser>
        <c:ser>
          <c:idx val="1"/>
          <c:order val="1"/>
          <c:tx>
            <c:strRef>
              <c:f>Sheet1!$C$1</c:f>
              <c:strCache>
                <c:ptCount val="1"/>
                <c:pt idx="0">
                  <c:v>Omni-Path Express</c:v>
                </c:pt>
              </c:strCache>
            </c:strRef>
          </c:tx>
          <c:spPr>
            <a:solidFill>
              <a:schemeClr val="accent2"/>
            </a:solidFill>
            <a:ln>
              <a:noFill/>
            </a:ln>
            <a:effectLst>
              <a:outerShdw blurRad="57150" dist="19050" dir="5400000" algn="ctr" rotWithShape="0">
                <a:srgbClr val="000000">
                  <a:alpha val="63000"/>
                </a:srgbClr>
              </a:outerShdw>
            </a:effectLst>
          </c:spPr>
          <c:invertIfNegative val="0"/>
          <c:cat>
            <c:numRef>
              <c:f>Sheet1!$A$2:$A$12</c:f>
              <c:numCache>
                <c:formatCode>General</c:formatCode>
                <c:ptCount val="11"/>
                <c:pt idx="0">
                  <c:v>0</c:v>
                </c:pt>
                <c:pt idx="1">
                  <c:v>1</c:v>
                </c:pt>
                <c:pt idx="2">
                  <c:v>2</c:v>
                </c:pt>
                <c:pt idx="3">
                  <c:v>4</c:v>
                </c:pt>
                <c:pt idx="4">
                  <c:v>8</c:v>
                </c:pt>
                <c:pt idx="5">
                  <c:v>16</c:v>
                </c:pt>
                <c:pt idx="6">
                  <c:v>32</c:v>
                </c:pt>
                <c:pt idx="7">
                  <c:v>64</c:v>
                </c:pt>
                <c:pt idx="8">
                  <c:v>128</c:v>
                </c:pt>
                <c:pt idx="9">
                  <c:v>256</c:v>
                </c:pt>
                <c:pt idx="10">
                  <c:v>512</c:v>
                </c:pt>
              </c:numCache>
            </c:numRef>
          </c:cat>
          <c:val>
            <c:numRef>
              <c:f>Sheet1!$C$2:$C$12</c:f>
              <c:numCache>
                <c:formatCode>General</c:formatCode>
                <c:ptCount val="11"/>
                <c:pt idx="0">
                  <c:v>8900000</c:v>
                </c:pt>
                <c:pt idx="1">
                  <c:v>8100000</c:v>
                </c:pt>
                <c:pt idx="2">
                  <c:v>8200000</c:v>
                </c:pt>
                <c:pt idx="3">
                  <c:v>8100000</c:v>
                </c:pt>
                <c:pt idx="4">
                  <c:v>8950000</c:v>
                </c:pt>
                <c:pt idx="5">
                  <c:v>8870000</c:v>
                </c:pt>
                <c:pt idx="6">
                  <c:v>6900000</c:v>
                </c:pt>
                <c:pt idx="7">
                  <c:v>6880000</c:v>
                </c:pt>
                <c:pt idx="8">
                  <c:v>6500000</c:v>
                </c:pt>
                <c:pt idx="9">
                  <c:v>5500000</c:v>
                </c:pt>
                <c:pt idx="10">
                  <c:v>4200000</c:v>
                </c:pt>
              </c:numCache>
            </c:numRef>
          </c:val>
          <c:extLst>
            <c:ext xmlns:c16="http://schemas.microsoft.com/office/drawing/2014/chart" uri="{C3380CC4-5D6E-409C-BE32-E72D297353CC}">
              <c16:uniqueId val="{00000001-FA1E-D648-AF92-8B117869B4C6}"/>
            </c:ext>
          </c:extLst>
        </c:ser>
        <c:dLbls>
          <c:showLegendKey val="0"/>
          <c:showVal val="0"/>
          <c:showCatName val="0"/>
          <c:showSerName val="0"/>
          <c:showPercent val="0"/>
          <c:showBubbleSize val="0"/>
        </c:dLbls>
        <c:gapWidth val="150"/>
        <c:axId val="20378751"/>
        <c:axId val="20893951"/>
      </c:barChart>
      <c:catAx>
        <c:axId val="2037875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893951"/>
        <c:crosses val="autoZero"/>
        <c:auto val="1"/>
        <c:lblAlgn val="ctr"/>
        <c:lblOffset val="200"/>
        <c:noMultiLvlLbl val="0"/>
      </c:catAx>
      <c:valAx>
        <c:axId val="20893951"/>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78751"/>
        <c:crosses val="autoZero"/>
        <c:crossBetween val="between"/>
      </c:valAx>
      <c:spPr>
        <a:noFill/>
        <a:ln>
          <a:noFill/>
        </a:ln>
        <a:effectLst/>
      </c:spPr>
    </c:plotArea>
    <c:legend>
      <c:legendPos val="b"/>
      <c:layout>
        <c:manualLayout>
          <c:xMode val="edge"/>
          <c:yMode val="edge"/>
          <c:x val="0.30853759800367891"/>
          <c:y val="0.93990553123348441"/>
          <c:w val="0.43961957559846659"/>
          <c:h val="6.009435093751249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1PPN PSM2</c:v>
                </c:pt>
              </c:strCache>
            </c:strRef>
          </c:tx>
          <c:spPr>
            <a:ln w="31750" cap="rnd">
              <a:solidFill>
                <a:schemeClr val="accent1"/>
              </a:solidFill>
              <a:round/>
            </a:ln>
            <a:effectLst/>
          </c:spPr>
          <c:marker>
            <c:symbol val="none"/>
          </c:marker>
          <c:cat>
            <c:numRef>
              <c:f>Sheet1!$A$2:$A$13</c:f>
              <c:numCache>
                <c:formatCode>General</c:formatCode>
                <c:ptCount val="12"/>
                <c:pt idx="0">
                  <c:v>0</c:v>
                </c:pt>
                <c:pt idx="1">
                  <c:v>1</c:v>
                </c:pt>
                <c:pt idx="2">
                  <c:v>2</c:v>
                </c:pt>
                <c:pt idx="3">
                  <c:v>4</c:v>
                </c:pt>
                <c:pt idx="4">
                  <c:v>8</c:v>
                </c:pt>
                <c:pt idx="5">
                  <c:v>16</c:v>
                </c:pt>
                <c:pt idx="6">
                  <c:v>32</c:v>
                </c:pt>
                <c:pt idx="7">
                  <c:v>64</c:v>
                </c:pt>
                <c:pt idx="8">
                  <c:v>128</c:v>
                </c:pt>
                <c:pt idx="9">
                  <c:v>256</c:v>
                </c:pt>
                <c:pt idx="10">
                  <c:v>512</c:v>
                </c:pt>
                <c:pt idx="11">
                  <c:v>1024</c:v>
                </c:pt>
              </c:numCache>
            </c:numRef>
          </c:cat>
          <c:val>
            <c:numRef>
              <c:f>Sheet1!$B$2:$B$13</c:f>
              <c:numCache>
                <c:formatCode>General</c:formatCode>
                <c:ptCount val="12"/>
                <c:pt idx="0">
                  <c:v>1.03</c:v>
                </c:pt>
                <c:pt idx="1">
                  <c:v>1.03</c:v>
                </c:pt>
                <c:pt idx="2">
                  <c:v>1.03</c:v>
                </c:pt>
                <c:pt idx="3">
                  <c:v>1.03</c:v>
                </c:pt>
                <c:pt idx="4">
                  <c:v>1.03</c:v>
                </c:pt>
                <c:pt idx="5">
                  <c:v>1.1000000000000001</c:v>
                </c:pt>
                <c:pt idx="6">
                  <c:v>1.1000000000000001</c:v>
                </c:pt>
                <c:pt idx="7">
                  <c:v>1.1100000000000001</c:v>
                </c:pt>
                <c:pt idx="8">
                  <c:v>1.1399999999999999</c:v>
                </c:pt>
                <c:pt idx="9">
                  <c:v>1.1599999999999999</c:v>
                </c:pt>
                <c:pt idx="10">
                  <c:v>1.21</c:v>
                </c:pt>
                <c:pt idx="11">
                  <c:v>1.32</c:v>
                </c:pt>
              </c:numCache>
            </c:numRef>
          </c:val>
          <c:smooth val="1"/>
          <c:extLst>
            <c:ext xmlns:c16="http://schemas.microsoft.com/office/drawing/2014/chart" uri="{C3380CC4-5D6E-409C-BE32-E72D297353CC}">
              <c16:uniqueId val="{00000000-FA1E-D648-AF92-8B117869B4C6}"/>
            </c:ext>
          </c:extLst>
        </c:ser>
        <c:ser>
          <c:idx val="1"/>
          <c:order val="1"/>
          <c:tx>
            <c:strRef>
              <c:f>Sheet1!$C$1</c:f>
              <c:strCache>
                <c:ptCount val="1"/>
                <c:pt idx="0">
                  <c:v>1 PPN OPX</c:v>
                </c:pt>
              </c:strCache>
            </c:strRef>
          </c:tx>
          <c:spPr>
            <a:ln w="31750" cap="rnd">
              <a:solidFill>
                <a:schemeClr val="accent2"/>
              </a:solidFill>
              <a:round/>
            </a:ln>
            <a:effectLst/>
          </c:spPr>
          <c:marker>
            <c:symbol val="none"/>
          </c:marker>
          <c:cat>
            <c:numRef>
              <c:f>Sheet1!$A$2:$A$13</c:f>
              <c:numCache>
                <c:formatCode>General</c:formatCode>
                <c:ptCount val="12"/>
                <c:pt idx="0">
                  <c:v>0</c:v>
                </c:pt>
                <c:pt idx="1">
                  <c:v>1</c:v>
                </c:pt>
                <c:pt idx="2">
                  <c:v>2</c:v>
                </c:pt>
                <c:pt idx="3">
                  <c:v>4</c:v>
                </c:pt>
                <c:pt idx="4">
                  <c:v>8</c:v>
                </c:pt>
                <c:pt idx="5">
                  <c:v>16</c:v>
                </c:pt>
                <c:pt idx="6">
                  <c:v>32</c:v>
                </c:pt>
                <c:pt idx="7">
                  <c:v>64</c:v>
                </c:pt>
                <c:pt idx="8">
                  <c:v>128</c:v>
                </c:pt>
                <c:pt idx="9">
                  <c:v>256</c:v>
                </c:pt>
                <c:pt idx="10">
                  <c:v>512</c:v>
                </c:pt>
                <c:pt idx="11">
                  <c:v>1024</c:v>
                </c:pt>
              </c:numCache>
            </c:numRef>
          </c:cat>
          <c:val>
            <c:numRef>
              <c:f>Sheet1!$C$2:$C$13</c:f>
              <c:numCache>
                <c:formatCode>General</c:formatCode>
                <c:ptCount val="12"/>
                <c:pt idx="0">
                  <c:v>0.95</c:v>
                </c:pt>
                <c:pt idx="1">
                  <c:v>0.92</c:v>
                </c:pt>
                <c:pt idx="2">
                  <c:v>0.92</c:v>
                </c:pt>
                <c:pt idx="3">
                  <c:v>0.92</c:v>
                </c:pt>
                <c:pt idx="4">
                  <c:v>0.91</c:v>
                </c:pt>
                <c:pt idx="5">
                  <c:v>0.91</c:v>
                </c:pt>
                <c:pt idx="6">
                  <c:v>0.96</c:v>
                </c:pt>
                <c:pt idx="7">
                  <c:v>0.96</c:v>
                </c:pt>
                <c:pt idx="8">
                  <c:v>0.98</c:v>
                </c:pt>
                <c:pt idx="9">
                  <c:v>1.01</c:v>
                </c:pt>
                <c:pt idx="10">
                  <c:v>1.05</c:v>
                </c:pt>
                <c:pt idx="11">
                  <c:v>1.1599999999999999</c:v>
                </c:pt>
              </c:numCache>
            </c:numRef>
          </c:val>
          <c:smooth val="1"/>
          <c:extLst>
            <c:ext xmlns:c16="http://schemas.microsoft.com/office/drawing/2014/chart" uri="{C3380CC4-5D6E-409C-BE32-E72D297353CC}">
              <c16:uniqueId val="{00000001-FA1E-D648-AF92-8B117869B4C6}"/>
            </c:ext>
          </c:extLst>
        </c:ser>
        <c:dLbls>
          <c:showLegendKey val="0"/>
          <c:showVal val="0"/>
          <c:showCatName val="0"/>
          <c:showSerName val="0"/>
          <c:showPercent val="0"/>
          <c:showBubbleSize val="0"/>
        </c:dLbls>
        <c:smooth val="0"/>
        <c:axId val="20378751"/>
        <c:axId val="20893951"/>
      </c:lineChart>
      <c:catAx>
        <c:axId val="20378751"/>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893951"/>
        <c:crosses val="autoZero"/>
        <c:auto val="1"/>
        <c:lblAlgn val="ctr"/>
        <c:lblOffset val="100"/>
        <c:noMultiLvlLbl val="0"/>
      </c:catAx>
      <c:valAx>
        <c:axId val="20893951"/>
        <c:scaling>
          <c:orientation val="minMax"/>
          <c:max val="1.5"/>
          <c:min val="0.75000000000000011"/>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378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FE1263-2F0C-458B-9FB5-D002C41052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8D8B39-E810-41AD-A43D-1BB023C86B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E2E1E9-8D47-475D-8123-E5FFC675E3B8}" type="datetimeFigureOut">
              <a:rPr lang="en-US" smtClean="0"/>
              <a:t>5/22/23</a:t>
            </a:fld>
            <a:endParaRPr lang="en-US"/>
          </a:p>
        </p:txBody>
      </p:sp>
      <p:sp>
        <p:nvSpPr>
          <p:cNvPr id="4" name="Footer Placeholder 3">
            <a:extLst>
              <a:ext uri="{FF2B5EF4-FFF2-40B4-BE49-F238E27FC236}">
                <a16:creationId xmlns:a16="http://schemas.microsoft.com/office/drawing/2014/main" id="{D365A4AC-996F-4666-B3BC-0785F182E2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DA2E11-D21D-4350-B4A0-9E905D550A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6F3BAF-21FF-4A37-B845-C10337F86E91}" type="slidenum">
              <a:rPr lang="en-US" smtClean="0"/>
              <a:t>‹#›</a:t>
            </a:fld>
            <a:endParaRPr lang="en-US"/>
          </a:p>
        </p:txBody>
      </p:sp>
    </p:spTree>
    <p:extLst>
      <p:ext uri="{BB962C8B-B14F-4D97-AF65-F5344CB8AC3E}">
        <p14:creationId xmlns:p14="http://schemas.microsoft.com/office/powerpoint/2010/main" val="1026074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2B59F-1075-D545-9371-E32556624600}" type="datetimeFigureOut">
              <a:rPr lang="en-US" smtClean="0"/>
              <a:t>5/22/23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B7B43-186F-7B48-89F1-6E2B4E4B0699}" type="slidenum">
              <a:rPr lang="en-US" smtClean="0"/>
              <a:t>‹#›</a:t>
            </a:fld>
            <a:endParaRPr lang="en-US"/>
          </a:p>
        </p:txBody>
      </p:sp>
    </p:spTree>
    <p:extLst>
      <p:ext uri="{BB962C8B-B14F-4D97-AF65-F5344CB8AC3E}">
        <p14:creationId xmlns:p14="http://schemas.microsoft.com/office/powerpoint/2010/main" val="380870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CF0897-CBB2-440C-B19B-8054BAE46BA8}"/>
              </a:ext>
            </a:extLst>
          </p:cNvPr>
          <p:cNvPicPr>
            <a:picLocks noChangeAspect="1"/>
          </p:cNvPicPr>
          <p:nvPr userDrawn="1"/>
        </p:nvPicPr>
        <p:blipFill>
          <a:blip r:embed="rId2"/>
          <a:src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48F65333-A251-2E4F-BF0B-AD69906E15A3}"/>
              </a:ext>
            </a:extLst>
          </p:cNvPr>
          <p:cNvPicPr>
            <a:picLocks noChangeAspect="1"/>
          </p:cNvPicPr>
          <p:nvPr userDrawn="1"/>
        </p:nvPicPr>
        <p:blipFill>
          <a:blip r:embed="rId3"/>
          <a:stretch>
            <a:fillRect/>
          </a:stretch>
        </p:blipFill>
        <p:spPr>
          <a:xfrm>
            <a:off x="10173064" y="6034528"/>
            <a:ext cx="1975834" cy="643643"/>
          </a:xfrm>
          <a:prstGeom prst="rect">
            <a:avLst/>
          </a:prstGeom>
        </p:spPr>
      </p:pic>
      <p:sp>
        <p:nvSpPr>
          <p:cNvPr id="6" name="Slide Number Placeholder 5">
            <a:extLst>
              <a:ext uri="{FF2B5EF4-FFF2-40B4-BE49-F238E27FC236}">
                <a16:creationId xmlns:a16="http://schemas.microsoft.com/office/drawing/2014/main" id="{2CDEC317-E565-B041-8E54-80E58116DC65}"/>
              </a:ext>
            </a:extLst>
          </p:cNvPr>
          <p:cNvSpPr>
            <a:spLocks noGrp="1"/>
          </p:cNvSpPr>
          <p:nvPr>
            <p:ph type="sldNum" sz="quarter" idx="12"/>
          </p:nvPr>
        </p:nvSpPr>
        <p:spPr/>
        <p:txBody>
          <a:bodyPr/>
          <a:lstStyle>
            <a:lvl1pPr>
              <a:defRPr>
                <a:solidFill>
                  <a:schemeClr val="bg1"/>
                </a:solidFill>
              </a:defRPr>
            </a:lvl1pPr>
          </a:lstStyle>
          <a:p>
            <a:fld id="{F6894C07-2AB0-084F-BA18-F75D8F968572}" type="slidenum">
              <a:rPr lang="en-US" smtClean="0"/>
              <a:pPr/>
              <a:t>‹#›</a:t>
            </a:fld>
            <a:endParaRPr lang="en-US"/>
          </a:p>
        </p:txBody>
      </p:sp>
      <p:sp>
        <p:nvSpPr>
          <p:cNvPr id="2" name="Title 1">
            <a:extLst>
              <a:ext uri="{FF2B5EF4-FFF2-40B4-BE49-F238E27FC236}">
                <a16:creationId xmlns:a16="http://schemas.microsoft.com/office/drawing/2014/main" id="{ADABCA81-3D26-424C-BE47-FE0BFD4E0D18}"/>
              </a:ext>
            </a:extLst>
          </p:cNvPr>
          <p:cNvSpPr>
            <a:spLocks noGrp="1"/>
          </p:cNvSpPr>
          <p:nvPr>
            <p:ph type="ctrTitle" hasCustomPrompt="1"/>
          </p:nvPr>
        </p:nvSpPr>
        <p:spPr>
          <a:xfrm>
            <a:off x="443089" y="1095468"/>
            <a:ext cx="5957711" cy="1457607"/>
          </a:xfrm>
        </p:spPr>
        <p:txBody>
          <a:bodyPr anchor="b">
            <a:normAutofit/>
          </a:bodyPr>
          <a:lstStyle>
            <a:lvl1pPr algn="l">
              <a:defRPr sz="4400">
                <a:solidFill>
                  <a:schemeClr val="bg1"/>
                </a:solidFill>
              </a:defRPr>
            </a:lvl1pPr>
          </a:lstStyle>
          <a:p>
            <a:r>
              <a:rPr lang="en-GB"/>
              <a:t>Presentation Title</a:t>
            </a:r>
            <a:endParaRPr lang="en-US"/>
          </a:p>
        </p:txBody>
      </p:sp>
      <p:sp>
        <p:nvSpPr>
          <p:cNvPr id="3" name="Subtitle 2">
            <a:extLst>
              <a:ext uri="{FF2B5EF4-FFF2-40B4-BE49-F238E27FC236}">
                <a16:creationId xmlns:a16="http://schemas.microsoft.com/office/drawing/2014/main" id="{00647513-A9E7-CF4C-A9EC-4C0613629435}"/>
              </a:ext>
            </a:extLst>
          </p:cNvPr>
          <p:cNvSpPr>
            <a:spLocks noGrp="1"/>
          </p:cNvSpPr>
          <p:nvPr>
            <p:ph type="subTitle" idx="1" hasCustomPrompt="1"/>
          </p:nvPr>
        </p:nvSpPr>
        <p:spPr>
          <a:xfrm>
            <a:off x="443089" y="2751018"/>
            <a:ext cx="5115739" cy="139094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Subheading text…</a:t>
            </a:r>
            <a:endParaRPr lang="en-US"/>
          </a:p>
        </p:txBody>
      </p:sp>
      <p:sp>
        <p:nvSpPr>
          <p:cNvPr id="5" name="Footer Placeholder 4">
            <a:extLst>
              <a:ext uri="{FF2B5EF4-FFF2-40B4-BE49-F238E27FC236}">
                <a16:creationId xmlns:a16="http://schemas.microsoft.com/office/drawing/2014/main" id="{17450C25-E4B4-2A4F-8417-BA54CF3F1315}"/>
              </a:ext>
            </a:extLst>
          </p:cNvPr>
          <p:cNvSpPr>
            <a:spLocks noGrp="1"/>
          </p:cNvSpPr>
          <p:nvPr>
            <p:ph type="ftr" sz="quarter" idx="11"/>
          </p:nvPr>
        </p:nvSpPr>
        <p:spPr/>
        <p:txBody>
          <a:bodyPr/>
          <a:lstStyle>
            <a:lvl1pPr>
              <a:defRPr>
                <a:solidFill>
                  <a:schemeClr val="bg1"/>
                </a:solidFill>
              </a:defRPr>
            </a:lvl1pPr>
          </a:lstStyle>
          <a:p>
            <a:r>
              <a:rPr lang="en-GB"/>
              <a:t>© 2023 Cornelis Networks</a:t>
            </a:r>
            <a:endParaRPr lang="en-US" dirty="0"/>
          </a:p>
        </p:txBody>
      </p:sp>
    </p:spTree>
    <p:extLst>
      <p:ext uri="{BB962C8B-B14F-4D97-AF65-F5344CB8AC3E}">
        <p14:creationId xmlns:p14="http://schemas.microsoft.com/office/powerpoint/2010/main" val="1213889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AR CHART">
    <p:spTree>
      <p:nvGrpSpPr>
        <p:cNvPr id="1" name=""/>
        <p:cNvGrpSpPr/>
        <p:nvPr/>
      </p:nvGrpSpPr>
      <p:grpSpPr>
        <a:xfrm>
          <a:off x="0" y="0"/>
          <a:ext cx="0" cy="0"/>
          <a:chOff x="0" y="0"/>
          <a:chExt cx="0" cy="0"/>
        </a:xfrm>
      </p:grpSpPr>
      <p:pic>
        <p:nvPicPr>
          <p:cNvPr id="13" name="Picture 12" descr="Shape, rectangle&#10;&#10;Description automatically generated">
            <a:extLst>
              <a:ext uri="{FF2B5EF4-FFF2-40B4-BE49-F238E27FC236}">
                <a16:creationId xmlns:a16="http://schemas.microsoft.com/office/drawing/2014/main" id="{95E34ADC-E959-4FBB-997A-2E5794A2A80F}"/>
              </a:ext>
            </a:extLst>
          </p:cNvPr>
          <p:cNvPicPr>
            <a:picLocks noChangeAspect="1"/>
          </p:cNvPicPr>
          <p:nvPr userDrawn="1"/>
        </p:nvPicPr>
        <p:blipFill>
          <a:blip r:embed="rId2"/>
          <a:stretch>
            <a:fillRect/>
          </a:stretch>
        </p:blipFill>
        <p:spPr>
          <a:xfrm>
            <a:off x="0" y="0"/>
            <a:ext cx="4495800" cy="1033977"/>
          </a:xfrm>
          <a:prstGeom prst="rect">
            <a:avLst/>
          </a:prstGeom>
        </p:spPr>
      </p:pic>
      <p:sp>
        <p:nvSpPr>
          <p:cNvPr id="2" name="Title 1">
            <a:extLst>
              <a:ext uri="{FF2B5EF4-FFF2-40B4-BE49-F238E27FC236}">
                <a16:creationId xmlns:a16="http://schemas.microsoft.com/office/drawing/2014/main" id="{AED6F4B1-8B9C-0B42-B47F-919A4E71667B}"/>
              </a:ext>
            </a:extLst>
          </p:cNvPr>
          <p:cNvSpPr>
            <a:spLocks noGrp="1"/>
          </p:cNvSpPr>
          <p:nvPr>
            <p:ph type="title"/>
          </p:nvPr>
        </p:nvSpPr>
        <p:spPr>
          <a:xfrm>
            <a:off x="443090" y="1612574"/>
            <a:ext cx="4647526" cy="1325563"/>
          </a:xfrm>
        </p:spPr>
        <p:txBody>
          <a:bodyPr>
            <a:normAutofit/>
          </a:bodyPr>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8F57ED-6F10-7B42-B209-734F98464013}"/>
              </a:ext>
            </a:extLst>
          </p:cNvPr>
          <p:cNvSpPr>
            <a:spLocks noGrp="1"/>
          </p:cNvSpPr>
          <p:nvPr>
            <p:ph idx="1"/>
          </p:nvPr>
        </p:nvSpPr>
        <p:spPr>
          <a:xfrm>
            <a:off x="443090" y="3073074"/>
            <a:ext cx="4647526" cy="291343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41A2F1FC-1FE6-B242-AA10-82C16C35ABDB}"/>
              </a:ext>
            </a:extLst>
          </p:cNvPr>
          <p:cNvSpPr>
            <a:spLocks noGrp="1"/>
          </p:cNvSpPr>
          <p:nvPr>
            <p:ph type="ftr" sz="quarter" idx="11"/>
          </p:nvPr>
        </p:nvSpPr>
        <p:spPr/>
        <p:txBody>
          <a:bodyPr/>
          <a:lstStyle/>
          <a:p>
            <a:r>
              <a:rPr lang="en-GB"/>
              <a:t>© 2023 Cornelis Networks</a:t>
            </a:r>
            <a:endParaRPr lang="en-US" dirty="0"/>
          </a:p>
        </p:txBody>
      </p:sp>
      <p:sp>
        <p:nvSpPr>
          <p:cNvPr id="6" name="Slide Number Placeholder 5">
            <a:extLst>
              <a:ext uri="{FF2B5EF4-FFF2-40B4-BE49-F238E27FC236}">
                <a16:creationId xmlns:a16="http://schemas.microsoft.com/office/drawing/2014/main" id="{483C8ED2-C5D4-8F47-9802-6FC9D4B0ABFF}"/>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19" name="Text Placeholder 18">
            <a:extLst>
              <a:ext uri="{FF2B5EF4-FFF2-40B4-BE49-F238E27FC236}">
                <a16:creationId xmlns:a16="http://schemas.microsoft.com/office/drawing/2014/main" id="{0E580C21-B237-864B-842E-4CBAD7DC5231}"/>
              </a:ext>
            </a:extLst>
          </p:cNvPr>
          <p:cNvSpPr>
            <a:spLocks noGrp="1"/>
          </p:cNvSpPr>
          <p:nvPr>
            <p:ph type="body" sz="quarter" idx="14" hasCustomPrompt="1"/>
          </p:nvPr>
        </p:nvSpPr>
        <p:spPr>
          <a:xfrm>
            <a:off x="443089" y="316861"/>
            <a:ext cx="3340100" cy="368395"/>
          </a:xfrm>
        </p:spPr>
        <p:txBody>
          <a:bodyPr>
            <a:normAutofit/>
          </a:bodyPr>
          <a:lstStyle>
            <a:lvl1pPr marL="0" indent="0">
              <a:buNone/>
              <a:defRPr sz="1800" b="1" i="0">
                <a:solidFill>
                  <a:schemeClr val="bg1"/>
                </a:solidFill>
                <a:latin typeface="Trebuchet MS" panose="020B0703020202090204" pitchFamily="34" charset="0"/>
              </a:defRPr>
            </a:lvl1pPr>
          </a:lstStyle>
          <a:p>
            <a:pPr lvl="0"/>
            <a:r>
              <a:rPr lang="en-GB"/>
              <a:t>SUBHEADING</a:t>
            </a:r>
            <a:endParaRPr lang="en-US"/>
          </a:p>
        </p:txBody>
      </p:sp>
      <p:graphicFrame>
        <p:nvGraphicFramePr>
          <p:cNvPr id="4" name="Chart 3">
            <a:extLst>
              <a:ext uri="{FF2B5EF4-FFF2-40B4-BE49-F238E27FC236}">
                <a16:creationId xmlns:a16="http://schemas.microsoft.com/office/drawing/2014/main" id="{4D35EA65-A3ED-CF4C-AC7A-C268F92E2E65}"/>
              </a:ext>
            </a:extLst>
          </p:cNvPr>
          <p:cNvGraphicFramePr/>
          <p:nvPr userDrawn="1">
            <p:extLst>
              <p:ext uri="{D42A27DB-BD31-4B8C-83A1-F6EECF244321}">
                <p14:modId xmlns:p14="http://schemas.microsoft.com/office/powerpoint/2010/main" val="2715883590"/>
              </p:ext>
            </p:extLst>
          </p:nvPr>
        </p:nvGraphicFramePr>
        <p:xfrm>
          <a:off x="6096000" y="1612574"/>
          <a:ext cx="5627925" cy="3751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754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R CHART">
    <p:spTree>
      <p:nvGrpSpPr>
        <p:cNvPr id="1" name=""/>
        <p:cNvGrpSpPr/>
        <p:nvPr/>
      </p:nvGrpSpPr>
      <p:grpSpPr>
        <a:xfrm>
          <a:off x="0" y="0"/>
          <a:ext cx="0" cy="0"/>
          <a:chOff x="0" y="0"/>
          <a:chExt cx="0" cy="0"/>
        </a:xfrm>
      </p:grpSpPr>
      <p:sp>
        <p:nvSpPr>
          <p:cNvPr id="9" name="Snip Single Corner of Rectangle 14">
            <a:extLst>
              <a:ext uri="{FF2B5EF4-FFF2-40B4-BE49-F238E27FC236}">
                <a16:creationId xmlns:a16="http://schemas.microsoft.com/office/drawing/2014/main" id="{57973684-5327-4985-B6BE-166CD8120774}"/>
              </a:ext>
            </a:extLst>
          </p:cNvPr>
          <p:cNvSpPr/>
          <p:nvPr userDrawn="1"/>
        </p:nvSpPr>
        <p:spPr>
          <a:xfrm flipV="1">
            <a:off x="0" y="0"/>
            <a:ext cx="4067034" cy="871491"/>
          </a:xfrm>
          <a:prstGeom prst="snip1Rect">
            <a:avLst>
              <a:gd name="adj" fmla="val 50000"/>
            </a:avLst>
          </a:prstGeom>
          <a:gradFill>
            <a:gsLst>
              <a:gs pos="0">
                <a:schemeClr val="accent1"/>
              </a:gs>
              <a:gs pos="100000">
                <a:srgbClr val="04417E"/>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6F4B1-8B9C-0B42-B47F-919A4E71667B}"/>
              </a:ext>
            </a:extLst>
          </p:cNvPr>
          <p:cNvSpPr>
            <a:spLocks noGrp="1"/>
          </p:cNvSpPr>
          <p:nvPr>
            <p:ph type="title"/>
          </p:nvPr>
        </p:nvSpPr>
        <p:spPr>
          <a:xfrm>
            <a:off x="443090" y="1612574"/>
            <a:ext cx="4647526" cy="1325563"/>
          </a:xfrm>
        </p:spPr>
        <p:txBody>
          <a:bodyPr>
            <a:normAutofit/>
          </a:bodyPr>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8F57ED-6F10-7B42-B209-734F98464013}"/>
              </a:ext>
            </a:extLst>
          </p:cNvPr>
          <p:cNvSpPr>
            <a:spLocks noGrp="1"/>
          </p:cNvSpPr>
          <p:nvPr>
            <p:ph idx="1"/>
          </p:nvPr>
        </p:nvSpPr>
        <p:spPr>
          <a:xfrm>
            <a:off x="443090" y="3073074"/>
            <a:ext cx="4647526" cy="291343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41A2F1FC-1FE6-B242-AA10-82C16C35ABDB}"/>
              </a:ext>
            </a:extLst>
          </p:cNvPr>
          <p:cNvSpPr>
            <a:spLocks noGrp="1"/>
          </p:cNvSpPr>
          <p:nvPr>
            <p:ph type="ftr" sz="quarter" idx="11"/>
          </p:nvPr>
        </p:nvSpPr>
        <p:spPr/>
        <p:txBody>
          <a:bodyPr/>
          <a:lstStyle/>
          <a:p>
            <a:r>
              <a:rPr lang="en-GB"/>
              <a:t>© 2023 Cornelis Networks</a:t>
            </a:r>
            <a:endParaRPr lang="en-US" dirty="0"/>
          </a:p>
        </p:txBody>
      </p:sp>
      <p:sp>
        <p:nvSpPr>
          <p:cNvPr id="6" name="Slide Number Placeholder 5">
            <a:extLst>
              <a:ext uri="{FF2B5EF4-FFF2-40B4-BE49-F238E27FC236}">
                <a16:creationId xmlns:a16="http://schemas.microsoft.com/office/drawing/2014/main" id="{483C8ED2-C5D4-8F47-9802-6FC9D4B0ABFF}"/>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19" name="Text Placeholder 18">
            <a:extLst>
              <a:ext uri="{FF2B5EF4-FFF2-40B4-BE49-F238E27FC236}">
                <a16:creationId xmlns:a16="http://schemas.microsoft.com/office/drawing/2014/main" id="{0E580C21-B237-864B-842E-4CBAD7DC5231}"/>
              </a:ext>
            </a:extLst>
          </p:cNvPr>
          <p:cNvSpPr>
            <a:spLocks noGrp="1"/>
          </p:cNvSpPr>
          <p:nvPr>
            <p:ph type="body" sz="quarter" idx="14" hasCustomPrompt="1"/>
          </p:nvPr>
        </p:nvSpPr>
        <p:spPr>
          <a:xfrm>
            <a:off x="442913" y="251547"/>
            <a:ext cx="3340100" cy="368395"/>
          </a:xfrm>
        </p:spPr>
        <p:txBody>
          <a:bodyPr>
            <a:normAutofit/>
          </a:bodyPr>
          <a:lstStyle>
            <a:lvl1pPr marL="0" indent="0">
              <a:buNone/>
              <a:defRPr sz="1800" b="1" i="0">
                <a:solidFill>
                  <a:schemeClr val="bg1"/>
                </a:solidFill>
                <a:latin typeface="Trebuchet MS" panose="020B0703020202090204" pitchFamily="34" charset="0"/>
              </a:defRPr>
            </a:lvl1pPr>
          </a:lstStyle>
          <a:p>
            <a:pPr lvl="0"/>
            <a:r>
              <a:rPr lang="en-GB"/>
              <a:t>SUBHEADING</a:t>
            </a:r>
            <a:endParaRPr lang="en-US"/>
          </a:p>
        </p:txBody>
      </p:sp>
      <p:graphicFrame>
        <p:nvGraphicFramePr>
          <p:cNvPr id="4" name="Chart 3">
            <a:extLst>
              <a:ext uri="{FF2B5EF4-FFF2-40B4-BE49-F238E27FC236}">
                <a16:creationId xmlns:a16="http://schemas.microsoft.com/office/drawing/2014/main" id="{4D35EA65-A3ED-CF4C-AC7A-C268F92E2E65}"/>
              </a:ext>
            </a:extLst>
          </p:cNvPr>
          <p:cNvGraphicFramePr/>
          <p:nvPr userDrawn="1">
            <p:extLst>
              <p:ext uri="{D42A27DB-BD31-4B8C-83A1-F6EECF244321}">
                <p14:modId xmlns:p14="http://schemas.microsoft.com/office/powerpoint/2010/main" val="3981110520"/>
              </p:ext>
            </p:extLst>
          </p:nvPr>
        </p:nvGraphicFramePr>
        <p:xfrm>
          <a:off x="6096000" y="1612574"/>
          <a:ext cx="5627925" cy="3751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8850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10" name="Snip Single Corner of Rectangle 14">
            <a:extLst>
              <a:ext uri="{FF2B5EF4-FFF2-40B4-BE49-F238E27FC236}">
                <a16:creationId xmlns:a16="http://schemas.microsoft.com/office/drawing/2014/main" id="{24AE9E67-B6FE-42E2-ACB7-926249D6AC37}"/>
              </a:ext>
            </a:extLst>
          </p:cNvPr>
          <p:cNvSpPr/>
          <p:nvPr userDrawn="1"/>
        </p:nvSpPr>
        <p:spPr>
          <a:xfrm flipV="1">
            <a:off x="0" y="0"/>
            <a:ext cx="4067034" cy="871491"/>
          </a:xfrm>
          <a:prstGeom prst="snip1Rect">
            <a:avLst>
              <a:gd name="adj" fmla="val 50000"/>
            </a:avLst>
          </a:prstGeom>
          <a:gradFill>
            <a:gsLst>
              <a:gs pos="0">
                <a:schemeClr val="accent1"/>
              </a:gs>
              <a:gs pos="100000">
                <a:srgbClr val="04417E"/>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6F4B1-8B9C-0B42-B47F-919A4E71667B}"/>
              </a:ext>
            </a:extLst>
          </p:cNvPr>
          <p:cNvSpPr>
            <a:spLocks noGrp="1"/>
          </p:cNvSpPr>
          <p:nvPr>
            <p:ph type="title"/>
          </p:nvPr>
        </p:nvSpPr>
        <p:spPr>
          <a:xfrm>
            <a:off x="443090" y="1612574"/>
            <a:ext cx="4647526" cy="1325563"/>
          </a:xfrm>
        </p:spPr>
        <p:txBody>
          <a:bodyPr>
            <a:normAutofit/>
          </a:bodyPr>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8F57ED-6F10-7B42-B209-734F98464013}"/>
              </a:ext>
            </a:extLst>
          </p:cNvPr>
          <p:cNvSpPr>
            <a:spLocks noGrp="1"/>
          </p:cNvSpPr>
          <p:nvPr>
            <p:ph idx="1"/>
          </p:nvPr>
        </p:nvSpPr>
        <p:spPr>
          <a:xfrm>
            <a:off x="443090" y="3073074"/>
            <a:ext cx="4647526" cy="291343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41A2F1FC-1FE6-B242-AA10-82C16C35ABDB}"/>
              </a:ext>
            </a:extLst>
          </p:cNvPr>
          <p:cNvSpPr>
            <a:spLocks noGrp="1"/>
          </p:cNvSpPr>
          <p:nvPr>
            <p:ph type="ftr" sz="quarter" idx="11"/>
          </p:nvPr>
        </p:nvSpPr>
        <p:spPr/>
        <p:txBody>
          <a:bodyPr/>
          <a:lstStyle/>
          <a:p>
            <a:r>
              <a:rPr lang="en-GB"/>
              <a:t>© 2023 Cornelis Networks</a:t>
            </a:r>
            <a:endParaRPr lang="en-US" dirty="0"/>
          </a:p>
        </p:txBody>
      </p:sp>
      <p:sp>
        <p:nvSpPr>
          <p:cNvPr id="6" name="Slide Number Placeholder 5">
            <a:extLst>
              <a:ext uri="{FF2B5EF4-FFF2-40B4-BE49-F238E27FC236}">
                <a16:creationId xmlns:a16="http://schemas.microsoft.com/office/drawing/2014/main" id="{483C8ED2-C5D4-8F47-9802-6FC9D4B0ABFF}"/>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19" name="Text Placeholder 18">
            <a:extLst>
              <a:ext uri="{FF2B5EF4-FFF2-40B4-BE49-F238E27FC236}">
                <a16:creationId xmlns:a16="http://schemas.microsoft.com/office/drawing/2014/main" id="{0E580C21-B237-864B-842E-4CBAD7DC5231}"/>
              </a:ext>
            </a:extLst>
          </p:cNvPr>
          <p:cNvSpPr>
            <a:spLocks noGrp="1"/>
          </p:cNvSpPr>
          <p:nvPr>
            <p:ph type="body" sz="quarter" idx="14" hasCustomPrompt="1"/>
          </p:nvPr>
        </p:nvSpPr>
        <p:spPr>
          <a:xfrm>
            <a:off x="442913" y="251547"/>
            <a:ext cx="3340100" cy="368395"/>
          </a:xfrm>
        </p:spPr>
        <p:txBody>
          <a:bodyPr>
            <a:normAutofit/>
          </a:bodyPr>
          <a:lstStyle>
            <a:lvl1pPr marL="0" indent="0">
              <a:buNone/>
              <a:defRPr sz="1800" b="1" i="0">
                <a:solidFill>
                  <a:schemeClr val="bg1"/>
                </a:solidFill>
                <a:latin typeface="Trebuchet MS" panose="020B0703020202090204" pitchFamily="34" charset="0"/>
              </a:defRPr>
            </a:lvl1pPr>
          </a:lstStyle>
          <a:p>
            <a:pPr lvl="0"/>
            <a:r>
              <a:rPr lang="en-GB"/>
              <a:t>SUBHEADING</a:t>
            </a:r>
            <a:endParaRPr lang="en-US"/>
          </a:p>
        </p:txBody>
      </p:sp>
      <p:graphicFrame>
        <p:nvGraphicFramePr>
          <p:cNvPr id="4" name="Chart 3">
            <a:extLst>
              <a:ext uri="{FF2B5EF4-FFF2-40B4-BE49-F238E27FC236}">
                <a16:creationId xmlns:a16="http://schemas.microsoft.com/office/drawing/2014/main" id="{4D35EA65-A3ED-CF4C-AC7A-C268F92E2E65}"/>
              </a:ext>
            </a:extLst>
          </p:cNvPr>
          <p:cNvGraphicFramePr/>
          <p:nvPr userDrawn="1">
            <p:extLst>
              <p:ext uri="{D42A27DB-BD31-4B8C-83A1-F6EECF244321}">
                <p14:modId xmlns:p14="http://schemas.microsoft.com/office/powerpoint/2010/main" val="2570412508"/>
              </p:ext>
            </p:extLst>
          </p:nvPr>
        </p:nvGraphicFramePr>
        <p:xfrm>
          <a:off x="5756223" y="1479617"/>
          <a:ext cx="5786203" cy="3857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3134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9" name="Snip Single Corner of Rectangle 14">
            <a:extLst>
              <a:ext uri="{FF2B5EF4-FFF2-40B4-BE49-F238E27FC236}">
                <a16:creationId xmlns:a16="http://schemas.microsoft.com/office/drawing/2014/main" id="{9994A868-ABC1-4289-9B27-C62BA455A898}"/>
              </a:ext>
            </a:extLst>
          </p:cNvPr>
          <p:cNvSpPr/>
          <p:nvPr userDrawn="1"/>
        </p:nvSpPr>
        <p:spPr>
          <a:xfrm flipV="1">
            <a:off x="0" y="0"/>
            <a:ext cx="4067034" cy="871491"/>
          </a:xfrm>
          <a:prstGeom prst="snip1Rect">
            <a:avLst>
              <a:gd name="adj" fmla="val 50000"/>
            </a:avLst>
          </a:prstGeom>
          <a:gradFill>
            <a:gsLst>
              <a:gs pos="0">
                <a:schemeClr val="accent1"/>
              </a:gs>
              <a:gs pos="100000">
                <a:srgbClr val="04417E"/>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6F4B1-8B9C-0B42-B47F-919A4E71667B}"/>
              </a:ext>
            </a:extLst>
          </p:cNvPr>
          <p:cNvSpPr>
            <a:spLocks noGrp="1"/>
          </p:cNvSpPr>
          <p:nvPr>
            <p:ph type="title"/>
          </p:nvPr>
        </p:nvSpPr>
        <p:spPr>
          <a:xfrm>
            <a:off x="443090" y="1612574"/>
            <a:ext cx="4647526" cy="1325563"/>
          </a:xfrm>
        </p:spPr>
        <p:txBody>
          <a:bodyPr>
            <a:normAutofit/>
          </a:bodyPr>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8F57ED-6F10-7B42-B209-734F98464013}"/>
              </a:ext>
            </a:extLst>
          </p:cNvPr>
          <p:cNvSpPr>
            <a:spLocks noGrp="1"/>
          </p:cNvSpPr>
          <p:nvPr>
            <p:ph idx="1"/>
          </p:nvPr>
        </p:nvSpPr>
        <p:spPr>
          <a:xfrm>
            <a:off x="443090" y="3073074"/>
            <a:ext cx="4647526" cy="291343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41A2F1FC-1FE6-B242-AA10-82C16C35ABDB}"/>
              </a:ext>
            </a:extLst>
          </p:cNvPr>
          <p:cNvSpPr>
            <a:spLocks noGrp="1"/>
          </p:cNvSpPr>
          <p:nvPr>
            <p:ph type="ftr" sz="quarter" idx="11"/>
          </p:nvPr>
        </p:nvSpPr>
        <p:spPr/>
        <p:txBody>
          <a:bodyPr/>
          <a:lstStyle/>
          <a:p>
            <a:r>
              <a:rPr lang="en-GB"/>
              <a:t>© 2023 Cornelis Networks</a:t>
            </a:r>
            <a:endParaRPr lang="en-US" dirty="0"/>
          </a:p>
        </p:txBody>
      </p:sp>
      <p:sp>
        <p:nvSpPr>
          <p:cNvPr id="6" name="Slide Number Placeholder 5">
            <a:extLst>
              <a:ext uri="{FF2B5EF4-FFF2-40B4-BE49-F238E27FC236}">
                <a16:creationId xmlns:a16="http://schemas.microsoft.com/office/drawing/2014/main" id="{483C8ED2-C5D4-8F47-9802-6FC9D4B0ABFF}"/>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19" name="Text Placeholder 18">
            <a:extLst>
              <a:ext uri="{FF2B5EF4-FFF2-40B4-BE49-F238E27FC236}">
                <a16:creationId xmlns:a16="http://schemas.microsoft.com/office/drawing/2014/main" id="{0E580C21-B237-864B-842E-4CBAD7DC5231}"/>
              </a:ext>
            </a:extLst>
          </p:cNvPr>
          <p:cNvSpPr>
            <a:spLocks noGrp="1"/>
          </p:cNvSpPr>
          <p:nvPr>
            <p:ph type="body" sz="quarter" idx="14" hasCustomPrompt="1"/>
          </p:nvPr>
        </p:nvSpPr>
        <p:spPr>
          <a:xfrm>
            <a:off x="442913" y="251547"/>
            <a:ext cx="3340100" cy="368395"/>
          </a:xfrm>
        </p:spPr>
        <p:txBody>
          <a:bodyPr>
            <a:normAutofit/>
          </a:bodyPr>
          <a:lstStyle>
            <a:lvl1pPr marL="0" indent="0">
              <a:buNone/>
              <a:defRPr sz="1800" b="1" i="0">
                <a:solidFill>
                  <a:schemeClr val="bg1"/>
                </a:solidFill>
                <a:latin typeface="Trebuchet MS" panose="020B0703020202090204" pitchFamily="34" charset="0"/>
              </a:defRPr>
            </a:lvl1pPr>
          </a:lstStyle>
          <a:p>
            <a:pPr lvl="0"/>
            <a:r>
              <a:rPr lang="en-GB"/>
              <a:t>SUBHEADING</a:t>
            </a:r>
            <a:endParaRPr lang="en-US"/>
          </a:p>
        </p:txBody>
      </p:sp>
    </p:spTree>
    <p:extLst>
      <p:ext uri="{BB962C8B-B14F-4D97-AF65-F5344CB8AC3E}">
        <p14:creationId xmlns:p14="http://schemas.microsoft.com/office/powerpoint/2010/main" val="2854746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COLUMN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36E6-0F7C-7E44-9ACA-05C4A4C0F6C1}"/>
              </a:ext>
            </a:extLst>
          </p:cNvPr>
          <p:cNvSpPr>
            <a:spLocks noGrp="1"/>
          </p:cNvSpPr>
          <p:nvPr>
            <p:ph type="title"/>
          </p:nvPr>
        </p:nvSpPr>
        <p:spPr>
          <a:xfrm>
            <a:off x="443089" y="566293"/>
            <a:ext cx="10515600" cy="1325563"/>
          </a:xfrm>
        </p:spPr>
        <p:txBody>
          <a:bodyPr>
            <a:normAutofit/>
          </a:bodyPr>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437E78C-95A5-BB4E-AA87-C12AC8D94B4B}"/>
              </a:ext>
            </a:extLst>
          </p:cNvPr>
          <p:cNvSpPr>
            <a:spLocks noGrp="1"/>
          </p:cNvSpPr>
          <p:nvPr>
            <p:ph sz="half" idx="1"/>
          </p:nvPr>
        </p:nvSpPr>
        <p:spPr>
          <a:xfrm>
            <a:off x="443089"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607F0E4-E52C-C04D-B9B8-8F66415F8EEF}"/>
              </a:ext>
            </a:extLst>
          </p:cNvPr>
          <p:cNvSpPr>
            <a:spLocks noGrp="1"/>
          </p:cNvSpPr>
          <p:nvPr>
            <p:ph sz="half" idx="2"/>
          </p:nvPr>
        </p:nvSpPr>
        <p:spPr>
          <a:xfrm>
            <a:off x="6088777"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A83F537F-EB23-2B44-8FC6-F39FECE66982}"/>
              </a:ext>
            </a:extLst>
          </p:cNvPr>
          <p:cNvSpPr>
            <a:spLocks noGrp="1"/>
          </p:cNvSpPr>
          <p:nvPr>
            <p:ph type="ftr" sz="quarter" idx="11"/>
          </p:nvPr>
        </p:nvSpPr>
        <p:spPr/>
        <p:txBody>
          <a:bodyPr/>
          <a:lstStyle/>
          <a:p>
            <a:r>
              <a:rPr lang="en-GB"/>
              <a:t>© 2023 Cornelis Networks</a:t>
            </a:r>
            <a:endParaRPr lang="en-US" dirty="0"/>
          </a:p>
        </p:txBody>
      </p:sp>
      <p:sp>
        <p:nvSpPr>
          <p:cNvPr id="7" name="Slide Number Placeholder 6">
            <a:extLst>
              <a:ext uri="{FF2B5EF4-FFF2-40B4-BE49-F238E27FC236}">
                <a16:creationId xmlns:a16="http://schemas.microsoft.com/office/drawing/2014/main" id="{3D9B0D21-7EEF-9346-8470-75E7C15E7C0C}"/>
              </a:ext>
            </a:extLst>
          </p:cNvPr>
          <p:cNvSpPr>
            <a:spLocks noGrp="1"/>
          </p:cNvSpPr>
          <p:nvPr>
            <p:ph type="sldNum" sz="quarter" idx="12"/>
          </p:nvPr>
        </p:nvSpPr>
        <p:spPr/>
        <p:txBody>
          <a:bodyPr/>
          <a:lstStyle/>
          <a:p>
            <a:fld id="{F6894C07-2AB0-084F-BA18-F75D8F968572}" type="slidenum">
              <a:rPr lang="en-US" smtClean="0"/>
              <a:t>‹#›</a:t>
            </a:fld>
            <a:endParaRPr lang="en-US"/>
          </a:p>
        </p:txBody>
      </p:sp>
      <p:pic>
        <p:nvPicPr>
          <p:cNvPr id="12" name="Picture 11">
            <a:extLst>
              <a:ext uri="{FF2B5EF4-FFF2-40B4-BE49-F238E27FC236}">
                <a16:creationId xmlns:a16="http://schemas.microsoft.com/office/drawing/2014/main" id="{578A104E-D774-A545-A6E2-3CBA351B82E8}"/>
              </a:ext>
            </a:extLst>
          </p:cNvPr>
          <p:cNvPicPr>
            <a:picLocks noChangeAspect="1"/>
          </p:cNvPicPr>
          <p:nvPr userDrawn="1"/>
        </p:nvPicPr>
        <p:blipFill rotWithShape="1">
          <a:blip r:embed="rId2">
            <a:alphaModFix amt="17000"/>
          </a:blip>
          <a:srcRect l="42557" t="9097" r="46582" b="9185"/>
          <a:stretch/>
        </p:blipFill>
        <p:spPr>
          <a:xfrm rot="5400000">
            <a:off x="7886111" y="929023"/>
            <a:ext cx="1586932" cy="8331389"/>
          </a:xfrm>
          <a:prstGeom prst="rect">
            <a:avLst/>
          </a:prstGeom>
        </p:spPr>
      </p:pic>
    </p:spTree>
    <p:extLst>
      <p:ext uri="{BB962C8B-B14F-4D97-AF65-F5344CB8AC3E}">
        <p14:creationId xmlns:p14="http://schemas.microsoft.com/office/powerpoint/2010/main" val="2133537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36E6-0F7C-7E44-9ACA-05C4A4C0F6C1}"/>
              </a:ext>
            </a:extLst>
          </p:cNvPr>
          <p:cNvSpPr>
            <a:spLocks noGrp="1"/>
          </p:cNvSpPr>
          <p:nvPr>
            <p:ph type="title"/>
          </p:nvPr>
        </p:nvSpPr>
        <p:spPr>
          <a:xfrm>
            <a:off x="443089" y="626912"/>
            <a:ext cx="10515600" cy="1325563"/>
          </a:xfrm>
        </p:spPr>
        <p:txBody>
          <a:bodyPr>
            <a:normAutofit/>
          </a:bodyPr>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437E78C-95A5-BB4E-AA87-C12AC8D94B4B}"/>
              </a:ext>
            </a:extLst>
          </p:cNvPr>
          <p:cNvSpPr>
            <a:spLocks noGrp="1"/>
          </p:cNvSpPr>
          <p:nvPr>
            <p:ph sz="half" idx="1"/>
          </p:nvPr>
        </p:nvSpPr>
        <p:spPr>
          <a:xfrm>
            <a:off x="443088" y="1617139"/>
            <a:ext cx="11302823" cy="11829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A83F537F-EB23-2B44-8FC6-F39FECE66982}"/>
              </a:ext>
            </a:extLst>
          </p:cNvPr>
          <p:cNvSpPr>
            <a:spLocks noGrp="1"/>
          </p:cNvSpPr>
          <p:nvPr>
            <p:ph type="ftr" sz="quarter" idx="11"/>
          </p:nvPr>
        </p:nvSpPr>
        <p:spPr/>
        <p:txBody>
          <a:bodyPr/>
          <a:lstStyle/>
          <a:p>
            <a:r>
              <a:rPr lang="en-GB"/>
              <a:t>© 2023 Cornelis Networks</a:t>
            </a:r>
            <a:endParaRPr lang="en-US" dirty="0"/>
          </a:p>
        </p:txBody>
      </p:sp>
      <p:sp>
        <p:nvSpPr>
          <p:cNvPr id="7" name="Slide Number Placeholder 6">
            <a:extLst>
              <a:ext uri="{FF2B5EF4-FFF2-40B4-BE49-F238E27FC236}">
                <a16:creationId xmlns:a16="http://schemas.microsoft.com/office/drawing/2014/main" id="{3D9B0D21-7EEF-9346-8470-75E7C15E7C0C}"/>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8" name="Table Placeholder 7">
            <a:extLst>
              <a:ext uri="{FF2B5EF4-FFF2-40B4-BE49-F238E27FC236}">
                <a16:creationId xmlns:a16="http://schemas.microsoft.com/office/drawing/2014/main" id="{5A96AC77-FB22-1E48-85B0-A9151810C586}"/>
              </a:ext>
            </a:extLst>
          </p:cNvPr>
          <p:cNvSpPr>
            <a:spLocks noGrp="1"/>
          </p:cNvSpPr>
          <p:nvPr>
            <p:ph type="tbl" sz="quarter" idx="13"/>
          </p:nvPr>
        </p:nvSpPr>
        <p:spPr>
          <a:xfrm>
            <a:off x="443090" y="3127567"/>
            <a:ext cx="11302824" cy="2482465"/>
          </a:xfrm>
        </p:spPr>
        <p:txBody>
          <a:bodyPr/>
          <a:lstStyle/>
          <a:p>
            <a:r>
              <a:rPr lang="en-GB"/>
              <a:t>Click icon to add table</a:t>
            </a:r>
            <a:endParaRPr lang="en-US"/>
          </a:p>
        </p:txBody>
      </p:sp>
      <p:pic>
        <p:nvPicPr>
          <p:cNvPr id="10" name="Picture 9">
            <a:extLst>
              <a:ext uri="{FF2B5EF4-FFF2-40B4-BE49-F238E27FC236}">
                <a16:creationId xmlns:a16="http://schemas.microsoft.com/office/drawing/2014/main" id="{60C6CC56-1AFA-FE40-AF6F-D5523D15044E}"/>
              </a:ext>
            </a:extLst>
          </p:cNvPr>
          <p:cNvPicPr>
            <a:picLocks noChangeAspect="1"/>
          </p:cNvPicPr>
          <p:nvPr userDrawn="1"/>
        </p:nvPicPr>
        <p:blipFill rotWithShape="1">
          <a:blip r:embed="rId2">
            <a:alphaModFix amt="17000"/>
          </a:blip>
          <a:srcRect l="61170" t="8840" r="6965" b="67711"/>
          <a:stretch/>
        </p:blipFill>
        <p:spPr>
          <a:xfrm>
            <a:off x="3814619" y="3429000"/>
            <a:ext cx="5422391" cy="2784356"/>
          </a:xfrm>
          <a:prstGeom prst="rect">
            <a:avLst/>
          </a:prstGeom>
        </p:spPr>
      </p:pic>
    </p:spTree>
    <p:extLst>
      <p:ext uri="{BB962C8B-B14F-4D97-AF65-F5344CB8AC3E}">
        <p14:creationId xmlns:p14="http://schemas.microsoft.com/office/powerpoint/2010/main" val="2630760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IMAGES">
    <p:spTree>
      <p:nvGrpSpPr>
        <p:cNvPr id="1" name=""/>
        <p:cNvGrpSpPr/>
        <p:nvPr/>
      </p:nvGrpSpPr>
      <p:grpSpPr>
        <a:xfrm>
          <a:off x="0" y="0"/>
          <a:ext cx="0" cy="0"/>
          <a:chOff x="0" y="0"/>
          <a:chExt cx="0" cy="0"/>
        </a:xfrm>
      </p:grpSpPr>
      <p:sp>
        <p:nvSpPr>
          <p:cNvPr id="20" name="Snip Single Corner of Rectangle 11">
            <a:extLst>
              <a:ext uri="{FF2B5EF4-FFF2-40B4-BE49-F238E27FC236}">
                <a16:creationId xmlns:a16="http://schemas.microsoft.com/office/drawing/2014/main" id="{BE0FD634-EAA9-4768-B02C-57FAE5047C81}"/>
              </a:ext>
            </a:extLst>
          </p:cNvPr>
          <p:cNvSpPr/>
          <p:nvPr userDrawn="1"/>
        </p:nvSpPr>
        <p:spPr>
          <a:xfrm rot="16200000">
            <a:off x="4920346" y="-4920346"/>
            <a:ext cx="2351313" cy="12192003"/>
          </a:xfrm>
          <a:prstGeom prst="snip1Rect">
            <a:avLst>
              <a:gd name="adj" fmla="val 0"/>
            </a:avLst>
          </a:prstGeom>
          <a:gradFill>
            <a:gsLst>
              <a:gs pos="0">
                <a:schemeClr val="accent1"/>
              </a:gs>
              <a:gs pos="100000">
                <a:srgbClr val="04417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C336E6-0F7C-7E44-9ACA-05C4A4C0F6C1}"/>
              </a:ext>
            </a:extLst>
          </p:cNvPr>
          <p:cNvSpPr>
            <a:spLocks noGrp="1"/>
          </p:cNvSpPr>
          <p:nvPr>
            <p:ph type="title"/>
          </p:nvPr>
        </p:nvSpPr>
        <p:spPr>
          <a:xfrm>
            <a:off x="443089" y="404721"/>
            <a:ext cx="11302822" cy="1325563"/>
          </a:xfrm>
        </p:spPr>
        <p:txBody>
          <a:bodyPr>
            <a:normAutofit/>
          </a:bodyPr>
          <a:lstStyle>
            <a:lvl1pPr algn="ctr">
              <a:defRPr sz="3200">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437E78C-95A5-BB4E-AA87-C12AC8D94B4B}"/>
              </a:ext>
            </a:extLst>
          </p:cNvPr>
          <p:cNvSpPr>
            <a:spLocks noGrp="1"/>
          </p:cNvSpPr>
          <p:nvPr>
            <p:ph sz="half" idx="1"/>
          </p:nvPr>
        </p:nvSpPr>
        <p:spPr>
          <a:xfrm>
            <a:off x="793466" y="3927960"/>
            <a:ext cx="3128962" cy="1643942"/>
          </a:xfrm>
        </p:spPr>
        <p:txBody>
          <a:bodyPr>
            <a:normAutofit/>
          </a:bodyPr>
          <a:lstStyle>
            <a:lvl1pPr marL="0" indent="0" algn="ctr">
              <a:buNone/>
              <a:defRPr sz="1200"/>
            </a:lvl1pPr>
            <a:lvl2pPr>
              <a:defRPr sz="1100"/>
            </a:lvl2pPr>
            <a:lvl3pPr>
              <a:defRPr sz="105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A83F537F-EB23-2B44-8FC6-F39FECE66982}"/>
              </a:ext>
            </a:extLst>
          </p:cNvPr>
          <p:cNvSpPr>
            <a:spLocks noGrp="1"/>
          </p:cNvSpPr>
          <p:nvPr>
            <p:ph type="ftr" sz="quarter" idx="11"/>
          </p:nvPr>
        </p:nvSpPr>
        <p:spPr/>
        <p:txBody>
          <a:bodyPr/>
          <a:lstStyle/>
          <a:p>
            <a:r>
              <a:rPr lang="en-GB"/>
              <a:t>© 2023 Cornelis Networks</a:t>
            </a:r>
            <a:endParaRPr lang="en-US" dirty="0"/>
          </a:p>
        </p:txBody>
      </p:sp>
      <p:sp>
        <p:nvSpPr>
          <p:cNvPr id="7" name="Slide Number Placeholder 6">
            <a:extLst>
              <a:ext uri="{FF2B5EF4-FFF2-40B4-BE49-F238E27FC236}">
                <a16:creationId xmlns:a16="http://schemas.microsoft.com/office/drawing/2014/main" id="{3D9B0D21-7EEF-9346-8470-75E7C15E7C0C}"/>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11" name="Picture Placeholder 10">
            <a:extLst>
              <a:ext uri="{FF2B5EF4-FFF2-40B4-BE49-F238E27FC236}">
                <a16:creationId xmlns:a16="http://schemas.microsoft.com/office/drawing/2014/main" id="{EFE00E4D-5CC5-BF4D-B560-242CAAC2E6BC}"/>
              </a:ext>
            </a:extLst>
          </p:cNvPr>
          <p:cNvSpPr>
            <a:spLocks noGrp="1"/>
          </p:cNvSpPr>
          <p:nvPr>
            <p:ph type="pic" sz="quarter" idx="13"/>
          </p:nvPr>
        </p:nvSpPr>
        <p:spPr>
          <a:xfrm>
            <a:off x="793466" y="1960903"/>
            <a:ext cx="3128962" cy="1808163"/>
          </a:xfrm>
        </p:spPr>
        <p:txBody>
          <a:bodyPr/>
          <a:lstStyle/>
          <a:p>
            <a:r>
              <a:rPr lang="en-GB"/>
              <a:t>Click icon to add picture</a:t>
            </a:r>
            <a:endParaRPr lang="en-US"/>
          </a:p>
        </p:txBody>
      </p:sp>
      <p:sp>
        <p:nvSpPr>
          <p:cNvPr id="12" name="Picture Placeholder 10">
            <a:extLst>
              <a:ext uri="{FF2B5EF4-FFF2-40B4-BE49-F238E27FC236}">
                <a16:creationId xmlns:a16="http://schemas.microsoft.com/office/drawing/2014/main" id="{AB362EFB-EAC4-5B48-8D9F-5E1201A81B84}"/>
              </a:ext>
            </a:extLst>
          </p:cNvPr>
          <p:cNvSpPr>
            <a:spLocks noGrp="1"/>
          </p:cNvSpPr>
          <p:nvPr>
            <p:ph type="pic" sz="quarter" idx="14"/>
          </p:nvPr>
        </p:nvSpPr>
        <p:spPr>
          <a:xfrm>
            <a:off x="4509462" y="1960903"/>
            <a:ext cx="3128962" cy="1808163"/>
          </a:xfrm>
        </p:spPr>
        <p:txBody>
          <a:bodyPr/>
          <a:lstStyle/>
          <a:p>
            <a:r>
              <a:rPr lang="en-GB"/>
              <a:t>Click icon to add picture</a:t>
            </a:r>
            <a:endParaRPr lang="en-US"/>
          </a:p>
        </p:txBody>
      </p:sp>
      <p:sp>
        <p:nvSpPr>
          <p:cNvPr id="13" name="Picture Placeholder 10">
            <a:extLst>
              <a:ext uri="{FF2B5EF4-FFF2-40B4-BE49-F238E27FC236}">
                <a16:creationId xmlns:a16="http://schemas.microsoft.com/office/drawing/2014/main" id="{8FBBC94C-10DF-B447-8B33-B96A1323716E}"/>
              </a:ext>
            </a:extLst>
          </p:cNvPr>
          <p:cNvSpPr>
            <a:spLocks noGrp="1"/>
          </p:cNvSpPr>
          <p:nvPr>
            <p:ph type="pic" sz="quarter" idx="15"/>
          </p:nvPr>
        </p:nvSpPr>
        <p:spPr>
          <a:xfrm>
            <a:off x="8225458" y="1960903"/>
            <a:ext cx="3128962" cy="1808163"/>
          </a:xfrm>
        </p:spPr>
        <p:txBody>
          <a:bodyPr/>
          <a:lstStyle/>
          <a:p>
            <a:r>
              <a:rPr lang="en-GB"/>
              <a:t>Click icon to add picture</a:t>
            </a:r>
            <a:endParaRPr lang="en-US"/>
          </a:p>
        </p:txBody>
      </p:sp>
      <p:sp>
        <p:nvSpPr>
          <p:cNvPr id="15" name="Text Placeholder 14">
            <a:extLst>
              <a:ext uri="{FF2B5EF4-FFF2-40B4-BE49-F238E27FC236}">
                <a16:creationId xmlns:a16="http://schemas.microsoft.com/office/drawing/2014/main" id="{FF50014E-3975-C54D-A88A-4B09BF877F6E}"/>
              </a:ext>
            </a:extLst>
          </p:cNvPr>
          <p:cNvSpPr>
            <a:spLocks noGrp="1"/>
          </p:cNvSpPr>
          <p:nvPr>
            <p:ph type="body" sz="quarter" idx="16"/>
          </p:nvPr>
        </p:nvSpPr>
        <p:spPr>
          <a:xfrm>
            <a:off x="4509462" y="3927534"/>
            <a:ext cx="3128963" cy="1644650"/>
          </a:xfrm>
        </p:spPr>
        <p:txBody>
          <a:bodyPr>
            <a:normAutofit/>
          </a:bodyPr>
          <a:lstStyle>
            <a:lvl1pPr>
              <a:defRPr sz="1200"/>
            </a:lvl1pPr>
            <a:lvl2pPr>
              <a:defRPr sz="1100"/>
            </a:lvl2pPr>
            <a:lvl3pPr>
              <a:defRPr sz="105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16">
            <a:extLst>
              <a:ext uri="{FF2B5EF4-FFF2-40B4-BE49-F238E27FC236}">
                <a16:creationId xmlns:a16="http://schemas.microsoft.com/office/drawing/2014/main" id="{B8C3C6A0-5F1E-4541-9AB5-EC6B3E642E7D}"/>
              </a:ext>
            </a:extLst>
          </p:cNvPr>
          <p:cNvSpPr>
            <a:spLocks noGrp="1"/>
          </p:cNvSpPr>
          <p:nvPr>
            <p:ph type="body" sz="quarter" idx="17"/>
          </p:nvPr>
        </p:nvSpPr>
        <p:spPr>
          <a:xfrm>
            <a:off x="8225458" y="3927534"/>
            <a:ext cx="3128962" cy="1644650"/>
          </a:xfrm>
        </p:spPr>
        <p:txBody>
          <a:bodyPr>
            <a:normAutofit/>
          </a:bodyPr>
          <a:lstStyle>
            <a:lvl1pPr>
              <a:defRPr sz="1200"/>
            </a:lvl1pPr>
            <a:lvl2pPr>
              <a:defRPr sz="1100"/>
            </a:lvl2pPr>
            <a:lvl3pPr>
              <a:defRPr sz="105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09823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31AA340-D7C1-9241-9030-6CD3985D892E}"/>
              </a:ext>
            </a:extLst>
          </p:cNvPr>
          <p:cNvSpPr>
            <a:spLocks noGrp="1"/>
          </p:cNvSpPr>
          <p:nvPr>
            <p:ph type="ftr" sz="quarter" idx="11"/>
          </p:nvPr>
        </p:nvSpPr>
        <p:spPr/>
        <p:txBody>
          <a:bodyPr/>
          <a:lstStyle/>
          <a:p>
            <a:r>
              <a:rPr lang="en-US"/>
              <a:t>© 2023 Cornelis Networks</a:t>
            </a:r>
            <a:endParaRPr lang="en-US" dirty="0"/>
          </a:p>
        </p:txBody>
      </p:sp>
      <p:sp>
        <p:nvSpPr>
          <p:cNvPr id="4" name="Slide Number Placeholder 3">
            <a:extLst>
              <a:ext uri="{FF2B5EF4-FFF2-40B4-BE49-F238E27FC236}">
                <a16:creationId xmlns:a16="http://schemas.microsoft.com/office/drawing/2014/main" id="{12D4A780-B9F8-3B43-B0FD-98D785D7B4F5}"/>
              </a:ext>
            </a:extLst>
          </p:cNvPr>
          <p:cNvSpPr>
            <a:spLocks noGrp="1"/>
          </p:cNvSpPr>
          <p:nvPr>
            <p:ph type="sldNum" sz="quarter" idx="12"/>
          </p:nvPr>
        </p:nvSpPr>
        <p:spPr/>
        <p:txBody>
          <a:bodyPr/>
          <a:lstStyle/>
          <a:p>
            <a:fld id="{F6894C07-2AB0-084F-BA18-F75D8F968572}" type="slidenum">
              <a:rPr lang="en-US" smtClean="0"/>
              <a:t>‹#›</a:t>
            </a:fld>
            <a:endParaRPr lang="en-US"/>
          </a:p>
        </p:txBody>
      </p:sp>
    </p:spTree>
    <p:extLst>
      <p:ext uri="{BB962C8B-B14F-4D97-AF65-F5344CB8AC3E}">
        <p14:creationId xmlns:p14="http://schemas.microsoft.com/office/powerpoint/2010/main" val="2386896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79FE-B43E-E948-891D-CB2D23B846A1}"/>
              </a:ext>
            </a:extLst>
          </p:cNvPr>
          <p:cNvSpPr>
            <a:spLocks noGrp="1"/>
          </p:cNvSpPr>
          <p:nvPr>
            <p:ph type="title"/>
          </p:nvPr>
        </p:nvSpPr>
        <p:spPr/>
        <p:txBody>
          <a:bodyPr>
            <a:normAutofit/>
          </a:bodyPr>
          <a:lstStyle>
            <a:lvl1pPr>
              <a:defRPr sz="3200"/>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38AEC51F-AF05-E444-B808-84E093F41540}"/>
              </a:ext>
            </a:extLst>
          </p:cNvPr>
          <p:cNvSpPr>
            <a:spLocks noGrp="1"/>
          </p:cNvSpPr>
          <p:nvPr>
            <p:ph type="ftr" sz="quarter" idx="11"/>
          </p:nvPr>
        </p:nvSpPr>
        <p:spPr/>
        <p:txBody>
          <a:bodyPr/>
          <a:lstStyle/>
          <a:p>
            <a:r>
              <a:rPr lang="en-US"/>
              <a:t>© 2023 Cornelis Networks</a:t>
            </a:r>
            <a:endParaRPr lang="en-US" dirty="0"/>
          </a:p>
        </p:txBody>
      </p:sp>
      <p:sp>
        <p:nvSpPr>
          <p:cNvPr id="5" name="Slide Number Placeholder 4">
            <a:extLst>
              <a:ext uri="{FF2B5EF4-FFF2-40B4-BE49-F238E27FC236}">
                <a16:creationId xmlns:a16="http://schemas.microsoft.com/office/drawing/2014/main" id="{AB20DEA9-33D4-F64B-B60C-47B0DE72E2A1}"/>
              </a:ext>
            </a:extLst>
          </p:cNvPr>
          <p:cNvSpPr>
            <a:spLocks noGrp="1"/>
          </p:cNvSpPr>
          <p:nvPr>
            <p:ph type="sldNum" sz="quarter" idx="12"/>
          </p:nvPr>
        </p:nvSpPr>
        <p:spPr/>
        <p:txBody>
          <a:bodyPr/>
          <a:lstStyle/>
          <a:p>
            <a:fld id="{F6894C07-2AB0-084F-BA18-F75D8F968572}" type="slidenum">
              <a:rPr lang="en-US" smtClean="0"/>
              <a:t>‹#›</a:t>
            </a:fld>
            <a:endParaRPr lang="en-US"/>
          </a:p>
        </p:txBody>
      </p:sp>
    </p:spTree>
    <p:extLst>
      <p:ext uri="{BB962C8B-B14F-4D97-AF65-F5344CB8AC3E}">
        <p14:creationId xmlns:p14="http://schemas.microsoft.com/office/powerpoint/2010/main" val="4109805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79FE-B43E-E948-891D-CB2D23B846A1}"/>
              </a:ext>
            </a:extLst>
          </p:cNvPr>
          <p:cNvSpPr>
            <a:spLocks noGrp="1"/>
          </p:cNvSpPr>
          <p:nvPr>
            <p:ph type="title"/>
          </p:nvPr>
        </p:nvSpPr>
        <p:spPr/>
        <p:txBody>
          <a:bodyPr>
            <a:normAutofit/>
          </a:bodyPr>
          <a:lstStyle>
            <a:lvl1pPr>
              <a:defRPr sz="3200"/>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38AEC51F-AF05-E444-B808-84E093F41540}"/>
              </a:ext>
            </a:extLst>
          </p:cNvPr>
          <p:cNvSpPr>
            <a:spLocks noGrp="1"/>
          </p:cNvSpPr>
          <p:nvPr>
            <p:ph type="ftr" sz="quarter" idx="11"/>
          </p:nvPr>
        </p:nvSpPr>
        <p:spPr/>
        <p:txBody>
          <a:bodyPr/>
          <a:lstStyle/>
          <a:p>
            <a:r>
              <a:rPr lang="en-US"/>
              <a:t>© 2023 Cornelis Networks</a:t>
            </a:r>
            <a:endParaRPr lang="en-US" dirty="0"/>
          </a:p>
        </p:txBody>
      </p:sp>
      <p:sp>
        <p:nvSpPr>
          <p:cNvPr id="5" name="Slide Number Placeholder 4">
            <a:extLst>
              <a:ext uri="{FF2B5EF4-FFF2-40B4-BE49-F238E27FC236}">
                <a16:creationId xmlns:a16="http://schemas.microsoft.com/office/drawing/2014/main" id="{AB20DEA9-33D4-F64B-B60C-47B0DE72E2A1}"/>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7" name="Text Placeholder 6">
            <a:extLst>
              <a:ext uri="{FF2B5EF4-FFF2-40B4-BE49-F238E27FC236}">
                <a16:creationId xmlns:a16="http://schemas.microsoft.com/office/drawing/2014/main" id="{D97F88B8-A8A4-8748-A05F-68D2F41D1E6A}"/>
              </a:ext>
            </a:extLst>
          </p:cNvPr>
          <p:cNvSpPr>
            <a:spLocks noGrp="1"/>
          </p:cNvSpPr>
          <p:nvPr>
            <p:ph type="body" sz="quarter" idx="13"/>
          </p:nvPr>
        </p:nvSpPr>
        <p:spPr>
          <a:xfrm>
            <a:off x="442913" y="1963738"/>
            <a:ext cx="11255375" cy="38179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6508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7E78C-95A5-BB4E-AA87-C12AC8D94B4B}"/>
              </a:ext>
            </a:extLst>
          </p:cNvPr>
          <p:cNvSpPr>
            <a:spLocks noGrp="1"/>
          </p:cNvSpPr>
          <p:nvPr>
            <p:ph sz="half" idx="1"/>
          </p:nvPr>
        </p:nvSpPr>
        <p:spPr>
          <a:xfrm>
            <a:off x="1373616" y="1968182"/>
            <a:ext cx="6903156" cy="346383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A83F537F-EB23-2B44-8FC6-F39FECE66982}"/>
              </a:ext>
            </a:extLst>
          </p:cNvPr>
          <p:cNvSpPr>
            <a:spLocks noGrp="1"/>
          </p:cNvSpPr>
          <p:nvPr>
            <p:ph type="ftr" sz="quarter" idx="11"/>
          </p:nvPr>
        </p:nvSpPr>
        <p:spPr/>
        <p:txBody>
          <a:bodyPr/>
          <a:lstStyle/>
          <a:p>
            <a:r>
              <a:rPr lang="en-GB"/>
              <a:t>© 2023 Cornelis Networks</a:t>
            </a:r>
            <a:endParaRPr lang="en-US" dirty="0"/>
          </a:p>
        </p:txBody>
      </p:sp>
      <p:sp>
        <p:nvSpPr>
          <p:cNvPr id="7" name="Slide Number Placeholder 6">
            <a:extLst>
              <a:ext uri="{FF2B5EF4-FFF2-40B4-BE49-F238E27FC236}">
                <a16:creationId xmlns:a16="http://schemas.microsoft.com/office/drawing/2014/main" id="{3D9B0D21-7EEF-9346-8470-75E7C15E7C0C}"/>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2" name="Title 1">
            <a:extLst>
              <a:ext uri="{FF2B5EF4-FFF2-40B4-BE49-F238E27FC236}">
                <a16:creationId xmlns:a16="http://schemas.microsoft.com/office/drawing/2014/main" id="{FEC336E6-0F7C-7E44-9ACA-05C4A4C0F6C1}"/>
              </a:ext>
            </a:extLst>
          </p:cNvPr>
          <p:cNvSpPr>
            <a:spLocks noGrp="1"/>
          </p:cNvSpPr>
          <p:nvPr>
            <p:ph type="title" hasCustomPrompt="1"/>
          </p:nvPr>
        </p:nvSpPr>
        <p:spPr>
          <a:xfrm>
            <a:off x="1373616" y="761682"/>
            <a:ext cx="10515600" cy="1325563"/>
          </a:xfrm>
        </p:spPr>
        <p:txBody>
          <a:bodyPr/>
          <a:lstStyle>
            <a:lvl1pPr>
              <a:defRPr>
                <a:solidFill>
                  <a:schemeClr val="accent2"/>
                </a:solidFill>
              </a:defRPr>
            </a:lvl1pPr>
          </a:lstStyle>
          <a:p>
            <a:r>
              <a:rPr lang="en-GB"/>
              <a:t>Contents</a:t>
            </a:r>
            <a:endParaRPr lang="en-US"/>
          </a:p>
        </p:txBody>
      </p:sp>
      <p:sp>
        <p:nvSpPr>
          <p:cNvPr id="11" name="Snip Single Corner of Rectangle 10">
            <a:extLst>
              <a:ext uri="{FF2B5EF4-FFF2-40B4-BE49-F238E27FC236}">
                <a16:creationId xmlns:a16="http://schemas.microsoft.com/office/drawing/2014/main" id="{51993780-9C5C-DB48-BF65-BD698E9F6D6B}"/>
              </a:ext>
            </a:extLst>
          </p:cNvPr>
          <p:cNvSpPr/>
          <p:nvPr userDrawn="1"/>
        </p:nvSpPr>
        <p:spPr>
          <a:xfrm rot="16200000" flipH="1" flipV="1">
            <a:off x="-2565256" y="2561380"/>
            <a:ext cx="5696262" cy="573502"/>
          </a:xfrm>
          <a:prstGeom prst="snip1Rect">
            <a:avLst>
              <a:gd name="adj" fmla="val 50000"/>
            </a:avLst>
          </a:prstGeom>
          <a:solidFill>
            <a:srgbClr val="BE2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729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038E8B-32C9-46D3-8569-5F747BE09031}"/>
              </a:ext>
            </a:extLst>
          </p:cNvPr>
          <p:cNvPicPr>
            <a:picLocks noChangeAspect="1"/>
          </p:cNvPicPr>
          <p:nvPr userDrawn="1"/>
        </p:nvPicPr>
        <p:blipFill>
          <a:blip r:embed="rId2"/>
          <a:src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48F65333-A251-2E4F-BF0B-AD69906E15A3}"/>
              </a:ext>
            </a:extLst>
          </p:cNvPr>
          <p:cNvPicPr>
            <a:picLocks noChangeAspect="1"/>
          </p:cNvPicPr>
          <p:nvPr userDrawn="1"/>
        </p:nvPicPr>
        <p:blipFill>
          <a:blip r:embed="rId3"/>
          <a:stretch>
            <a:fillRect/>
          </a:stretch>
        </p:blipFill>
        <p:spPr>
          <a:xfrm>
            <a:off x="10046466" y="6034528"/>
            <a:ext cx="1975834" cy="643643"/>
          </a:xfrm>
          <a:prstGeom prst="rect">
            <a:avLst/>
          </a:prstGeom>
        </p:spPr>
      </p:pic>
      <p:sp>
        <p:nvSpPr>
          <p:cNvPr id="6" name="Slide Number Placeholder 5">
            <a:extLst>
              <a:ext uri="{FF2B5EF4-FFF2-40B4-BE49-F238E27FC236}">
                <a16:creationId xmlns:a16="http://schemas.microsoft.com/office/drawing/2014/main" id="{2CDEC317-E565-B041-8E54-80E58116DC65}"/>
              </a:ext>
            </a:extLst>
          </p:cNvPr>
          <p:cNvSpPr>
            <a:spLocks noGrp="1"/>
          </p:cNvSpPr>
          <p:nvPr>
            <p:ph type="sldNum" sz="quarter" idx="12"/>
          </p:nvPr>
        </p:nvSpPr>
        <p:spPr/>
        <p:txBody>
          <a:bodyPr/>
          <a:lstStyle>
            <a:lvl1pPr>
              <a:defRPr>
                <a:solidFill>
                  <a:schemeClr val="bg1"/>
                </a:solidFill>
              </a:defRPr>
            </a:lvl1pPr>
          </a:lstStyle>
          <a:p>
            <a:fld id="{F6894C07-2AB0-084F-BA18-F75D8F968572}" type="slidenum">
              <a:rPr lang="en-US" smtClean="0"/>
              <a:pPr/>
              <a:t>‹#›</a:t>
            </a:fld>
            <a:endParaRPr lang="en-US"/>
          </a:p>
        </p:txBody>
      </p:sp>
      <p:sp>
        <p:nvSpPr>
          <p:cNvPr id="2" name="Title 1">
            <a:extLst>
              <a:ext uri="{FF2B5EF4-FFF2-40B4-BE49-F238E27FC236}">
                <a16:creationId xmlns:a16="http://schemas.microsoft.com/office/drawing/2014/main" id="{ADABCA81-3D26-424C-BE47-FE0BFD4E0D18}"/>
              </a:ext>
            </a:extLst>
          </p:cNvPr>
          <p:cNvSpPr>
            <a:spLocks noGrp="1"/>
          </p:cNvSpPr>
          <p:nvPr>
            <p:ph type="ctrTitle" hasCustomPrompt="1"/>
          </p:nvPr>
        </p:nvSpPr>
        <p:spPr>
          <a:xfrm>
            <a:off x="443089" y="1122363"/>
            <a:ext cx="9144000" cy="2306637"/>
          </a:xfrm>
        </p:spPr>
        <p:txBody>
          <a:bodyPr anchor="b">
            <a:normAutofit/>
          </a:bodyPr>
          <a:lstStyle>
            <a:lvl1pPr algn="l">
              <a:defRPr sz="6000">
                <a:solidFill>
                  <a:schemeClr val="bg1"/>
                </a:solidFill>
              </a:defRPr>
            </a:lvl1pPr>
          </a:lstStyle>
          <a:p>
            <a:r>
              <a:rPr lang="en-GB"/>
              <a:t>Thank you</a:t>
            </a:r>
            <a:endParaRPr lang="en-US"/>
          </a:p>
        </p:txBody>
      </p:sp>
      <p:sp>
        <p:nvSpPr>
          <p:cNvPr id="3" name="Subtitle 2">
            <a:extLst>
              <a:ext uri="{FF2B5EF4-FFF2-40B4-BE49-F238E27FC236}">
                <a16:creationId xmlns:a16="http://schemas.microsoft.com/office/drawing/2014/main" id="{00647513-A9E7-CF4C-A9EC-4C0613629435}"/>
              </a:ext>
            </a:extLst>
          </p:cNvPr>
          <p:cNvSpPr>
            <a:spLocks noGrp="1"/>
          </p:cNvSpPr>
          <p:nvPr>
            <p:ph type="subTitle" idx="1" hasCustomPrompt="1"/>
          </p:nvPr>
        </p:nvSpPr>
        <p:spPr>
          <a:xfrm>
            <a:off x="593814" y="3512142"/>
            <a:ext cx="9144000" cy="846667"/>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www.cornelisnetworks.com</a:t>
            </a:r>
            <a:endParaRPr lang="en-GB"/>
          </a:p>
        </p:txBody>
      </p:sp>
      <p:sp>
        <p:nvSpPr>
          <p:cNvPr id="5" name="Footer Placeholder 4">
            <a:extLst>
              <a:ext uri="{FF2B5EF4-FFF2-40B4-BE49-F238E27FC236}">
                <a16:creationId xmlns:a16="http://schemas.microsoft.com/office/drawing/2014/main" id="{17450C25-E4B4-2A4F-8417-BA54CF3F1315}"/>
              </a:ext>
            </a:extLst>
          </p:cNvPr>
          <p:cNvSpPr>
            <a:spLocks noGrp="1"/>
          </p:cNvSpPr>
          <p:nvPr>
            <p:ph type="ftr" sz="quarter" idx="11"/>
          </p:nvPr>
        </p:nvSpPr>
        <p:spPr/>
        <p:txBody>
          <a:bodyPr/>
          <a:lstStyle>
            <a:lvl1pPr>
              <a:defRPr>
                <a:solidFill>
                  <a:schemeClr val="bg1"/>
                </a:solidFill>
              </a:defRPr>
            </a:lvl1pPr>
          </a:lstStyle>
          <a:p>
            <a:r>
              <a:rPr lang="en-GB"/>
              <a:t>© 2023 Cornelis Networks</a:t>
            </a:r>
            <a:endParaRPr lang="en-US" dirty="0"/>
          </a:p>
        </p:txBody>
      </p:sp>
    </p:spTree>
    <p:extLst>
      <p:ext uri="{BB962C8B-B14F-4D97-AF65-F5344CB8AC3E}">
        <p14:creationId xmlns:p14="http://schemas.microsoft.com/office/powerpoint/2010/main" val="43334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pic>
        <p:nvPicPr>
          <p:cNvPr id="8" name="Picture 7" descr="Graphical user interface, application&#10;&#10;Description automatically generated with medium confidence">
            <a:extLst>
              <a:ext uri="{FF2B5EF4-FFF2-40B4-BE49-F238E27FC236}">
                <a16:creationId xmlns:a16="http://schemas.microsoft.com/office/drawing/2014/main" id="{6486F145-593B-40CD-A223-1E600F27AC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437E78C-95A5-BB4E-AA87-C12AC8D94B4B}"/>
              </a:ext>
            </a:extLst>
          </p:cNvPr>
          <p:cNvSpPr>
            <a:spLocks noGrp="1"/>
          </p:cNvSpPr>
          <p:nvPr>
            <p:ph sz="half" idx="1"/>
          </p:nvPr>
        </p:nvSpPr>
        <p:spPr>
          <a:xfrm>
            <a:off x="443089" y="1968182"/>
            <a:ext cx="6903156" cy="346383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A83F537F-EB23-2B44-8FC6-F39FECE66982}"/>
              </a:ext>
            </a:extLst>
          </p:cNvPr>
          <p:cNvSpPr>
            <a:spLocks noGrp="1"/>
          </p:cNvSpPr>
          <p:nvPr>
            <p:ph type="ftr" sz="quarter" idx="11"/>
          </p:nvPr>
        </p:nvSpPr>
        <p:spPr/>
        <p:txBody>
          <a:bodyPr/>
          <a:lstStyle/>
          <a:p>
            <a:r>
              <a:rPr lang="en-GB"/>
              <a:t>© 2023 Cornelis Networks</a:t>
            </a:r>
            <a:endParaRPr lang="en-US" dirty="0"/>
          </a:p>
        </p:txBody>
      </p:sp>
      <p:sp>
        <p:nvSpPr>
          <p:cNvPr id="7" name="Slide Number Placeholder 6">
            <a:extLst>
              <a:ext uri="{FF2B5EF4-FFF2-40B4-BE49-F238E27FC236}">
                <a16:creationId xmlns:a16="http://schemas.microsoft.com/office/drawing/2014/main" id="{3D9B0D21-7EEF-9346-8470-75E7C15E7C0C}"/>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2" name="Title 1">
            <a:extLst>
              <a:ext uri="{FF2B5EF4-FFF2-40B4-BE49-F238E27FC236}">
                <a16:creationId xmlns:a16="http://schemas.microsoft.com/office/drawing/2014/main" id="{FEC336E6-0F7C-7E44-9ACA-05C4A4C0F6C1}"/>
              </a:ext>
            </a:extLst>
          </p:cNvPr>
          <p:cNvSpPr>
            <a:spLocks noGrp="1"/>
          </p:cNvSpPr>
          <p:nvPr>
            <p:ph type="title" hasCustomPrompt="1"/>
          </p:nvPr>
        </p:nvSpPr>
        <p:spPr>
          <a:xfrm>
            <a:off x="443089" y="761682"/>
            <a:ext cx="8635597" cy="1325563"/>
          </a:xfrm>
        </p:spPr>
        <p:txBody>
          <a:bodyPr/>
          <a:lstStyle>
            <a:lvl1pPr>
              <a:defRPr>
                <a:solidFill>
                  <a:schemeClr val="accent2"/>
                </a:solidFill>
              </a:defRPr>
            </a:lvl1pPr>
          </a:lstStyle>
          <a:p>
            <a:r>
              <a:rPr lang="en-GB"/>
              <a:t>Contents</a:t>
            </a:r>
            <a:endParaRPr lang="en-US"/>
          </a:p>
        </p:txBody>
      </p:sp>
      <p:pic>
        <p:nvPicPr>
          <p:cNvPr id="9" name="Picture 8">
            <a:extLst>
              <a:ext uri="{FF2B5EF4-FFF2-40B4-BE49-F238E27FC236}">
                <a16:creationId xmlns:a16="http://schemas.microsoft.com/office/drawing/2014/main" id="{CCCE7F24-FAD3-42D8-BEEA-6A965C781686}"/>
              </a:ext>
            </a:extLst>
          </p:cNvPr>
          <p:cNvPicPr>
            <a:picLocks noChangeAspect="1"/>
          </p:cNvPicPr>
          <p:nvPr userDrawn="1"/>
        </p:nvPicPr>
        <p:blipFill>
          <a:blip r:embed="rId3"/>
          <a:stretch>
            <a:fillRect/>
          </a:stretch>
        </p:blipFill>
        <p:spPr>
          <a:xfrm>
            <a:off x="10046465" y="6034528"/>
            <a:ext cx="1975835" cy="643643"/>
          </a:xfrm>
          <a:prstGeom prst="rect">
            <a:avLst/>
          </a:prstGeom>
        </p:spPr>
      </p:pic>
    </p:spTree>
    <p:extLst>
      <p:ext uri="{BB962C8B-B14F-4D97-AF65-F5344CB8AC3E}">
        <p14:creationId xmlns:p14="http://schemas.microsoft.com/office/powerpoint/2010/main" val="1850099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6F145-593B-40CD-A223-1E600F27AC2F}"/>
              </a:ext>
            </a:extLst>
          </p:cNvPr>
          <p:cNvPicPr>
            <a:picLocks noChangeAspect="1"/>
          </p:cNvPicPr>
          <p:nvPr userDrawn="1"/>
        </p:nvPicPr>
        <p:blipFill>
          <a:blip r:embed="rId2"/>
          <a:src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437E78C-95A5-BB4E-AA87-C12AC8D94B4B}"/>
              </a:ext>
            </a:extLst>
          </p:cNvPr>
          <p:cNvSpPr>
            <a:spLocks noGrp="1"/>
          </p:cNvSpPr>
          <p:nvPr>
            <p:ph sz="half" idx="1"/>
          </p:nvPr>
        </p:nvSpPr>
        <p:spPr>
          <a:xfrm>
            <a:off x="3066546" y="1968182"/>
            <a:ext cx="6903156" cy="346383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A83F537F-EB23-2B44-8FC6-F39FECE66982}"/>
              </a:ext>
            </a:extLst>
          </p:cNvPr>
          <p:cNvSpPr>
            <a:spLocks noGrp="1"/>
          </p:cNvSpPr>
          <p:nvPr>
            <p:ph type="ftr" sz="quarter" idx="11"/>
          </p:nvPr>
        </p:nvSpPr>
        <p:spPr/>
        <p:txBody>
          <a:bodyPr/>
          <a:lstStyle/>
          <a:p>
            <a:r>
              <a:rPr lang="en-GB"/>
              <a:t>© 2023 Cornelis Networks</a:t>
            </a:r>
            <a:endParaRPr lang="en-US" dirty="0"/>
          </a:p>
        </p:txBody>
      </p:sp>
      <p:sp>
        <p:nvSpPr>
          <p:cNvPr id="7" name="Slide Number Placeholder 6">
            <a:extLst>
              <a:ext uri="{FF2B5EF4-FFF2-40B4-BE49-F238E27FC236}">
                <a16:creationId xmlns:a16="http://schemas.microsoft.com/office/drawing/2014/main" id="{3D9B0D21-7EEF-9346-8470-75E7C15E7C0C}"/>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2" name="Title 1">
            <a:extLst>
              <a:ext uri="{FF2B5EF4-FFF2-40B4-BE49-F238E27FC236}">
                <a16:creationId xmlns:a16="http://schemas.microsoft.com/office/drawing/2014/main" id="{FEC336E6-0F7C-7E44-9ACA-05C4A4C0F6C1}"/>
              </a:ext>
            </a:extLst>
          </p:cNvPr>
          <p:cNvSpPr>
            <a:spLocks noGrp="1"/>
          </p:cNvSpPr>
          <p:nvPr>
            <p:ph type="title" hasCustomPrompt="1"/>
          </p:nvPr>
        </p:nvSpPr>
        <p:spPr>
          <a:xfrm>
            <a:off x="3066546" y="761682"/>
            <a:ext cx="8635597" cy="1325563"/>
          </a:xfrm>
        </p:spPr>
        <p:txBody>
          <a:bodyPr/>
          <a:lstStyle>
            <a:lvl1pPr>
              <a:defRPr>
                <a:solidFill>
                  <a:schemeClr val="accent2"/>
                </a:solidFill>
              </a:defRPr>
            </a:lvl1pPr>
          </a:lstStyle>
          <a:p>
            <a:r>
              <a:rPr lang="en-GB"/>
              <a:t>Contents</a:t>
            </a:r>
            <a:endParaRPr lang="en-US"/>
          </a:p>
        </p:txBody>
      </p:sp>
      <p:pic>
        <p:nvPicPr>
          <p:cNvPr id="9" name="Picture 8">
            <a:extLst>
              <a:ext uri="{FF2B5EF4-FFF2-40B4-BE49-F238E27FC236}">
                <a16:creationId xmlns:a16="http://schemas.microsoft.com/office/drawing/2014/main" id="{2EF781F3-B3A7-4D8B-9F5F-C40E8352205C}"/>
              </a:ext>
            </a:extLst>
          </p:cNvPr>
          <p:cNvPicPr>
            <a:picLocks noChangeAspect="1"/>
          </p:cNvPicPr>
          <p:nvPr userDrawn="1"/>
        </p:nvPicPr>
        <p:blipFill>
          <a:blip r:embed="rId3"/>
          <a:stretch>
            <a:fillRect/>
          </a:stretch>
        </p:blipFill>
        <p:spPr>
          <a:xfrm>
            <a:off x="10046465" y="6034528"/>
            <a:ext cx="1975835" cy="643643"/>
          </a:xfrm>
          <a:prstGeom prst="rect">
            <a:avLst/>
          </a:prstGeom>
        </p:spPr>
      </p:pic>
    </p:spTree>
    <p:extLst>
      <p:ext uri="{BB962C8B-B14F-4D97-AF65-F5344CB8AC3E}">
        <p14:creationId xmlns:p14="http://schemas.microsoft.com/office/powerpoint/2010/main" val="403849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6F145-593B-40CD-A223-1E600F27AC2F}"/>
              </a:ext>
            </a:extLst>
          </p:cNvPr>
          <p:cNvPicPr>
            <a:picLocks noChangeAspect="1"/>
          </p:cNvPicPr>
          <p:nvPr userDrawn="1"/>
        </p:nvPicPr>
        <p:blipFill>
          <a:blip r:embed="rId2"/>
          <a:srcRect/>
          <a:stretch/>
        </p:blipFill>
        <p:spPr>
          <a:xfrm>
            <a:off x="0" y="0"/>
            <a:ext cx="12192000" cy="6858000"/>
          </a:xfrm>
          <a:prstGeom prst="rect">
            <a:avLst/>
          </a:prstGeom>
        </p:spPr>
      </p:pic>
      <p:sp>
        <p:nvSpPr>
          <p:cNvPr id="6" name="Footer Placeholder 5">
            <a:extLst>
              <a:ext uri="{FF2B5EF4-FFF2-40B4-BE49-F238E27FC236}">
                <a16:creationId xmlns:a16="http://schemas.microsoft.com/office/drawing/2014/main" id="{A83F537F-EB23-2B44-8FC6-F39FECE66982}"/>
              </a:ext>
            </a:extLst>
          </p:cNvPr>
          <p:cNvSpPr>
            <a:spLocks noGrp="1"/>
          </p:cNvSpPr>
          <p:nvPr>
            <p:ph type="ftr" sz="quarter" idx="11"/>
          </p:nvPr>
        </p:nvSpPr>
        <p:spPr/>
        <p:txBody>
          <a:bodyPr/>
          <a:lstStyle/>
          <a:p>
            <a:r>
              <a:rPr lang="en-GB"/>
              <a:t>© 2023 Cornelis Networks</a:t>
            </a:r>
            <a:endParaRPr lang="en-US" dirty="0"/>
          </a:p>
        </p:txBody>
      </p:sp>
      <p:sp>
        <p:nvSpPr>
          <p:cNvPr id="7" name="Slide Number Placeholder 6">
            <a:extLst>
              <a:ext uri="{FF2B5EF4-FFF2-40B4-BE49-F238E27FC236}">
                <a16:creationId xmlns:a16="http://schemas.microsoft.com/office/drawing/2014/main" id="{3D9B0D21-7EEF-9346-8470-75E7C15E7C0C}"/>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9" name="Content Placeholder 2">
            <a:extLst>
              <a:ext uri="{FF2B5EF4-FFF2-40B4-BE49-F238E27FC236}">
                <a16:creationId xmlns:a16="http://schemas.microsoft.com/office/drawing/2014/main" id="{9F07A317-876C-477E-8E66-77DC0DD606D5}"/>
              </a:ext>
            </a:extLst>
          </p:cNvPr>
          <p:cNvSpPr>
            <a:spLocks noGrp="1"/>
          </p:cNvSpPr>
          <p:nvPr>
            <p:ph sz="half" idx="1"/>
          </p:nvPr>
        </p:nvSpPr>
        <p:spPr>
          <a:xfrm>
            <a:off x="443089" y="1968182"/>
            <a:ext cx="6903156" cy="346383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62967C98-FA03-44C2-93D5-D73B679CBD93}"/>
              </a:ext>
            </a:extLst>
          </p:cNvPr>
          <p:cNvSpPr>
            <a:spLocks noGrp="1"/>
          </p:cNvSpPr>
          <p:nvPr>
            <p:ph type="title" hasCustomPrompt="1"/>
          </p:nvPr>
        </p:nvSpPr>
        <p:spPr>
          <a:xfrm>
            <a:off x="443089" y="761682"/>
            <a:ext cx="8635597" cy="1325563"/>
          </a:xfrm>
        </p:spPr>
        <p:txBody>
          <a:bodyPr/>
          <a:lstStyle>
            <a:lvl1pPr>
              <a:defRPr>
                <a:solidFill>
                  <a:schemeClr val="accent2"/>
                </a:solidFill>
              </a:defRPr>
            </a:lvl1pPr>
          </a:lstStyle>
          <a:p>
            <a:r>
              <a:rPr lang="en-GB"/>
              <a:t>Contents</a:t>
            </a:r>
            <a:endParaRPr lang="en-US"/>
          </a:p>
        </p:txBody>
      </p:sp>
      <p:pic>
        <p:nvPicPr>
          <p:cNvPr id="11" name="Picture 10">
            <a:extLst>
              <a:ext uri="{FF2B5EF4-FFF2-40B4-BE49-F238E27FC236}">
                <a16:creationId xmlns:a16="http://schemas.microsoft.com/office/drawing/2014/main" id="{F8738287-0FB8-4D86-9E69-8EE05989D93A}"/>
              </a:ext>
            </a:extLst>
          </p:cNvPr>
          <p:cNvPicPr>
            <a:picLocks noChangeAspect="1"/>
          </p:cNvPicPr>
          <p:nvPr userDrawn="1"/>
        </p:nvPicPr>
        <p:blipFill>
          <a:blip r:embed="rId3"/>
          <a:stretch>
            <a:fillRect/>
          </a:stretch>
        </p:blipFill>
        <p:spPr>
          <a:xfrm>
            <a:off x="10046465" y="6034528"/>
            <a:ext cx="1975835" cy="643643"/>
          </a:xfrm>
          <a:prstGeom prst="rect">
            <a:avLst/>
          </a:prstGeom>
        </p:spPr>
      </p:pic>
    </p:spTree>
    <p:extLst>
      <p:ext uri="{BB962C8B-B14F-4D97-AF65-F5344CB8AC3E}">
        <p14:creationId xmlns:p14="http://schemas.microsoft.com/office/powerpoint/2010/main" val="307188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OPY 01">
    <p:spTree>
      <p:nvGrpSpPr>
        <p:cNvPr id="1" name=""/>
        <p:cNvGrpSpPr/>
        <p:nvPr/>
      </p:nvGrpSpPr>
      <p:grpSpPr>
        <a:xfrm>
          <a:off x="0" y="0"/>
          <a:ext cx="0" cy="0"/>
          <a:chOff x="0" y="0"/>
          <a:chExt cx="0" cy="0"/>
        </a:xfrm>
      </p:grpSpPr>
      <p:sp>
        <p:nvSpPr>
          <p:cNvPr id="12" name="Snip Single Corner of Rectangle 11">
            <a:extLst>
              <a:ext uri="{FF2B5EF4-FFF2-40B4-BE49-F238E27FC236}">
                <a16:creationId xmlns:a16="http://schemas.microsoft.com/office/drawing/2014/main" id="{2B458E7D-48D7-2E43-9C25-2DF7E1C1336D}"/>
              </a:ext>
            </a:extLst>
          </p:cNvPr>
          <p:cNvSpPr/>
          <p:nvPr userDrawn="1"/>
        </p:nvSpPr>
        <p:spPr>
          <a:xfrm rot="16200000">
            <a:off x="6546148" y="1212144"/>
            <a:ext cx="6858000" cy="4433711"/>
          </a:xfrm>
          <a:prstGeom prst="snip1Rect">
            <a:avLst>
              <a:gd name="adj" fmla="val 50000"/>
            </a:avLst>
          </a:prstGeom>
          <a:gradFill>
            <a:gsLst>
              <a:gs pos="0">
                <a:schemeClr val="accent1"/>
              </a:gs>
              <a:gs pos="100000">
                <a:srgbClr val="04417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6F4B1-8B9C-0B42-B47F-919A4E71667B}"/>
              </a:ext>
            </a:extLst>
          </p:cNvPr>
          <p:cNvSpPr>
            <a:spLocks noGrp="1"/>
          </p:cNvSpPr>
          <p:nvPr>
            <p:ph type="title"/>
          </p:nvPr>
        </p:nvSpPr>
        <p:spPr>
          <a:xfrm>
            <a:off x="443089" y="1612574"/>
            <a:ext cx="5971359" cy="1325563"/>
          </a:xfrm>
        </p:spPr>
        <p:txBody>
          <a:bodyPr>
            <a:normAutofit/>
          </a:bodyPr>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8F57ED-6F10-7B42-B209-734F98464013}"/>
              </a:ext>
            </a:extLst>
          </p:cNvPr>
          <p:cNvSpPr>
            <a:spLocks noGrp="1"/>
          </p:cNvSpPr>
          <p:nvPr>
            <p:ph idx="1"/>
          </p:nvPr>
        </p:nvSpPr>
        <p:spPr>
          <a:xfrm>
            <a:off x="443089" y="3073074"/>
            <a:ext cx="5971359" cy="32832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41A2F1FC-1FE6-B242-AA10-82C16C35ABDB}"/>
              </a:ext>
            </a:extLst>
          </p:cNvPr>
          <p:cNvSpPr>
            <a:spLocks noGrp="1"/>
          </p:cNvSpPr>
          <p:nvPr>
            <p:ph type="ftr" sz="quarter" idx="11"/>
          </p:nvPr>
        </p:nvSpPr>
        <p:spPr/>
        <p:txBody>
          <a:bodyPr/>
          <a:lstStyle/>
          <a:p>
            <a:r>
              <a:rPr lang="en-GB"/>
              <a:t>© 2023 Cornelis Networks</a:t>
            </a:r>
            <a:endParaRPr lang="en-US" dirty="0"/>
          </a:p>
        </p:txBody>
      </p:sp>
      <p:sp>
        <p:nvSpPr>
          <p:cNvPr id="6" name="Slide Number Placeholder 5">
            <a:extLst>
              <a:ext uri="{FF2B5EF4-FFF2-40B4-BE49-F238E27FC236}">
                <a16:creationId xmlns:a16="http://schemas.microsoft.com/office/drawing/2014/main" id="{483C8ED2-C5D4-8F47-9802-6FC9D4B0ABFF}"/>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8" name="Picture Placeholder 7">
            <a:extLst>
              <a:ext uri="{FF2B5EF4-FFF2-40B4-BE49-F238E27FC236}">
                <a16:creationId xmlns:a16="http://schemas.microsoft.com/office/drawing/2014/main" id="{2B561CF9-FE95-A94D-A9D6-4F27D38B9EBC}"/>
              </a:ext>
            </a:extLst>
          </p:cNvPr>
          <p:cNvSpPr>
            <a:spLocks noGrp="1"/>
          </p:cNvSpPr>
          <p:nvPr>
            <p:ph type="pic" sz="quarter" idx="13"/>
          </p:nvPr>
        </p:nvSpPr>
        <p:spPr>
          <a:xfrm>
            <a:off x="6878472" y="517525"/>
            <a:ext cx="5313527" cy="5232400"/>
          </a:xfrm>
        </p:spPr>
        <p:txBody>
          <a:bodyPr/>
          <a:lstStyle/>
          <a:p>
            <a:r>
              <a:rPr lang="en-GB"/>
              <a:t>Click icon to add picture</a:t>
            </a:r>
            <a:endParaRPr lang="en-US"/>
          </a:p>
        </p:txBody>
      </p:sp>
      <p:sp>
        <p:nvSpPr>
          <p:cNvPr id="15" name="Snip Single Corner of Rectangle 14">
            <a:extLst>
              <a:ext uri="{FF2B5EF4-FFF2-40B4-BE49-F238E27FC236}">
                <a16:creationId xmlns:a16="http://schemas.microsoft.com/office/drawing/2014/main" id="{325F152B-92BD-4540-905B-1CDF0A78FEF3}"/>
              </a:ext>
            </a:extLst>
          </p:cNvPr>
          <p:cNvSpPr/>
          <p:nvPr userDrawn="1"/>
        </p:nvSpPr>
        <p:spPr>
          <a:xfrm flipV="1">
            <a:off x="0" y="-1"/>
            <a:ext cx="4067034" cy="1108075"/>
          </a:xfrm>
          <a:prstGeom prst="snip1Rect">
            <a:avLst>
              <a:gd name="adj" fmla="val 50000"/>
            </a:avLst>
          </a:prstGeom>
          <a:gradFill>
            <a:gsLst>
              <a:gs pos="0">
                <a:schemeClr val="accent1"/>
              </a:gs>
              <a:gs pos="100000">
                <a:srgbClr val="04417E"/>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0E580C21-B237-864B-842E-4CBAD7DC5231}"/>
              </a:ext>
            </a:extLst>
          </p:cNvPr>
          <p:cNvSpPr>
            <a:spLocks noGrp="1"/>
          </p:cNvSpPr>
          <p:nvPr>
            <p:ph type="body" sz="quarter" idx="14" hasCustomPrompt="1"/>
          </p:nvPr>
        </p:nvSpPr>
        <p:spPr>
          <a:xfrm>
            <a:off x="442913" y="369838"/>
            <a:ext cx="3340100" cy="368395"/>
          </a:xfrm>
        </p:spPr>
        <p:txBody>
          <a:bodyPr>
            <a:normAutofit/>
          </a:bodyPr>
          <a:lstStyle>
            <a:lvl1pPr marL="0" indent="0">
              <a:buNone/>
              <a:defRPr sz="1800" b="1" i="0">
                <a:solidFill>
                  <a:schemeClr val="bg1"/>
                </a:solidFill>
                <a:latin typeface="Trebuchet MS" panose="020B0703020202090204" pitchFamily="34" charset="0"/>
              </a:defRPr>
            </a:lvl1pPr>
          </a:lstStyle>
          <a:p>
            <a:pPr lvl="0"/>
            <a:r>
              <a:rPr lang="en-GB"/>
              <a:t>SUBHEADING</a:t>
            </a:r>
            <a:endParaRPr lang="en-US"/>
          </a:p>
        </p:txBody>
      </p:sp>
      <p:pic>
        <p:nvPicPr>
          <p:cNvPr id="16" name="Picture 15">
            <a:extLst>
              <a:ext uri="{FF2B5EF4-FFF2-40B4-BE49-F238E27FC236}">
                <a16:creationId xmlns:a16="http://schemas.microsoft.com/office/drawing/2014/main" id="{C45A90DC-C62A-4EFE-8BC5-2989A8F19925}"/>
              </a:ext>
            </a:extLst>
          </p:cNvPr>
          <p:cNvPicPr>
            <a:picLocks noChangeAspect="1"/>
          </p:cNvPicPr>
          <p:nvPr userDrawn="1"/>
        </p:nvPicPr>
        <p:blipFill>
          <a:blip r:embed="rId2"/>
          <a:stretch>
            <a:fillRect/>
          </a:stretch>
        </p:blipFill>
        <p:spPr>
          <a:xfrm>
            <a:off x="10046465" y="6034527"/>
            <a:ext cx="1975834" cy="643643"/>
          </a:xfrm>
          <a:prstGeom prst="rect">
            <a:avLst/>
          </a:prstGeom>
        </p:spPr>
      </p:pic>
    </p:spTree>
    <p:extLst>
      <p:ext uri="{BB962C8B-B14F-4D97-AF65-F5344CB8AC3E}">
        <p14:creationId xmlns:p14="http://schemas.microsoft.com/office/powerpoint/2010/main" val="353050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OPY 02">
    <p:spTree>
      <p:nvGrpSpPr>
        <p:cNvPr id="1" name=""/>
        <p:cNvGrpSpPr/>
        <p:nvPr/>
      </p:nvGrpSpPr>
      <p:grpSpPr>
        <a:xfrm>
          <a:off x="0" y="0"/>
          <a:ext cx="0" cy="0"/>
          <a:chOff x="0" y="0"/>
          <a:chExt cx="0" cy="0"/>
        </a:xfrm>
      </p:grpSpPr>
      <p:sp>
        <p:nvSpPr>
          <p:cNvPr id="13" name="Snip Single Corner of Rectangle 11">
            <a:extLst>
              <a:ext uri="{FF2B5EF4-FFF2-40B4-BE49-F238E27FC236}">
                <a16:creationId xmlns:a16="http://schemas.microsoft.com/office/drawing/2014/main" id="{F28EA91A-3557-4935-9451-4702484C2C76}"/>
              </a:ext>
            </a:extLst>
          </p:cNvPr>
          <p:cNvSpPr/>
          <p:nvPr userDrawn="1"/>
        </p:nvSpPr>
        <p:spPr>
          <a:xfrm rot="16200000">
            <a:off x="7459232" y="2371612"/>
            <a:ext cx="1808806" cy="5104264"/>
          </a:xfrm>
          <a:prstGeom prst="snip1Rect">
            <a:avLst>
              <a:gd name="adj" fmla="val 0"/>
            </a:avLst>
          </a:prstGeom>
          <a:gradFill>
            <a:gsLst>
              <a:gs pos="0">
                <a:schemeClr val="accent1"/>
              </a:gs>
              <a:gs pos="100000">
                <a:srgbClr val="04417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2B561CF9-FE95-A94D-A9D6-4F27D38B9EBC}"/>
              </a:ext>
            </a:extLst>
          </p:cNvPr>
          <p:cNvSpPr>
            <a:spLocks noGrp="1"/>
          </p:cNvSpPr>
          <p:nvPr>
            <p:ph type="pic" sz="quarter" idx="13"/>
          </p:nvPr>
        </p:nvSpPr>
        <p:spPr>
          <a:xfrm>
            <a:off x="-1" y="-1"/>
            <a:ext cx="4907009" cy="6861195"/>
          </a:xfrm>
        </p:spPr>
        <p:txBody>
          <a:bodyPr/>
          <a:lstStyle/>
          <a:p>
            <a:r>
              <a:rPr lang="en-GB"/>
              <a:t>Click icon to add picture</a:t>
            </a:r>
            <a:endParaRPr lang="en-US"/>
          </a:p>
        </p:txBody>
      </p:sp>
      <p:sp>
        <p:nvSpPr>
          <p:cNvPr id="3" name="Content Placeholder 2">
            <a:extLst>
              <a:ext uri="{FF2B5EF4-FFF2-40B4-BE49-F238E27FC236}">
                <a16:creationId xmlns:a16="http://schemas.microsoft.com/office/drawing/2014/main" id="{FF8F57ED-6F10-7B42-B209-734F98464013}"/>
              </a:ext>
            </a:extLst>
          </p:cNvPr>
          <p:cNvSpPr>
            <a:spLocks noGrp="1"/>
          </p:cNvSpPr>
          <p:nvPr>
            <p:ph idx="1"/>
          </p:nvPr>
        </p:nvSpPr>
        <p:spPr>
          <a:xfrm>
            <a:off x="6340025" y="1253331"/>
            <a:ext cx="4907009" cy="23633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41A2F1FC-1FE6-B242-AA10-82C16C35ABDB}"/>
              </a:ext>
            </a:extLst>
          </p:cNvPr>
          <p:cNvSpPr>
            <a:spLocks noGrp="1"/>
          </p:cNvSpPr>
          <p:nvPr>
            <p:ph type="ftr" sz="quarter" idx="11"/>
          </p:nvPr>
        </p:nvSpPr>
        <p:spPr/>
        <p:txBody>
          <a:bodyPr/>
          <a:lstStyle>
            <a:lvl1pPr>
              <a:defRPr>
                <a:solidFill>
                  <a:schemeClr val="bg1"/>
                </a:solidFill>
              </a:defRPr>
            </a:lvl1pPr>
          </a:lstStyle>
          <a:p>
            <a:r>
              <a:rPr lang="en-GB"/>
              <a:t>© 2023 Cornelis Networks</a:t>
            </a:r>
            <a:endParaRPr lang="en-US"/>
          </a:p>
        </p:txBody>
      </p:sp>
      <p:sp>
        <p:nvSpPr>
          <p:cNvPr id="6" name="Slide Number Placeholder 5">
            <a:extLst>
              <a:ext uri="{FF2B5EF4-FFF2-40B4-BE49-F238E27FC236}">
                <a16:creationId xmlns:a16="http://schemas.microsoft.com/office/drawing/2014/main" id="{483C8ED2-C5D4-8F47-9802-6FC9D4B0ABFF}"/>
              </a:ext>
            </a:extLst>
          </p:cNvPr>
          <p:cNvSpPr>
            <a:spLocks noGrp="1"/>
          </p:cNvSpPr>
          <p:nvPr>
            <p:ph type="sldNum" sz="quarter" idx="12"/>
          </p:nvPr>
        </p:nvSpPr>
        <p:spPr/>
        <p:txBody>
          <a:bodyPr/>
          <a:lstStyle>
            <a:lvl1pPr>
              <a:defRPr>
                <a:solidFill>
                  <a:schemeClr val="bg1"/>
                </a:solidFill>
              </a:defRPr>
            </a:lvl1pPr>
          </a:lstStyle>
          <a:p>
            <a:fld id="{F6894C07-2AB0-084F-BA18-F75D8F968572}" type="slidenum">
              <a:rPr lang="en-US" smtClean="0"/>
              <a:pPr/>
              <a:t>‹#›</a:t>
            </a:fld>
            <a:endParaRPr lang="en-US"/>
          </a:p>
        </p:txBody>
      </p:sp>
      <p:sp>
        <p:nvSpPr>
          <p:cNvPr id="2" name="Title 1">
            <a:extLst>
              <a:ext uri="{FF2B5EF4-FFF2-40B4-BE49-F238E27FC236}">
                <a16:creationId xmlns:a16="http://schemas.microsoft.com/office/drawing/2014/main" id="{AED6F4B1-8B9C-0B42-B47F-919A4E71667B}"/>
              </a:ext>
            </a:extLst>
          </p:cNvPr>
          <p:cNvSpPr>
            <a:spLocks noGrp="1"/>
          </p:cNvSpPr>
          <p:nvPr>
            <p:ph type="title"/>
          </p:nvPr>
        </p:nvSpPr>
        <p:spPr>
          <a:xfrm>
            <a:off x="443090" y="1075173"/>
            <a:ext cx="4551991" cy="2172993"/>
          </a:xfrm>
        </p:spPr>
        <p:txBody>
          <a:bodyPr>
            <a:normAutofit/>
          </a:bodyPr>
          <a:lstStyle>
            <a:lvl1pPr>
              <a:defRPr sz="3200">
                <a:solidFill>
                  <a:schemeClr val="bg1"/>
                </a:solidFill>
              </a:defRPr>
            </a:lvl1pPr>
          </a:lstStyle>
          <a:p>
            <a:r>
              <a:rPr lang="en-GB"/>
              <a:t>Click to edit Master title style</a:t>
            </a:r>
            <a:endParaRPr lang="en-US"/>
          </a:p>
        </p:txBody>
      </p:sp>
      <p:sp>
        <p:nvSpPr>
          <p:cNvPr id="7" name="Text Placeholder 6">
            <a:extLst>
              <a:ext uri="{FF2B5EF4-FFF2-40B4-BE49-F238E27FC236}">
                <a16:creationId xmlns:a16="http://schemas.microsoft.com/office/drawing/2014/main" id="{06432097-F5EC-3249-B86F-8FB9F6B565F3}"/>
              </a:ext>
            </a:extLst>
          </p:cNvPr>
          <p:cNvSpPr>
            <a:spLocks noGrp="1"/>
          </p:cNvSpPr>
          <p:nvPr>
            <p:ph type="body" sz="quarter" idx="14"/>
          </p:nvPr>
        </p:nvSpPr>
        <p:spPr>
          <a:xfrm>
            <a:off x="5946161" y="4107455"/>
            <a:ext cx="4907010" cy="1174929"/>
          </a:xfrm>
        </p:spPr>
        <p:txBody>
          <a:bodyPr/>
          <a:lstStyle>
            <a:lvl1pPr>
              <a:defRPr b="1" i="0">
                <a:solidFill>
                  <a:schemeClr val="bg1"/>
                </a:solidFill>
                <a:latin typeface="Trebuchet MS" panose="020B0703020202090204" pitchFamily="34" charset="0"/>
              </a:defRPr>
            </a:lvl1pPr>
            <a:lvl2pPr>
              <a:defRPr b="1" i="0">
                <a:solidFill>
                  <a:schemeClr val="bg1"/>
                </a:solidFill>
                <a:latin typeface="Trebuchet MS" panose="020B0703020202090204" pitchFamily="34" charset="0"/>
              </a:defRPr>
            </a:lvl2pPr>
            <a:lvl3pPr>
              <a:defRPr b="1" i="0">
                <a:solidFill>
                  <a:schemeClr val="bg1"/>
                </a:solidFill>
                <a:latin typeface="Trebuchet MS" panose="020B0703020202090204" pitchFamily="34" charset="0"/>
              </a:defRPr>
            </a:lvl3pPr>
            <a:lvl4pPr>
              <a:defRPr b="1" i="0">
                <a:solidFill>
                  <a:schemeClr val="bg1"/>
                </a:solidFill>
                <a:latin typeface="Trebuchet MS" panose="020B0703020202090204" pitchFamily="34" charset="0"/>
              </a:defRPr>
            </a:lvl4pPr>
            <a:lvl5pPr>
              <a:defRPr b="1" i="0">
                <a:solidFill>
                  <a:schemeClr val="bg1"/>
                </a:solidFill>
                <a:latin typeface="Trebuchet MS" panose="020B070302020209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0450B35D-58C0-45FA-84DC-8E73C4470057}"/>
              </a:ext>
            </a:extLst>
          </p:cNvPr>
          <p:cNvSpPr txBox="1">
            <a:spLocks/>
          </p:cNvSpPr>
          <p:nvPr userDrawn="1"/>
        </p:nvSpPr>
        <p:spPr>
          <a:xfrm>
            <a:off x="880281"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a:t>
            </a:r>
            <a:r>
              <a:rPr lang="en-US" dirty="0"/>
              <a:t>2022 Cornelis Networks</a:t>
            </a:r>
          </a:p>
        </p:txBody>
      </p:sp>
      <p:sp>
        <p:nvSpPr>
          <p:cNvPr id="11" name="Slide Number Placeholder 5">
            <a:extLst>
              <a:ext uri="{FF2B5EF4-FFF2-40B4-BE49-F238E27FC236}">
                <a16:creationId xmlns:a16="http://schemas.microsoft.com/office/drawing/2014/main" id="{6E98E825-530F-4593-B7CE-E3C0A93D01F2}"/>
              </a:ext>
            </a:extLst>
          </p:cNvPr>
          <p:cNvSpPr txBox="1">
            <a:spLocks/>
          </p:cNvSpPr>
          <p:nvPr userDrawn="1"/>
        </p:nvSpPr>
        <p:spPr>
          <a:xfrm>
            <a:off x="459420" y="6356350"/>
            <a:ext cx="420861"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894C07-2AB0-084F-BA18-F75D8F968572}" type="slidenum">
              <a:rPr lang="en-US" smtClean="0"/>
              <a:pPr/>
              <a:t>‹#›</a:t>
            </a:fld>
            <a:endParaRPr lang="en-US"/>
          </a:p>
        </p:txBody>
      </p:sp>
    </p:spTree>
    <p:extLst>
      <p:ext uri="{BB962C8B-B14F-4D97-AF65-F5344CB8AC3E}">
        <p14:creationId xmlns:p14="http://schemas.microsoft.com/office/powerpoint/2010/main" val="600357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COPY 03">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B561CF9-FE95-A94D-A9D6-4F27D38B9EBC}"/>
              </a:ext>
            </a:extLst>
          </p:cNvPr>
          <p:cNvSpPr>
            <a:spLocks noGrp="1"/>
          </p:cNvSpPr>
          <p:nvPr>
            <p:ph type="pic" sz="quarter" idx="13"/>
          </p:nvPr>
        </p:nvSpPr>
        <p:spPr>
          <a:xfrm>
            <a:off x="0" y="-1"/>
            <a:ext cx="3643490" cy="6861195"/>
          </a:xfrm>
        </p:spPr>
        <p:txBody>
          <a:bodyPr/>
          <a:lstStyle/>
          <a:p>
            <a:r>
              <a:rPr lang="en-GB"/>
              <a:t>Click icon to add picture</a:t>
            </a:r>
            <a:endParaRPr lang="en-US"/>
          </a:p>
        </p:txBody>
      </p:sp>
      <p:sp>
        <p:nvSpPr>
          <p:cNvPr id="3" name="Content Placeholder 2">
            <a:extLst>
              <a:ext uri="{FF2B5EF4-FFF2-40B4-BE49-F238E27FC236}">
                <a16:creationId xmlns:a16="http://schemas.microsoft.com/office/drawing/2014/main" id="{FF8F57ED-6F10-7B42-B209-734F98464013}"/>
              </a:ext>
            </a:extLst>
          </p:cNvPr>
          <p:cNvSpPr>
            <a:spLocks noGrp="1"/>
          </p:cNvSpPr>
          <p:nvPr>
            <p:ph idx="1"/>
          </p:nvPr>
        </p:nvSpPr>
        <p:spPr>
          <a:xfrm>
            <a:off x="4639089" y="4785992"/>
            <a:ext cx="6266618" cy="11001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a:extLst>
              <a:ext uri="{FF2B5EF4-FFF2-40B4-BE49-F238E27FC236}">
                <a16:creationId xmlns:a16="http://schemas.microsoft.com/office/drawing/2014/main" id="{41A2F1FC-1FE6-B242-AA10-82C16C35ABDB}"/>
              </a:ext>
            </a:extLst>
          </p:cNvPr>
          <p:cNvSpPr>
            <a:spLocks noGrp="1"/>
          </p:cNvSpPr>
          <p:nvPr>
            <p:ph type="ftr" sz="quarter" idx="11"/>
          </p:nvPr>
        </p:nvSpPr>
        <p:spPr/>
        <p:txBody>
          <a:bodyPr/>
          <a:lstStyle>
            <a:lvl1pPr>
              <a:defRPr>
                <a:solidFill>
                  <a:schemeClr val="bg1"/>
                </a:solidFill>
              </a:defRPr>
            </a:lvl1pPr>
          </a:lstStyle>
          <a:p>
            <a:r>
              <a:rPr lang="en-GB"/>
              <a:t>© 2023 Cornelis Networks</a:t>
            </a:r>
            <a:endParaRPr lang="en-US"/>
          </a:p>
        </p:txBody>
      </p:sp>
      <p:sp>
        <p:nvSpPr>
          <p:cNvPr id="6" name="Slide Number Placeholder 5">
            <a:extLst>
              <a:ext uri="{FF2B5EF4-FFF2-40B4-BE49-F238E27FC236}">
                <a16:creationId xmlns:a16="http://schemas.microsoft.com/office/drawing/2014/main" id="{483C8ED2-C5D4-8F47-9802-6FC9D4B0ABFF}"/>
              </a:ext>
            </a:extLst>
          </p:cNvPr>
          <p:cNvSpPr>
            <a:spLocks noGrp="1"/>
          </p:cNvSpPr>
          <p:nvPr>
            <p:ph type="sldNum" sz="quarter" idx="12"/>
          </p:nvPr>
        </p:nvSpPr>
        <p:spPr/>
        <p:txBody>
          <a:bodyPr/>
          <a:lstStyle>
            <a:lvl1pPr>
              <a:defRPr>
                <a:solidFill>
                  <a:schemeClr val="bg1"/>
                </a:solidFill>
              </a:defRPr>
            </a:lvl1pPr>
          </a:lstStyle>
          <a:p>
            <a:fld id="{F6894C07-2AB0-084F-BA18-F75D8F968572}" type="slidenum">
              <a:rPr lang="en-US" smtClean="0"/>
              <a:pPr/>
              <a:t>‹#›</a:t>
            </a:fld>
            <a:endParaRPr lang="en-US"/>
          </a:p>
        </p:txBody>
      </p:sp>
      <p:sp>
        <p:nvSpPr>
          <p:cNvPr id="2" name="Title 1">
            <a:extLst>
              <a:ext uri="{FF2B5EF4-FFF2-40B4-BE49-F238E27FC236}">
                <a16:creationId xmlns:a16="http://schemas.microsoft.com/office/drawing/2014/main" id="{AED6F4B1-8B9C-0B42-B47F-919A4E71667B}"/>
              </a:ext>
            </a:extLst>
          </p:cNvPr>
          <p:cNvSpPr>
            <a:spLocks noGrp="1"/>
          </p:cNvSpPr>
          <p:nvPr>
            <p:ph type="title"/>
          </p:nvPr>
        </p:nvSpPr>
        <p:spPr>
          <a:xfrm>
            <a:off x="4153556" y="703699"/>
            <a:ext cx="6266618" cy="553602"/>
          </a:xfrm>
        </p:spPr>
        <p:txBody>
          <a:bodyPr>
            <a:normAutofit/>
          </a:bodyPr>
          <a:lstStyle>
            <a:lvl1pPr>
              <a:defRPr sz="3200">
                <a:solidFill>
                  <a:schemeClr val="accent2"/>
                </a:solidFill>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CEC3A004-6A4F-F04E-A3A0-B84F1AAF1ED0}"/>
              </a:ext>
            </a:extLst>
          </p:cNvPr>
          <p:cNvSpPr/>
          <p:nvPr userDrawn="1"/>
        </p:nvSpPr>
        <p:spPr>
          <a:xfrm>
            <a:off x="4177040" y="2178748"/>
            <a:ext cx="7190719" cy="2872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4881B9C-FD59-B24F-95CA-5F423E94EDB5}"/>
              </a:ext>
            </a:extLst>
          </p:cNvPr>
          <p:cNvSpPr>
            <a:spLocks noGrp="1"/>
          </p:cNvSpPr>
          <p:nvPr>
            <p:ph type="body" sz="quarter" idx="14"/>
          </p:nvPr>
        </p:nvSpPr>
        <p:spPr>
          <a:xfrm>
            <a:off x="4386260" y="2310654"/>
            <a:ext cx="6772275" cy="26084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CA0F0233-EDD2-4210-85A4-CB378FAF009E}"/>
              </a:ext>
            </a:extLst>
          </p:cNvPr>
          <p:cNvSpPr txBox="1">
            <a:spLocks/>
          </p:cNvSpPr>
          <p:nvPr userDrawn="1"/>
        </p:nvSpPr>
        <p:spPr>
          <a:xfrm>
            <a:off x="863950" y="6383366"/>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a:t>
            </a:r>
            <a:r>
              <a:rPr lang="en-US" dirty="0"/>
              <a:t>2022 Cornelis Networks</a:t>
            </a:r>
          </a:p>
        </p:txBody>
      </p:sp>
      <p:sp>
        <p:nvSpPr>
          <p:cNvPr id="11" name="Slide Number Placeholder 5">
            <a:extLst>
              <a:ext uri="{FF2B5EF4-FFF2-40B4-BE49-F238E27FC236}">
                <a16:creationId xmlns:a16="http://schemas.microsoft.com/office/drawing/2014/main" id="{E2511A52-A792-42AE-BF64-44E1BCB2629E}"/>
              </a:ext>
            </a:extLst>
          </p:cNvPr>
          <p:cNvSpPr txBox="1">
            <a:spLocks/>
          </p:cNvSpPr>
          <p:nvPr userDrawn="1"/>
        </p:nvSpPr>
        <p:spPr>
          <a:xfrm>
            <a:off x="443089" y="6383366"/>
            <a:ext cx="420861"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894C07-2AB0-084F-BA18-F75D8F968572}" type="slidenum">
              <a:rPr lang="en-US" smtClean="0"/>
              <a:pPr/>
              <a:t>‹#›</a:t>
            </a:fld>
            <a:endParaRPr lang="en-US"/>
          </a:p>
        </p:txBody>
      </p:sp>
    </p:spTree>
    <p:extLst>
      <p:ext uri="{BB962C8B-B14F-4D97-AF65-F5344CB8AC3E}">
        <p14:creationId xmlns:p14="http://schemas.microsoft.com/office/powerpoint/2010/main" val="162221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10" name="Snip Single Corner of Rectangle 14">
            <a:extLst>
              <a:ext uri="{FF2B5EF4-FFF2-40B4-BE49-F238E27FC236}">
                <a16:creationId xmlns:a16="http://schemas.microsoft.com/office/drawing/2014/main" id="{AB821A0D-6ADB-485B-AF35-D313E4215295}"/>
              </a:ext>
            </a:extLst>
          </p:cNvPr>
          <p:cNvSpPr/>
          <p:nvPr userDrawn="1"/>
        </p:nvSpPr>
        <p:spPr>
          <a:xfrm flipV="1">
            <a:off x="0" y="0"/>
            <a:ext cx="4067034" cy="871491"/>
          </a:xfrm>
          <a:prstGeom prst="snip1Rect">
            <a:avLst>
              <a:gd name="adj" fmla="val 50000"/>
            </a:avLst>
          </a:prstGeom>
          <a:gradFill>
            <a:gsLst>
              <a:gs pos="0">
                <a:schemeClr val="accent1"/>
              </a:gs>
              <a:gs pos="100000">
                <a:srgbClr val="04417E"/>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6F4B1-8B9C-0B42-B47F-919A4E71667B}"/>
              </a:ext>
            </a:extLst>
          </p:cNvPr>
          <p:cNvSpPr>
            <a:spLocks noGrp="1"/>
          </p:cNvSpPr>
          <p:nvPr>
            <p:ph type="title"/>
          </p:nvPr>
        </p:nvSpPr>
        <p:spPr>
          <a:xfrm>
            <a:off x="443090" y="1612574"/>
            <a:ext cx="4647526" cy="1325563"/>
          </a:xfrm>
        </p:spPr>
        <p:txBody>
          <a:bodyPr>
            <a:normAutofit/>
          </a:bodyPr>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8F57ED-6F10-7B42-B209-734F98464013}"/>
              </a:ext>
            </a:extLst>
          </p:cNvPr>
          <p:cNvSpPr>
            <a:spLocks noGrp="1"/>
          </p:cNvSpPr>
          <p:nvPr>
            <p:ph idx="1"/>
          </p:nvPr>
        </p:nvSpPr>
        <p:spPr>
          <a:xfrm>
            <a:off x="443090" y="3073074"/>
            <a:ext cx="4647526" cy="291343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41A2F1FC-1FE6-B242-AA10-82C16C35ABDB}"/>
              </a:ext>
            </a:extLst>
          </p:cNvPr>
          <p:cNvSpPr>
            <a:spLocks noGrp="1"/>
          </p:cNvSpPr>
          <p:nvPr>
            <p:ph type="ftr" sz="quarter" idx="11"/>
          </p:nvPr>
        </p:nvSpPr>
        <p:spPr/>
        <p:txBody>
          <a:bodyPr/>
          <a:lstStyle/>
          <a:p>
            <a:r>
              <a:rPr lang="en-GB"/>
              <a:t>© 2023 Cornelis Networks</a:t>
            </a:r>
            <a:endParaRPr lang="en-US" dirty="0"/>
          </a:p>
        </p:txBody>
      </p:sp>
      <p:sp>
        <p:nvSpPr>
          <p:cNvPr id="6" name="Slide Number Placeholder 5">
            <a:extLst>
              <a:ext uri="{FF2B5EF4-FFF2-40B4-BE49-F238E27FC236}">
                <a16:creationId xmlns:a16="http://schemas.microsoft.com/office/drawing/2014/main" id="{483C8ED2-C5D4-8F47-9802-6FC9D4B0ABFF}"/>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19" name="Text Placeholder 18">
            <a:extLst>
              <a:ext uri="{FF2B5EF4-FFF2-40B4-BE49-F238E27FC236}">
                <a16:creationId xmlns:a16="http://schemas.microsoft.com/office/drawing/2014/main" id="{0E580C21-B237-864B-842E-4CBAD7DC5231}"/>
              </a:ext>
            </a:extLst>
          </p:cNvPr>
          <p:cNvSpPr>
            <a:spLocks noGrp="1"/>
          </p:cNvSpPr>
          <p:nvPr>
            <p:ph type="body" sz="quarter" idx="14" hasCustomPrompt="1"/>
          </p:nvPr>
        </p:nvSpPr>
        <p:spPr>
          <a:xfrm>
            <a:off x="442913" y="251547"/>
            <a:ext cx="3340100" cy="368395"/>
          </a:xfrm>
        </p:spPr>
        <p:txBody>
          <a:bodyPr>
            <a:normAutofit/>
          </a:bodyPr>
          <a:lstStyle>
            <a:lvl1pPr marL="0" indent="0">
              <a:buNone/>
              <a:defRPr sz="1800" b="1" i="0">
                <a:solidFill>
                  <a:schemeClr val="bg1"/>
                </a:solidFill>
                <a:latin typeface="Trebuchet MS" panose="020B0703020202090204" pitchFamily="34" charset="0"/>
              </a:defRPr>
            </a:lvl1pPr>
          </a:lstStyle>
          <a:p>
            <a:pPr lvl="0"/>
            <a:r>
              <a:rPr lang="en-GB"/>
              <a:t>SUBHEADING</a:t>
            </a:r>
            <a:endParaRPr lang="en-US"/>
          </a:p>
        </p:txBody>
      </p:sp>
      <p:graphicFrame>
        <p:nvGraphicFramePr>
          <p:cNvPr id="4" name="Chart 3">
            <a:extLst>
              <a:ext uri="{FF2B5EF4-FFF2-40B4-BE49-F238E27FC236}">
                <a16:creationId xmlns:a16="http://schemas.microsoft.com/office/drawing/2014/main" id="{4D35EA65-A3ED-CF4C-AC7A-C268F92E2E65}"/>
              </a:ext>
            </a:extLst>
          </p:cNvPr>
          <p:cNvGraphicFramePr/>
          <p:nvPr userDrawn="1">
            <p:extLst>
              <p:ext uri="{D42A27DB-BD31-4B8C-83A1-F6EECF244321}">
                <p14:modId xmlns:p14="http://schemas.microsoft.com/office/powerpoint/2010/main" val="1720428853"/>
              </p:ext>
            </p:extLst>
          </p:nvPr>
        </p:nvGraphicFramePr>
        <p:xfrm>
          <a:off x="6096000" y="1612574"/>
          <a:ext cx="5627925" cy="3751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830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92954-012F-0345-86F4-0B99F5998C35}"/>
              </a:ext>
            </a:extLst>
          </p:cNvPr>
          <p:cNvPicPr>
            <a:picLocks noChangeAspect="1"/>
          </p:cNvPicPr>
          <p:nvPr userDrawn="1"/>
        </p:nvPicPr>
        <p:blipFill>
          <a:blip r:embed="rId22"/>
          <a:stretch>
            <a:fillRect/>
          </a:stretch>
        </p:blipFill>
        <p:spPr>
          <a:xfrm>
            <a:off x="10046465" y="6034528"/>
            <a:ext cx="1975835" cy="643643"/>
          </a:xfrm>
          <a:prstGeom prst="rect">
            <a:avLst/>
          </a:prstGeom>
        </p:spPr>
      </p:pic>
      <p:sp>
        <p:nvSpPr>
          <p:cNvPr id="2" name="Title Placeholder 1">
            <a:extLst>
              <a:ext uri="{FF2B5EF4-FFF2-40B4-BE49-F238E27FC236}">
                <a16:creationId xmlns:a16="http://schemas.microsoft.com/office/drawing/2014/main" id="{8A9258CA-B1D2-014E-A545-96B02FD8C026}"/>
              </a:ext>
            </a:extLst>
          </p:cNvPr>
          <p:cNvSpPr>
            <a:spLocks noGrp="1"/>
          </p:cNvSpPr>
          <p:nvPr>
            <p:ph type="title"/>
          </p:nvPr>
        </p:nvSpPr>
        <p:spPr>
          <a:xfrm>
            <a:off x="443089"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1754CD-A88E-7149-BC17-FF77389B4A9A}"/>
              </a:ext>
            </a:extLst>
          </p:cNvPr>
          <p:cNvSpPr>
            <a:spLocks noGrp="1"/>
          </p:cNvSpPr>
          <p:nvPr>
            <p:ph type="body" idx="1"/>
          </p:nvPr>
        </p:nvSpPr>
        <p:spPr>
          <a:xfrm>
            <a:off x="443089"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32F805E-1522-C14A-B19A-A42F8CB8E240}"/>
              </a:ext>
            </a:extLst>
          </p:cNvPr>
          <p:cNvSpPr>
            <a:spLocks noGrp="1"/>
          </p:cNvSpPr>
          <p:nvPr>
            <p:ph type="ftr" sz="quarter" idx="3"/>
          </p:nvPr>
        </p:nvSpPr>
        <p:spPr>
          <a:xfrm>
            <a:off x="863950" y="6356350"/>
            <a:ext cx="4114800" cy="365125"/>
          </a:xfrm>
          <a:prstGeom prst="rect">
            <a:avLst/>
          </a:prstGeom>
        </p:spPr>
        <p:txBody>
          <a:bodyPr vert="horz" lIns="91440" tIns="45720" rIns="91440" bIns="45720" rtlCol="0" anchor="ctr"/>
          <a:lstStyle>
            <a:lvl1pPr algn="l">
              <a:defRPr sz="1000" b="0" i="0">
                <a:solidFill>
                  <a:schemeClr val="tx1">
                    <a:tint val="75000"/>
                  </a:schemeClr>
                </a:solidFill>
                <a:latin typeface="Trebuchet MS" panose="020B0703020202090204" pitchFamily="34" charset="0"/>
              </a:defRPr>
            </a:lvl1pPr>
          </a:lstStyle>
          <a:p>
            <a:r>
              <a:rPr lang="en-GB"/>
              <a:t>© 2023 Cornelis Networks</a:t>
            </a:r>
            <a:endParaRPr lang="en-US" dirty="0"/>
          </a:p>
        </p:txBody>
      </p:sp>
      <p:sp>
        <p:nvSpPr>
          <p:cNvPr id="6" name="Slide Number Placeholder 5">
            <a:extLst>
              <a:ext uri="{FF2B5EF4-FFF2-40B4-BE49-F238E27FC236}">
                <a16:creationId xmlns:a16="http://schemas.microsoft.com/office/drawing/2014/main" id="{714D9B61-16CB-F44F-BC0B-B05BA210076C}"/>
              </a:ext>
            </a:extLst>
          </p:cNvPr>
          <p:cNvSpPr>
            <a:spLocks noGrp="1"/>
          </p:cNvSpPr>
          <p:nvPr>
            <p:ph type="sldNum" sz="quarter" idx="4"/>
          </p:nvPr>
        </p:nvSpPr>
        <p:spPr>
          <a:xfrm>
            <a:off x="443089" y="6356350"/>
            <a:ext cx="420861" cy="365125"/>
          </a:xfrm>
          <a:prstGeom prst="rect">
            <a:avLst/>
          </a:prstGeom>
        </p:spPr>
        <p:txBody>
          <a:bodyPr vert="horz" lIns="91440" tIns="45720" rIns="91440" bIns="45720" rtlCol="0" anchor="ctr"/>
          <a:lstStyle>
            <a:lvl1pPr algn="l">
              <a:defRPr sz="1000" b="0" i="0">
                <a:solidFill>
                  <a:schemeClr val="tx1">
                    <a:tint val="75000"/>
                  </a:schemeClr>
                </a:solidFill>
                <a:latin typeface="Trebuchet MS" panose="020B0703020202090204" pitchFamily="34" charset="0"/>
              </a:defRPr>
            </a:lvl1pPr>
          </a:lstStyle>
          <a:p>
            <a:fld id="{F6894C07-2AB0-084F-BA18-F75D8F968572}" type="slidenum">
              <a:rPr lang="en-US" smtClean="0"/>
              <a:pPr/>
              <a:t>‹#›</a:t>
            </a:fld>
            <a:endParaRPr lang="en-US"/>
          </a:p>
        </p:txBody>
      </p:sp>
    </p:spTree>
    <p:extLst>
      <p:ext uri="{BB962C8B-B14F-4D97-AF65-F5344CB8AC3E}">
        <p14:creationId xmlns:p14="http://schemas.microsoft.com/office/powerpoint/2010/main" val="70734325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78" r:id="rId3"/>
    <p:sldLayoutId id="2147483679" r:id="rId4"/>
    <p:sldLayoutId id="2147483680" r:id="rId5"/>
    <p:sldLayoutId id="2147483650" r:id="rId6"/>
    <p:sldLayoutId id="2147483664" r:id="rId7"/>
    <p:sldLayoutId id="2147483668" r:id="rId8"/>
    <p:sldLayoutId id="2147483665" r:id="rId9"/>
    <p:sldLayoutId id="2147483681" r:id="rId10"/>
    <p:sldLayoutId id="2147483677" r:id="rId11"/>
    <p:sldLayoutId id="2147483666" r:id="rId12"/>
    <p:sldLayoutId id="2147483667" r:id="rId13"/>
    <p:sldLayoutId id="2147483652" r:id="rId14"/>
    <p:sldLayoutId id="2147483670" r:id="rId15"/>
    <p:sldLayoutId id="2147483671" r:id="rId16"/>
    <p:sldLayoutId id="2147483655" r:id="rId17"/>
    <p:sldLayoutId id="2147483654" r:id="rId18"/>
    <p:sldLayoutId id="2147483676" r:id="rId19"/>
    <p:sldLayoutId id="2147483669" r:id="rId20"/>
  </p:sldLayoutIdLst>
  <p:hf hdr="0" dt="0"/>
  <p:txStyles>
    <p:titleStyle>
      <a:lvl1pPr algn="l" defTabSz="914400" rtl="0" eaLnBrk="1" latinLnBrk="0" hangingPunct="1">
        <a:lnSpc>
          <a:spcPct val="90000"/>
        </a:lnSpc>
        <a:spcBef>
          <a:spcPct val="0"/>
        </a:spcBef>
        <a:buNone/>
        <a:defRPr sz="4000" b="1" i="0" kern="1200">
          <a:solidFill>
            <a:schemeClr val="accent2"/>
          </a:solidFill>
          <a:latin typeface="Trebuchet MS" panose="020B070302020209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2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1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9DBE-815D-45DB-95B8-3DEA8A37367D}"/>
              </a:ext>
            </a:extLst>
          </p:cNvPr>
          <p:cNvSpPr>
            <a:spLocks noGrp="1"/>
          </p:cNvSpPr>
          <p:nvPr>
            <p:ph type="ctrTitle"/>
          </p:nvPr>
        </p:nvSpPr>
        <p:spPr>
          <a:xfrm>
            <a:off x="443089" y="830424"/>
            <a:ext cx="6713491" cy="1722651"/>
          </a:xfrm>
        </p:spPr>
        <p:txBody>
          <a:bodyPr>
            <a:normAutofit/>
          </a:bodyPr>
          <a:lstStyle/>
          <a:p>
            <a:r>
              <a:rPr lang="en-US" sz="3600" dirty="0"/>
              <a:t>Modelling Next Generation High Performance Computing Fabrics</a:t>
            </a:r>
            <a:endParaRPr lang="en-US" dirty="0"/>
          </a:p>
        </p:txBody>
      </p:sp>
      <p:sp>
        <p:nvSpPr>
          <p:cNvPr id="3" name="Subtitle 2">
            <a:extLst>
              <a:ext uri="{FF2B5EF4-FFF2-40B4-BE49-F238E27FC236}">
                <a16:creationId xmlns:a16="http://schemas.microsoft.com/office/drawing/2014/main" id="{E6640F46-2E25-452F-A1D1-113BE68223FB}"/>
              </a:ext>
            </a:extLst>
          </p:cNvPr>
          <p:cNvSpPr>
            <a:spLocks noGrp="1"/>
          </p:cNvSpPr>
          <p:nvPr>
            <p:ph type="subTitle" idx="1"/>
          </p:nvPr>
        </p:nvSpPr>
        <p:spPr/>
        <p:txBody>
          <a:bodyPr/>
          <a:lstStyle/>
          <a:p>
            <a:pPr>
              <a:spcAft>
                <a:spcPts val="600"/>
              </a:spcAft>
            </a:pPr>
            <a:endParaRPr lang="en-GB" sz="1800" dirty="0">
              <a:solidFill>
                <a:schemeClr val="bg1"/>
              </a:solidFill>
            </a:endParaRPr>
          </a:p>
          <a:p>
            <a:pPr>
              <a:spcAft>
                <a:spcPts val="600"/>
              </a:spcAft>
            </a:pPr>
            <a:r>
              <a:rPr lang="en-GB" dirty="0"/>
              <a:t>Dr Dean Chester - Cornelis Networks </a:t>
            </a:r>
            <a:endParaRPr lang="en-GB" sz="1800" dirty="0">
              <a:solidFill>
                <a:schemeClr val="bg1"/>
              </a:solidFill>
            </a:endParaRPr>
          </a:p>
          <a:p>
            <a:pPr>
              <a:spcAft>
                <a:spcPts val="600"/>
              </a:spcAft>
            </a:pPr>
            <a:r>
              <a:rPr lang="en-GB" dirty="0"/>
              <a:t>May 2023</a:t>
            </a:r>
          </a:p>
        </p:txBody>
      </p:sp>
    </p:spTree>
    <p:extLst>
      <p:ext uri="{BB962C8B-B14F-4D97-AF65-F5344CB8AC3E}">
        <p14:creationId xmlns:p14="http://schemas.microsoft.com/office/powerpoint/2010/main" val="1773154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CAB3C9-FF37-3798-B66B-D4BFD76D31E2}"/>
              </a:ext>
            </a:extLst>
          </p:cNvPr>
          <p:cNvSpPr>
            <a:spLocks noGrp="1"/>
          </p:cNvSpPr>
          <p:nvPr>
            <p:ph type="ftr" sz="quarter" idx="11"/>
          </p:nvPr>
        </p:nvSpPr>
        <p:spPr/>
        <p:txBody>
          <a:bodyPr/>
          <a:lstStyle/>
          <a:p>
            <a:r>
              <a:rPr lang="en-GB"/>
              <a:t>© 2023 Cornelis Networks</a:t>
            </a:r>
            <a:endParaRPr lang="en-US" dirty="0"/>
          </a:p>
        </p:txBody>
      </p:sp>
      <p:sp>
        <p:nvSpPr>
          <p:cNvPr id="4" name="Slide Number Placeholder 3">
            <a:extLst>
              <a:ext uri="{FF2B5EF4-FFF2-40B4-BE49-F238E27FC236}">
                <a16:creationId xmlns:a16="http://schemas.microsoft.com/office/drawing/2014/main" id="{C87603F1-6283-2D16-5866-3198B43D9C49}"/>
              </a:ext>
            </a:extLst>
          </p:cNvPr>
          <p:cNvSpPr>
            <a:spLocks noGrp="1"/>
          </p:cNvSpPr>
          <p:nvPr>
            <p:ph type="sldNum" sz="quarter" idx="12"/>
          </p:nvPr>
        </p:nvSpPr>
        <p:spPr/>
        <p:txBody>
          <a:bodyPr/>
          <a:lstStyle/>
          <a:p>
            <a:fld id="{F6894C07-2AB0-084F-BA18-F75D8F968572}" type="slidenum">
              <a:rPr lang="en-US" smtClean="0"/>
              <a:t>10</a:t>
            </a:fld>
            <a:endParaRPr lang="en-US"/>
          </a:p>
        </p:txBody>
      </p:sp>
      <p:sp>
        <p:nvSpPr>
          <p:cNvPr id="7" name="Content Placeholder 6">
            <a:extLst>
              <a:ext uri="{FF2B5EF4-FFF2-40B4-BE49-F238E27FC236}">
                <a16:creationId xmlns:a16="http://schemas.microsoft.com/office/drawing/2014/main" id="{423608C2-0F7C-70BB-025A-35A07EE3E5E6}"/>
              </a:ext>
            </a:extLst>
          </p:cNvPr>
          <p:cNvSpPr>
            <a:spLocks noGrp="1"/>
          </p:cNvSpPr>
          <p:nvPr>
            <p:ph sz="half" idx="1"/>
          </p:nvPr>
        </p:nvSpPr>
        <p:spPr/>
        <p:txBody>
          <a:bodyPr/>
          <a:lstStyle/>
          <a:p>
            <a:r>
              <a:rPr lang="en-US" dirty="0"/>
              <a:t>Assess designs at full system scale</a:t>
            </a:r>
          </a:p>
          <a:p>
            <a:r>
              <a:rPr lang="en-US" dirty="0"/>
              <a:t>Prototype supporting software</a:t>
            </a:r>
          </a:p>
          <a:p>
            <a:pPr lvl="1"/>
            <a:r>
              <a:rPr lang="en-US" dirty="0"/>
              <a:t>Influence software architecture</a:t>
            </a:r>
          </a:p>
          <a:p>
            <a:pPr lvl="1"/>
            <a:r>
              <a:rPr lang="en-US" dirty="0"/>
              <a:t>Reuse where applicable</a:t>
            </a:r>
          </a:p>
          <a:p>
            <a:r>
              <a:rPr lang="en-US" dirty="0"/>
              <a:t>Use real data where we can</a:t>
            </a:r>
          </a:p>
          <a:p>
            <a:pPr lvl="1"/>
            <a:r>
              <a:rPr lang="en-US" dirty="0"/>
              <a:t>Cable Maps to generate the topologies and routing</a:t>
            </a:r>
          </a:p>
          <a:p>
            <a:pPr lvl="1"/>
            <a:r>
              <a:rPr lang="en-US" dirty="0"/>
              <a:t>Apply same scheduling schemes for job placement</a:t>
            </a:r>
          </a:p>
        </p:txBody>
      </p:sp>
      <p:sp>
        <p:nvSpPr>
          <p:cNvPr id="6" name="Title 5">
            <a:extLst>
              <a:ext uri="{FF2B5EF4-FFF2-40B4-BE49-F238E27FC236}">
                <a16:creationId xmlns:a16="http://schemas.microsoft.com/office/drawing/2014/main" id="{48591C3D-BFE5-E77B-9620-F4B290D8425B}"/>
              </a:ext>
            </a:extLst>
          </p:cNvPr>
          <p:cNvSpPr>
            <a:spLocks noGrp="1"/>
          </p:cNvSpPr>
          <p:nvPr>
            <p:ph type="title"/>
          </p:nvPr>
        </p:nvSpPr>
        <p:spPr/>
        <p:txBody>
          <a:bodyPr/>
          <a:lstStyle/>
          <a:p>
            <a:r>
              <a:rPr lang="en-US" dirty="0"/>
              <a:t>Supporting Co-design</a:t>
            </a:r>
          </a:p>
        </p:txBody>
      </p:sp>
      <p:sp>
        <p:nvSpPr>
          <p:cNvPr id="10" name="TextBox 9">
            <a:extLst>
              <a:ext uri="{FF2B5EF4-FFF2-40B4-BE49-F238E27FC236}">
                <a16:creationId xmlns:a16="http://schemas.microsoft.com/office/drawing/2014/main" id="{2E5DA79E-4FF2-781D-7970-5B283D13F8B2}"/>
              </a:ext>
            </a:extLst>
          </p:cNvPr>
          <p:cNvSpPr txBox="1"/>
          <p:nvPr/>
        </p:nvSpPr>
        <p:spPr>
          <a:xfrm>
            <a:off x="3049929" y="3247227"/>
            <a:ext cx="6099858" cy="369332"/>
          </a:xfrm>
          <a:prstGeom prst="rect">
            <a:avLst/>
          </a:prstGeom>
          <a:noFill/>
        </p:spPr>
        <p:txBody>
          <a:bodyPr wrap="square">
            <a:spAutoFit/>
          </a:bodyPr>
          <a:lstStyle/>
          <a:p>
            <a:r>
              <a:rPr lang="en-GB" b="0" i="0" u="none" strike="noStrike" dirty="0">
                <a:solidFill>
                  <a:srgbClr val="000000"/>
                </a:solidFill>
                <a:effectLst/>
                <a:latin typeface="Open Sans" panose="020F0502020204030204" pitchFamily="34" charset="0"/>
              </a:rPr>
              <a:t> Tabor Communications. </a:t>
            </a:r>
            <a:endParaRPr lang="en-US" dirty="0"/>
          </a:p>
        </p:txBody>
      </p:sp>
    </p:spTree>
    <p:extLst>
      <p:ext uri="{BB962C8B-B14F-4D97-AF65-F5344CB8AC3E}">
        <p14:creationId xmlns:p14="http://schemas.microsoft.com/office/powerpoint/2010/main" val="946731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B8B5CA4-A0B8-3C9E-82D2-75D80270618B}"/>
              </a:ext>
            </a:extLst>
          </p:cNvPr>
          <p:cNvSpPr>
            <a:spLocks noGrp="1"/>
          </p:cNvSpPr>
          <p:nvPr>
            <p:ph sz="half" idx="1"/>
          </p:nvPr>
        </p:nvSpPr>
        <p:spPr/>
        <p:txBody>
          <a:bodyPr/>
          <a:lstStyle/>
          <a:p>
            <a:r>
              <a:rPr lang="en-US" dirty="0"/>
              <a:t>Design Verification (DV) utilizing advances in software to use real-world configurations and data for tests</a:t>
            </a:r>
          </a:p>
          <a:p>
            <a:r>
              <a:rPr lang="en-US" dirty="0"/>
              <a:t>DV validated designs</a:t>
            </a:r>
          </a:p>
          <a:p>
            <a:pPr lvl="1"/>
            <a:r>
              <a:rPr lang="en-US" dirty="0"/>
              <a:t>Confidence in new adaptive routing to function as per specification</a:t>
            </a:r>
          </a:p>
        </p:txBody>
      </p:sp>
      <p:sp>
        <p:nvSpPr>
          <p:cNvPr id="2" name="Footer Placeholder 1">
            <a:extLst>
              <a:ext uri="{FF2B5EF4-FFF2-40B4-BE49-F238E27FC236}">
                <a16:creationId xmlns:a16="http://schemas.microsoft.com/office/drawing/2014/main" id="{CD543217-821E-1FCE-53A4-92E810673640}"/>
              </a:ext>
            </a:extLst>
          </p:cNvPr>
          <p:cNvSpPr>
            <a:spLocks noGrp="1"/>
          </p:cNvSpPr>
          <p:nvPr>
            <p:ph type="ftr" sz="quarter" idx="11"/>
          </p:nvPr>
        </p:nvSpPr>
        <p:spPr/>
        <p:txBody>
          <a:bodyPr/>
          <a:lstStyle/>
          <a:p>
            <a:r>
              <a:rPr lang="en-GB" dirty="0"/>
              <a:t>© 2023 Cornelis Networks</a:t>
            </a:r>
            <a:endParaRPr lang="en-US" dirty="0"/>
          </a:p>
        </p:txBody>
      </p:sp>
      <p:sp>
        <p:nvSpPr>
          <p:cNvPr id="3" name="Slide Number Placeholder 2">
            <a:extLst>
              <a:ext uri="{FF2B5EF4-FFF2-40B4-BE49-F238E27FC236}">
                <a16:creationId xmlns:a16="http://schemas.microsoft.com/office/drawing/2014/main" id="{457502AC-87ED-58D7-0900-7130E43EB531}"/>
              </a:ext>
            </a:extLst>
          </p:cNvPr>
          <p:cNvSpPr>
            <a:spLocks noGrp="1"/>
          </p:cNvSpPr>
          <p:nvPr>
            <p:ph type="sldNum" sz="quarter" idx="12"/>
          </p:nvPr>
        </p:nvSpPr>
        <p:spPr/>
        <p:txBody>
          <a:bodyPr/>
          <a:lstStyle/>
          <a:p>
            <a:fld id="{F6894C07-2AB0-084F-BA18-F75D8F968572}" type="slidenum">
              <a:rPr lang="en-US" smtClean="0"/>
              <a:t>11</a:t>
            </a:fld>
            <a:endParaRPr lang="en-US"/>
          </a:p>
        </p:txBody>
      </p:sp>
      <p:sp>
        <p:nvSpPr>
          <p:cNvPr id="6" name="Title 5">
            <a:extLst>
              <a:ext uri="{FF2B5EF4-FFF2-40B4-BE49-F238E27FC236}">
                <a16:creationId xmlns:a16="http://schemas.microsoft.com/office/drawing/2014/main" id="{71157B58-764A-D69B-CCF4-0537BBBD9EC7}"/>
              </a:ext>
            </a:extLst>
          </p:cNvPr>
          <p:cNvSpPr>
            <a:spLocks noGrp="1"/>
          </p:cNvSpPr>
          <p:nvPr>
            <p:ph type="title"/>
          </p:nvPr>
        </p:nvSpPr>
        <p:spPr/>
        <p:txBody>
          <a:bodyPr/>
          <a:lstStyle/>
          <a:p>
            <a:r>
              <a:rPr lang="en-US" dirty="0"/>
              <a:t>Model Validation</a:t>
            </a:r>
          </a:p>
        </p:txBody>
      </p:sp>
      <p:sp>
        <p:nvSpPr>
          <p:cNvPr id="9" name="TextBox 8">
            <a:extLst>
              <a:ext uri="{FF2B5EF4-FFF2-40B4-BE49-F238E27FC236}">
                <a16:creationId xmlns:a16="http://schemas.microsoft.com/office/drawing/2014/main" id="{0CF5ECE6-A7CC-5850-57ED-F6620C8C887B}"/>
              </a:ext>
            </a:extLst>
          </p:cNvPr>
          <p:cNvSpPr txBox="1"/>
          <p:nvPr/>
        </p:nvSpPr>
        <p:spPr>
          <a:xfrm>
            <a:off x="316089" y="4831849"/>
            <a:ext cx="10058400"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UVM_INFO &lt;</a:t>
            </a:r>
            <a:r>
              <a:rPr kumimoji="0" lang="en-US" altLang="en-US" sz="1800" b="0" i="0" u="none" strike="noStrike" cap="none" normalizeH="0" baseline="0" dirty="0" err="1">
                <a:ln>
                  <a:noFill/>
                </a:ln>
                <a:solidFill>
                  <a:schemeClr val="tx1"/>
                </a:solidFill>
                <a:effectLst/>
                <a:latin typeface="Arial" panose="020B0604020202020204" pitchFamily="34" charset="0"/>
              </a:rPr>
              <a:t>test_path</a:t>
            </a:r>
            <a:r>
              <a:rPr kumimoji="0" lang="en-US" altLang="en-US" sz="1800" b="0" i="0" u="none" strike="noStrike" cap="none" normalizeH="0" baseline="0" dirty="0">
                <a:ln>
                  <a:noFill/>
                </a:ln>
                <a:solidFill>
                  <a:schemeClr val="tx1"/>
                </a:solidFill>
                <a:effectLst/>
                <a:latin typeface="Arial" panose="020B0604020202020204" pitchFamily="34" charset="0"/>
              </a:rPr>
              <a:t>&gt;/</a:t>
            </a:r>
            <a:r>
              <a:rPr kumimoji="0" lang="en-US" altLang="en-US" sz="1800" b="0" i="0" u="none" strike="noStrike" cap="none" normalizeH="0" baseline="0" dirty="0" err="1">
                <a:ln>
                  <a:noFill/>
                </a:ln>
                <a:solidFill>
                  <a:schemeClr val="tx1"/>
                </a:solidFill>
                <a:effectLst/>
                <a:latin typeface="Arial" panose="020B0604020202020204" pitchFamily="34" charset="0"/>
              </a:rPr>
              <a:t>route.svh</a:t>
            </a:r>
            <a:r>
              <a:rPr kumimoji="0" lang="en-US" altLang="en-US" sz="1800" b="0" i="0" u="none" strike="noStrike" cap="none" normalizeH="0" baseline="0" dirty="0">
                <a:ln>
                  <a:noFill/>
                </a:ln>
                <a:solidFill>
                  <a:schemeClr val="tx1"/>
                </a:solidFill>
                <a:effectLst/>
                <a:latin typeface="Arial" panose="020B0604020202020204" pitchFamily="34" charset="0"/>
              </a:rPr>
              <a:t>(100) @ 41045500: </a:t>
            </a:r>
            <a:r>
              <a:rPr kumimoji="0" lang="en-US" altLang="en-US" sz="1800" b="0" i="0" u="none" strike="noStrike" cap="none" normalizeH="0" baseline="0" dirty="0" err="1">
                <a:ln>
                  <a:noFill/>
                </a:ln>
                <a:solidFill>
                  <a:schemeClr val="tx1"/>
                </a:solidFill>
                <a:effectLst/>
                <a:latin typeface="Arial" panose="020B0604020202020204" pitchFamily="34" charset="0"/>
              </a:rPr>
              <a:t>uvm_test_top.env.m_sb</a:t>
            </a:r>
            <a:r>
              <a:rPr kumimoji="0" lang="en-US" altLang="en-US" sz="1800" b="0" i="0" u="none" strike="noStrike" cap="none" normalizeH="0" baseline="0" dirty="0">
                <a:ln>
                  <a:noFill/>
                </a:ln>
                <a:solidFill>
                  <a:schemeClr val="tx1"/>
                </a:solidFill>
                <a:effectLst/>
                <a:latin typeface="Arial" panose="020B0604020202020204" pitchFamily="34" charset="0"/>
              </a:rPr>
              <a:t> [ROUTE COMPARATOR]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Matches: 1464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Misses: 0</a:t>
            </a:r>
          </a:p>
        </p:txBody>
      </p:sp>
    </p:spTree>
    <p:extLst>
      <p:ext uri="{BB962C8B-B14F-4D97-AF65-F5344CB8AC3E}">
        <p14:creationId xmlns:p14="http://schemas.microsoft.com/office/powerpoint/2010/main" val="427252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B4EDB0-16F9-7E74-72C7-08644907C444}"/>
              </a:ext>
            </a:extLst>
          </p:cNvPr>
          <p:cNvSpPr>
            <a:spLocks noGrp="1"/>
          </p:cNvSpPr>
          <p:nvPr>
            <p:ph type="ftr" sz="quarter" idx="11"/>
          </p:nvPr>
        </p:nvSpPr>
        <p:spPr/>
        <p:txBody>
          <a:bodyPr/>
          <a:lstStyle/>
          <a:p>
            <a:r>
              <a:rPr lang="en-GB"/>
              <a:t>© 2023 Cornelis Networks</a:t>
            </a:r>
            <a:endParaRPr lang="en-US" dirty="0"/>
          </a:p>
        </p:txBody>
      </p:sp>
      <p:sp>
        <p:nvSpPr>
          <p:cNvPr id="4" name="Slide Number Placeholder 3">
            <a:extLst>
              <a:ext uri="{FF2B5EF4-FFF2-40B4-BE49-F238E27FC236}">
                <a16:creationId xmlns:a16="http://schemas.microsoft.com/office/drawing/2014/main" id="{89816D99-5B7B-DE6F-0EEF-06C4B1DD85F6}"/>
              </a:ext>
            </a:extLst>
          </p:cNvPr>
          <p:cNvSpPr>
            <a:spLocks noGrp="1"/>
          </p:cNvSpPr>
          <p:nvPr>
            <p:ph type="sldNum" sz="quarter" idx="12"/>
          </p:nvPr>
        </p:nvSpPr>
        <p:spPr/>
        <p:txBody>
          <a:bodyPr/>
          <a:lstStyle/>
          <a:p>
            <a:fld id="{F6894C07-2AB0-084F-BA18-F75D8F968572}" type="slidenum">
              <a:rPr lang="en-US" smtClean="0"/>
              <a:t>12</a:t>
            </a:fld>
            <a:endParaRPr lang="en-US"/>
          </a:p>
        </p:txBody>
      </p:sp>
      <p:sp>
        <p:nvSpPr>
          <p:cNvPr id="7" name="Content Placeholder 6">
            <a:extLst>
              <a:ext uri="{FF2B5EF4-FFF2-40B4-BE49-F238E27FC236}">
                <a16:creationId xmlns:a16="http://schemas.microsoft.com/office/drawing/2014/main" id="{529B20B8-BC33-3FAE-5563-0F00FA07B560}"/>
              </a:ext>
            </a:extLst>
          </p:cNvPr>
          <p:cNvSpPr>
            <a:spLocks noGrp="1"/>
          </p:cNvSpPr>
          <p:nvPr>
            <p:ph sz="half" idx="1"/>
          </p:nvPr>
        </p:nvSpPr>
        <p:spPr/>
        <p:txBody>
          <a:bodyPr/>
          <a:lstStyle/>
          <a:p>
            <a:r>
              <a:rPr lang="en-US" dirty="0"/>
              <a:t>High Fidelity models lend to solutions exploration</a:t>
            </a:r>
          </a:p>
          <a:p>
            <a:pPr lvl="1"/>
            <a:r>
              <a:rPr lang="en-US" dirty="0"/>
              <a:t>Stress designs to provide optimal solution to customer problems </a:t>
            </a:r>
          </a:p>
          <a:p>
            <a:pPr lvl="1"/>
            <a:r>
              <a:rPr lang="en-US" dirty="0"/>
              <a:t>Data to back up design choices</a:t>
            </a:r>
          </a:p>
          <a:p>
            <a:r>
              <a:rPr lang="en-US" dirty="0"/>
              <a:t>Work with customers to make better architectural decisions</a:t>
            </a:r>
          </a:p>
        </p:txBody>
      </p:sp>
      <p:sp>
        <p:nvSpPr>
          <p:cNvPr id="6" name="Title 5">
            <a:extLst>
              <a:ext uri="{FF2B5EF4-FFF2-40B4-BE49-F238E27FC236}">
                <a16:creationId xmlns:a16="http://schemas.microsoft.com/office/drawing/2014/main" id="{DFBFE8E0-467A-D745-78E0-DF565B76CB6A}"/>
              </a:ext>
            </a:extLst>
          </p:cNvPr>
          <p:cNvSpPr>
            <a:spLocks noGrp="1"/>
          </p:cNvSpPr>
          <p:nvPr>
            <p:ph type="title"/>
          </p:nvPr>
        </p:nvSpPr>
        <p:spPr/>
        <p:txBody>
          <a:bodyPr/>
          <a:lstStyle/>
          <a:p>
            <a:r>
              <a:rPr lang="en-US" dirty="0"/>
              <a:t>Solutions Exploration</a:t>
            </a:r>
          </a:p>
        </p:txBody>
      </p:sp>
      <p:graphicFrame>
        <p:nvGraphicFramePr>
          <p:cNvPr id="9" name="Table 6">
            <a:extLst>
              <a:ext uri="{FF2B5EF4-FFF2-40B4-BE49-F238E27FC236}">
                <a16:creationId xmlns:a16="http://schemas.microsoft.com/office/drawing/2014/main" id="{947CC581-673B-A960-5D07-83E12F8C0D7E}"/>
              </a:ext>
            </a:extLst>
          </p:cNvPr>
          <p:cNvGraphicFramePr>
            <a:graphicFrameLocks noGrp="1"/>
          </p:cNvGraphicFramePr>
          <p:nvPr>
            <p:extLst>
              <p:ext uri="{D42A27DB-BD31-4B8C-83A1-F6EECF244321}">
                <p14:modId xmlns:p14="http://schemas.microsoft.com/office/powerpoint/2010/main" val="3272400691"/>
              </p:ext>
            </p:extLst>
          </p:nvPr>
        </p:nvGraphicFramePr>
        <p:xfrm>
          <a:off x="323657" y="4379278"/>
          <a:ext cx="8755029" cy="1854200"/>
        </p:xfrm>
        <a:graphic>
          <a:graphicData uri="http://schemas.openxmlformats.org/drawingml/2006/table">
            <a:tbl>
              <a:tblPr firstRow="1" firstCol="1" bandRow="1">
                <a:tableStyleId>{5C22544A-7EE6-4342-B048-85BDC9FD1C3A}</a:tableStyleId>
              </a:tblPr>
              <a:tblGrid>
                <a:gridCol w="3415383">
                  <a:extLst>
                    <a:ext uri="{9D8B030D-6E8A-4147-A177-3AD203B41FA5}">
                      <a16:colId xmlns:a16="http://schemas.microsoft.com/office/drawing/2014/main" val="1140373787"/>
                    </a:ext>
                  </a:extLst>
                </a:gridCol>
                <a:gridCol w="1636889">
                  <a:extLst>
                    <a:ext uri="{9D8B030D-6E8A-4147-A177-3AD203B41FA5}">
                      <a16:colId xmlns:a16="http://schemas.microsoft.com/office/drawing/2014/main" val="1706522512"/>
                    </a:ext>
                  </a:extLst>
                </a:gridCol>
                <a:gridCol w="1783644">
                  <a:extLst>
                    <a:ext uri="{9D8B030D-6E8A-4147-A177-3AD203B41FA5}">
                      <a16:colId xmlns:a16="http://schemas.microsoft.com/office/drawing/2014/main" val="1671241647"/>
                    </a:ext>
                  </a:extLst>
                </a:gridCol>
                <a:gridCol w="1919113">
                  <a:extLst>
                    <a:ext uri="{9D8B030D-6E8A-4147-A177-3AD203B41FA5}">
                      <a16:colId xmlns:a16="http://schemas.microsoft.com/office/drawing/2014/main" val="1389369335"/>
                    </a:ext>
                  </a:extLst>
                </a:gridCol>
              </a:tblGrid>
              <a:tr h="370840">
                <a:tc>
                  <a:txBody>
                    <a:bodyPr/>
                    <a:lstStyle/>
                    <a:p>
                      <a:endParaRPr lang="en-US" dirty="0"/>
                    </a:p>
                  </a:txBody>
                  <a:tcPr>
                    <a:noFill/>
                  </a:tcPr>
                </a:tc>
                <a:tc>
                  <a:txBody>
                    <a:bodyPr/>
                    <a:lstStyle/>
                    <a:p>
                      <a:pPr algn="ctr"/>
                      <a:r>
                        <a:rPr lang="en-US" dirty="0"/>
                        <a:t>Dragonfly</a:t>
                      </a:r>
                    </a:p>
                  </a:txBody>
                  <a:tcPr/>
                </a:tc>
                <a:tc>
                  <a:txBody>
                    <a:bodyPr/>
                    <a:lstStyle/>
                    <a:p>
                      <a:pPr algn="ctr"/>
                      <a:r>
                        <a:rPr lang="en-US" dirty="0"/>
                        <a:t>Fat Tree</a:t>
                      </a:r>
                    </a:p>
                  </a:txBody>
                  <a:tcPr/>
                </a:tc>
                <a:tc>
                  <a:txBody>
                    <a:bodyPr/>
                    <a:lstStyle/>
                    <a:p>
                      <a:pPr algn="ctr"/>
                      <a:r>
                        <a:rPr lang="en-US" dirty="0" err="1"/>
                        <a:t>Megafly</a:t>
                      </a:r>
                      <a:endParaRPr lang="en-US" dirty="0"/>
                    </a:p>
                  </a:txBody>
                  <a:tcPr/>
                </a:tc>
                <a:extLst>
                  <a:ext uri="{0D108BD9-81ED-4DB2-BD59-A6C34878D82A}">
                    <a16:rowId xmlns:a16="http://schemas.microsoft.com/office/drawing/2014/main" val="1663950076"/>
                  </a:ext>
                </a:extLst>
              </a:tr>
              <a:tr h="370840">
                <a:tc>
                  <a:txBody>
                    <a:bodyPr/>
                    <a:lstStyle/>
                    <a:p>
                      <a:r>
                        <a:rPr lang="en-US" dirty="0"/>
                        <a:t>Number of Switches</a:t>
                      </a:r>
                    </a:p>
                  </a:txBody>
                  <a:tcPr/>
                </a:tc>
                <a:tc>
                  <a:txBody>
                    <a:bodyPr/>
                    <a:lstStyle/>
                    <a:p>
                      <a:pPr algn="ctr"/>
                      <a:r>
                        <a:rPr lang="en-US" dirty="0"/>
                        <a:t>1152</a:t>
                      </a:r>
                    </a:p>
                  </a:txBody>
                  <a:tcPr/>
                </a:tc>
                <a:tc>
                  <a:txBody>
                    <a:bodyPr/>
                    <a:lstStyle/>
                    <a:p>
                      <a:pPr algn="ctr"/>
                      <a:r>
                        <a:rPr lang="en-US" dirty="0"/>
                        <a:t>1140</a:t>
                      </a:r>
                    </a:p>
                  </a:txBody>
                  <a:tcPr/>
                </a:tc>
                <a:tc>
                  <a:txBody>
                    <a:bodyPr/>
                    <a:lstStyle/>
                    <a:p>
                      <a:pPr algn="ctr"/>
                      <a:r>
                        <a:rPr lang="en-US" dirty="0"/>
                        <a:t>1200</a:t>
                      </a:r>
                    </a:p>
                  </a:txBody>
                  <a:tcPr/>
                </a:tc>
                <a:extLst>
                  <a:ext uri="{0D108BD9-81ED-4DB2-BD59-A6C34878D82A}">
                    <a16:rowId xmlns:a16="http://schemas.microsoft.com/office/drawing/2014/main" val="968584970"/>
                  </a:ext>
                </a:extLst>
              </a:tr>
              <a:tr h="370840">
                <a:tc>
                  <a:txBody>
                    <a:bodyPr/>
                    <a:lstStyle/>
                    <a:p>
                      <a:r>
                        <a:rPr lang="en-US" dirty="0"/>
                        <a:t>Number of Interswitch Links</a:t>
                      </a:r>
                    </a:p>
                  </a:txBody>
                  <a:tcPr/>
                </a:tc>
                <a:tc>
                  <a:txBody>
                    <a:bodyPr/>
                    <a:lstStyle/>
                    <a:p>
                      <a:pPr algn="ctr"/>
                      <a:r>
                        <a:rPr lang="en-US" dirty="0"/>
                        <a:t>20,016</a:t>
                      </a:r>
                    </a:p>
                  </a:txBody>
                  <a:tcPr/>
                </a:tc>
                <a:tc>
                  <a:txBody>
                    <a:bodyPr/>
                    <a:lstStyle/>
                    <a:p>
                      <a:pPr algn="ctr"/>
                      <a:r>
                        <a:rPr lang="en-US" dirty="0"/>
                        <a:t>27,648</a:t>
                      </a:r>
                    </a:p>
                  </a:txBody>
                  <a:tcPr/>
                </a:tc>
                <a:tc>
                  <a:txBody>
                    <a:bodyPr/>
                    <a:lstStyle/>
                    <a:p>
                      <a:pPr algn="ctr"/>
                      <a:r>
                        <a:rPr lang="en-US" dirty="0"/>
                        <a:t>21,600</a:t>
                      </a:r>
                    </a:p>
                  </a:txBody>
                  <a:tcPr/>
                </a:tc>
                <a:extLst>
                  <a:ext uri="{0D108BD9-81ED-4DB2-BD59-A6C34878D82A}">
                    <a16:rowId xmlns:a16="http://schemas.microsoft.com/office/drawing/2014/main" val="3141922458"/>
                  </a:ext>
                </a:extLst>
              </a:tr>
              <a:tr h="370840">
                <a:tc>
                  <a:txBody>
                    <a:bodyPr/>
                    <a:lstStyle/>
                    <a:p>
                      <a:r>
                        <a:rPr lang="en-US" dirty="0"/>
                        <a:t>Endpoints</a:t>
                      </a:r>
                    </a:p>
                  </a:txBody>
                  <a:tcPr/>
                </a:tc>
                <a:tc>
                  <a:txBody>
                    <a:bodyPr/>
                    <a:lstStyle/>
                    <a:p>
                      <a:pPr algn="ctr"/>
                      <a:r>
                        <a:rPr lang="en-US" dirty="0"/>
                        <a:t>13,824</a:t>
                      </a:r>
                    </a:p>
                  </a:txBody>
                  <a:tcPr/>
                </a:tc>
                <a:tc>
                  <a:txBody>
                    <a:bodyPr/>
                    <a:lstStyle/>
                    <a:p>
                      <a:pPr algn="ctr"/>
                      <a:r>
                        <a:rPr lang="en-US" dirty="0"/>
                        <a:t>13,824</a:t>
                      </a:r>
                    </a:p>
                  </a:txBody>
                  <a:tcPr/>
                </a:tc>
                <a:tc>
                  <a:txBody>
                    <a:bodyPr/>
                    <a:lstStyle/>
                    <a:p>
                      <a:pPr algn="ctr"/>
                      <a:r>
                        <a:rPr lang="en-US" dirty="0"/>
                        <a:t>14,400</a:t>
                      </a:r>
                    </a:p>
                  </a:txBody>
                  <a:tcPr/>
                </a:tc>
                <a:extLst>
                  <a:ext uri="{0D108BD9-81ED-4DB2-BD59-A6C34878D82A}">
                    <a16:rowId xmlns:a16="http://schemas.microsoft.com/office/drawing/2014/main" val="3316815963"/>
                  </a:ext>
                </a:extLst>
              </a:tr>
              <a:tr h="370840">
                <a:tc>
                  <a:txBody>
                    <a:bodyPr/>
                    <a:lstStyle/>
                    <a:p>
                      <a:r>
                        <a:rPr lang="en-US" dirty="0"/>
                        <a:t>Total Cables</a:t>
                      </a:r>
                    </a:p>
                  </a:txBody>
                  <a:tcPr/>
                </a:tc>
                <a:tc>
                  <a:txBody>
                    <a:bodyPr/>
                    <a:lstStyle/>
                    <a:p>
                      <a:pPr algn="ctr"/>
                      <a:r>
                        <a:rPr lang="en-US" dirty="0"/>
                        <a:t>33,840</a:t>
                      </a:r>
                    </a:p>
                  </a:txBody>
                  <a:tcPr/>
                </a:tc>
                <a:tc>
                  <a:txBody>
                    <a:bodyPr/>
                    <a:lstStyle/>
                    <a:p>
                      <a:pPr algn="ctr"/>
                      <a:r>
                        <a:rPr lang="en-US" dirty="0"/>
                        <a:t>41,472</a:t>
                      </a:r>
                    </a:p>
                  </a:txBody>
                  <a:tcPr/>
                </a:tc>
                <a:tc>
                  <a:txBody>
                    <a:bodyPr/>
                    <a:lstStyle/>
                    <a:p>
                      <a:pPr algn="ctr"/>
                      <a:r>
                        <a:rPr lang="en-US" dirty="0"/>
                        <a:t>36,000</a:t>
                      </a:r>
                    </a:p>
                  </a:txBody>
                  <a:tcPr/>
                </a:tc>
                <a:extLst>
                  <a:ext uri="{0D108BD9-81ED-4DB2-BD59-A6C34878D82A}">
                    <a16:rowId xmlns:a16="http://schemas.microsoft.com/office/drawing/2014/main" val="1467982782"/>
                  </a:ext>
                </a:extLst>
              </a:tr>
            </a:tbl>
          </a:graphicData>
        </a:graphic>
      </p:graphicFrame>
    </p:spTree>
    <p:extLst>
      <p:ext uri="{BB962C8B-B14F-4D97-AF65-F5344CB8AC3E}">
        <p14:creationId xmlns:p14="http://schemas.microsoft.com/office/powerpoint/2010/main" val="58068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64A3D0F-20E6-B827-D1C4-D0D41847F65A}"/>
              </a:ext>
            </a:extLst>
          </p:cNvPr>
          <p:cNvSpPr>
            <a:spLocks noGrp="1"/>
          </p:cNvSpPr>
          <p:nvPr>
            <p:ph sz="half" idx="1"/>
          </p:nvPr>
        </p:nvSpPr>
        <p:spPr/>
        <p:txBody>
          <a:bodyPr/>
          <a:lstStyle/>
          <a:p>
            <a:r>
              <a:rPr lang="en-US" dirty="0"/>
              <a:t>SST is a great foundation</a:t>
            </a:r>
          </a:p>
          <a:p>
            <a:r>
              <a:rPr lang="en-US" dirty="0"/>
              <a:t>Integrating simulation and product development is invaluable</a:t>
            </a:r>
          </a:p>
          <a:p>
            <a:r>
              <a:rPr lang="en-US" dirty="0"/>
              <a:t>Design space for production hardware is massive</a:t>
            </a:r>
          </a:p>
          <a:p>
            <a:pPr lvl="1"/>
            <a:r>
              <a:rPr lang="en-US" dirty="0"/>
              <a:t>Building on top of SST we can reduce fidelity from Cycle Accurate to less detailed models for studies</a:t>
            </a:r>
          </a:p>
          <a:p>
            <a:endParaRPr lang="en-US" dirty="0"/>
          </a:p>
          <a:p>
            <a:pPr marL="0" indent="0">
              <a:buNone/>
            </a:pPr>
            <a:endParaRPr lang="en-US" dirty="0"/>
          </a:p>
          <a:p>
            <a:endParaRPr lang="en-US" dirty="0"/>
          </a:p>
        </p:txBody>
      </p:sp>
      <p:sp>
        <p:nvSpPr>
          <p:cNvPr id="2" name="Footer Placeholder 1">
            <a:extLst>
              <a:ext uri="{FF2B5EF4-FFF2-40B4-BE49-F238E27FC236}">
                <a16:creationId xmlns:a16="http://schemas.microsoft.com/office/drawing/2014/main" id="{F6F63EC8-BE2A-D9AA-D915-701A0919267E}"/>
              </a:ext>
            </a:extLst>
          </p:cNvPr>
          <p:cNvSpPr>
            <a:spLocks noGrp="1"/>
          </p:cNvSpPr>
          <p:nvPr>
            <p:ph type="ftr" sz="quarter" idx="11"/>
          </p:nvPr>
        </p:nvSpPr>
        <p:spPr/>
        <p:txBody>
          <a:bodyPr/>
          <a:lstStyle/>
          <a:p>
            <a:r>
              <a:rPr lang="en-GB"/>
              <a:t>© 2023 Cornelis Networks</a:t>
            </a:r>
            <a:endParaRPr lang="en-US" dirty="0"/>
          </a:p>
        </p:txBody>
      </p:sp>
      <p:sp>
        <p:nvSpPr>
          <p:cNvPr id="3" name="Slide Number Placeholder 2">
            <a:extLst>
              <a:ext uri="{FF2B5EF4-FFF2-40B4-BE49-F238E27FC236}">
                <a16:creationId xmlns:a16="http://schemas.microsoft.com/office/drawing/2014/main" id="{915CCFB4-1209-57F6-3EAF-667ED9F6E4CB}"/>
              </a:ext>
            </a:extLst>
          </p:cNvPr>
          <p:cNvSpPr>
            <a:spLocks noGrp="1"/>
          </p:cNvSpPr>
          <p:nvPr>
            <p:ph type="sldNum" sz="quarter" idx="12"/>
          </p:nvPr>
        </p:nvSpPr>
        <p:spPr/>
        <p:txBody>
          <a:bodyPr/>
          <a:lstStyle/>
          <a:p>
            <a:fld id="{F6894C07-2AB0-084F-BA18-F75D8F968572}" type="slidenum">
              <a:rPr lang="en-US" smtClean="0"/>
              <a:t>13</a:t>
            </a:fld>
            <a:endParaRPr lang="en-US"/>
          </a:p>
        </p:txBody>
      </p:sp>
      <p:sp>
        <p:nvSpPr>
          <p:cNvPr id="6" name="Title 5">
            <a:extLst>
              <a:ext uri="{FF2B5EF4-FFF2-40B4-BE49-F238E27FC236}">
                <a16:creationId xmlns:a16="http://schemas.microsoft.com/office/drawing/2014/main" id="{766E1740-B501-2087-BD32-5889647ADC5C}"/>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3107927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0BD6F3-C693-4159-84DE-952D2E0EF891}"/>
              </a:ext>
            </a:extLst>
          </p:cNvPr>
          <p:cNvSpPr>
            <a:spLocks noGrp="1"/>
          </p:cNvSpPr>
          <p:nvPr>
            <p:ph type="ctrTitle"/>
          </p:nvPr>
        </p:nvSpPr>
        <p:spPr/>
        <p:txBody>
          <a:bodyPr/>
          <a:lstStyle/>
          <a:p>
            <a:r>
              <a:rPr lang="en-US" dirty="0"/>
              <a:t>Thank You</a:t>
            </a:r>
          </a:p>
        </p:txBody>
      </p:sp>
      <p:sp>
        <p:nvSpPr>
          <p:cNvPr id="4" name="Subtitle 3">
            <a:extLst>
              <a:ext uri="{FF2B5EF4-FFF2-40B4-BE49-F238E27FC236}">
                <a16:creationId xmlns:a16="http://schemas.microsoft.com/office/drawing/2014/main" id="{7830EC2E-D5AC-4429-8BCA-398802C2D971}"/>
              </a:ext>
            </a:extLst>
          </p:cNvPr>
          <p:cNvSpPr>
            <a:spLocks noGrp="1"/>
          </p:cNvSpPr>
          <p:nvPr>
            <p:ph type="subTitle" idx="1"/>
          </p:nvPr>
        </p:nvSpPr>
        <p:spPr/>
        <p:txBody>
          <a:bodyPr/>
          <a:lstStyle/>
          <a:p>
            <a:r>
              <a:rPr lang="en-US"/>
              <a:t>www.cornelisnetworks.com</a:t>
            </a:r>
          </a:p>
        </p:txBody>
      </p:sp>
      <p:sp>
        <p:nvSpPr>
          <p:cNvPr id="5" name="Slide Number Placeholder 5">
            <a:extLst>
              <a:ext uri="{FF2B5EF4-FFF2-40B4-BE49-F238E27FC236}">
                <a16:creationId xmlns:a16="http://schemas.microsoft.com/office/drawing/2014/main" id="{DB0751F7-346B-4D26-B088-4A56906817E1}"/>
              </a:ext>
            </a:extLst>
          </p:cNvPr>
          <p:cNvSpPr>
            <a:spLocks noGrp="1"/>
          </p:cNvSpPr>
          <p:nvPr>
            <p:ph type="sldNum" sz="quarter" idx="12"/>
          </p:nvPr>
        </p:nvSpPr>
        <p:spPr>
          <a:xfrm>
            <a:off x="443089" y="6356350"/>
            <a:ext cx="420861" cy="365125"/>
          </a:xfrm>
        </p:spPr>
        <p:txBody>
          <a:bodyPr/>
          <a:lstStyle>
            <a:lvl1pPr>
              <a:defRPr>
                <a:solidFill>
                  <a:schemeClr val="bg1"/>
                </a:solidFill>
              </a:defRPr>
            </a:lvl1pPr>
          </a:lstStyle>
          <a:p>
            <a:fld id="{F6894C07-2AB0-084F-BA18-F75D8F968572}" type="slidenum">
              <a:rPr lang="en-US" smtClean="0"/>
              <a:pPr/>
              <a:t>14</a:t>
            </a:fld>
            <a:endParaRPr lang="en-US"/>
          </a:p>
        </p:txBody>
      </p:sp>
      <p:sp>
        <p:nvSpPr>
          <p:cNvPr id="6" name="Footer Placeholder 4">
            <a:extLst>
              <a:ext uri="{FF2B5EF4-FFF2-40B4-BE49-F238E27FC236}">
                <a16:creationId xmlns:a16="http://schemas.microsoft.com/office/drawing/2014/main" id="{319B3D25-6F66-4D0E-83ED-0B76E12CFBF8}"/>
              </a:ext>
            </a:extLst>
          </p:cNvPr>
          <p:cNvSpPr>
            <a:spLocks noGrp="1"/>
          </p:cNvSpPr>
          <p:nvPr>
            <p:ph type="ftr" sz="quarter" idx="11"/>
          </p:nvPr>
        </p:nvSpPr>
        <p:spPr>
          <a:xfrm>
            <a:off x="863950" y="6356350"/>
            <a:ext cx="4114800" cy="365125"/>
          </a:xfrm>
        </p:spPr>
        <p:txBody>
          <a:bodyPr/>
          <a:lstStyle>
            <a:lvl1pPr>
              <a:defRPr>
                <a:solidFill>
                  <a:schemeClr val="bg1"/>
                </a:solidFill>
              </a:defRPr>
            </a:lvl1pPr>
          </a:lstStyle>
          <a:p>
            <a:r>
              <a:rPr lang="en-GB"/>
              <a:t>© 2023 Cornelis Networks</a:t>
            </a:r>
            <a:endParaRPr lang="en-US" dirty="0"/>
          </a:p>
        </p:txBody>
      </p:sp>
    </p:spTree>
    <p:extLst>
      <p:ext uri="{BB962C8B-B14F-4D97-AF65-F5344CB8AC3E}">
        <p14:creationId xmlns:p14="http://schemas.microsoft.com/office/powerpoint/2010/main" val="204309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111032-E5CB-431C-960B-47EC966363E7}"/>
              </a:ext>
            </a:extLst>
          </p:cNvPr>
          <p:cNvSpPr>
            <a:spLocks noGrp="1"/>
          </p:cNvSpPr>
          <p:nvPr>
            <p:ph sz="half" idx="1"/>
          </p:nvPr>
        </p:nvSpPr>
        <p:spPr>
          <a:xfrm>
            <a:off x="1373616" y="1968181"/>
            <a:ext cx="10052190" cy="4211901"/>
          </a:xfrm>
        </p:spPr>
        <p:txBody>
          <a:bodyPr>
            <a:normAutofit fontScale="55000" lnSpcReduction="20000"/>
          </a:bodyPr>
          <a:lstStyle/>
          <a:p>
            <a:pPr marL="0" indent="0">
              <a:buFont typeface="Wingdings" panose="05000000000000000000" pitchFamily="2" charset="2"/>
              <a:buNone/>
            </a:pPr>
            <a:r>
              <a:rPr lang="en-US" sz="1800" dirty="0"/>
              <a:t>INFORMATION IN THIS DOCUMENT IS PROVIDED IN CONNECTION WITH CORNELIS NETWORKS PRODUCTS. NO LICENSE, EXPRESS OR IMPLIED, BY ESTOPPEL OR OTHERWISE, TO ANY INTELLECTUAL PROPERTY RIGHTS IS GRANTED BY THIS DOCUMENT. EXCEPT AS PROVIDED IN CORNELIS NETWORKS’S TERMS AND CONDITIONS OF SALE FOR SUCH PRODUCTS, CORNELIS NETWORKS ASSUMES NO LIABILITY WHATSOEVER, AND CORNELIS NETWORKS DISCLAIMS ANY EXPRESS OR IMPLIED WARRANTY, RELATING TO SALE AND/OR USE OF CORNELIS NETWORKS PRODUCTS INCLUDING LIABILITY OR WARRANTIES RELATING TO FITNESS FOR A PARTICULAR PURPOSE, MERCHANTABILITY, OR INFRINGEMENT OF ANY PATENT, COPYRIGHT OR OTHER INTELLECTUAL PROPERTY RIGHT. CORNELIS NETWORKS PRODUCTS ARE NOT INTENDED FOR USE IN MEDICAL, LIFE SAVING, OR LIFE SUSTAINING APPLICATIONS. </a:t>
            </a:r>
          </a:p>
          <a:p>
            <a:pPr marL="0" indent="0">
              <a:buFont typeface="Wingdings" panose="05000000000000000000" pitchFamily="2" charset="2"/>
              <a:buNone/>
            </a:pPr>
            <a:r>
              <a:rPr lang="en-US" sz="1800" dirty="0"/>
              <a:t>Cornelis Networks may make changes to specifications and product descriptions at any time, without notice. Designers must not rely on the absence or characteristics of any features or instructions marked "reserved" or "undefined".  Cornelis Networks reserves these for future definition and shall have no responsibility whatsoever for conflicts or incompatibilities arising from future changes to them.  The information here is subject to change without notice.  Do not finalize a design with this information.</a:t>
            </a:r>
          </a:p>
          <a:p>
            <a:pPr marL="0" indent="0">
              <a:buFont typeface="Wingdings" panose="05000000000000000000" pitchFamily="2" charset="2"/>
              <a:buNone/>
            </a:pPr>
            <a:r>
              <a:rPr lang="en-US" sz="1800" dirty="0"/>
              <a:t>All products, dates, and figures specified are preliminary based on current expectations, and are subject to change without notice. Roadmap not reflective of exact launch granularity and timing. The products described in this document may contain design defects or errors known as errata which may cause the product to deviate from published specifications.  Current characterized errata are available on request.</a:t>
            </a:r>
          </a:p>
          <a:p>
            <a:pPr marL="0" indent="0">
              <a:buFont typeface="Wingdings" panose="05000000000000000000" pitchFamily="2" charset="2"/>
              <a:buNone/>
            </a:pPr>
            <a:r>
              <a:rPr lang="en-US" sz="1800" dirty="0"/>
              <a:t>Any code names featured are used internally within Cornelis Networks to identify products that are in development and not yet publicly announced for release.  Customers, licensees and other third parties are not authorized by Cornelis Networks to use code names in advertising, promotion or marketing of any product or services and any such use of Cornelis Networks' internal code names is at the sole risk of the user. </a:t>
            </a:r>
          </a:p>
          <a:p>
            <a:pPr marL="0" indent="0">
              <a:buFont typeface="Wingdings" panose="05000000000000000000" pitchFamily="2" charset="2"/>
              <a:buNone/>
            </a:pPr>
            <a:r>
              <a:rPr lang="en-US" sz="1800" dirty="0"/>
              <a:t>All products, computer systems, dates and figures specified are preliminary based on current expectations and are subject to change without notice. Material in this presentation is intended as product positioning and not approved end user messaging. </a:t>
            </a:r>
          </a:p>
          <a:p>
            <a:pPr marL="0" indent="0">
              <a:buFont typeface="Wingdings" panose="05000000000000000000" pitchFamily="2" charset="2"/>
              <a:buNone/>
            </a:pPr>
            <a:r>
              <a:rPr lang="en-US" sz="1800" dirty="0"/>
              <a:t>Performance tests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a:t>
            </a:r>
          </a:p>
          <a:p>
            <a:pPr marL="0" indent="0">
              <a:buFont typeface="Wingdings" panose="05000000000000000000" pitchFamily="2" charset="2"/>
              <a:buNone/>
            </a:pPr>
            <a:r>
              <a:rPr lang="en-US" sz="1800" dirty="0"/>
              <a:t>Cornelis Networks technologies’ features and benefits depend on system configuration and may require enabled hardware, software, or service activation. Performance varies depending on system configuration. </a:t>
            </a:r>
          </a:p>
          <a:p>
            <a:pPr marL="0" indent="0">
              <a:buFont typeface="Wingdings" panose="05000000000000000000" pitchFamily="2" charset="2"/>
              <a:buNone/>
            </a:pPr>
            <a:r>
              <a:rPr lang="en-US" sz="1800" dirty="0"/>
              <a:t>Cornelis, Cornelis </a:t>
            </a:r>
            <a:r>
              <a:rPr lang="en-US" sz="1800"/>
              <a:t>Networks, Omni-Path</a:t>
            </a:r>
            <a:r>
              <a:rPr lang="en-US" sz="1800" dirty="0"/>
              <a:t>, Omni-Path Express, and the Cornelis Networks logo belong to Cornelis Networks, Inc. Other names and brands may be claimed as the property of others.</a:t>
            </a:r>
            <a:br>
              <a:rPr lang="en-US" sz="1800" dirty="0"/>
            </a:br>
            <a:r>
              <a:rPr lang="en-US" sz="1800" dirty="0"/>
              <a:t>Copyright © 2022, Cornelis Networks, Inc. All rights reserved.</a:t>
            </a:r>
          </a:p>
        </p:txBody>
      </p:sp>
      <p:sp>
        <p:nvSpPr>
          <p:cNvPr id="3" name="Footer Placeholder 2">
            <a:extLst>
              <a:ext uri="{FF2B5EF4-FFF2-40B4-BE49-F238E27FC236}">
                <a16:creationId xmlns:a16="http://schemas.microsoft.com/office/drawing/2014/main" id="{14F385B0-7456-4673-82F7-3F1993931C59}"/>
              </a:ext>
            </a:extLst>
          </p:cNvPr>
          <p:cNvSpPr>
            <a:spLocks noGrp="1"/>
          </p:cNvSpPr>
          <p:nvPr>
            <p:ph type="ftr" sz="quarter" idx="11"/>
          </p:nvPr>
        </p:nvSpPr>
        <p:spPr/>
        <p:txBody>
          <a:bodyPr/>
          <a:lstStyle/>
          <a:p>
            <a:r>
              <a:rPr lang="en-GB"/>
              <a:t>© 2023 Cornelis Networks</a:t>
            </a:r>
            <a:endParaRPr lang="en-US" dirty="0"/>
          </a:p>
        </p:txBody>
      </p:sp>
      <p:sp>
        <p:nvSpPr>
          <p:cNvPr id="4" name="Slide Number Placeholder 3">
            <a:extLst>
              <a:ext uri="{FF2B5EF4-FFF2-40B4-BE49-F238E27FC236}">
                <a16:creationId xmlns:a16="http://schemas.microsoft.com/office/drawing/2014/main" id="{CAA26358-D974-4AC0-BFDF-C52ECC46DA40}"/>
              </a:ext>
            </a:extLst>
          </p:cNvPr>
          <p:cNvSpPr>
            <a:spLocks noGrp="1"/>
          </p:cNvSpPr>
          <p:nvPr>
            <p:ph type="sldNum" sz="quarter" idx="12"/>
          </p:nvPr>
        </p:nvSpPr>
        <p:spPr/>
        <p:txBody>
          <a:bodyPr/>
          <a:lstStyle/>
          <a:p>
            <a:fld id="{F6894C07-2AB0-084F-BA18-F75D8F968572}" type="slidenum">
              <a:rPr lang="en-US" smtClean="0"/>
              <a:t>2</a:t>
            </a:fld>
            <a:endParaRPr lang="en-US"/>
          </a:p>
        </p:txBody>
      </p:sp>
      <p:sp>
        <p:nvSpPr>
          <p:cNvPr id="5" name="Title 4">
            <a:extLst>
              <a:ext uri="{FF2B5EF4-FFF2-40B4-BE49-F238E27FC236}">
                <a16:creationId xmlns:a16="http://schemas.microsoft.com/office/drawing/2014/main" id="{32250D15-5D15-41DA-ABEA-710D82CFE71B}"/>
              </a:ext>
            </a:extLst>
          </p:cNvPr>
          <p:cNvSpPr>
            <a:spLocks noGrp="1"/>
          </p:cNvSpPr>
          <p:nvPr>
            <p:ph type="title"/>
          </p:nvPr>
        </p:nvSpPr>
        <p:spPr/>
        <p:txBody>
          <a:bodyPr/>
          <a:lstStyle/>
          <a:p>
            <a:r>
              <a:rPr lang="en-US" dirty="0"/>
              <a:t>Notices and Disclaimers</a:t>
            </a:r>
          </a:p>
        </p:txBody>
      </p:sp>
    </p:spTree>
    <p:extLst>
      <p:ext uri="{BB962C8B-B14F-4D97-AF65-F5344CB8AC3E}">
        <p14:creationId xmlns:p14="http://schemas.microsoft.com/office/powerpoint/2010/main" val="360229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58BCA9-F46C-4307-A668-C0442DAEB1A9}"/>
              </a:ext>
            </a:extLst>
          </p:cNvPr>
          <p:cNvSpPr>
            <a:spLocks noGrp="1"/>
          </p:cNvSpPr>
          <p:nvPr>
            <p:ph sz="half" idx="1"/>
          </p:nvPr>
        </p:nvSpPr>
        <p:spPr/>
        <p:txBody>
          <a:bodyPr/>
          <a:lstStyle/>
          <a:p>
            <a:r>
              <a:rPr lang="en-US" dirty="0"/>
              <a:t>Simulation Overview</a:t>
            </a:r>
          </a:p>
          <a:p>
            <a:r>
              <a:rPr lang="en-US" dirty="0"/>
              <a:t>Existing Hardware Validation </a:t>
            </a:r>
          </a:p>
          <a:p>
            <a:r>
              <a:rPr lang="en-US" dirty="0"/>
              <a:t>Next Generation Features</a:t>
            </a:r>
          </a:p>
          <a:p>
            <a:r>
              <a:rPr lang="en-US" dirty="0"/>
              <a:t>Simulation Strategy</a:t>
            </a:r>
          </a:p>
          <a:p>
            <a:r>
              <a:rPr lang="en-US" dirty="0"/>
              <a:t>Conclusions</a:t>
            </a:r>
          </a:p>
          <a:p>
            <a:pPr marL="0" indent="0">
              <a:buNone/>
            </a:pPr>
            <a:endParaRPr lang="en-US" dirty="0"/>
          </a:p>
        </p:txBody>
      </p:sp>
      <p:sp>
        <p:nvSpPr>
          <p:cNvPr id="3" name="Footer Placeholder 2">
            <a:extLst>
              <a:ext uri="{FF2B5EF4-FFF2-40B4-BE49-F238E27FC236}">
                <a16:creationId xmlns:a16="http://schemas.microsoft.com/office/drawing/2014/main" id="{861098D2-9A8A-4BB2-BD7D-C6B367D6FB4B}"/>
              </a:ext>
            </a:extLst>
          </p:cNvPr>
          <p:cNvSpPr>
            <a:spLocks noGrp="1"/>
          </p:cNvSpPr>
          <p:nvPr>
            <p:ph type="ftr" sz="quarter" idx="11"/>
          </p:nvPr>
        </p:nvSpPr>
        <p:spPr/>
        <p:txBody>
          <a:bodyPr/>
          <a:lstStyle/>
          <a:p>
            <a:r>
              <a:rPr lang="en-GB"/>
              <a:t>© 2023 Cornelis Networks</a:t>
            </a:r>
            <a:endParaRPr lang="en-US" dirty="0"/>
          </a:p>
        </p:txBody>
      </p:sp>
      <p:sp>
        <p:nvSpPr>
          <p:cNvPr id="4" name="Slide Number Placeholder 3">
            <a:extLst>
              <a:ext uri="{FF2B5EF4-FFF2-40B4-BE49-F238E27FC236}">
                <a16:creationId xmlns:a16="http://schemas.microsoft.com/office/drawing/2014/main" id="{29614872-FC1A-4036-B644-5C5FB5B314AE}"/>
              </a:ext>
            </a:extLst>
          </p:cNvPr>
          <p:cNvSpPr>
            <a:spLocks noGrp="1"/>
          </p:cNvSpPr>
          <p:nvPr>
            <p:ph type="sldNum" sz="quarter" idx="12"/>
          </p:nvPr>
        </p:nvSpPr>
        <p:spPr/>
        <p:txBody>
          <a:bodyPr/>
          <a:lstStyle/>
          <a:p>
            <a:fld id="{F6894C07-2AB0-084F-BA18-F75D8F968572}" type="slidenum">
              <a:rPr lang="en-US" smtClean="0"/>
              <a:t>3</a:t>
            </a:fld>
            <a:endParaRPr lang="en-US"/>
          </a:p>
        </p:txBody>
      </p:sp>
      <p:sp>
        <p:nvSpPr>
          <p:cNvPr id="5" name="Title 4">
            <a:extLst>
              <a:ext uri="{FF2B5EF4-FFF2-40B4-BE49-F238E27FC236}">
                <a16:creationId xmlns:a16="http://schemas.microsoft.com/office/drawing/2014/main" id="{3C9B018E-8FBE-4904-BE61-9781F315A146}"/>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3283413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1859D7-1DF0-4546-9C30-921216D915F1}"/>
              </a:ext>
            </a:extLst>
          </p:cNvPr>
          <p:cNvSpPr>
            <a:spLocks noGrp="1"/>
          </p:cNvSpPr>
          <p:nvPr>
            <p:ph type="ftr" sz="quarter" idx="11"/>
          </p:nvPr>
        </p:nvSpPr>
        <p:spPr/>
        <p:txBody>
          <a:bodyPr/>
          <a:lstStyle/>
          <a:p>
            <a:r>
              <a:rPr lang="en-GB"/>
              <a:t>© 2023 Cornelis Networks</a:t>
            </a:r>
            <a:endParaRPr lang="en-US" dirty="0"/>
          </a:p>
        </p:txBody>
      </p:sp>
      <p:sp>
        <p:nvSpPr>
          <p:cNvPr id="3" name="Slide Number Placeholder 2">
            <a:extLst>
              <a:ext uri="{FF2B5EF4-FFF2-40B4-BE49-F238E27FC236}">
                <a16:creationId xmlns:a16="http://schemas.microsoft.com/office/drawing/2014/main" id="{E61C7893-36A5-457B-9C4D-D8E34CA2900E}"/>
              </a:ext>
            </a:extLst>
          </p:cNvPr>
          <p:cNvSpPr>
            <a:spLocks noGrp="1"/>
          </p:cNvSpPr>
          <p:nvPr>
            <p:ph type="sldNum" sz="quarter" idx="12"/>
          </p:nvPr>
        </p:nvSpPr>
        <p:spPr/>
        <p:txBody>
          <a:bodyPr/>
          <a:lstStyle/>
          <a:p>
            <a:fld id="{F6894C07-2AB0-084F-BA18-F75D8F968572}" type="slidenum">
              <a:rPr lang="en-US" smtClean="0"/>
              <a:t>4</a:t>
            </a:fld>
            <a:endParaRPr lang="en-US"/>
          </a:p>
        </p:txBody>
      </p:sp>
      <p:sp>
        <p:nvSpPr>
          <p:cNvPr id="5" name="Title 4">
            <a:extLst>
              <a:ext uri="{FF2B5EF4-FFF2-40B4-BE49-F238E27FC236}">
                <a16:creationId xmlns:a16="http://schemas.microsoft.com/office/drawing/2014/main" id="{B92CAF21-FB12-4222-BA2F-D69CAFDF8EBD}"/>
              </a:ext>
            </a:extLst>
          </p:cNvPr>
          <p:cNvSpPr>
            <a:spLocks noGrp="1"/>
          </p:cNvSpPr>
          <p:nvPr>
            <p:ph type="title"/>
          </p:nvPr>
        </p:nvSpPr>
        <p:spPr>
          <a:xfrm>
            <a:off x="443089" y="-43078"/>
            <a:ext cx="8635597" cy="1325563"/>
          </a:xfrm>
        </p:spPr>
        <p:txBody>
          <a:bodyPr/>
          <a:lstStyle/>
          <a:p>
            <a:r>
              <a:rPr lang="en-US" dirty="0"/>
              <a:t>Simulator Overview</a:t>
            </a:r>
          </a:p>
        </p:txBody>
      </p:sp>
      <p:sp>
        <p:nvSpPr>
          <p:cNvPr id="11" name="Shape 185">
            <a:extLst>
              <a:ext uri="{FF2B5EF4-FFF2-40B4-BE49-F238E27FC236}">
                <a16:creationId xmlns:a16="http://schemas.microsoft.com/office/drawing/2014/main" id="{F338AC57-9CDC-C1E4-3921-9D0C9CCB1BF8}"/>
              </a:ext>
            </a:extLst>
          </p:cNvPr>
          <p:cNvSpPr/>
          <p:nvPr/>
        </p:nvSpPr>
        <p:spPr>
          <a:xfrm>
            <a:off x="705783" y="2879660"/>
            <a:ext cx="3115570" cy="646331"/>
          </a:xfrm>
          <a:prstGeom prst="rect">
            <a:avLst/>
          </a:prstGeom>
          <a:ln w="12700">
            <a:miter lim="400000"/>
          </a:ln>
          <a:extLst>
            <a:ext uri="{C572A759-6A51-4108-AA02-DFA0A04FC94B}">
              <ma14:wrappingTextBoxFlag xmlns:ma14="http://schemas.microsoft.com/office/mac/drawingml/2011/main" xmlns="" val="1"/>
            </a:ext>
          </a:extLst>
        </p:spPr>
        <p:txBody>
          <a:bodyPr wrap="none" lIns="45707" rIns="45707">
            <a:spAutoFit/>
          </a:bodyPr>
          <a:lstStyle/>
          <a:p>
            <a:pPr lvl="0"/>
            <a:r>
              <a:rPr lang="en-US" sz="1800" b="1" dirty="0"/>
              <a:t>Software/Hardware Interface</a:t>
            </a:r>
          </a:p>
          <a:p>
            <a:pPr lvl="0"/>
            <a:r>
              <a:rPr lang="en-US" sz="1800" dirty="0"/>
              <a:t>drives simulation hardware</a:t>
            </a:r>
          </a:p>
        </p:txBody>
      </p:sp>
      <p:sp>
        <p:nvSpPr>
          <p:cNvPr id="12" name="Shape 186">
            <a:extLst>
              <a:ext uri="{FF2B5EF4-FFF2-40B4-BE49-F238E27FC236}">
                <a16:creationId xmlns:a16="http://schemas.microsoft.com/office/drawing/2014/main" id="{B25C6E1D-785D-1DC7-30FC-B232C8DDFEEA}"/>
              </a:ext>
            </a:extLst>
          </p:cNvPr>
          <p:cNvSpPr/>
          <p:nvPr/>
        </p:nvSpPr>
        <p:spPr>
          <a:xfrm>
            <a:off x="705783" y="4073581"/>
            <a:ext cx="2963953" cy="83099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r>
              <a:rPr lang="en-US" sz="1800" b="1" dirty="0"/>
              <a:t>Network Interface Controller</a:t>
            </a:r>
          </a:p>
          <a:p>
            <a:pPr lvl="0"/>
            <a:r>
              <a:rPr lang="en-US" sz="1800" dirty="0"/>
              <a:t>injects/consumes network </a:t>
            </a:r>
            <a:br>
              <a:rPr lang="en-US" sz="1800" dirty="0"/>
            </a:br>
            <a:r>
              <a:rPr lang="en-US" sz="1800" dirty="0"/>
              <a:t>traffic</a:t>
            </a:r>
            <a:endParaRPr sz="1800" dirty="0"/>
          </a:p>
        </p:txBody>
      </p:sp>
      <p:sp>
        <p:nvSpPr>
          <p:cNvPr id="13" name="Shape 187">
            <a:extLst>
              <a:ext uri="{FF2B5EF4-FFF2-40B4-BE49-F238E27FC236}">
                <a16:creationId xmlns:a16="http://schemas.microsoft.com/office/drawing/2014/main" id="{6E135597-34D1-6E26-9688-0B7D7FF72F7F}"/>
              </a:ext>
            </a:extLst>
          </p:cNvPr>
          <p:cNvSpPr/>
          <p:nvPr/>
        </p:nvSpPr>
        <p:spPr>
          <a:xfrm>
            <a:off x="705783" y="5322949"/>
            <a:ext cx="2542363" cy="83099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r>
              <a:rPr lang="en-US" sz="1800" b="1" dirty="0"/>
              <a:t>Routers and Topologies</a:t>
            </a:r>
          </a:p>
          <a:p>
            <a:pPr lvl="0"/>
            <a:r>
              <a:rPr lang="en-US" sz="1800" dirty="0"/>
              <a:t>route traffic around the </a:t>
            </a:r>
            <a:br>
              <a:rPr lang="en-US" sz="1800" dirty="0"/>
            </a:br>
            <a:r>
              <a:rPr lang="en-US" sz="1800" dirty="0"/>
              <a:t>network</a:t>
            </a:r>
            <a:endParaRPr sz="1800" dirty="0"/>
          </a:p>
        </p:txBody>
      </p:sp>
      <p:sp>
        <p:nvSpPr>
          <p:cNvPr id="14" name="Shape 189">
            <a:extLst>
              <a:ext uri="{FF2B5EF4-FFF2-40B4-BE49-F238E27FC236}">
                <a16:creationId xmlns:a16="http://schemas.microsoft.com/office/drawing/2014/main" id="{E904E29B-9855-C21E-52A7-96B7EF456525}"/>
              </a:ext>
            </a:extLst>
          </p:cNvPr>
          <p:cNvSpPr/>
          <p:nvPr/>
        </p:nvSpPr>
        <p:spPr>
          <a:xfrm>
            <a:off x="727817" y="1135427"/>
            <a:ext cx="2483052" cy="83099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r>
              <a:rPr lang="en-US" sz="1800" b="1" dirty="0"/>
              <a:t>Communication Events</a:t>
            </a:r>
          </a:p>
          <a:p>
            <a:pPr lvl="0"/>
            <a:r>
              <a:rPr lang="en-US" sz="1800" dirty="0"/>
              <a:t>generate representative </a:t>
            </a:r>
            <a:br>
              <a:rPr lang="en-US" sz="1800" dirty="0"/>
            </a:br>
            <a:r>
              <a:rPr lang="en-US" sz="1800" dirty="0"/>
              <a:t>network traffic</a:t>
            </a:r>
          </a:p>
        </p:txBody>
      </p:sp>
      <p:pic>
        <p:nvPicPr>
          <p:cNvPr id="15" name="Picture 14">
            <a:extLst>
              <a:ext uri="{FF2B5EF4-FFF2-40B4-BE49-F238E27FC236}">
                <a16:creationId xmlns:a16="http://schemas.microsoft.com/office/drawing/2014/main" id="{CC997C31-385F-D7B8-7F71-3EBFA94040D5}"/>
              </a:ext>
            </a:extLst>
          </p:cNvPr>
          <p:cNvPicPr>
            <a:picLocks noChangeAspect="1"/>
          </p:cNvPicPr>
          <p:nvPr/>
        </p:nvPicPr>
        <p:blipFill>
          <a:blip r:embed="rId2"/>
          <a:stretch>
            <a:fillRect/>
          </a:stretch>
        </p:blipFill>
        <p:spPr>
          <a:xfrm>
            <a:off x="4074041" y="1001702"/>
            <a:ext cx="3764044" cy="5227278"/>
          </a:xfrm>
          <a:prstGeom prst="rect">
            <a:avLst/>
          </a:prstGeom>
        </p:spPr>
      </p:pic>
      <p:pic>
        <p:nvPicPr>
          <p:cNvPr id="1026" name="Picture 2" descr="sst-simulator.org">
            <a:extLst>
              <a:ext uri="{FF2B5EF4-FFF2-40B4-BE49-F238E27FC236}">
                <a16:creationId xmlns:a16="http://schemas.microsoft.com/office/drawing/2014/main" id="{961D5F9B-674A-ACD1-93A6-15DE06861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8686" y="2289778"/>
            <a:ext cx="2319735"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29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84AE-2FE3-413E-9E69-08964D3F93D5}"/>
              </a:ext>
            </a:extLst>
          </p:cNvPr>
          <p:cNvSpPr>
            <a:spLocks noGrp="1"/>
          </p:cNvSpPr>
          <p:nvPr>
            <p:ph type="title"/>
          </p:nvPr>
        </p:nvSpPr>
        <p:spPr>
          <a:xfrm>
            <a:off x="443090" y="1612574"/>
            <a:ext cx="4647526" cy="1325563"/>
          </a:xfrm>
        </p:spPr>
        <p:txBody>
          <a:bodyPr/>
          <a:lstStyle/>
          <a:p>
            <a:r>
              <a:rPr lang="en-US" dirty="0"/>
              <a:t>OPA100 Validation using SST</a:t>
            </a:r>
          </a:p>
        </p:txBody>
      </p:sp>
      <p:sp>
        <p:nvSpPr>
          <p:cNvPr id="3" name="Content Placeholder 2">
            <a:extLst>
              <a:ext uri="{FF2B5EF4-FFF2-40B4-BE49-F238E27FC236}">
                <a16:creationId xmlns:a16="http://schemas.microsoft.com/office/drawing/2014/main" id="{399A2AED-AEA3-4DF7-8767-561BF62CC74B}"/>
              </a:ext>
            </a:extLst>
          </p:cNvPr>
          <p:cNvSpPr>
            <a:spLocks noGrp="1"/>
          </p:cNvSpPr>
          <p:nvPr>
            <p:ph idx="1"/>
          </p:nvPr>
        </p:nvSpPr>
        <p:spPr/>
        <p:txBody>
          <a:bodyPr/>
          <a:lstStyle/>
          <a:p>
            <a:r>
              <a:rPr lang="en-US" dirty="0"/>
              <a:t>Lenovo </a:t>
            </a:r>
            <a:r>
              <a:rPr lang="en-US" dirty="0" err="1"/>
              <a:t>NeXtScale</a:t>
            </a:r>
            <a:r>
              <a:rPr lang="en-US" dirty="0"/>
              <a:t> nx360 M5 Nodes</a:t>
            </a:r>
          </a:p>
          <a:p>
            <a:pPr lvl="1"/>
            <a:r>
              <a:rPr lang="en-US" dirty="0"/>
              <a:t>2x Broadwell CPUs</a:t>
            </a:r>
          </a:p>
          <a:p>
            <a:pPr lvl="1"/>
            <a:r>
              <a:rPr lang="en-US" dirty="0"/>
              <a:t>128GB RAM per node</a:t>
            </a:r>
          </a:p>
          <a:p>
            <a:r>
              <a:rPr lang="en-US" dirty="0"/>
              <a:t>Omni-Path Fat Tree</a:t>
            </a:r>
          </a:p>
          <a:p>
            <a:pPr lvl="1"/>
            <a:r>
              <a:rPr lang="en-US" dirty="0"/>
              <a:t>2:1 Tapering</a:t>
            </a:r>
          </a:p>
          <a:p>
            <a:r>
              <a:rPr lang="en-US" dirty="0"/>
              <a:t>Intel Compiler (v2020.4.304)</a:t>
            </a:r>
          </a:p>
          <a:p>
            <a:pPr lvl="1"/>
            <a:r>
              <a:rPr lang="en-US" dirty="0"/>
              <a:t>Intel MPI (2019.9.304)</a:t>
            </a:r>
          </a:p>
          <a:p>
            <a:r>
              <a:rPr lang="en-US" dirty="0"/>
              <a:t>Original models use PSM2</a:t>
            </a:r>
          </a:p>
          <a:p>
            <a:pPr lvl="1"/>
            <a:r>
              <a:rPr lang="en-US" dirty="0"/>
              <a:t>Predates OPX work</a:t>
            </a:r>
          </a:p>
        </p:txBody>
      </p:sp>
      <p:sp>
        <p:nvSpPr>
          <p:cNvPr id="4" name="Footer Placeholder 3">
            <a:extLst>
              <a:ext uri="{FF2B5EF4-FFF2-40B4-BE49-F238E27FC236}">
                <a16:creationId xmlns:a16="http://schemas.microsoft.com/office/drawing/2014/main" id="{08E110FA-7D40-4A64-ABF2-364CEE95C826}"/>
              </a:ext>
            </a:extLst>
          </p:cNvPr>
          <p:cNvSpPr>
            <a:spLocks noGrp="1"/>
          </p:cNvSpPr>
          <p:nvPr>
            <p:ph type="ftr" sz="quarter" idx="11"/>
          </p:nvPr>
        </p:nvSpPr>
        <p:spPr/>
        <p:txBody>
          <a:bodyPr/>
          <a:lstStyle/>
          <a:p>
            <a:r>
              <a:rPr lang="en-GB"/>
              <a:t>© 2023 Cornelis Networks</a:t>
            </a:r>
            <a:endParaRPr lang="en-US" dirty="0"/>
          </a:p>
        </p:txBody>
      </p:sp>
      <p:sp>
        <p:nvSpPr>
          <p:cNvPr id="5" name="Slide Number Placeholder 4">
            <a:extLst>
              <a:ext uri="{FF2B5EF4-FFF2-40B4-BE49-F238E27FC236}">
                <a16:creationId xmlns:a16="http://schemas.microsoft.com/office/drawing/2014/main" id="{9D53382A-28D3-40BE-99AF-6D91360D574D}"/>
              </a:ext>
            </a:extLst>
          </p:cNvPr>
          <p:cNvSpPr>
            <a:spLocks noGrp="1"/>
          </p:cNvSpPr>
          <p:nvPr>
            <p:ph type="sldNum" sz="quarter" idx="12"/>
          </p:nvPr>
        </p:nvSpPr>
        <p:spPr/>
        <p:txBody>
          <a:bodyPr/>
          <a:lstStyle/>
          <a:p>
            <a:fld id="{F6894C07-2AB0-084F-BA18-F75D8F968572}" type="slidenum">
              <a:rPr lang="en-US" smtClean="0"/>
              <a:t>5</a:t>
            </a:fld>
            <a:endParaRPr lang="en-US"/>
          </a:p>
        </p:txBody>
      </p:sp>
      <p:sp>
        <p:nvSpPr>
          <p:cNvPr id="16" name="Text Placeholder 15">
            <a:extLst>
              <a:ext uri="{FF2B5EF4-FFF2-40B4-BE49-F238E27FC236}">
                <a16:creationId xmlns:a16="http://schemas.microsoft.com/office/drawing/2014/main" id="{CF5D7167-136E-F913-0EFC-F3A70B4A5D46}"/>
              </a:ext>
            </a:extLst>
          </p:cNvPr>
          <p:cNvSpPr>
            <a:spLocks noGrp="1"/>
          </p:cNvSpPr>
          <p:nvPr>
            <p:ph type="body" sz="quarter" idx="14"/>
          </p:nvPr>
        </p:nvSpPr>
        <p:spPr/>
        <p:txBody>
          <a:bodyPr/>
          <a:lstStyle/>
          <a:p>
            <a:endParaRPr lang="en-US"/>
          </a:p>
        </p:txBody>
      </p:sp>
      <p:pic>
        <p:nvPicPr>
          <p:cNvPr id="13" name="Picture 12" descr="A picture containing line, plot, text, diagram&#10;&#10;Description automatically generated">
            <a:extLst>
              <a:ext uri="{FF2B5EF4-FFF2-40B4-BE49-F238E27FC236}">
                <a16:creationId xmlns:a16="http://schemas.microsoft.com/office/drawing/2014/main" id="{3E60A2EC-F37F-8A3D-C76A-2ECCD7233353}"/>
              </a:ext>
            </a:extLst>
          </p:cNvPr>
          <p:cNvPicPr>
            <a:picLocks noChangeAspect="1"/>
          </p:cNvPicPr>
          <p:nvPr/>
        </p:nvPicPr>
        <p:blipFill>
          <a:blip r:embed="rId2"/>
          <a:stretch>
            <a:fillRect/>
          </a:stretch>
        </p:blipFill>
        <p:spPr>
          <a:xfrm>
            <a:off x="5556267" y="2539771"/>
            <a:ext cx="6192644" cy="2738413"/>
          </a:xfrm>
          <a:prstGeom prst="rect">
            <a:avLst/>
          </a:prstGeom>
        </p:spPr>
      </p:pic>
    </p:spTree>
    <p:extLst>
      <p:ext uri="{BB962C8B-B14F-4D97-AF65-F5344CB8AC3E}">
        <p14:creationId xmlns:p14="http://schemas.microsoft.com/office/powerpoint/2010/main" val="1249967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A117-5430-B4BB-EDF0-F567FE531271}"/>
              </a:ext>
            </a:extLst>
          </p:cNvPr>
          <p:cNvSpPr>
            <a:spLocks noGrp="1"/>
          </p:cNvSpPr>
          <p:nvPr>
            <p:ph type="title"/>
          </p:nvPr>
        </p:nvSpPr>
        <p:spPr/>
        <p:txBody>
          <a:bodyPr/>
          <a:lstStyle/>
          <a:p>
            <a:r>
              <a:rPr lang="en-US" dirty="0" err="1"/>
              <a:t>AllReduce</a:t>
            </a:r>
            <a:endParaRPr lang="en-US" dirty="0"/>
          </a:p>
        </p:txBody>
      </p:sp>
      <p:sp>
        <p:nvSpPr>
          <p:cNvPr id="3" name="Content Placeholder 2">
            <a:extLst>
              <a:ext uri="{FF2B5EF4-FFF2-40B4-BE49-F238E27FC236}">
                <a16:creationId xmlns:a16="http://schemas.microsoft.com/office/drawing/2014/main" id="{9FEF263A-BD0B-C686-5BE2-3B261215B3AE}"/>
              </a:ext>
            </a:extLst>
          </p:cNvPr>
          <p:cNvSpPr>
            <a:spLocks noGrp="1"/>
          </p:cNvSpPr>
          <p:nvPr>
            <p:ph idx="1"/>
          </p:nvPr>
        </p:nvSpPr>
        <p:spPr/>
        <p:txBody>
          <a:bodyPr/>
          <a:lstStyle/>
          <a:p>
            <a:r>
              <a:rPr lang="en-US" dirty="0"/>
              <a:t>Typical error</a:t>
            </a:r>
          </a:p>
          <a:p>
            <a:pPr lvl="1"/>
            <a:r>
              <a:rPr lang="en-US" dirty="0"/>
              <a:t>-9.98% for 1PPN</a:t>
            </a:r>
          </a:p>
          <a:p>
            <a:pPr lvl="1"/>
            <a:r>
              <a:rPr lang="en-US" dirty="0"/>
              <a:t>10.78% for 28PPN </a:t>
            </a:r>
          </a:p>
          <a:p>
            <a:r>
              <a:rPr lang="en-US" dirty="0"/>
              <a:t>Large difference on single node</a:t>
            </a:r>
          </a:p>
          <a:p>
            <a:pPr lvl="1"/>
            <a:r>
              <a:rPr lang="en-US" dirty="0"/>
              <a:t>More core-to-core bandwidth than CPU has</a:t>
            </a:r>
          </a:p>
        </p:txBody>
      </p:sp>
      <p:sp>
        <p:nvSpPr>
          <p:cNvPr id="4" name="Footer Placeholder 3">
            <a:extLst>
              <a:ext uri="{FF2B5EF4-FFF2-40B4-BE49-F238E27FC236}">
                <a16:creationId xmlns:a16="http://schemas.microsoft.com/office/drawing/2014/main" id="{0CAED4DA-48FF-BC53-DACB-07284A80F10F}"/>
              </a:ext>
            </a:extLst>
          </p:cNvPr>
          <p:cNvSpPr>
            <a:spLocks noGrp="1"/>
          </p:cNvSpPr>
          <p:nvPr>
            <p:ph type="ftr" sz="quarter" idx="11"/>
          </p:nvPr>
        </p:nvSpPr>
        <p:spPr/>
        <p:txBody>
          <a:bodyPr/>
          <a:lstStyle/>
          <a:p>
            <a:r>
              <a:rPr lang="en-GB"/>
              <a:t>© 2023 Cornelis Networks</a:t>
            </a:r>
            <a:endParaRPr lang="en-US" dirty="0"/>
          </a:p>
        </p:txBody>
      </p:sp>
      <p:sp>
        <p:nvSpPr>
          <p:cNvPr id="5" name="Slide Number Placeholder 4">
            <a:extLst>
              <a:ext uri="{FF2B5EF4-FFF2-40B4-BE49-F238E27FC236}">
                <a16:creationId xmlns:a16="http://schemas.microsoft.com/office/drawing/2014/main" id="{2424E22A-E607-B496-3456-A68D5B7AD83C}"/>
              </a:ext>
            </a:extLst>
          </p:cNvPr>
          <p:cNvSpPr>
            <a:spLocks noGrp="1"/>
          </p:cNvSpPr>
          <p:nvPr>
            <p:ph type="sldNum" sz="quarter" idx="12"/>
          </p:nvPr>
        </p:nvSpPr>
        <p:spPr/>
        <p:txBody>
          <a:bodyPr/>
          <a:lstStyle/>
          <a:p>
            <a:fld id="{F6894C07-2AB0-084F-BA18-F75D8F968572}" type="slidenum">
              <a:rPr lang="en-US" smtClean="0"/>
              <a:t>6</a:t>
            </a:fld>
            <a:endParaRPr lang="en-US"/>
          </a:p>
        </p:txBody>
      </p:sp>
      <p:sp>
        <p:nvSpPr>
          <p:cNvPr id="6" name="Text Placeholder 5">
            <a:extLst>
              <a:ext uri="{FF2B5EF4-FFF2-40B4-BE49-F238E27FC236}">
                <a16:creationId xmlns:a16="http://schemas.microsoft.com/office/drawing/2014/main" id="{E837CB72-0500-9472-C1C4-02511BD4EA79}"/>
              </a:ext>
            </a:extLst>
          </p:cNvPr>
          <p:cNvSpPr>
            <a:spLocks noGrp="1"/>
          </p:cNvSpPr>
          <p:nvPr>
            <p:ph type="body" sz="quarter" idx="14"/>
          </p:nvPr>
        </p:nvSpPr>
        <p:spPr/>
        <p:txBody>
          <a:bodyPr/>
          <a:lstStyle/>
          <a:p>
            <a:endParaRPr lang="en-US"/>
          </a:p>
        </p:txBody>
      </p:sp>
      <p:pic>
        <p:nvPicPr>
          <p:cNvPr id="8" name="Picture 7" descr="A picture containing text, screenshot, line, plot&#10;&#10;Description automatically generated">
            <a:extLst>
              <a:ext uri="{FF2B5EF4-FFF2-40B4-BE49-F238E27FC236}">
                <a16:creationId xmlns:a16="http://schemas.microsoft.com/office/drawing/2014/main" id="{75506859-56B5-4B84-5E77-8E452D378CC1}"/>
              </a:ext>
            </a:extLst>
          </p:cNvPr>
          <p:cNvPicPr>
            <a:picLocks noChangeAspect="1"/>
          </p:cNvPicPr>
          <p:nvPr/>
        </p:nvPicPr>
        <p:blipFill rotWithShape="1">
          <a:blip r:embed="rId2"/>
          <a:srcRect l="4003" t="3087" r="1522" b="1990"/>
          <a:stretch/>
        </p:blipFill>
        <p:spPr>
          <a:xfrm>
            <a:off x="5573485" y="1300347"/>
            <a:ext cx="6175425" cy="4257305"/>
          </a:xfrm>
          <a:prstGeom prst="rect">
            <a:avLst/>
          </a:prstGeom>
        </p:spPr>
      </p:pic>
    </p:spTree>
    <p:extLst>
      <p:ext uri="{BB962C8B-B14F-4D97-AF65-F5344CB8AC3E}">
        <p14:creationId xmlns:p14="http://schemas.microsoft.com/office/powerpoint/2010/main" val="612799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6348E9B-EC78-452D-4695-6B954B8513DC}"/>
              </a:ext>
            </a:extLst>
          </p:cNvPr>
          <p:cNvSpPr>
            <a:spLocks noGrp="1"/>
          </p:cNvSpPr>
          <p:nvPr>
            <p:ph sz="half" idx="1"/>
          </p:nvPr>
        </p:nvSpPr>
        <p:spPr/>
        <p:txBody>
          <a:bodyPr/>
          <a:lstStyle/>
          <a:p>
            <a:r>
              <a:rPr lang="en-US" dirty="0"/>
              <a:t>Switch Design not a straight jump to faster speeds</a:t>
            </a:r>
          </a:p>
          <a:p>
            <a:pPr lvl="1"/>
            <a:r>
              <a:rPr lang="en-US" dirty="0"/>
              <a:t>New routing functionality</a:t>
            </a:r>
          </a:p>
          <a:p>
            <a:pPr lvl="2"/>
            <a:r>
              <a:rPr lang="en-US" dirty="0"/>
              <a:t>Telemetry Based Adaptive Routing</a:t>
            </a:r>
          </a:p>
          <a:p>
            <a:pPr lvl="1"/>
            <a:r>
              <a:rPr lang="en-US" dirty="0"/>
              <a:t>New Topology support</a:t>
            </a:r>
          </a:p>
          <a:p>
            <a:pPr lvl="2"/>
            <a:r>
              <a:rPr lang="en-US" dirty="0"/>
              <a:t>Dragonfly</a:t>
            </a:r>
          </a:p>
          <a:p>
            <a:pPr lvl="2"/>
            <a:r>
              <a:rPr lang="en-US" dirty="0" err="1"/>
              <a:t>Megafly</a:t>
            </a:r>
            <a:endParaRPr lang="en-US" dirty="0"/>
          </a:p>
          <a:p>
            <a:pPr lvl="1"/>
            <a:r>
              <a:rPr lang="en-US" dirty="0"/>
              <a:t>Enhanced Congestion Control and QoS</a:t>
            </a:r>
          </a:p>
        </p:txBody>
      </p:sp>
      <p:sp>
        <p:nvSpPr>
          <p:cNvPr id="4" name="Footer Placeholder 3">
            <a:extLst>
              <a:ext uri="{FF2B5EF4-FFF2-40B4-BE49-F238E27FC236}">
                <a16:creationId xmlns:a16="http://schemas.microsoft.com/office/drawing/2014/main" id="{07F33C53-C153-AB02-2ED4-18BC0F832D94}"/>
              </a:ext>
            </a:extLst>
          </p:cNvPr>
          <p:cNvSpPr>
            <a:spLocks noGrp="1"/>
          </p:cNvSpPr>
          <p:nvPr>
            <p:ph type="ftr" sz="quarter" idx="11"/>
          </p:nvPr>
        </p:nvSpPr>
        <p:spPr/>
        <p:txBody>
          <a:bodyPr/>
          <a:lstStyle/>
          <a:p>
            <a:r>
              <a:rPr lang="en-GB"/>
              <a:t>© 2023 Cornelis Networks</a:t>
            </a:r>
            <a:endParaRPr lang="en-US" dirty="0"/>
          </a:p>
        </p:txBody>
      </p:sp>
      <p:sp>
        <p:nvSpPr>
          <p:cNvPr id="5" name="Slide Number Placeholder 4">
            <a:extLst>
              <a:ext uri="{FF2B5EF4-FFF2-40B4-BE49-F238E27FC236}">
                <a16:creationId xmlns:a16="http://schemas.microsoft.com/office/drawing/2014/main" id="{C348A5C1-3A71-89C2-C25F-B14AAA5E433E}"/>
              </a:ext>
            </a:extLst>
          </p:cNvPr>
          <p:cNvSpPr>
            <a:spLocks noGrp="1"/>
          </p:cNvSpPr>
          <p:nvPr>
            <p:ph type="sldNum" sz="quarter" idx="12"/>
          </p:nvPr>
        </p:nvSpPr>
        <p:spPr/>
        <p:txBody>
          <a:bodyPr/>
          <a:lstStyle/>
          <a:p>
            <a:fld id="{F6894C07-2AB0-084F-BA18-F75D8F968572}" type="slidenum">
              <a:rPr lang="en-US" smtClean="0"/>
              <a:t>7</a:t>
            </a:fld>
            <a:endParaRPr lang="en-US"/>
          </a:p>
        </p:txBody>
      </p:sp>
      <p:sp>
        <p:nvSpPr>
          <p:cNvPr id="7" name="Title 6">
            <a:extLst>
              <a:ext uri="{FF2B5EF4-FFF2-40B4-BE49-F238E27FC236}">
                <a16:creationId xmlns:a16="http://schemas.microsoft.com/office/drawing/2014/main" id="{8ACE8A9B-AD88-980E-3055-EE6F376DA2D7}"/>
              </a:ext>
            </a:extLst>
          </p:cNvPr>
          <p:cNvSpPr>
            <a:spLocks noGrp="1"/>
          </p:cNvSpPr>
          <p:nvPr>
            <p:ph type="title"/>
          </p:nvPr>
        </p:nvSpPr>
        <p:spPr/>
        <p:txBody>
          <a:bodyPr/>
          <a:lstStyle/>
          <a:p>
            <a:r>
              <a:rPr lang="en-US" dirty="0"/>
              <a:t>Next Generation Features</a:t>
            </a:r>
          </a:p>
        </p:txBody>
      </p:sp>
    </p:spTree>
    <p:extLst>
      <p:ext uri="{BB962C8B-B14F-4D97-AF65-F5344CB8AC3E}">
        <p14:creationId xmlns:p14="http://schemas.microsoft.com/office/powerpoint/2010/main" val="11826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9CC054-BF44-0B11-D5B8-7FE166CE9471}"/>
              </a:ext>
            </a:extLst>
          </p:cNvPr>
          <p:cNvSpPr>
            <a:spLocks noGrp="1"/>
          </p:cNvSpPr>
          <p:nvPr>
            <p:ph type="ftr" sz="quarter" idx="11"/>
          </p:nvPr>
        </p:nvSpPr>
        <p:spPr/>
        <p:txBody>
          <a:bodyPr/>
          <a:lstStyle/>
          <a:p>
            <a:r>
              <a:rPr lang="en-GB"/>
              <a:t>© 2023 Cornelis Networks</a:t>
            </a:r>
            <a:endParaRPr lang="en-US" dirty="0"/>
          </a:p>
        </p:txBody>
      </p:sp>
      <p:sp>
        <p:nvSpPr>
          <p:cNvPr id="4" name="Slide Number Placeholder 3">
            <a:extLst>
              <a:ext uri="{FF2B5EF4-FFF2-40B4-BE49-F238E27FC236}">
                <a16:creationId xmlns:a16="http://schemas.microsoft.com/office/drawing/2014/main" id="{BB805044-3EBD-A949-6192-5925A4465875}"/>
              </a:ext>
            </a:extLst>
          </p:cNvPr>
          <p:cNvSpPr>
            <a:spLocks noGrp="1"/>
          </p:cNvSpPr>
          <p:nvPr>
            <p:ph type="sldNum" sz="quarter" idx="12"/>
          </p:nvPr>
        </p:nvSpPr>
        <p:spPr/>
        <p:txBody>
          <a:bodyPr/>
          <a:lstStyle/>
          <a:p>
            <a:fld id="{F6894C07-2AB0-084F-BA18-F75D8F968572}" type="slidenum">
              <a:rPr lang="en-US" smtClean="0"/>
              <a:t>8</a:t>
            </a:fld>
            <a:endParaRPr lang="en-US"/>
          </a:p>
        </p:txBody>
      </p:sp>
      <p:sp>
        <p:nvSpPr>
          <p:cNvPr id="6" name="Content Placeholder 5">
            <a:extLst>
              <a:ext uri="{FF2B5EF4-FFF2-40B4-BE49-F238E27FC236}">
                <a16:creationId xmlns:a16="http://schemas.microsoft.com/office/drawing/2014/main" id="{81BB4879-B3B0-4DCD-3616-655AA5816237}"/>
              </a:ext>
            </a:extLst>
          </p:cNvPr>
          <p:cNvSpPr>
            <a:spLocks noGrp="1"/>
          </p:cNvSpPr>
          <p:nvPr>
            <p:ph sz="half" idx="1"/>
          </p:nvPr>
        </p:nvSpPr>
        <p:spPr/>
        <p:txBody>
          <a:bodyPr/>
          <a:lstStyle/>
          <a:p>
            <a:r>
              <a:rPr lang="en-US" dirty="0"/>
              <a:t>Custom Router Implementation internals implement Cornelis Intellectual Property </a:t>
            </a:r>
          </a:p>
          <a:p>
            <a:endParaRPr lang="en-US" dirty="0"/>
          </a:p>
        </p:txBody>
      </p:sp>
      <p:sp>
        <p:nvSpPr>
          <p:cNvPr id="5" name="Title 4">
            <a:extLst>
              <a:ext uri="{FF2B5EF4-FFF2-40B4-BE49-F238E27FC236}">
                <a16:creationId xmlns:a16="http://schemas.microsoft.com/office/drawing/2014/main" id="{EFF043FB-F89A-2592-0603-B789F351DD21}"/>
              </a:ext>
            </a:extLst>
          </p:cNvPr>
          <p:cNvSpPr>
            <a:spLocks noGrp="1"/>
          </p:cNvSpPr>
          <p:nvPr>
            <p:ph type="title"/>
          </p:nvPr>
        </p:nvSpPr>
        <p:spPr/>
        <p:txBody>
          <a:bodyPr/>
          <a:lstStyle/>
          <a:p>
            <a:r>
              <a:rPr lang="en-US" dirty="0"/>
              <a:t>Merlin</a:t>
            </a:r>
          </a:p>
        </p:txBody>
      </p:sp>
      <p:grpSp>
        <p:nvGrpSpPr>
          <p:cNvPr id="7" name="Group 6">
            <a:extLst>
              <a:ext uri="{FF2B5EF4-FFF2-40B4-BE49-F238E27FC236}">
                <a16:creationId xmlns:a16="http://schemas.microsoft.com/office/drawing/2014/main" id="{D6F3DE37-3CBE-165B-2712-B134F7A6D59D}"/>
              </a:ext>
            </a:extLst>
          </p:cNvPr>
          <p:cNvGrpSpPr/>
          <p:nvPr/>
        </p:nvGrpSpPr>
        <p:grpSpPr>
          <a:xfrm>
            <a:off x="164980" y="3092992"/>
            <a:ext cx="4797697" cy="3003326"/>
            <a:chOff x="9201373" y="3091494"/>
            <a:chExt cx="4389127" cy="3476936"/>
          </a:xfrm>
        </p:grpSpPr>
        <p:sp>
          <p:nvSpPr>
            <p:cNvPr id="8" name="Rectangle 7">
              <a:extLst>
                <a:ext uri="{FF2B5EF4-FFF2-40B4-BE49-F238E27FC236}">
                  <a16:creationId xmlns:a16="http://schemas.microsoft.com/office/drawing/2014/main" id="{3B9A9A90-DCBF-2ADD-E8C3-0AFE1E62C0DD}"/>
                </a:ext>
              </a:extLst>
            </p:cNvPr>
            <p:cNvSpPr/>
            <p:nvPr/>
          </p:nvSpPr>
          <p:spPr>
            <a:xfrm>
              <a:off x="10835552" y="4470400"/>
              <a:ext cx="1017782" cy="501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Crossbar</a:t>
              </a:r>
            </a:p>
          </p:txBody>
        </p:sp>
        <p:grpSp>
          <p:nvGrpSpPr>
            <p:cNvPr id="9" name="Group 8">
              <a:extLst>
                <a:ext uri="{FF2B5EF4-FFF2-40B4-BE49-F238E27FC236}">
                  <a16:creationId xmlns:a16="http://schemas.microsoft.com/office/drawing/2014/main" id="{2375A778-6424-6FE5-EBFF-7D6382229DAA}"/>
                </a:ext>
              </a:extLst>
            </p:cNvPr>
            <p:cNvGrpSpPr/>
            <p:nvPr/>
          </p:nvGrpSpPr>
          <p:grpSpPr>
            <a:xfrm>
              <a:off x="10884485" y="5257012"/>
              <a:ext cx="338666" cy="366673"/>
              <a:chOff x="3394799" y="6927359"/>
              <a:chExt cx="338666" cy="366673"/>
            </a:xfrm>
          </p:grpSpPr>
          <p:sp>
            <p:nvSpPr>
              <p:cNvPr id="45" name="Rectangle 44">
                <a:extLst>
                  <a:ext uri="{FF2B5EF4-FFF2-40B4-BE49-F238E27FC236}">
                    <a16:creationId xmlns:a16="http://schemas.microsoft.com/office/drawing/2014/main" id="{EB9D6484-89D1-0D1B-EFB0-50F22CD8B0CB}"/>
                  </a:ext>
                </a:extLst>
              </p:cNvPr>
              <p:cNvSpPr/>
              <p:nvPr/>
            </p:nvSpPr>
            <p:spPr>
              <a:xfrm>
                <a:off x="3449832" y="69786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A836A63-5924-AAAB-627D-27886979F423}"/>
                  </a:ext>
                </a:extLst>
              </p:cNvPr>
              <p:cNvSpPr/>
              <p:nvPr/>
            </p:nvSpPr>
            <p:spPr>
              <a:xfrm>
                <a:off x="3449832" y="70675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0B723B9-8DEF-E36B-623B-0CA67EEAA858}"/>
                  </a:ext>
                </a:extLst>
              </p:cNvPr>
              <p:cNvSpPr/>
              <p:nvPr/>
            </p:nvSpPr>
            <p:spPr>
              <a:xfrm>
                <a:off x="3449832" y="71564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FCCCC64-6709-5F77-B3C9-96B4B0AFAB4D}"/>
                  </a:ext>
                </a:extLst>
              </p:cNvPr>
              <p:cNvSpPr/>
              <p:nvPr/>
            </p:nvSpPr>
            <p:spPr>
              <a:xfrm>
                <a:off x="3583182" y="69786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DF2248F-7ACC-AD5F-E51D-181D0FBBAE2F}"/>
                  </a:ext>
                </a:extLst>
              </p:cNvPr>
              <p:cNvSpPr/>
              <p:nvPr/>
            </p:nvSpPr>
            <p:spPr>
              <a:xfrm>
                <a:off x="3583182" y="70675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AE3D51E-D27B-9F48-B613-BA613CFDF145}"/>
                  </a:ext>
                </a:extLst>
              </p:cNvPr>
              <p:cNvSpPr/>
              <p:nvPr/>
            </p:nvSpPr>
            <p:spPr>
              <a:xfrm>
                <a:off x="3583182" y="71564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16D1904-EA79-8AD0-8E92-AD3C6457BDE5}"/>
                  </a:ext>
                </a:extLst>
              </p:cNvPr>
              <p:cNvSpPr/>
              <p:nvPr/>
            </p:nvSpPr>
            <p:spPr>
              <a:xfrm>
                <a:off x="3394799" y="6927359"/>
                <a:ext cx="338666" cy="3666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97D2BC4-AF05-874A-7DEB-C5C7FCFEE0D3}"/>
                </a:ext>
              </a:extLst>
            </p:cNvPr>
            <p:cNvGrpSpPr/>
            <p:nvPr/>
          </p:nvGrpSpPr>
          <p:grpSpPr>
            <a:xfrm>
              <a:off x="11453285" y="5257374"/>
              <a:ext cx="338666" cy="366673"/>
              <a:chOff x="3394799" y="6927359"/>
              <a:chExt cx="338666" cy="366673"/>
            </a:xfrm>
          </p:grpSpPr>
          <p:sp>
            <p:nvSpPr>
              <p:cNvPr id="38" name="Rectangle 37">
                <a:extLst>
                  <a:ext uri="{FF2B5EF4-FFF2-40B4-BE49-F238E27FC236}">
                    <a16:creationId xmlns:a16="http://schemas.microsoft.com/office/drawing/2014/main" id="{719C23D6-F252-1EA3-D0F3-2A1643AE7D2F}"/>
                  </a:ext>
                </a:extLst>
              </p:cNvPr>
              <p:cNvSpPr/>
              <p:nvPr/>
            </p:nvSpPr>
            <p:spPr>
              <a:xfrm>
                <a:off x="3449832" y="69786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C6A0544-7545-551D-427B-E74E4F5A2072}"/>
                  </a:ext>
                </a:extLst>
              </p:cNvPr>
              <p:cNvSpPr/>
              <p:nvPr/>
            </p:nvSpPr>
            <p:spPr>
              <a:xfrm>
                <a:off x="3449832" y="70675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F0D9DFB-51D9-8F5D-11DF-722F86559994}"/>
                  </a:ext>
                </a:extLst>
              </p:cNvPr>
              <p:cNvSpPr/>
              <p:nvPr/>
            </p:nvSpPr>
            <p:spPr>
              <a:xfrm>
                <a:off x="3449832" y="71564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F23B38A-12A9-0CC6-11F3-2E1AF24D8F66}"/>
                  </a:ext>
                </a:extLst>
              </p:cNvPr>
              <p:cNvSpPr/>
              <p:nvPr/>
            </p:nvSpPr>
            <p:spPr>
              <a:xfrm>
                <a:off x="3583182" y="69786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8BCC76F-569F-3F0A-E5FD-4B60C827C0D5}"/>
                  </a:ext>
                </a:extLst>
              </p:cNvPr>
              <p:cNvSpPr/>
              <p:nvPr/>
            </p:nvSpPr>
            <p:spPr>
              <a:xfrm>
                <a:off x="3583182" y="70675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5C50BD7-0C8B-EA9E-E9A9-69F797DF7F23}"/>
                  </a:ext>
                </a:extLst>
              </p:cNvPr>
              <p:cNvSpPr/>
              <p:nvPr/>
            </p:nvSpPr>
            <p:spPr>
              <a:xfrm>
                <a:off x="3583182" y="71564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57C27C-0FBC-012A-8775-7752CD1CBF80}"/>
                  </a:ext>
                </a:extLst>
              </p:cNvPr>
              <p:cNvSpPr/>
              <p:nvPr/>
            </p:nvSpPr>
            <p:spPr>
              <a:xfrm>
                <a:off x="3394799" y="6927359"/>
                <a:ext cx="338666" cy="3666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3850E1F4-8F29-BB49-ACD5-ABD21D431FAE}"/>
                </a:ext>
              </a:extLst>
            </p:cNvPr>
            <p:cNvGrpSpPr/>
            <p:nvPr/>
          </p:nvGrpSpPr>
          <p:grpSpPr>
            <a:xfrm>
              <a:off x="10884485" y="3818438"/>
              <a:ext cx="338666" cy="366673"/>
              <a:chOff x="3394799" y="6927359"/>
              <a:chExt cx="338666" cy="366673"/>
            </a:xfrm>
          </p:grpSpPr>
          <p:sp>
            <p:nvSpPr>
              <p:cNvPr id="31" name="Rectangle 30">
                <a:extLst>
                  <a:ext uri="{FF2B5EF4-FFF2-40B4-BE49-F238E27FC236}">
                    <a16:creationId xmlns:a16="http://schemas.microsoft.com/office/drawing/2014/main" id="{14C81CAE-2334-BD3D-386F-9DEAC5FF69E9}"/>
                  </a:ext>
                </a:extLst>
              </p:cNvPr>
              <p:cNvSpPr/>
              <p:nvPr/>
            </p:nvSpPr>
            <p:spPr>
              <a:xfrm>
                <a:off x="3449832" y="69786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F11FAEE-5E3E-6DBA-9269-D3BADCEF35FF}"/>
                  </a:ext>
                </a:extLst>
              </p:cNvPr>
              <p:cNvSpPr/>
              <p:nvPr/>
            </p:nvSpPr>
            <p:spPr>
              <a:xfrm>
                <a:off x="3449832" y="70675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1FB0D86-B240-B3DE-A65C-C06886AAD230}"/>
                  </a:ext>
                </a:extLst>
              </p:cNvPr>
              <p:cNvSpPr/>
              <p:nvPr/>
            </p:nvSpPr>
            <p:spPr>
              <a:xfrm>
                <a:off x="3449832" y="71564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F0D06A5-33D5-D690-35DA-287837D218B9}"/>
                  </a:ext>
                </a:extLst>
              </p:cNvPr>
              <p:cNvSpPr/>
              <p:nvPr/>
            </p:nvSpPr>
            <p:spPr>
              <a:xfrm>
                <a:off x="3583182" y="69786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7AFA182-D5E5-4714-3F6A-9F16A60937EA}"/>
                  </a:ext>
                </a:extLst>
              </p:cNvPr>
              <p:cNvSpPr/>
              <p:nvPr/>
            </p:nvSpPr>
            <p:spPr>
              <a:xfrm>
                <a:off x="3583182" y="70675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B48C056-2260-C4F0-39A8-150D88DC6277}"/>
                  </a:ext>
                </a:extLst>
              </p:cNvPr>
              <p:cNvSpPr/>
              <p:nvPr/>
            </p:nvSpPr>
            <p:spPr>
              <a:xfrm>
                <a:off x="3583182" y="71564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6D0C613-C750-A835-93ED-FCEB0FF6FDA5}"/>
                  </a:ext>
                </a:extLst>
              </p:cNvPr>
              <p:cNvSpPr/>
              <p:nvPr/>
            </p:nvSpPr>
            <p:spPr>
              <a:xfrm>
                <a:off x="3394799" y="6927359"/>
                <a:ext cx="338666" cy="3666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539B211-606D-8780-436A-282CC34AFE1C}"/>
                </a:ext>
              </a:extLst>
            </p:cNvPr>
            <p:cNvGrpSpPr/>
            <p:nvPr/>
          </p:nvGrpSpPr>
          <p:grpSpPr>
            <a:xfrm>
              <a:off x="11453285" y="3807564"/>
              <a:ext cx="338666" cy="366673"/>
              <a:chOff x="3394799" y="6927359"/>
              <a:chExt cx="338666" cy="366673"/>
            </a:xfrm>
          </p:grpSpPr>
          <p:sp>
            <p:nvSpPr>
              <p:cNvPr id="24" name="Rectangle 23">
                <a:extLst>
                  <a:ext uri="{FF2B5EF4-FFF2-40B4-BE49-F238E27FC236}">
                    <a16:creationId xmlns:a16="http://schemas.microsoft.com/office/drawing/2014/main" id="{CFC1A768-7D8C-0FBD-C4EB-7FC4A49744A3}"/>
                  </a:ext>
                </a:extLst>
              </p:cNvPr>
              <p:cNvSpPr/>
              <p:nvPr/>
            </p:nvSpPr>
            <p:spPr>
              <a:xfrm>
                <a:off x="3449832" y="69786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DAC5D8-8CEE-6807-BCAF-5BD87C5DE736}"/>
                  </a:ext>
                </a:extLst>
              </p:cNvPr>
              <p:cNvSpPr/>
              <p:nvPr/>
            </p:nvSpPr>
            <p:spPr>
              <a:xfrm>
                <a:off x="3449832" y="70675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24A8DBD-8B5E-1382-A93C-4EF5705DA691}"/>
                  </a:ext>
                </a:extLst>
              </p:cNvPr>
              <p:cNvSpPr/>
              <p:nvPr/>
            </p:nvSpPr>
            <p:spPr>
              <a:xfrm>
                <a:off x="3449832" y="71564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C72AC49-EA78-282A-B2EB-1881BD3B8CEF}"/>
                  </a:ext>
                </a:extLst>
              </p:cNvPr>
              <p:cNvSpPr/>
              <p:nvPr/>
            </p:nvSpPr>
            <p:spPr>
              <a:xfrm>
                <a:off x="3583182" y="69786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349B3CD-CF06-6D64-DD44-D5A8925F56AB}"/>
                  </a:ext>
                </a:extLst>
              </p:cNvPr>
              <p:cNvSpPr/>
              <p:nvPr/>
            </p:nvSpPr>
            <p:spPr>
              <a:xfrm>
                <a:off x="3583182" y="70675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71FA781-056B-AC01-4CDD-0C00132974DE}"/>
                  </a:ext>
                </a:extLst>
              </p:cNvPr>
              <p:cNvSpPr/>
              <p:nvPr/>
            </p:nvSpPr>
            <p:spPr>
              <a:xfrm>
                <a:off x="3583182" y="71564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A740818-C8AC-01D8-FF66-DD579A746EAD}"/>
                  </a:ext>
                </a:extLst>
              </p:cNvPr>
              <p:cNvSpPr/>
              <p:nvPr/>
            </p:nvSpPr>
            <p:spPr>
              <a:xfrm>
                <a:off x="3394799" y="6927359"/>
                <a:ext cx="338666" cy="3666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Arrow Connector 12">
              <a:extLst>
                <a:ext uri="{FF2B5EF4-FFF2-40B4-BE49-F238E27FC236}">
                  <a16:creationId xmlns:a16="http://schemas.microsoft.com/office/drawing/2014/main" id="{97DB92BC-0FA0-79B3-B508-1201A62972D9}"/>
                </a:ext>
              </a:extLst>
            </p:cNvPr>
            <p:cNvCxnSpPr>
              <a:cxnSpLocks/>
              <a:stCxn id="37" idx="2"/>
            </p:cNvCxnSpPr>
            <p:nvPr/>
          </p:nvCxnSpPr>
          <p:spPr>
            <a:xfrm>
              <a:off x="11053818" y="4185111"/>
              <a:ext cx="0" cy="2852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93EF499-F075-EBE9-7897-A002D3670291}"/>
                </a:ext>
              </a:extLst>
            </p:cNvPr>
            <p:cNvCxnSpPr>
              <a:cxnSpLocks/>
            </p:cNvCxnSpPr>
            <p:nvPr/>
          </p:nvCxnSpPr>
          <p:spPr>
            <a:xfrm>
              <a:off x="11618292" y="4185110"/>
              <a:ext cx="0" cy="2852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B5EC5BC-5951-095C-115A-49CFD2FC3B00}"/>
                </a:ext>
              </a:extLst>
            </p:cNvPr>
            <p:cNvCxnSpPr>
              <a:cxnSpLocks/>
            </p:cNvCxnSpPr>
            <p:nvPr/>
          </p:nvCxnSpPr>
          <p:spPr>
            <a:xfrm>
              <a:off x="11637342" y="4971723"/>
              <a:ext cx="0" cy="2852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4014E5C-DAE8-8945-A10A-B4276FAC335C}"/>
                </a:ext>
              </a:extLst>
            </p:cNvPr>
            <p:cNvCxnSpPr>
              <a:cxnSpLocks/>
            </p:cNvCxnSpPr>
            <p:nvPr/>
          </p:nvCxnSpPr>
          <p:spPr>
            <a:xfrm>
              <a:off x="11054826" y="4971723"/>
              <a:ext cx="0" cy="2852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64DE8DE-9231-17FD-95A9-8E0D3D89A08A}"/>
                </a:ext>
              </a:extLst>
            </p:cNvPr>
            <p:cNvCxnSpPr>
              <a:endCxn id="37" idx="1"/>
            </p:cNvCxnSpPr>
            <p:nvPr/>
          </p:nvCxnSpPr>
          <p:spPr>
            <a:xfrm>
              <a:off x="10460736" y="4001774"/>
              <a:ext cx="42374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2F9C249-2814-33DA-8600-BBF7AA5F8840}"/>
                </a:ext>
              </a:extLst>
            </p:cNvPr>
            <p:cNvSpPr txBox="1"/>
            <p:nvPr/>
          </p:nvSpPr>
          <p:spPr>
            <a:xfrm>
              <a:off x="9201373" y="3804678"/>
              <a:ext cx="1323567" cy="369332"/>
            </a:xfrm>
            <a:prstGeom prst="rect">
              <a:avLst/>
            </a:prstGeom>
            <a:noFill/>
          </p:spPr>
          <p:txBody>
            <a:bodyPr wrap="none" rtlCol="0">
              <a:spAutoFit/>
            </a:bodyPr>
            <a:lstStyle/>
            <a:p>
              <a:r>
                <a:rPr lang="en-US" dirty="0"/>
                <a:t>Port Control</a:t>
              </a:r>
            </a:p>
          </p:txBody>
        </p:sp>
        <p:sp>
          <p:nvSpPr>
            <p:cNvPr id="19" name="TextBox 18">
              <a:extLst>
                <a:ext uri="{FF2B5EF4-FFF2-40B4-BE49-F238E27FC236}">
                  <a16:creationId xmlns:a16="http://schemas.microsoft.com/office/drawing/2014/main" id="{03403B2A-514F-2FBC-70E4-67CD2C35D4C4}"/>
                </a:ext>
              </a:extLst>
            </p:cNvPr>
            <p:cNvSpPr txBox="1"/>
            <p:nvPr/>
          </p:nvSpPr>
          <p:spPr>
            <a:xfrm>
              <a:off x="10868927" y="3091494"/>
              <a:ext cx="1367682" cy="369332"/>
            </a:xfrm>
            <a:prstGeom prst="rect">
              <a:avLst/>
            </a:prstGeom>
            <a:noFill/>
          </p:spPr>
          <p:txBody>
            <a:bodyPr wrap="none" rtlCol="0">
              <a:spAutoFit/>
            </a:bodyPr>
            <a:lstStyle/>
            <a:p>
              <a:r>
                <a:rPr lang="en-US" dirty="0"/>
                <a:t>Input Queue</a:t>
              </a:r>
            </a:p>
          </p:txBody>
        </p:sp>
        <p:cxnSp>
          <p:nvCxnSpPr>
            <p:cNvPr id="20" name="Straight Arrow Connector 19">
              <a:extLst>
                <a:ext uri="{FF2B5EF4-FFF2-40B4-BE49-F238E27FC236}">
                  <a16:creationId xmlns:a16="http://schemas.microsoft.com/office/drawing/2014/main" id="{C21E216B-18E4-E9B0-59E3-C2736D15E1BB}"/>
                </a:ext>
              </a:extLst>
            </p:cNvPr>
            <p:cNvCxnSpPr>
              <a:cxnSpLocks/>
            </p:cNvCxnSpPr>
            <p:nvPr/>
          </p:nvCxnSpPr>
          <p:spPr>
            <a:xfrm>
              <a:off x="11552768" y="3440440"/>
              <a:ext cx="0" cy="418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F9E37CC-C996-337C-BBCC-466C3B2A3AFB}"/>
                </a:ext>
              </a:extLst>
            </p:cNvPr>
            <p:cNvCxnSpPr>
              <a:cxnSpLocks/>
            </p:cNvCxnSpPr>
            <p:nvPr/>
          </p:nvCxnSpPr>
          <p:spPr>
            <a:xfrm flipH="1">
              <a:off x="11686118" y="4000104"/>
              <a:ext cx="36517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2B7ABA8-C879-3962-EE2F-AA1C85DE6499}"/>
                </a:ext>
              </a:extLst>
            </p:cNvPr>
            <p:cNvSpPr txBox="1"/>
            <p:nvPr/>
          </p:nvSpPr>
          <p:spPr>
            <a:xfrm>
              <a:off x="12051296" y="3804678"/>
              <a:ext cx="1539204" cy="369332"/>
            </a:xfrm>
            <a:prstGeom prst="rect">
              <a:avLst/>
            </a:prstGeom>
            <a:noFill/>
          </p:spPr>
          <p:txBody>
            <a:bodyPr wrap="none" rtlCol="0">
              <a:spAutoFit/>
            </a:bodyPr>
            <a:lstStyle/>
            <a:p>
              <a:r>
                <a:rPr lang="en-US" dirty="0"/>
                <a:t>Output Queue</a:t>
              </a:r>
            </a:p>
          </p:txBody>
        </p:sp>
        <p:sp>
          <p:nvSpPr>
            <p:cNvPr id="23" name="TextBox 22">
              <a:extLst>
                <a:ext uri="{FF2B5EF4-FFF2-40B4-BE49-F238E27FC236}">
                  <a16:creationId xmlns:a16="http://schemas.microsoft.com/office/drawing/2014/main" id="{B9FE4A4D-2E76-6E1D-51AD-FFA30942D597}"/>
                </a:ext>
              </a:extLst>
            </p:cNvPr>
            <p:cNvSpPr txBox="1"/>
            <p:nvPr/>
          </p:nvSpPr>
          <p:spPr>
            <a:xfrm>
              <a:off x="9665782" y="6140856"/>
              <a:ext cx="3357322" cy="427574"/>
            </a:xfrm>
            <a:prstGeom prst="rect">
              <a:avLst/>
            </a:prstGeom>
            <a:noFill/>
          </p:spPr>
          <p:txBody>
            <a:bodyPr wrap="square" rtlCol="0">
              <a:spAutoFit/>
            </a:bodyPr>
            <a:lstStyle/>
            <a:p>
              <a:r>
                <a:rPr lang="en-US" dirty="0"/>
                <a:t>4-Port High Radix Router - Merlin</a:t>
              </a:r>
            </a:p>
          </p:txBody>
        </p:sp>
      </p:grpSp>
      <p:sp>
        <p:nvSpPr>
          <p:cNvPr id="63" name="TextBox 62">
            <a:extLst>
              <a:ext uri="{FF2B5EF4-FFF2-40B4-BE49-F238E27FC236}">
                <a16:creationId xmlns:a16="http://schemas.microsoft.com/office/drawing/2014/main" id="{9B08CF72-41AB-378F-ECE9-10B894326127}"/>
              </a:ext>
            </a:extLst>
          </p:cNvPr>
          <p:cNvSpPr txBox="1"/>
          <p:nvPr/>
        </p:nvSpPr>
        <p:spPr>
          <a:xfrm>
            <a:off x="5033776" y="3142430"/>
            <a:ext cx="184731" cy="369332"/>
          </a:xfrm>
          <a:prstGeom prst="rect">
            <a:avLst/>
          </a:prstGeom>
          <a:noFill/>
        </p:spPr>
        <p:txBody>
          <a:bodyPr wrap="none" rtlCol="0">
            <a:spAutoFit/>
          </a:bodyPr>
          <a:lstStyle/>
          <a:p>
            <a:endParaRPr lang="en-US" dirty="0"/>
          </a:p>
        </p:txBody>
      </p:sp>
      <p:grpSp>
        <p:nvGrpSpPr>
          <p:cNvPr id="103" name="Group 102">
            <a:extLst>
              <a:ext uri="{FF2B5EF4-FFF2-40B4-BE49-F238E27FC236}">
                <a16:creationId xmlns:a16="http://schemas.microsoft.com/office/drawing/2014/main" id="{76420CEF-A410-62A8-689F-FE54E7954FFA}"/>
              </a:ext>
            </a:extLst>
          </p:cNvPr>
          <p:cNvGrpSpPr/>
          <p:nvPr/>
        </p:nvGrpSpPr>
        <p:grpSpPr>
          <a:xfrm>
            <a:off x="5707765" y="3711803"/>
            <a:ext cx="3276962" cy="2384515"/>
            <a:chOff x="5707765" y="3711803"/>
            <a:chExt cx="3276962" cy="2384515"/>
          </a:xfrm>
        </p:grpSpPr>
        <p:sp>
          <p:nvSpPr>
            <p:cNvPr id="53" name="Rectangle 52">
              <a:extLst>
                <a:ext uri="{FF2B5EF4-FFF2-40B4-BE49-F238E27FC236}">
                  <a16:creationId xmlns:a16="http://schemas.microsoft.com/office/drawing/2014/main" id="{0AA68CD1-D5F5-B211-9F3C-C56ABA8EF5EA}"/>
                </a:ext>
              </a:extLst>
            </p:cNvPr>
            <p:cNvSpPr/>
            <p:nvPr/>
          </p:nvSpPr>
          <p:spPr>
            <a:xfrm>
              <a:off x="6148373" y="4284351"/>
              <a:ext cx="1112524" cy="433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Crossbar</a:t>
              </a:r>
            </a:p>
          </p:txBody>
        </p:sp>
        <p:grpSp>
          <p:nvGrpSpPr>
            <p:cNvPr id="54" name="Group 53">
              <a:extLst>
                <a:ext uri="{FF2B5EF4-FFF2-40B4-BE49-F238E27FC236}">
                  <a16:creationId xmlns:a16="http://schemas.microsoft.com/office/drawing/2014/main" id="{2B6A7745-A495-6780-91E6-0F60AA03D21F}"/>
                </a:ext>
              </a:extLst>
            </p:cNvPr>
            <p:cNvGrpSpPr/>
            <p:nvPr/>
          </p:nvGrpSpPr>
          <p:grpSpPr>
            <a:xfrm>
              <a:off x="6201861" y="4963815"/>
              <a:ext cx="370191" cy="316727"/>
              <a:chOff x="3394799" y="6927359"/>
              <a:chExt cx="338666" cy="366673"/>
            </a:xfrm>
          </p:grpSpPr>
          <p:sp>
            <p:nvSpPr>
              <p:cNvPr id="90" name="Rectangle 89">
                <a:extLst>
                  <a:ext uri="{FF2B5EF4-FFF2-40B4-BE49-F238E27FC236}">
                    <a16:creationId xmlns:a16="http://schemas.microsoft.com/office/drawing/2014/main" id="{EC78A298-0402-F63C-29FD-591E927DF4E1}"/>
                  </a:ext>
                </a:extLst>
              </p:cNvPr>
              <p:cNvSpPr/>
              <p:nvPr/>
            </p:nvSpPr>
            <p:spPr>
              <a:xfrm>
                <a:off x="3449832" y="69786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F7A441BA-101A-F29C-3D6E-D52028F4D83F}"/>
                  </a:ext>
                </a:extLst>
              </p:cNvPr>
              <p:cNvSpPr/>
              <p:nvPr/>
            </p:nvSpPr>
            <p:spPr>
              <a:xfrm>
                <a:off x="3449832" y="70675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30470D2B-897A-E001-1035-785813D18FBA}"/>
                  </a:ext>
                </a:extLst>
              </p:cNvPr>
              <p:cNvSpPr/>
              <p:nvPr/>
            </p:nvSpPr>
            <p:spPr>
              <a:xfrm>
                <a:off x="3449832" y="71564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F16A0497-69F4-0E57-BDBD-0D8BA2923CF0}"/>
                  </a:ext>
                </a:extLst>
              </p:cNvPr>
              <p:cNvSpPr/>
              <p:nvPr/>
            </p:nvSpPr>
            <p:spPr>
              <a:xfrm>
                <a:off x="3583182" y="69786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B75015C-EB25-D70F-D8A3-637D63243506}"/>
                  </a:ext>
                </a:extLst>
              </p:cNvPr>
              <p:cNvSpPr/>
              <p:nvPr/>
            </p:nvSpPr>
            <p:spPr>
              <a:xfrm>
                <a:off x="3583182" y="70675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F9B617BC-AB2F-EF50-C267-108ADD2D91E7}"/>
                  </a:ext>
                </a:extLst>
              </p:cNvPr>
              <p:cNvSpPr/>
              <p:nvPr/>
            </p:nvSpPr>
            <p:spPr>
              <a:xfrm>
                <a:off x="3583182" y="71564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8FFA062F-9AD1-4154-3255-786129C0F471}"/>
                  </a:ext>
                </a:extLst>
              </p:cNvPr>
              <p:cNvSpPr/>
              <p:nvPr/>
            </p:nvSpPr>
            <p:spPr>
              <a:xfrm>
                <a:off x="3394799" y="6927359"/>
                <a:ext cx="338666" cy="3666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A74D673-1961-7017-1B50-6B9F164233FB}"/>
                </a:ext>
              </a:extLst>
            </p:cNvPr>
            <p:cNvGrpSpPr/>
            <p:nvPr/>
          </p:nvGrpSpPr>
          <p:grpSpPr>
            <a:xfrm>
              <a:off x="6823609" y="4964128"/>
              <a:ext cx="370191" cy="316727"/>
              <a:chOff x="3394799" y="6927359"/>
              <a:chExt cx="338666" cy="366673"/>
            </a:xfrm>
          </p:grpSpPr>
          <p:sp>
            <p:nvSpPr>
              <p:cNvPr id="83" name="Rectangle 82">
                <a:extLst>
                  <a:ext uri="{FF2B5EF4-FFF2-40B4-BE49-F238E27FC236}">
                    <a16:creationId xmlns:a16="http://schemas.microsoft.com/office/drawing/2014/main" id="{9BED999E-E392-B279-3087-75FDD0DD6A1B}"/>
                  </a:ext>
                </a:extLst>
              </p:cNvPr>
              <p:cNvSpPr/>
              <p:nvPr/>
            </p:nvSpPr>
            <p:spPr>
              <a:xfrm>
                <a:off x="3449832" y="69786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55A29F07-479C-CDE2-C8C5-AB36CAFBDEC0}"/>
                  </a:ext>
                </a:extLst>
              </p:cNvPr>
              <p:cNvSpPr/>
              <p:nvPr/>
            </p:nvSpPr>
            <p:spPr>
              <a:xfrm>
                <a:off x="3449832" y="70675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55272F3-4687-BBEF-CDF8-D44FB9355F19}"/>
                  </a:ext>
                </a:extLst>
              </p:cNvPr>
              <p:cNvSpPr/>
              <p:nvPr/>
            </p:nvSpPr>
            <p:spPr>
              <a:xfrm>
                <a:off x="3449832" y="71564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D63E31E1-9B63-79AB-A086-8478C240AE3B}"/>
                  </a:ext>
                </a:extLst>
              </p:cNvPr>
              <p:cNvSpPr/>
              <p:nvPr/>
            </p:nvSpPr>
            <p:spPr>
              <a:xfrm>
                <a:off x="3583182" y="69786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C4668B24-234E-8958-19A5-08EAE6EC8F28}"/>
                  </a:ext>
                </a:extLst>
              </p:cNvPr>
              <p:cNvSpPr/>
              <p:nvPr/>
            </p:nvSpPr>
            <p:spPr>
              <a:xfrm>
                <a:off x="3583182" y="70675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B05A01F2-8985-FA04-043F-847CBD89287D}"/>
                  </a:ext>
                </a:extLst>
              </p:cNvPr>
              <p:cNvSpPr/>
              <p:nvPr/>
            </p:nvSpPr>
            <p:spPr>
              <a:xfrm>
                <a:off x="3583182" y="71564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33E1C790-E40A-A1CF-A266-7B9590C94C69}"/>
                  </a:ext>
                </a:extLst>
              </p:cNvPr>
              <p:cNvSpPr/>
              <p:nvPr/>
            </p:nvSpPr>
            <p:spPr>
              <a:xfrm>
                <a:off x="3394799" y="6927359"/>
                <a:ext cx="338666" cy="3666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3F61D4BC-737A-4646-27D3-53A524C540A3}"/>
                </a:ext>
              </a:extLst>
            </p:cNvPr>
            <p:cNvGrpSpPr/>
            <p:nvPr/>
          </p:nvGrpSpPr>
          <p:grpSpPr>
            <a:xfrm>
              <a:off x="6201861" y="3721196"/>
              <a:ext cx="370191" cy="316727"/>
              <a:chOff x="3394799" y="6927359"/>
              <a:chExt cx="338666" cy="366673"/>
            </a:xfrm>
          </p:grpSpPr>
          <p:sp>
            <p:nvSpPr>
              <p:cNvPr id="76" name="Rectangle 75">
                <a:extLst>
                  <a:ext uri="{FF2B5EF4-FFF2-40B4-BE49-F238E27FC236}">
                    <a16:creationId xmlns:a16="http://schemas.microsoft.com/office/drawing/2014/main" id="{BAC3112F-4518-FB94-82D9-8C8DF2617EF7}"/>
                  </a:ext>
                </a:extLst>
              </p:cNvPr>
              <p:cNvSpPr/>
              <p:nvPr/>
            </p:nvSpPr>
            <p:spPr>
              <a:xfrm>
                <a:off x="3449832" y="69786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5395106-8923-0698-00B8-05E801A75B3A}"/>
                  </a:ext>
                </a:extLst>
              </p:cNvPr>
              <p:cNvSpPr/>
              <p:nvPr/>
            </p:nvSpPr>
            <p:spPr>
              <a:xfrm>
                <a:off x="3449832" y="70675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F05F42F-4E37-3DDB-8FC2-C6C0D234760E}"/>
                  </a:ext>
                </a:extLst>
              </p:cNvPr>
              <p:cNvSpPr/>
              <p:nvPr/>
            </p:nvSpPr>
            <p:spPr>
              <a:xfrm>
                <a:off x="3449832" y="71564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7CD6654-4179-FCD3-5B59-E7679E9000EE}"/>
                  </a:ext>
                </a:extLst>
              </p:cNvPr>
              <p:cNvSpPr/>
              <p:nvPr/>
            </p:nvSpPr>
            <p:spPr>
              <a:xfrm>
                <a:off x="3583182" y="69786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98F7649-2F0A-74FF-234E-18FA5963AF1E}"/>
                  </a:ext>
                </a:extLst>
              </p:cNvPr>
              <p:cNvSpPr/>
              <p:nvPr/>
            </p:nvSpPr>
            <p:spPr>
              <a:xfrm>
                <a:off x="3583182" y="70675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189EADD-DDFD-69C2-133B-89FE8AEA94E4}"/>
                  </a:ext>
                </a:extLst>
              </p:cNvPr>
              <p:cNvSpPr/>
              <p:nvPr/>
            </p:nvSpPr>
            <p:spPr>
              <a:xfrm>
                <a:off x="3583182" y="71564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63AF1DF-7184-6734-B32F-8B8DA7E58276}"/>
                  </a:ext>
                </a:extLst>
              </p:cNvPr>
              <p:cNvSpPr/>
              <p:nvPr/>
            </p:nvSpPr>
            <p:spPr>
              <a:xfrm>
                <a:off x="3394799" y="6927359"/>
                <a:ext cx="338666" cy="3666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833EF73D-D48E-BECE-30A4-720656403F2C}"/>
                </a:ext>
              </a:extLst>
            </p:cNvPr>
            <p:cNvGrpSpPr/>
            <p:nvPr/>
          </p:nvGrpSpPr>
          <p:grpSpPr>
            <a:xfrm>
              <a:off x="6823609" y="3711803"/>
              <a:ext cx="370191" cy="316727"/>
              <a:chOff x="3394799" y="6927359"/>
              <a:chExt cx="338666" cy="366673"/>
            </a:xfrm>
          </p:grpSpPr>
          <p:sp>
            <p:nvSpPr>
              <p:cNvPr id="69" name="Rectangle 68">
                <a:extLst>
                  <a:ext uri="{FF2B5EF4-FFF2-40B4-BE49-F238E27FC236}">
                    <a16:creationId xmlns:a16="http://schemas.microsoft.com/office/drawing/2014/main" id="{63969AF3-8964-D519-18D8-A9E04446C0A3}"/>
                  </a:ext>
                </a:extLst>
              </p:cNvPr>
              <p:cNvSpPr/>
              <p:nvPr/>
            </p:nvSpPr>
            <p:spPr>
              <a:xfrm>
                <a:off x="3449832" y="69786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0A77114-68F7-A663-D3C6-C1904CA86ADD}"/>
                  </a:ext>
                </a:extLst>
              </p:cNvPr>
              <p:cNvSpPr/>
              <p:nvPr/>
            </p:nvSpPr>
            <p:spPr>
              <a:xfrm>
                <a:off x="3449832" y="70675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9F02F2A-C3E3-8E1C-86F0-1E7E47011040}"/>
                  </a:ext>
                </a:extLst>
              </p:cNvPr>
              <p:cNvSpPr/>
              <p:nvPr/>
            </p:nvSpPr>
            <p:spPr>
              <a:xfrm>
                <a:off x="3449832" y="7156450"/>
                <a:ext cx="88900" cy="889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E374777-1C28-68E9-CB76-23EEE2CE2FF1}"/>
                  </a:ext>
                </a:extLst>
              </p:cNvPr>
              <p:cNvSpPr/>
              <p:nvPr/>
            </p:nvSpPr>
            <p:spPr>
              <a:xfrm>
                <a:off x="3583182" y="69786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7D48FA3-88B1-D9D5-751D-1341C7EC1E11}"/>
                  </a:ext>
                </a:extLst>
              </p:cNvPr>
              <p:cNvSpPr/>
              <p:nvPr/>
            </p:nvSpPr>
            <p:spPr>
              <a:xfrm>
                <a:off x="3583182" y="70675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F1AE759-EB43-ECC0-E16A-6EB3D96858CA}"/>
                  </a:ext>
                </a:extLst>
              </p:cNvPr>
              <p:cNvSpPr/>
              <p:nvPr/>
            </p:nvSpPr>
            <p:spPr>
              <a:xfrm>
                <a:off x="3583182" y="7156450"/>
                <a:ext cx="88900" cy="889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6A154C4-6CB6-48BB-D62C-BCC103AA8074}"/>
                  </a:ext>
                </a:extLst>
              </p:cNvPr>
              <p:cNvSpPr/>
              <p:nvPr/>
            </p:nvSpPr>
            <p:spPr>
              <a:xfrm>
                <a:off x="3394799" y="6927359"/>
                <a:ext cx="338666" cy="3666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Arrow Connector 57">
              <a:extLst>
                <a:ext uri="{FF2B5EF4-FFF2-40B4-BE49-F238E27FC236}">
                  <a16:creationId xmlns:a16="http://schemas.microsoft.com/office/drawing/2014/main" id="{BA28C809-9853-2E65-EAE6-A56D3FFDBB3D}"/>
                </a:ext>
              </a:extLst>
            </p:cNvPr>
            <p:cNvCxnSpPr>
              <a:cxnSpLocks/>
              <a:stCxn id="82" idx="2"/>
            </p:cNvCxnSpPr>
            <p:nvPr/>
          </p:nvCxnSpPr>
          <p:spPr>
            <a:xfrm>
              <a:off x="6386957" y="4037923"/>
              <a:ext cx="0" cy="2464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FEFA3CC-B3B1-69AD-C602-6F317E040854}"/>
                </a:ext>
              </a:extLst>
            </p:cNvPr>
            <p:cNvCxnSpPr>
              <a:cxnSpLocks/>
            </p:cNvCxnSpPr>
            <p:nvPr/>
          </p:nvCxnSpPr>
          <p:spPr>
            <a:xfrm>
              <a:off x="7003976" y="4037922"/>
              <a:ext cx="0" cy="2464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F38094C-A3D4-512A-2748-D55EDB82C811}"/>
                </a:ext>
              </a:extLst>
            </p:cNvPr>
            <p:cNvCxnSpPr>
              <a:cxnSpLocks/>
            </p:cNvCxnSpPr>
            <p:nvPr/>
          </p:nvCxnSpPr>
          <p:spPr>
            <a:xfrm>
              <a:off x="7024799" y="4717387"/>
              <a:ext cx="0" cy="2464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920ED17-025A-89EB-BC05-165082FF9130}"/>
                </a:ext>
              </a:extLst>
            </p:cNvPr>
            <p:cNvCxnSpPr>
              <a:cxnSpLocks/>
            </p:cNvCxnSpPr>
            <p:nvPr/>
          </p:nvCxnSpPr>
          <p:spPr>
            <a:xfrm>
              <a:off x="6388058" y="4717387"/>
              <a:ext cx="0" cy="2464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16D94FD-6844-2FC3-3AD0-7744143A4131}"/>
                </a:ext>
              </a:extLst>
            </p:cNvPr>
            <p:cNvCxnSpPr>
              <a:cxnSpLocks/>
              <a:endCxn id="53" idx="3"/>
            </p:cNvCxnSpPr>
            <p:nvPr/>
          </p:nvCxnSpPr>
          <p:spPr>
            <a:xfrm flipH="1">
              <a:off x="7260897" y="4500869"/>
              <a:ext cx="4970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1E5A549F-36D7-FC71-A1D0-9F3728601028}"/>
                </a:ext>
              </a:extLst>
            </p:cNvPr>
            <p:cNvSpPr txBox="1"/>
            <p:nvPr/>
          </p:nvSpPr>
          <p:spPr>
            <a:xfrm>
              <a:off x="5707765" y="5726986"/>
              <a:ext cx="2000651" cy="369332"/>
            </a:xfrm>
            <a:prstGeom prst="rect">
              <a:avLst/>
            </a:prstGeom>
            <a:noFill/>
          </p:spPr>
          <p:txBody>
            <a:bodyPr wrap="square" rtlCol="0">
              <a:spAutoFit/>
            </a:bodyPr>
            <a:lstStyle/>
            <a:p>
              <a:r>
                <a:rPr lang="en-US" dirty="0"/>
                <a:t>4-Port CN Router</a:t>
              </a:r>
            </a:p>
          </p:txBody>
        </p:sp>
        <p:sp>
          <p:nvSpPr>
            <p:cNvPr id="102" name="TextBox 101">
              <a:extLst>
                <a:ext uri="{FF2B5EF4-FFF2-40B4-BE49-F238E27FC236}">
                  <a16:creationId xmlns:a16="http://schemas.microsoft.com/office/drawing/2014/main" id="{41225848-2742-B0FD-AE6E-847356D1F1AE}"/>
                </a:ext>
              </a:extLst>
            </p:cNvPr>
            <p:cNvSpPr txBox="1"/>
            <p:nvPr/>
          </p:nvSpPr>
          <p:spPr>
            <a:xfrm>
              <a:off x="7708416" y="4314014"/>
              <a:ext cx="1276311" cy="369332"/>
            </a:xfrm>
            <a:prstGeom prst="rect">
              <a:avLst/>
            </a:prstGeom>
            <a:noFill/>
          </p:spPr>
          <p:txBody>
            <a:bodyPr wrap="none" rtlCol="0">
              <a:spAutoFit/>
            </a:bodyPr>
            <a:lstStyle/>
            <a:p>
              <a:r>
                <a:rPr lang="en-US" dirty="0"/>
                <a:t>Cornelis IP</a:t>
              </a:r>
            </a:p>
          </p:txBody>
        </p:sp>
      </p:grpSp>
    </p:spTree>
    <p:extLst>
      <p:ext uri="{BB962C8B-B14F-4D97-AF65-F5344CB8AC3E}">
        <p14:creationId xmlns:p14="http://schemas.microsoft.com/office/powerpoint/2010/main" val="300886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352CB26-2759-2AB3-4573-D91487F6FBAA}"/>
              </a:ext>
            </a:extLst>
          </p:cNvPr>
          <p:cNvSpPr>
            <a:spLocks noGrp="1"/>
          </p:cNvSpPr>
          <p:nvPr>
            <p:ph type="ftr" sz="quarter" idx="11"/>
          </p:nvPr>
        </p:nvSpPr>
        <p:spPr/>
        <p:txBody>
          <a:bodyPr/>
          <a:lstStyle/>
          <a:p>
            <a:r>
              <a:rPr lang="en-GB"/>
              <a:t>© 2023 Cornelis Networks</a:t>
            </a:r>
            <a:endParaRPr lang="en-US" dirty="0"/>
          </a:p>
        </p:txBody>
      </p:sp>
      <p:sp>
        <p:nvSpPr>
          <p:cNvPr id="4" name="Slide Number Placeholder 3">
            <a:extLst>
              <a:ext uri="{FF2B5EF4-FFF2-40B4-BE49-F238E27FC236}">
                <a16:creationId xmlns:a16="http://schemas.microsoft.com/office/drawing/2014/main" id="{77878737-2623-5487-52B8-01BF5478A87E}"/>
              </a:ext>
            </a:extLst>
          </p:cNvPr>
          <p:cNvSpPr>
            <a:spLocks noGrp="1"/>
          </p:cNvSpPr>
          <p:nvPr>
            <p:ph type="sldNum" sz="quarter" idx="12"/>
          </p:nvPr>
        </p:nvSpPr>
        <p:spPr/>
        <p:txBody>
          <a:bodyPr/>
          <a:lstStyle/>
          <a:p>
            <a:fld id="{F6894C07-2AB0-084F-BA18-F75D8F968572}" type="slidenum">
              <a:rPr lang="en-US" smtClean="0"/>
              <a:t>9</a:t>
            </a:fld>
            <a:endParaRPr lang="en-US"/>
          </a:p>
        </p:txBody>
      </p:sp>
      <p:sp>
        <p:nvSpPr>
          <p:cNvPr id="5" name="Title 4">
            <a:extLst>
              <a:ext uri="{FF2B5EF4-FFF2-40B4-BE49-F238E27FC236}">
                <a16:creationId xmlns:a16="http://schemas.microsoft.com/office/drawing/2014/main" id="{5D136901-2C69-B2F9-E2C7-06D77209B7C7}"/>
              </a:ext>
            </a:extLst>
          </p:cNvPr>
          <p:cNvSpPr>
            <a:spLocks noGrp="1"/>
          </p:cNvSpPr>
          <p:nvPr>
            <p:ph type="title" idx="4294967295"/>
          </p:nvPr>
        </p:nvSpPr>
        <p:spPr>
          <a:xfrm>
            <a:off x="315818" y="33739"/>
            <a:ext cx="8636000" cy="1325563"/>
          </a:xfrm>
        </p:spPr>
        <p:txBody>
          <a:bodyPr/>
          <a:lstStyle/>
          <a:p>
            <a:r>
              <a:rPr lang="en-US" dirty="0"/>
              <a:t>Simulation and Product Lifecycle</a:t>
            </a:r>
          </a:p>
        </p:txBody>
      </p:sp>
      <p:grpSp>
        <p:nvGrpSpPr>
          <p:cNvPr id="6" name="Group 5">
            <a:extLst>
              <a:ext uri="{FF2B5EF4-FFF2-40B4-BE49-F238E27FC236}">
                <a16:creationId xmlns:a16="http://schemas.microsoft.com/office/drawing/2014/main" id="{F986B104-47EB-5D2B-2BCF-C9BF97BFE750}"/>
              </a:ext>
            </a:extLst>
          </p:cNvPr>
          <p:cNvGrpSpPr/>
          <p:nvPr/>
        </p:nvGrpSpPr>
        <p:grpSpPr>
          <a:xfrm>
            <a:off x="3671892" y="2148395"/>
            <a:ext cx="4113308" cy="3282253"/>
            <a:chOff x="4037757" y="2334916"/>
            <a:chExt cx="4113308" cy="3282253"/>
          </a:xfrm>
        </p:grpSpPr>
        <p:sp>
          <p:nvSpPr>
            <p:cNvPr id="7" name="Rectangle 6">
              <a:extLst>
                <a:ext uri="{FF2B5EF4-FFF2-40B4-BE49-F238E27FC236}">
                  <a16:creationId xmlns:a16="http://schemas.microsoft.com/office/drawing/2014/main" id="{8C1359F2-F50E-102E-F3B4-7D903CF2C289}"/>
                </a:ext>
              </a:extLst>
            </p:cNvPr>
            <p:cNvSpPr/>
            <p:nvPr/>
          </p:nvSpPr>
          <p:spPr>
            <a:xfrm>
              <a:off x="5547370" y="2334916"/>
              <a:ext cx="1094084" cy="1094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63" dirty="0"/>
                <a:t>Design</a:t>
              </a:r>
            </a:p>
          </p:txBody>
        </p:sp>
        <p:sp>
          <p:nvSpPr>
            <p:cNvPr id="8" name="Rectangle 7">
              <a:extLst>
                <a:ext uri="{FF2B5EF4-FFF2-40B4-BE49-F238E27FC236}">
                  <a16:creationId xmlns:a16="http://schemas.microsoft.com/office/drawing/2014/main" id="{34CD9643-329A-66BB-7136-FC34BA30E348}"/>
                </a:ext>
              </a:extLst>
            </p:cNvPr>
            <p:cNvSpPr/>
            <p:nvPr/>
          </p:nvSpPr>
          <p:spPr>
            <a:xfrm>
              <a:off x="7056981" y="3429000"/>
              <a:ext cx="1094084" cy="1094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63" dirty="0"/>
                <a:t>Bid</a:t>
              </a:r>
            </a:p>
          </p:txBody>
        </p:sp>
        <p:sp>
          <p:nvSpPr>
            <p:cNvPr id="9" name="Rectangle 8">
              <a:extLst>
                <a:ext uri="{FF2B5EF4-FFF2-40B4-BE49-F238E27FC236}">
                  <a16:creationId xmlns:a16="http://schemas.microsoft.com/office/drawing/2014/main" id="{8878DCBD-A998-8578-954D-50808D339DCA}"/>
                </a:ext>
              </a:extLst>
            </p:cNvPr>
            <p:cNvSpPr/>
            <p:nvPr/>
          </p:nvSpPr>
          <p:spPr>
            <a:xfrm>
              <a:off x="5547369" y="4523085"/>
              <a:ext cx="1094084" cy="1094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63" dirty="0"/>
                <a:t>Deliver</a:t>
              </a:r>
            </a:p>
          </p:txBody>
        </p:sp>
        <p:sp>
          <p:nvSpPr>
            <p:cNvPr id="10" name="Rectangle 9">
              <a:extLst>
                <a:ext uri="{FF2B5EF4-FFF2-40B4-BE49-F238E27FC236}">
                  <a16:creationId xmlns:a16="http://schemas.microsoft.com/office/drawing/2014/main" id="{F6DE04A4-4ED1-7489-8693-10051F79B413}"/>
                </a:ext>
              </a:extLst>
            </p:cNvPr>
            <p:cNvSpPr/>
            <p:nvPr/>
          </p:nvSpPr>
          <p:spPr>
            <a:xfrm>
              <a:off x="4037757" y="3429001"/>
              <a:ext cx="1094084" cy="1094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63" dirty="0"/>
                <a:t>Support</a:t>
              </a:r>
            </a:p>
          </p:txBody>
        </p:sp>
        <p:cxnSp>
          <p:nvCxnSpPr>
            <p:cNvPr id="11" name="Straight Arrow Connector 10">
              <a:extLst>
                <a:ext uri="{FF2B5EF4-FFF2-40B4-BE49-F238E27FC236}">
                  <a16:creationId xmlns:a16="http://schemas.microsoft.com/office/drawing/2014/main" id="{50495580-319F-4149-A5B9-BBD2047791D9}"/>
                </a:ext>
              </a:extLst>
            </p:cNvPr>
            <p:cNvCxnSpPr>
              <a:endCxn id="8" idx="0"/>
            </p:cNvCxnSpPr>
            <p:nvPr/>
          </p:nvCxnSpPr>
          <p:spPr>
            <a:xfrm>
              <a:off x="6641453" y="2881957"/>
              <a:ext cx="962570" cy="547042"/>
            </a:xfrm>
            <a:prstGeom prst="curvedConnector2">
              <a:avLst/>
            </a:prstGeom>
            <a:ln w="50800">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0">
              <a:extLst>
                <a:ext uri="{FF2B5EF4-FFF2-40B4-BE49-F238E27FC236}">
                  <a16:creationId xmlns:a16="http://schemas.microsoft.com/office/drawing/2014/main" id="{F72DFD4C-BD72-96EB-191D-3107D8E04B27}"/>
                </a:ext>
              </a:extLst>
            </p:cNvPr>
            <p:cNvCxnSpPr>
              <a:cxnSpLocks/>
              <a:stCxn id="8" idx="2"/>
              <a:endCxn id="9" idx="3"/>
            </p:cNvCxnSpPr>
            <p:nvPr/>
          </p:nvCxnSpPr>
          <p:spPr>
            <a:xfrm rot="5400000">
              <a:off x="6849216" y="4315321"/>
              <a:ext cx="547044" cy="962570"/>
            </a:xfrm>
            <a:prstGeom prst="curvedConnector2">
              <a:avLst/>
            </a:prstGeom>
            <a:ln w="50800">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0">
              <a:extLst>
                <a:ext uri="{FF2B5EF4-FFF2-40B4-BE49-F238E27FC236}">
                  <a16:creationId xmlns:a16="http://schemas.microsoft.com/office/drawing/2014/main" id="{43531A8B-CBCD-5391-BDE8-1059D2E78C7C}"/>
                </a:ext>
              </a:extLst>
            </p:cNvPr>
            <p:cNvCxnSpPr>
              <a:cxnSpLocks/>
              <a:stCxn id="9" idx="1"/>
              <a:endCxn id="10" idx="2"/>
            </p:cNvCxnSpPr>
            <p:nvPr/>
          </p:nvCxnSpPr>
          <p:spPr>
            <a:xfrm rot="10800000">
              <a:off x="4584799" y="4523085"/>
              <a:ext cx="962569" cy="547043"/>
            </a:xfrm>
            <a:prstGeom prst="curvedConnector2">
              <a:avLst/>
            </a:prstGeom>
            <a:ln w="50800">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0">
              <a:extLst>
                <a:ext uri="{FF2B5EF4-FFF2-40B4-BE49-F238E27FC236}">
                  <a16:creationId xmlns:a16="http://schemas.microsoft.com/office/drawing/2014/main" id="{FF3C223D-B347-71DC-B03B-3D2D42E29D34}"/>
                </a:ext>
              </a:extLst>
            </p:cNvPr>
            <p:cNvCxnSpPr>
              <a:cxnSpLocks/>
              <a:stCxn id="10" idx="0"/>
              <a:endCxn id="7" idx="1"/>
            </p:cNvCxnSpPr>
            <p:nvPr/>
          </p:nvCxnSpPr>
          <p:spPr>
            <a:xfrm rot="5400000" flipH="1" flipV="1">
              <a:off x="4792563" y="2674195"/>
              <a:ext cx="547042" cy="962570"/>
            </a:xfrm>
            <a:prstGeom prst="curvedConnector2">
              <a:avLst/>
            </a:prstGeom>
            <a:ln w="50800">
              <a:headEnd w="med" len="lg"/>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1641DFDC-E164-C92B-8965-39BA6C3C55BB}"/>
              </a:ext>
            </a:extLst>
          </p:cNvPr>
          <p:cNvSpPr txBox="1"/>
          <p:nvPr/>
        </p:nvSpPr>
        <p:spPr>
          <a:xfrm>
            <a:off x="544662" y="1095390"/>
            <a:ext cx="4980672" cy="1448795"/>
          </a:xfrm>
          <a:prstGeom prst="rect">
            <a:avLst/>
          </a:prstGeom>
          <a:noFill/>
        </p:spPr>
        <p:txBody>
          <a:bodyPr wrap="square" rtlCol="0">
            <a:spAutoFit/>
          </a:bodyPr>
          <a:lstStyle/>
          <a:p>
            <a:r>
              <a:rPr lang="en-US" sz="1763" b="1" dirty="0"/>
              <a:t>Design</a:t>
            </a:r>
          </a:p>
          <a:p>
            <a:pPr marL="285664" indent="-285664">
              <a:buFont typeface="Arial" panose="020B0604020202020204" pitchFamily="34" charset="0"/>
              <a:buChar char="•"/>
            </a:pPr>
            <a:r>
              <a:rPr lang="en-US" sz="1763" dirty="0"/>
              <a:t>Assess ASIC trade-offs prior to tape-out</a:t>
            </a:r>
          </a:p>
          <a:p>
            <a:pPr marL="285664" indent="-285664">
              <a:buFont typeface="Arial" panose="020B0604020202020204" pitchFamily="34" charset="0"/>
              <a:buChar char="•"/>
            </a:pPr>
            <a:r>
              <a:rPr lang="en-US" sz="1763" dirty="0"/>
              <a:t>Co-design hardware and configuration</a:t>
            </a:r>
          </a:p>
          <a:p>
            <a:pPr marL="285664" indent="-285664">
              <a:buFont typeface="Arial" panose="020B0604020202020204" pitchFamily="34" charset="0"/>
              <a:buChar char="•"/>
            </a:pPr>
            <a:r>
              <a:rPr lang="en-US" sz="1763" dirty="0"/>
              <a:t>Independently validate SST models </a:t>
            </a:r>
            <a:br>
              <a:rPr lang="en-US" sz="1763" dirty="0"/>
            </a:br>
            <a:r>
              <a:rPr lang="en-US" sz="1763" dirty="0"/>
              <a:t>using design verification </a:t>
            </a:r>
          </a:p>
        </p:txBody>
      </p:sp>
      <p:sp>
        <p:nvSpPr>
          <p:cNvPr id="16" name="TextBox 15">
            <a:extLst>
              <a:ext uri="{FF2B5EF4-FFF2-40B4-BE49-F238E27FC236}">
                <a16:creationId xmlns:a16="http://schemas.microsoft.com/office/drawing/2014/main" id="{4A9FFADF-68B8-626B-6F57-1E40DD8350F4}"/>
              </a:ext>
            </a:extLst>
          </p:cNvPr>
          <p:cNvSpPr txBox="1"/>
          <p:nvPr/>
        </p:nvSpPr>
        <p:spPr>
          <a:xfrm>
            <a:off x="7784984" y="1423997"/>
            <a:ext cx="4213133" cy="1448795"/>
          </a:xfrm>
          <a:prstGeom prst="rect">
            <a:avLst/>
          </a:prstGeom>
          <a:noFill/>
        </p:spPr>
        <p:txBody>
          <a:bodyPr wrap="square" rtlCol="0">
            <a:spAutoFit/>
          </a:bodyPr>
          <a:lstStyle/>
          <a:p>
            <a:r>
              <a:rPr lang="en-US" sz="1763" b="1" dirty="0"/>
              <a:t>Bid</a:t>
            </a:r>
          </a:p>
          <a:p>
            <a:pPr marL="285664" indent="-285664">
              <a:buFont typeface="Arial" panose="020B0604020202020204" pitchFamily="34" charset="0"/>
              <a:buChar char="•"/>
            </a:pPr>
            <a:r>
              <a:rPr lang="en-US" sz="1763" dirty="0"/>
              <a:t>Rapidly evaluate proposed solutions</a:t>
            </a:r>
          </a:p>
          <a:p>
            <a:pPr marL="285664" indent="-285664">
              <a:buFont typeface="Arial" panose="020B0604020202020204" pitchFamily="34" charset="0"/>
              <a:buChar char="•"/>
            </a:pPr>
            <a:r>
              <a:rPr lang="en-US" sz="1763" dirty="0"/>
              <a:t>Provide rationale behind favored designs based upon simulated network performance</a:t>
            </a:r>
          </a:p>
        </p:txBody>
      </p:sp>
      <p:sp>
        <p:nvSpPr>
          <p:cNvPr id="17" name="TextBox 16">
            <a:extLst>
              <a:ext uri="{FF2B5EF4-FFF2-40B4-BE49-F238E27FC236}">
                <a16:creationId xmlns:a16="http://schemas.microsoft.com/office/drawing/2014/main" id="{C7B976ED-9B33-9A76-2FA5-AD10D2DDE25D}"/>
              </a:ext>
            </a:extLst>
          </p:cNvPr>
          <p:cNvSpPr txBox="1"/>
          <p:nvPr/>
        </p:nvSpPr>
        <p:spPr>
          <a:xfrm>
            <a:off x="6293380" y="4889034"/>
            <a:ext cx="4439718" cy="1991379"/>
          </a:xfrm>
          <a:prstGeom prst="rect">
            <a:avLst/>
          </a:prstGeom>
          <a:noFill/>
        </p:spPr>
        <p:txBody>
          <a:bodyPr wrap="square" rtlCol="0">
            <a:spAutoFit/>
          </a:bodyPr>
          <a:lstStyle/>
          <a:p>
            <a:r>
              <a:rPr lang="en-US" sz="1763" b="1" dirty="0"/>
              <a:t>Deliver</a:t>
            </a:r>
          </a:p>
          <a:p>
            <a:pPr marL="285664" indent="-285664">
              <a:buFont typeface="Arial" panose="020B0604020202020204" pitchFamily="34" charset="0"/>
              <a:buChar char="•"/>
            </a:pPr>
            <a:r>
              <a:rPr lang="en-US" sz="1763" dirty="0"/>
              <a:t>Provide tuned fabric configuration prior to hardware arriving in the data center</a:t>
            </a:r>
          </a:p>
          <a:p>
            <a:pPr marL="742727" lvl="1" indent="-285664">
              <a:buFont typeface="Arial" panose="020B0604020202020204" pitchFamily="34" charset="0"/>
              <a:buChar char="•"/>
            </a:pPr>
            <a:r>
              <a:rPr lang="en-US" sz="1763" dirty="0"/>
              <a:t>Deliver optimized routing, congestion control, and QoS settings for desired workloads</a:t>
            </a:r>
          </a:p>
        </p:txBody>
      </p:sp>
      <p:sp>
        <p:nvSpPr>
          <p:cNvPr id="18" name="TextBox 17">
            <a:extLst>
              <a:ext uri="{FF2B5EF4-FFF2-40B4-BE49-F238E27FC236}">
                <a16:creationId xmlns:a16="http://schemas.microsoft.com/office/drawing/2014/main" id="{C66B8169-1A01-9431-EE4C-7723F4D1B299}"/>
              </a:ext>
            </a:extLst>
          </p:cNvPr>
          <p:cNvSpPr txBox="1"/>
          <p:nvPr/>
        </p:nvSpPr>
        <p:spPr>
          <a:xfrm>
            <a:off x="544662" y="4589186"/>
            <a:ext cx="4084355" cy="1448795"/>
          </a:xfrm>
          <a:prstGeom prst="rect">
            <a:avLst/>
          </a:prstGeom>
          <a:noFill/>
        </p:spPr>
        <p:txBody>
          <a:bodyPr wrap="square" rtlCol="0">
            <a:spAutoFit/>
          </a:bodyPr>
          <a:lstStyle/>
          <a:p>
            <a:r>
              <a:rPr lang="en-US" sz="1763" b="1" dirty="0"/>
              <a:t>Support</a:t>
            </a:r>
          </a:p>
          <a:p>
            <a:pPr marL="285664" indent="-285664">
              <a:buFont typeface="Arial" panose="020B0604020202020204" pitchFamily="34" charset="0"/>
              <a:buChar char="•"/>
            </a:pPr>
            <a:r>
              <a:rPr lang="en-US" sz="1763" dirty="0"/>
              <a:t>Analyze real-world performance</a:t>
            </a:r>
          </a:p>
          <a:p>
            <a:pPr marL="742727" lvl="1" indent="-285664">
              <a:buFont typeface="Arial" panose="020B0604020202020204" pitchFamily="34" charset="0"/>
              <a:buChar char="•"/>
            </a:pPr>
            <a:r>
              <a:rPr lang="en-US" sz="1763" dirty="0"/>
              <a:t>Identify hardware enhancement opportunities to feed into future product generations</a:t>
            </a:r>
          </a:p>
        </p:txBody>
      </p:sp>
    </p:spTree>
    <p:extLst>
      <p:ext uri="{BB962C8B-B14F-4D97-AF65-F5344CB8AC3E}">
        <p14:creationId xmlns:p14="http://schemas.microsoft.com/office/powerpoint/2010/main" val="64308733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32A5A"/>
      </a:dk2>
      <a:lt2>
        <a:srgbClr val="E7E6E6"/>
      </a:lt2>
      <a:accent1>
        <a:srgbClr val="303978"/>
      </a:accent1>
      <a:accent2>
        <a:srgbClr val="BE201B"/>
      </a:accent2>
      <a:accent3>
        <a:srgbClr val="BEBEBE"/>
      </a:accent3>
      <a:accent4>
        <a:srgbClr val="D9C39B"/>
      </a:accent4>
      <a:accent5>
        <a:srgbClr val="575757"/>
      </a:accent5>
      <a:accent6>
        <a:srgbClr val="FFFFFF"/>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ternal Public Usage.pptx" id="{410E5D17-6F17-469E-BA86-AC697F44D2F9}" vid="{8DFABD7D-8B70-45BF-96FB-BB255AA53C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C8653227EFA3D144B4F9B06F007145E3" ma:contentTypeVersion="42" ma:contentTypeDescription="Create a new document." ma:contentTypeScope="" ma:versionID="ebc45c5b41989ea947549a4b7f285b36">
  <xsd:schema xmlns:xsd="http://www.w3.org/2001/XMLSchema" xmlns:xs="http://www.w3.org/2001/XMLSchema" xmlns:p="http://schemas.microsoft.com/office/2006/metadata/properties" xmlns:ns1="http://schemas.microsoft.com/sharepoint/v3" xmlns:ns2="b49ca187-4f68-45e7-8077-dcf9b25b7285" targetNamespace="http://schemas.microsoft.com/office/2006/metadata/properties" ma:root="true" ma:fieldsID="7531de29e5b97ec92ac7701126af66c3" ns1:_="" ns2:_="">
    <xsd:import namespace="http://schemas.microsoft.com/sharepoint/v3"/>
    <xsd:import namespace="b49ca187-4f68-45e7-8077-dcf9b25b7285"/>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TaxCatchAll"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9ca187-4f68-45e7-8077-dcf9b25b728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description="" ma:hidden="true" ma:list="{3094f560-c313-4005-8af5-6c328bc05426}" ma:internalName="TaxCatchAll" ma:showField="CatchAllData" ma:web="b49ca187-4f68-45e7-8077-dcf9b25b7285">
      <xsd:complexType>
        <xsd:complexContent>
          <xsd:extension base="dms:MultiChoiceLookup">
            <xsd:sequence>
              <xsd:element name="Value" type="dms:Lookup" maxOccurs="unbounded" minOccurs="0" nillable="true"/>
            </xsd:sequence>
          </xsd:extension>
        </xsd:complexContent>
      </xsd:complex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CatchAll xmlns="b49ca187-4f68-45e7-8077-dcf9b25b7285"/>
  </documentManagement>
</p:properties>
</file>

<file path=customXml/itemProps1.xml><?xml version="1.0" encoding="utf-8"?>
<ds:datastoreItem xmlns:ds="http://schemas.openxmlformats.org/officeDocument/2006/customXml" ds:itemID="{4B210274-16F9-43CF-8076-AC008A5F1ED3}">
  <ds:schemaRefs>
    <ds:schemaRef ds:uri="http://schemas.microsoft.com/sharepoint/events"/>
  </ds:schemaRefs>
</ds:datastoreItem>
</file>

<file path=customXml/itemProps2.xml><?xml version="1.0" encoding="utf-8"?>
<ds:datastoreItem xmlns:ds="http://schemas.openxmlformats.org/officeDocument/2006/customXml" ds:itemID="{2E7B7F85-F6C9-49B7-92AA-B3D1B60514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9ca187-4f68-45e7-8077-dcf9b25b72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373476-8A20-43FA-917F-C5814CEBB489}">
  <ds:schemaRefs>
    <ds:schemaRef ds:uri="http://schemas.microsoft.com/sharepoint/v3/contenttype/forms"/>
  </ds:schemaRefs>
</ds:datastoreItem>
</file>

<file path=customXml/itemProps4.xml><?xml version="1.0" encoding="utf-8"?>
<ds:datastoreItem xmlns:ds="http://schemas.openxmlformats.org/officeDocument/2006/customXml" ds:itemID="{9765E8CA-AF13-4C15-A0A1-7078AF964E49}">
  <ds:schemaRefs>
    <ds:schemaRef ds:uri="http://schemas.microsoft.com/office/2006/documentManagement/types"/>
    <ds:schemaRef ds:uri="http://purl.org/dc/elements/1.1/"/>
    <ds:schemaRef ds:uri="b49ca187-4f68-45e7-8077-dcf9b25b7285"/>
    <ds:schemaRef ds:uri="http://schemas.microsoft.com/sharepoint/v3"/>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4033</TotalTime>
  <Words>1072</Words>
  <Application>Microsoft Macintosh PowerPoint</Application>
  <PresentationFormat>Widescreen</PresentationFormat>
  <Paragraphs>154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Open Sans</vt:lpstr>
      <vt:lpstr>Trebuchet MS</vt:lpstr>
      <vt:lpstr>Wingdings</vt:lpstr>
      <vt:lpstr>Office Theme</vt:lpstr>
      <vt:lpstr>Modelling Next Generation High Performance Computing Fabrics</vt:lpstr>
      <vt:lpstr>Notices and Disclaimers</vt:lpstr>
      <vt:lpstr>Overview</vt:lpstr>
      <vt:lpstr>Simulator Overview</vt:lpstr>
      <vt:lpstr>OPA100 Validation using SST</vt:lpstr>
      <vt:lpstr>AllReduce</vt:lpstr>
      <vt:lpstr>Next Generation Features</vt:lpstr>
      <vt:lpstr>Merlin</vt:lpstr>
      <vt:lpstr>Simulation and Product Lifecycle</vt:lpstr>
      <vt:lpstr>Supporting Co-design</vt:lpstr>
      <vt:lpstr>Model Validation</vt:lpstr>
      <vt:lpstr>Solutions Exploration</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Next Generation High Performance Computing Fabrics</dc:title>
  <dc:creator>Chester, Dean</dc:creator>
  <cp:lastModifiedBy>Chester, Dean</cp:lastModifiedBy>
  <cp:revision>2</cp:revision>
  <dcterms:created xsi:type="dcterms:W3CDTF">2023-05-22T11:47:21Z</dcterms:created>
  <dcterms:modified xsi:type="dcterms:W3CDTF">2023-05-25T07:00:24Z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0x010100C8653227EFA3D144B4F9B06F007145E3</vt:lpwstr>
  </property>
  <property fmtid="{D5CDD505-2E9C-101B-9397-08002B2CF9AE}" pid="3" name="MSIP_Label_88914ebd-7e6c-4e12-a031-a9906be2db14_Enabled">
    <vt:lpwstr>true</vt:lpwstr>
  </property>
  <property fmtid="{D5CDD505-2E9C-101B-9397-08002B2CF9AE}" pid="4" name="MSIP_Label_88914ebd-7e6c-4e12-a031-a9906be2db14_SetDate">
    <vt:lpwstr>2021-09-29T20:50:54Z</vt:lpwstr>
  </property>
  <property fmtid="{D5CDD505-2E9C-101B-9397-08002B2CF9AE}" pid="5" name="MSIP_Label_88914ebd-7e6c-4e12-a031-a9906be2db14_Method">
    <vt:lpwstr>Standard</vt:lpwstr>
  </property>
  <property fmtid="{D5CDD505-2E9C-101B-9397-08002B2CF9AE}" pid="6" name="MSIP_Label_88914ebd-7e6c-4e12-a031-a9906be2db14_Name">
    <vt:lpwstr>AMD Official Use Only-AIP 2.0</vt:lpwstr>
  </property>
  <property fmtid="{D5CDD505-2E9C-101B-9397-08002B2CF9AE}" pid="7" name="MSIP_Label_88914ebd-7e6c-4e12-a031-a9906be2db14_SiteId">
    <vt:lpwstr>3dd8961f-e488-4e60-8e11-a82d994e183d</vt:lpwstr>
  </property>
  <property fmtid="{D5CDD505-2E9C-101B-9397-08002B2CF9AE}" pid="8" name="MSIP_Label_88914ebd-7e6c-4e12-a031-a9906be2db14_ActionId">
    <vt:lpwstr>6fa4199e-f490-44b0-ac12-1132ba86a9c5</vt:lpwstr>
  </property>
  <property fmtid="{D5CDD505-2E9C-101B-9397-08002B2CF9AE}" pid="9" name="MSIP_Label_88914ebd-7e6c-4e12-a031-a9906be2db14_ContentBits">
    <vt:lpwstr>1</vt:lpwstr>
  </property>
</Properties>
</file>