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4"/>
  </p:sldMasterIdLst>
  <p:notesMasterIdLst>
    <p:notesMasterId r:id="rId26"/>
  </p:notesMasterIdLst>
  <p:sldIdLst>
    <p:sldId id="256" r:id="rId5"/>
    <p:sldId id="2147328712" r:id="rId6"/>
    <p:sldId id="2147471487" r:id="rId7"/>
    <p:sldId id="2147469874" r:id="rId8"/>
    <p:sldId id="2147469875" r:id="rId9"/>
    <p:sldId id="2147309035" r:id="rId10"/>
    <p:sldId id="2147309007" r:id="rId11"/>
    <p:sldId id="2147469908" r:id="rId12"/>
    <p:sldId id="2147469907" r:id="rId13"/>
    <p:sldId id="2147469896" r:id="rId14"/>
    <p:sldId id="2147469891" r:id="rId15"/>
    <p:sldId id="2147469902" r:id="rId16"/>
    <p:sldId id="2147469903" r:id="rId17"/>
    <p:sldId id="2147469904" r:id="rId18"/>
    <p:sldId id="267" r:id="rId19"/>
    <p:sldId id="274" r:id="rId20"/>
    <p:sldId id="2147469905" r:id="rId21"/>
    <p:sldId id="2147469906" r:id="rId22"/>
    <p:sldId id="2147308987" r:id="rId23"/>
    <p:sldId id="2147328709" r:id="rId24"/>
    <p:sldId id="2147328705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ntel Clear" panose="020B0604020203020204" pitchFamily="34" charset="0"/>
      <p:regular r:id="rId31"/>
      <p:bold r:id="rId32"/>
      <p:italic r:id="rId33"/>
      <p:boldItalic r:id="rId34"/>
    </p:embeddedFont>
    <p:embeddedFont>
      <p:font typeface="IntelOne Display Light" panose="020B0403020203020204" pitchFamily="34" charset="0"/>
      <p:regular r:id="rId35"/>
    </p:embeddedFont>
    <p:embeddedFont>
      <p:font typeface="IntelOne Display Medium" panose="020B0703020203020204" pitchFamily="34" charset="0"/>
      <p:regular r:id="rId36"/>
    </p:embeddedFont>
    <p:embeddedFont>
      <p:font typeface="IntelOne Display Regular" panose="020B0503020203020204" pitchFamily="34" charset="0"/>
      <p:regular r:id="rId37"/>
    </p:embeddedFont>
    <p:embeddedFont>
      <p:font typeface="IntelOne Text" panose="020B050302020302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52D9C-BF5F-46CC-AA12-EB68D0AF251F}" v="13" dt="2023-04-05T00:25:50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2376" autoAdjust="0"/>
  </p:normalViewPr>
  <p:slideViewPr>
    <p:cSldViewPr snapToGrid="0" showGuides="1">
      <p:cViewPr>
        <p:scale>
          <a:sx n="90" d="100"/>
          <a:sy n="90" d="100"/>
        </p:scale>
        <p:origin x="26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3D4C-7049-4644-9EF6-458FDEE14085}" type="datetimeFigureOut">
              <a:rPr lang="en-DE" smtClean="0"/>
              <a:t>23/05/2023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7F63-241A-406A-9249-880092BAD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392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7F63-241A-406A-9249-880092BADAA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8897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1295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7F63-241A-406A-9249-880092BADAAC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4778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1129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402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12376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4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7F63-241A-406A-9249-880092BADAAC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553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5175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1301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8392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241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8323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2857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293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37" y="944163"/>
            <a:ext cx="8412035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Display Light" panose="020B0403020203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29" y="1635111"/>
            <a:ext cx="8393724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29" y="3602038"/>
            <a:ext cx="83937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IntelOne Display Light" panose="020B04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25AB781-B45C-F2B0-51A5-50F62BA75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4" y="6354942"/>
            <a:ext cx="839923" cy="34072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1FC39E0-2046-8A77-3A07-3DEC1D2C0ED3}"/>
              </a:ext>
            </a:extLst>
          </p:cNvPr>
          <p:cNvGrpSpPr/>
          <p:nvPr userDrawn="1"/>
        </p:nvGrpSpPr>
        <p:grpSpPr>
          <a:xfrm>
            <a:off x="1036319" y="6301154"/>
            <a:ext cx="1502682" cy="480737"/>
            <a:chOff x="1036319" y="6301154"/>
            <a:chExt cx="1502682" cy="4807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719F4E-929B-783B-BCDB-C73A58BE9AA7}"/>
                </a:ext>
              </a:extLst>
            </p:cNvPr>
            <p:cNvSpPr txBox="1"/>
            <p:nvPr userDrawn="1"/>
          </p:nvSpPr>
          <p:spPr>
            <a:xfrm>
              <a:off x="1119503" y="6348567"/>
              <a:ext cx="1419498" cy="4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AI-Accelerated</a:t>
              </a:r>
            </a:p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HPC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CA15D4-342A-8DDB-17CF-98BB99158392}"/>
                </a:ext>
              </a:extLst>
            </p:cNvPr>
            <p:cNvSpPr txBox="1"/>
            <p:nvPr userDrawn="1"/>
          </p:nvSpPr>
          <p:spPr>
            <a:xfrm>
              <a:off x="1036319" y="6301154"/>
              <a:ext cx="3222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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6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5338" y="306324"/>
            <a:ext cx="11724262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 b="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6169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D08EE-CB3B-6C43-819C-3C0077660A29}"/>
              </a:ext>
            </a:extLst>
          </p:cNvPr>
          <p:cNvSpPr/>
          <p:nvPr userDrawn="1"/>
        </p:nvSpPr>
        <p:spPr>
          <a:xfrm>
            <a:off x="2816087" y="6546575"/>
            <a:ext cx="723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on this page is subject to the use and disclosure restrictions provided on Page</a:t>
            </a:r>
            <a:r>
              <a:rPr lang="en-US" sz="10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document.</a:t>
            </a:r>
          </a:p>
        </p:txBody>
      </p:sp>
    </p:spTree>
    <p:extLst>
      <p:ext uri="{BB962C8B-B14F-4D97-AF65-F5344CB8AC3E}">
        <p14:creationId xmlns:p14="http://schemas.microsoft.com/office/powerpoint/2010/main" val="2277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8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9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68BF-F1E4-4683-BA9A-72115B1D9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6C5C-41A7-48AD-AE8C-9CD787615F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4363" y="1496350"/>
            <a:ext cx="10971212" cy="4705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9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68BF-F1E4-4683-BA9A-72115B1D9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6C5C-41A7-48AD-AE8C-9CD787615F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4363" y="1496350"/>
            <a:ext cx="5481637" cy="4705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E9C65-AF93-4703-8305-AFAF1AB28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97013"/>
            <a:ext cx="5489575" cy="4705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1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DA8D110-9F83-C385-BFCD-1409BCACA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4" y="6354942"/>
            <a:ext cx="839923" cy="3407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626CE4-98A8-0542-0EAA-07B549A05A80}"/>
              </a:ext>
            </a:extLst>
          </p:cNvPr>
          <p:cNvGrpSpPr/>
          <p:nvPr userDrawn="1"/>
        </p:nvGrpSpPr>
        <p:grpSpPr>
          <a:xfrm>
            <a:off x="1036319" y="6301154"/>
            <a:ext cx="1502682" cy="480737"/>
            <a:chOff x="1036319" y="6301154"/>
            <a:chExt cx="1502682" cy="4807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6C6AC4-49AC-42A4-943D-E0D8161B81BA}"/>
                </a:ext>
              </a:extLst>
            </p:cNvPr>
            <p:cNvSpPr txBox="1"/>
            <p:nvPr userDrawn="1"/>
          </p:nvSpPr>
          <p:spPr>
            <a:xfrm>
              <a:off x="1119503" y="6348567"/>
              <a:ext cx="1419498" cy="4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AI-Accelerated</a:t>
              </a:r>
            </a:p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HPC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948987-5187-FABC-DCC0-385946ADF0D1}"/>
                </a:ext>
              </a:extLst>
            </p:cNvPr>
            <p:cNvSpPr txBox="1"/>
            <p:nvPr userDrawn="1"/>
          </p:nvSpPr>
          <p:spPr>
            <a:xfrm>
              <a:off x="1036319" y="6301154"/>
              <a:ext cx="3222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</a:t>
              </a:r>
              <a:endParaRPr lang="en-US" sz="80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0F684D5-70E7-334B-774C-3FD01025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2945644"/>
            <a:ext cx="10972093" cy="119982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IntelOne Display Regular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95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23A105-D28E-5F4A-AF8E-D3E31E31314D}"/>
              </a:ext>
            </a:extLst>
          </p:cNvPr>
          <p:cNvSpPr txBox="1"/>
          <p:nvPr userDrawn="1"/>
        </p:nvSpPr>
        <p:spPr>
          <a:xfrm>
            <a:off x="3568706" y="2767281"/>
            <a:ext cx="5054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IntelOne Display Regular" panose="020B0503020203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630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2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3944" y="304800"/>
            <a:ext cx="11637175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3944" y="1301979"/>
            <a:ext cx="11637264" cy="49757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6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221694"/>
            <a:ext cx="10972093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37" y="1488017"/>
            <a:ext cx="10979728" cy="426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 descr="page  number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/>
        </p:nvSpPr>
        <p:spPr>
          <a:xfrm>
            <a:off x="11749174" y="6506788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A3AC1-0918-B788-EDFD-90E9E54AA008}"/>
              </a:ext>
            </a:extLst>
          </p:cNvPr>
          <p:cNvGrpSpPr/>
          <p:nvPr userDrawn="1"/>
        </p:nvGrpSpPr>
        <p:grpSpPr>
          <a:xfrm>
            <a:off x="176120" y="6309863"/>
            <a:ext cx="2362881" cy="472028"/>
            <a:chOff x="176120" y="6309863"/>
            <a:chExt cx="2362881" cy="472028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5237AD83-7B29-09C2-1D24-82B113E11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20" y="6348567"/>
              <a:ext cx="818607" cy="34108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FDF375-D2F3-74ED-2FCA-CB6E593CCF20}"/>
                </a:ext>
              </a:extLst>
            </p:cNvPr>
            <p:cNvGrpSpPr/>
            <p:nvPr userDrawn="1"/>
          </p:nvGrpSpPr>
          <p:grpSpPr>
            <a:xfrm>
              <a:off x="1036319" y="6309863"/>
              <a:ext cx="1502682" cy="472028"/>
              <a:chOff x="1036319" y="6309863"/>
              <a:chExt cx="1502682" cy="4720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DC84BC-5968-4B54-92DB-B83E5DBCC475}"/>
                  </a:ext>
                </a:extLst>
              </p:cNvPr>
              <p:cNvSpPr txBox="1"/>
              <p:nvPr userDrawn="1"/>
            </p:nvSpPr>
            <p:spPr>
              <a:xfrm>
                <a:off x="1119503" y="6348567"/>
                <a:ext cx="1419498" cy="43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300" dirty="0">
                    <a:solidFill>
                      <a:srgbClr val="0054AE"/>
                    </a:solidFill>
                    <a:latin typeface="IntelOne Display Medium" panose="020B0703020203020204" pitchFamily="34" charset="0"/>
                  </a:rPr>
                  <a:t>AI-Accelerated</a:t>
                </a:r>
              </a:p>
              <a:p>
                <a:pPr>
                  <a:lnSpc>
                    <a:spcPts val="1300"/>
                  </a:lnSpc>
                </a:pPr>
                <a:r>
                  <a:rPr lang="en-US" sz="1300" dirty="0">
                    <a:solidFill>
                      <a:srgbClr val="0054AE"/>
                    </a:solidFill>
                    <a:latin typeface="IntelOne Display Medium" panose="020B0703020203020204" pitchFamily="34" charset="0"/>
                  </a:rPr>
                  <a:t>HPC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5CF8-BA47-21EA-8FBE-95A20D544255}"/>
                  </a:ext>
                </a:extLst>
              </p:cNvPr>
              <p:cNvSpPr txBox="1"/>
              <p:nvPr userDrawn="1"/>
            </p:nvSpPr>
            <p:spPr>
              <a:xfrm>
                <a:off x="1036319" y="6309863"/>
                <a:ext cx="322217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</a:t>
                </a:r>
                <a:endParaRPr lang="en-U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75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702" r:id="rId4"/>
    <p:sldLayoutId id="2147483703" r:id="rId5"/>
    <p:sldLayoutId id="2147483717" r:id="rId6"/>
    <p:sldLayoutId id="2147483718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IntelOne Display Regular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4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2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aos.io/" TargetMode="External"/><Relationship Id="rId2" Type="http://schemas.openxmlformats.org/officeDocument/2006/relationships/hyperlink" Target="https://github.com/daos-stack/dao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tel.com/content/www/us/en/high-performance-computing/daos.html" TargetMode="External"/><Relationship Id="rId5" Type="http://schemas.openxmlformats.org/officeDocument/2006/relationships/hyperlink" Target="https://dug.daos.io/" TargetMode="External"/><Relationship Id="rId4" Type="http://schemas.openxmlformats.org/officeDocument/2006/relationships/hyperlink" Target="https://daos.groups.io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LegalNoticesAndDisclaimers" TargetMode="External"/><Relationship Id="rId2" Type="http://schemas.openxmlformats.org/officeDocument/2006/relationships/hyperlink" Target="https://edc.intel.com/content/www/us/en/products/performance/benchmarks/overview/" TargetMode="Externa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758241-14D4-47D2-8B81-ECF10C034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048" y="1483347"/>
            <a:ext cx="9131300" cy="627062"/>
          </a:xfrm>
        </p:spPr>
        <p:txBody>
          <a:bodyPr/>
          <a:lstStyle/>
          <a:p>
            <a:r>
              <a:rPr lang="en-US" dirty="0"/>
              <a:t>Distributed  Asynchronous  Object  Storage  (DAOS)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AD4C2-91D4-4CDF-927A-0E358EC37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240" y="2581274"/>
            <a:ext cx="10769285" cy="1504694"/>
          </a:xfrm>
        </p:spPr>
        <p:txBody>
          <a:bodyPr>
            <a:normAutofit fontScale="90000"/>
          </a:bodyPr>
          <a:lstStyle/>
          <a:p>
            <a:r>
              <a:rPr lang="en-US" sz="5600" dirty="0"/>
              <a:t>DAOS  beyond </a:t>
            </a:r>
            <a:br>
              <a:rPr lang="en-US" sz="5600" dirty="0"/>
            </a:br>
            <a:r>
              <a:rPr lang="en-US" sz="5600" dirty="0"/>
              <a:t>Persistent  Memory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04DECB-0709-41D2-BA0E-93BBA0FD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240" y="4374294"/>
            <a:ext cx="9110749" cy="1322649"/>
          </a:xfrm>
        </p:spPr>
        <p:txBody>
          <a:bodyPr/>
          <a:lstStyle/>
          <a:p>
            <a:r>
              <a:rPr lang="en-US" sz="3200" dirty="0"/>
              <a:t>Michael  Hennecke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/>
              <a:t>Principal  Engineer,  </a:t>
            </a:r>
            <a:r>
              <a:rPr lang="en-US" sz="1800" dirty="0"/>
              <a:t>HPC  Storage</a:t>
            </a:r>
            <a:br>
              <a:rPr lang="en-US" sz="1800" dirty="0"/>
            </a:br>
            <a:r>
              <a:rPr lang="en-US" sz="1800" dirty="0"/>
              <a:t>ISC’23  Hamburg,   25-May-2023</a:t>
            </a:r>
          </a:p>
        </p:txBody>
      </p:sp>
      <p:pic>
        <p:nvPicPr>
          <p:cNvPr id="5" name="Picture 4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94CF2D7D-0D5C-807D-56DD-C99CA09F8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15" y="524685"/>
            <a:ext cx="1855068" cy="7008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1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9181D3-A368-D8EB-AB4B-31A8E594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69" y="1962981"/>
            <a:ext cx="11153905" cy="165168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Metadata Performance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  1 engine @ 24 targets;  HDR IB;   8TB pool;   30sec stonewall  )</a:t>
            </a:r>
            <a:endParaRPr lang="en-DE" sz="60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837F7-9E9B-81DD-C0F3-D77DF57CE8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49"/>
            <a:ext cx="11022013" cy="1518076"/>
          </a:xfrm>
        </p:spPr>
        <p:txBody>
          <a:bodyPr>
            <a:normAutofit/>
          </a:bodyPr>
          <a:lstStyle/>
          <a:p>
            <a:r>
              <a:rPr lang="en-US" dirty="0"/>
              <a:t>mdtest-easy (0-Byte files;  </a:t>
            </a:r>
            <a:r>
              <a:rPr lang="en-US" dirty="0" err="1"/>
              <a:t>dir</a:t>
            </a:r>
            <a:r>
              <a:rPr lang="en-US" dirty="0"/>
              <a:t>-per-process)</a:t>
            </a:r>
          </a:p>
          <a:p>
            <a:r>
              <a:rPr lang="en-US" dirty="0"/>
              <a:t>mdtest-hard (3901-Byte files;  shared-</a:t>
            </a:r>
            <a:r>
              <a:rPr lang="en-US" dirty="0" err="1"/>
              <a:t>dir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mdtest-hard2 (7802-Byte files;  shared-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dir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en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60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E396A0FE-73DB-1E6F-27E7-51770A12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7" y="876643"/>
            <a:ext cx="5561905" cy="5485714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21FFECBD-5D51-BA6A-E16B-C8586FF27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2" y="876643"/>
            <a:ext cx="5561905" cy="54857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8C4805-4CF8-4CFB-DE1D-EBEBAC0B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50244"/>
            <a:ext cx="10972093" cy="1199822"/>
          </a:xfrm>
        </p:spPr>
        <p:txBody>
          <a:bodyPr/>
          <a:lstStyle/>
          <a:p>
            <a:r>
              <a:rPr lang="en-US" sz="3600" dirty="0"/>
              <a:t>mdtest-easy (0-Byte files):   (A) write   (B) stat</a:t>
            </a:r>
            <a:endParaRPr lang="en-DE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80B29-659D-6B98-7D1E-AC175E5E0FCB}"/>
              </a:ext>
            </a:extLst>
          </p:cNvPr>
          <p:cNvSpPr/>
          <p:nvPr/>
        </p:nvSpPr>
        <p:spPr>
          <a:xfrm>
            <a:off x="2723589" y="2054907"/>
            <a:ext cx="480868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AD203D-821E-CD25-75C7-698D9DC11B30}"/>
              </a:ext>
            </a:extLst>
          </p:cNvPr>
          <p:cNvSpPr/>
          <p:nvPr/>
        </p:nvSpPr>
        <p:spPr>
          <a:xfrm>
            <a:off x="8277794" y="2054907"/>
            <a:ext cx="456632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69BD7F-C69B-FFAE-AA98-31FA6371AB7C}"/>
              </a:ext>
            </a:extLst>
          </p:cNvPr>
          <p:cNvSpPr/>
          <p:nvPr/>
        </p:nvSpPr>
        <p:spPr>
          <a:xfrm>
            <a:off x="2636793" y="6474855"/>
            <a:ext cx="8990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on this page is subject to the use and disclosure restrictions provided on Page</a:t>
            </a: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document. See backup for configuration details.</a:t>
            </a:r>
          </a:p>
        </p:txBody>
      </p:sp>
    </p:spTree>
    <p:extLst>
      <p:ext uri="{BB962C8B-B14F-4D97-AF65-F5344CB8AC3E}">
        <p14:creationId xmlns:p14="http://schemas.microsoft.com/office/powerpoint/2010/main" val="32674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8C4805-4CF8-4CFB-DE1D-EBEBAC0B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50244"/>
            <a:ext cx="10972093" cy="1199822"/>
          </a:xfrm>
        </p:spPr>
        <p:txBody>
          <a:bodyPr/>
          <a:lstStyle/>
          <a:p>
            <a:r>
              <a:rPr lang="en-US" sz="3600" dirty="0"/>
              <a:t>mdtest-easy (0-Byte files):   </a:t>
            </a:r>
            <a:r>
              <a:rPr lang="en-US" sz="3600" dirty="0">
                <a:solidFill>
                  <a:schemeClr val="bg1"/>
                </a:solidFill>
              </a:rPr>
              <a:t>(C) read</a:t>
            </a:r>
            <a:r>
              <a:rPr lang="en-US" sz="3600" dirty="0"/>
              <a:t>   (D) delete</a:t>
            </a:r>
            <a:endParaRPr lang="en-DE" sz="3600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D66244E-09F0-CDC5-5B98-CE3D86C1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2" y="876643"/>
            <a:ext cx="5561905" cy="54857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1B80B29-659D-6B98-7D1E-AC175E5E0FCB}"/>
              </a:ext>
            </a:extLst>
          </p:cNvPr>
          <p:cNvSpPr/>
          <p:nvPr/>
        </p:nvSpPr>
        <p:spPr>
          <a:xfrm>
            <a:off x="8286189" y="2045382"/>
            <a:ext cx="591111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31911-2109-ACB0-5AC5-E11640AFAD12}"/>
              </a:ext>
            </a:extLst>
          </p:cNvPr>
          <p:cNvSpPr/>
          <p:nvPr/>
        </p:nvSpPr>
        <p:spPr>
          <a:xfrm>
            <a:off x="2636793" y="6474855"/>
            <a:ext cx="8990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on this page is subject to the use and disclosure restrictions provided on Page</a:t>
            </a: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document. See backup for configuration details.</a:t>
            </a:r>
          </a:p>
        </p:txBody>
      </p:sp>
    </p:spTree>
    <p:extLst>
      <p:ext uri="{BB962C8B-B14F-4D97-AF65-F5344CB8AC3E}">
        <p14:creationId xmlns:p14="http://schemas.microsoft.com/office/powerpoint/2010/main" val="2114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D60FF144-3B51-75C0-D976-E015D915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7" y="876643"/>
            <a:ext cx="5561905" cy="5485714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DE1521A0-6513-1763-3A52-4700302C8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2" y="876643"/>
            <a:ext cx="5561905" cy="54857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8C4805-4CF8-4CFB-DE1D-EBEBAC0B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50244"/>
            <a:ext cx="10972093" cy="1199822"/>
          </a:xfrm>
        </p:spPr>
        <p:txBody>
          <a:bodyPr/>
          <a:lstStyle/>
          <a:p>
            <a:r>
              <a:rPr lang="en-US" sz="3600" dirty="0"/>
              <a:t>mdtest-hard (3901-Byte files):   (A) write   (B) stat</a:t>
            </a:r>
            <a:endParaRPr lang="en-DE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80B29-659D-6B98-7D1E-AC175E5E0FCB}"/>
              </a:ext>
            </a:extLst>
          </p:cNvPr>
          <p:cNvSpPr/>
          <p:nvPr/>
        </p:nvSpPr>
        <p:spPr>
          <a:xfrm>
            <a:off x="2723589" y="2054907"/>
            <a:ext cx="480868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AD203D-821E-CD25-75C7-698D9DC11B30}"/>
              </a:ext>
            </a:extLst>
          </p:cNvPr>
          <p:cNvSpPr/>
          <p:nvPr/>
        </p:nvSpPr>
        <p:spPr>
          <a:xfrm>
            <a:off x="8277794" y="2054907"/>
            <a:ext cx="456632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9A49B5-CE77-1000-064B-CF09B769CD96}"/>
              </a:ext>
            </a:extLst>
          </p:cNvPr>
          <p:cNvSpPr/>
          <p:nvPr/>
        </p:nvSpPr>
        <p:spPr>
          <a:xfrm>
            <a:off x="2636793" y="6474855"/>
            <a:ext cx="8990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on this page is subject to the use and disclosure restrictions provided on Page</a:t>
            </a: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document. See backup for configuration details.</a:t>
            </a:r>
          </a:p>
        </p:txBody>
      </p:sp>
    </p:spTree>
    <p:extLst>
      <p:ext uri="{BB962C8B-B14F-4D97-AF65-F5344CB8AC3E}">
        <p14:creationId xmlns:p14="http://schemas.microsoft.com/office/powerpoint/2010/main" val="8743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199E0A18-BC49-793D-88DA-8A71C21A8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7" y="876643"/>
            <a:ext cx="5561905" cy="5485714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95F5F08C-24E5-1EDD-8CF9-D6EFE6B0C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2" y="876643"/>
            <a:ext cx="5561905" cy="54857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8C4805-4CF8-4CFB-DE1D-EBEBAC0B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50244"/>
            <a:ext cx="10972093" cy="1199822"/>
          </a:xfrm>
        </p:spPr>
        <p:txBody>
          <a:bodyPr/>
          <a:lstStyle/>
          <a:p>
            <a:r>
              <a:rPr lang="en-US" sz="3600" dirty="0"/>
              <a:t>mdtest-hard (3901-Byte files):   (C) read   (D) delete</a:t>
            </a:r>
            <a:endParaRPr lang="en-DE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80B29-659D-6B98-7D1E-AC175E5E0FCB}"/>
              </a:ext>
            </a:extLst>
          </p:cNvPr>
          <p:cNvSpPr/>
          <p:nvPr/>
        </p:nvSpPr>
        <p:spPr>
          <a:xfrm>
            <a:off x="8286189" y="2045382"/>
            <a:ext cx="591111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671945-D8FE-B991-9614-54346F5FCB4A}"/>
              </a:ext>
            </a:extLst>
          </p:cNvPr>
          <p:cNvSpPr/>
          <p:nvPr/>
        </p:nvSpPr>
        <p:spPr>
          <a:xfrm>
            <a:off x="2723589" y="2054907"/>
            <a:ext cx="480868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7326A-13CD-E180-A64A-67D3EBA0BA1C}"/>
              </a:ext>
            </a:extLst>
          </p:cNvPr>
          <p:cNvSpPr/>
          <p:nvPr/>
        </p:nvSpPr>
        <p:spPr>
          <a:xfrm>
            <a:off x="2636793" y="6474855"/>
            <a:ext cx="8990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on this page is subject to the use and disclosure restrictions provided on Page</a:t>
            </a: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document. See backup for configuration details.</a:t>
            </a:r>
          </a:p>
        </p:txBody>
      </p:sp>
    </p:spTree>
    <p:extLst>
      <p:ext uri="{BB962C8B-B14F-4D97-AF65-F5344CB8AC3E}">
        <p14:creationId xmlns:p14="http://schemas.microsoft.com/office/powerpoint/2010/main" val="26147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 and  DAOS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362" y="1496350"/>
            <a:ext cx="11039756" cy="4705350"/>
          </a:xfrm>
        </p:spPr>
        <p:txBody>
          <a:bodyPr>
            <a:normAutofit/>
          </a:bodyPr>
          <a:lstStyle/>
          <a:p>
            <a:r>
              <a:rPr lang="en-US" sz="2400" dirty="0"/>
              <a:t>DAOS Metadata-on-SSD (Phase 1)  is implemented (DAOS 2.4 tech preview)</a:t>
            </a:r>
          </a:p>
          <a:p>
            <a:pPr lvl="1"/>
            <a:r>
              <a:rPr lang="en-US" sz="2200" dirty="0"/>
              <a:t>Comparable performance to DAOS on Optane PMem for mdtest-stat, mdtest-read.  Some (up to 20%) degradation for mdtest-write, mdtest-delete (synchronous WAL)</a:t>
            </a:r>
          </a:p>
          <a:p>
            <a:r>
              <a:rPr lang="en-US" sz="2400" dirty="0"/>
              <a:t>Future Phase 2 of MD-on-SSD:  Enable migration of “cold” metadata to data blobs</a:t>
            </a:r>
          </a:p>
          <a:p>
            <a:pPr lvl="1"/>
            <a:r>
              <a:rPr lang="en-US" sz="2200" dirty="0"/>
              <a:t>Will reduce DRAM capacity requirements (as a percentage of NVMe capacity)</a:t>
            </a:r>
          </a:p>
          <a:p>
            <a:pPr lvl="1"/>
            <a:endParaRPr lang="en-US" sz="2200" dirty="0"/>
          </a:p>
          <a:p>
            <a:r>
              <a:rPr lang="en-US" sz="2400" dirty="0"/>
              <a:t>DAOS Community Resources:</a:t>
            </a:r>
          </a:p>
          <a:p>
            <a:pPr lvl="1"/>
            <a:r>
              <a:rPr lang="en-US" sz="2000" dirty="0"/>
              <a:t>Github: </a:t>
            </a:r>
            <a:r>
              <a:rPr lang="en-US" sz="2000" dirty="0">
                <a:hlinkClick r:id="rId2"/>
              </a:rPr>
              <a:t>https://github.com/daos-stack/daos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Online doc: </a:t>
            </a:r>
            <a:r>
              <a:rPr lang="en-US" sz="2000" dirty="0">
                <a:hlinkClick r:id="rId3"/>
              </a:rPr>
              <a:t>https://docs.daos.io/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/>
              <a:t>Mailing list &amp; slack: </a:t>
            </a:r>
            <a:r>
              <a:rPr lang="en-US" sz="2000" dirty="0">
                <a:hlinkClick r:id="rId4"/>
              </a:rPr>
              <a:t>https://daos.groups.io/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/>
              <a:t>Recordings from 6</a:t>
            </a:r>
            <a:r>
              <a:rPr lang="en-US" sz="2000" baseline="30000" dirty="0"/>
              <a:t>th</a:t>
            </a:r>
            <a:r>
              <a:rPr lang="en-US" sz="2000" dirty="0"/>
              <a:t> DAOS User Group at SC22: </a:t>
            </a:r>
            <a:r>
              <a:rPr lang="en-US" sz="2000" dirty="0">
                <a:hlinkClick r:id="rId5"/>
              </a:rPr>
              <a:t>https://dug.daos.io/</a:t>
            </a:r>
            <a:r>
              <a:rPr lang="en-US" sz="2000" dirty="0"/>
              <a:t>   </a:t>
            </a:r>
          </a:p>
          <a:p>
            <a:pPr lvl="1"/>
            <a:r>
              <a:rPr lang="en-US" sz="2000" dirty="0"/>
              <a:t>Intel landing page for DAOS: 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https://www.intel.com/content/www/us/en/high-performance-computing/daos.html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30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4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B00B9C2-C610-1AA9-F31D-DDF2AF17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7" y="868618"/>
            <a:ext cx="5561905" cy="5485714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3D8007B2-A5F7-9D4B-9975-2F3D174B5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2" y="868618"/>
            <a:ext cx="5561905" cy="54857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8C4805-4CF8-4CFB-DE1D-EBEBAC0B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50244"/>
            <a:ext cx="10972093" cy="1199822"/>
          </a:xfrm>
        </p:spPr>
        <p:txBody>
          <a:bodyPr/>
          <a:lstStyle/>
          <a:p>
            <a:r>
              <a:rPr lang="en-US" sz="3600" dirty="0"/>
              <a:t>mdtest-hard2 (7802-Byte files):   (A) write   (B) stat</a:t>
            </a:r>
            <a:endParaRPr lang="en-DE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80B29-659D-6B98-7D1E-AC175E5E0FCB}"/>
              </a:ext>
            </a:extLst>
          </p:cNvPr>
          <p:cNvSpPr/>
          <p:nvPr/>
        </p:nvSpPr>
        <p:spPr>
          <a:xfrm>
            <a:off x="2723589" y="2054907"/>
            <a:ext cx="480868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AD203D-821E-CD25-75C7-698D9DC11B30}"/>
              </a:ext>
            </a:extLst>
          </p:cNvPr>
          <p:cNvSpPr/>
          <p:nvPr/>
        </p:nvSpPr>
        <p:spPr>
          <a:xfrm>
            <a:off x="8277794" y="2054907"/>
            <a:ext cx="456632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227AA-73CF-BCAA-4F60-22C2C25EF9E2}"/>
              </a:ext>
            </a:extLst>
          </p:cNvPr>
          <p:cNvSpPr/>
          <p:nvPr/>
        </p:nvSpPr>
        <p:spPr>
          <a:xfrm>
            <a:off x="2636793" y="6474855"/>
            <a:ext cx="8990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on this page is subject to the use and disclosure restrictions provided on Page</a:t>
            </a: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document. See backup for configuration details.</a:t>
            </a:r>
          </a:p>
        </p:txBody>
      </p:sp>
    </p:spTree>
    <p:extLst>
      <p:ext uri="{BB962C8B-B14F-4D97-AF65-F5344CB8AC3E}">
        <p14:creationId xmlns:p14="http://schemas.microsoft.com/office/powerpoint/2010/main" val="32675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A261C25-1215-BA46-C8AE-AF110B934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7" y="872408"/>
            <a:ext cx="5561905" cy="5485714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3F0DEC0A-F630-E42B-4CD8-A0C3D9B06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2" y="872408"/>
            <a:ext cx="5561905" cy="54857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8C4805-4CF8-4CFB-DE1D-EBEBAC0B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50244"/>
            <a:ext cx="10972093" cy="1199822"/>
          </a:xfrm>
        </p:spPr>
        <p:txBody>
          <a:bodyPr/>
          <a:lstStyle/>
          <a:p>
            <a:r>
              <a:rPr lang="en-US" sz="3600" dirty="0"/>
              <a:t>mdtest-hard2 (7802-Byte files):   (C) read   (D) delete</a:t>
            </a:r>
            <a:endParaRPr lang="en-DE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80B29-659D-6B98-7D1E-AC175E5E0FCB}"/>
              </a:ext>
            </a:extLst>
          </p:cNvPr>
          <p:cNvSpPr/>
          <p:nvPr/>
        </p:nvSpPr>
        <p:spPr>
          <a:xfrm>
            <a:off x="8286189" y="2045382"/>
            <a:ext cx="591111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95EF5F-2FBF-A3BD-0591-C5F21AA2332D}"/>
              </a:ext>
            </a:extLst>
          </p:cNvPr>
          <p:cNvSpPr/>
          <p:nvPr/>
        </p:nvSpPr>
        <p:spPr>
          <a:xfrm>
            <a:off x="2723589" y="2054907"/>
            <a:ext cx="480868" cy="237564"/>
          </a:xfrm>
          <a:prstGeom prst="ellipse">
            <a:avLst/>
          </a:prstGeom>
          <a:solidFill>
            <a:srgbClr val="8BAE46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7D94B-C34B-A6FB-5256-809504D82ED1}"/>
              </a:ext>
            </a:extLst>
          </p:cNvPr>
          <p:cNvSpPr/>
          <p:nvPr/>
        </p:nvSpPr>
        <p:spPr>
          <a:xfrm>
            <a:off x="2636793" y="6474855"/>
            <a:ext cx="8990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on this page is subject to the use and disclosure restrictions provided on Page</a:t>
            </a: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document. See backup for configuration details.</a:t>
            </a:r>
          </a:p>
        </p:txBody>
      </p:sp>
    </p:spTree>
    <p:extLst>
      <p:ext uri="{BB962C8B-B14F-4D97-AF65-F5344CB8AC3E}">
        <p14:creationId xmlns:p14="http://schemas.microsoft.com/office/powerpoint/2010/main" val="26544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A2EF-74B6-FFF8-BE9E-93EDE149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4" y="214590"/>
            <a:ext cx="11637175" cy="9524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 Configuration Details (1/3)</a:t>
            </a:r>
            <a:endParaRPr lang="en-FR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7509DD4-54C4-A6EC-55AE-C7E828554CF6}"/>
              </a:ext>
            </a:extLst>
          </p:cNvPr>
          <p:cNvSpPr/>
          <p:nvPr/>
        </p:nvSpPr>
        <p:spPr>
          <a:xfrm>
            <a:off x="3453757" y="1242176"/>
            <a:ext cx="3207325" cy="726440"/>
          </a:xfrm>
          <a:prstGeom prst="round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rPr>
              <a:t>1x to 16</a:t>
            </a:r>
            <a:r>
              <a:rPr kumimoji="0" lang="en-FR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x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ICX</a:t>
            </a:r>
            <a:endParaRPr kumimoji="0" lang="en-FR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Compute Nodes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AE55FD-F278-ED94-0E32-3BB13615C787}"/>
              </a:ext>
            </a:extLst>
          </p:cNvPr>
          <p:cNvSpPr txBox="1"/>
          <p:nvPr/>
        </p:nvSpPr>
        <p:spPr>
          <a:xfrm>
            <a:off x="6950625" y="1206935"/>
            <a:ext cx="4886193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defTabSz="2438338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</a:rPr>
              <a:t>2x Xeon® Platinum 8352Y CPU @ 2.20GHz</a:t>
            </a:r>
            <a:br>
              <a:rPr lang="en-US" sz="1600" dirty="0"/>
            </a:br>
            <a:r>
              <a:rPr lang="en-US" sz="1600" dirty="0">
                <a:solidFill>
                  <a:schemeClr val="tx2"/>
                </a:solidFill>
              </a:rPr>
              <a:t>1x ConnectX-6 Mellanox® HDR</a:t>
            </a:r>
            <a:br>
              <a:rPr lang="en-US" sz="1600" dirty="0"/>
            </a:br>
            <a:r>
              <a:rPr lang="en-US" sz="1600" dirty="0">
                <a:solidFill>
                  <a:schemeClr val="accent6"/>
                </a:solidFill>
              </a:rPr>
              <a:t>1x to 64x MPI tasks per node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 (scaling runs with 1-1024 MPI tasks total)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28D172-DBCE-4E55-6F26-D93DDA0A3BD8}"/>
              </a:ext>
            </a:extLst>
          </p:cNvPr>
          <p:cNvGrpSpPr/>
          <p:nvPr/>
        </p:nvGrpSpPr>
        <p:grpSpPr>
          <a:xfrm>
            <a:off x="6628435" y="3653304"/>
            <a:ext cx="5468315" cy="2532340"/>
            <a:chOff x="6628435" y="3742954"/>
            <a:chExt cx="5468315" cy="253234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81E5572-B3F0-6DB2-CE4C-15C253A8DC56}"/>
                </a:ext>
              </a:extLst>
            </p:cNvPr>
            <p:cNvSpPr/>
            <p:nvPr/>
          </p:nvSpPr>
          <p:spPr>
            <a:xfrm>
              <a:off x="6628435" y="3742954"/>
              <a:ext cx="5468315" cy="253234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0E4B6CB-DD71-9B69-D32C-52E1273CC51C}"/>
                </a:ext>
              </a:extLst>
            </p:cNvPr>
            <p:cNvSpPr/>
            <p:nvPr/>
          </p:nvSpPr>
          <p:spPr>
            <a:xfrm>
              <a:off x="7320387" y="4173533"/>
              <a:ext cx="4103085" cy="726440"/>
            </a:xfrm>
            <a:prstGeom prst="roundRect">
              <a:avLst/>
            </a:prstGeom>
            <a:solidFill>
              <a:srgbClr val="00B0F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FR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</a:t>
              </a:r>
              <a:r>
                <a:rPr kumimoji="0" lang="en-FR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FR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DAOS </a:t>
              </a:r>
              <a:r>
                <a:rPr lang="en-US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Server, ICX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(1x daos_engine active)</a:t>
              </a:r>
              <a:endParaRPr kumimoji="0" lang="en-FR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C0A86A-CD14-5E6A-1A18-5DCF566FEBA4}"/>
                </a:ext>
              </a:extLst>
            </p:cNvPr>
            <p:cNvSpPr txBox="1"/>
            <p:nvPr/>
          </p:nvSpPr>
          <p:spPr>
            <a:xfrm>
              <a:off x="6852797" y="5100761"/>
              <a:ext cx="4967728" cy="107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defTabSz="243833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>
                  <a:solidFill>
                    <a:schemeClr val="tx1"/>
                  </a:solidFill>
                </a:rPr>
                <a:t>2x Xeon® Platinum 8352Y CPU @ 2.20GHz (1x used)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FR" sz="1400" dirty="0">
                  <a:solidFill>
                    <a:schemeClr val="tx1"/>
                  </a:solidFill>
                </a:rPr>
                <a:t>2x ConnectX-6 </a:t>
              </a:r>
              <a:r>
                <a:rPr lang="en-US" sz="1400" dirty="0">
                  <a:solidFill>
                    <a:schemeClr val="tx1"/>
                  </a:solidFill>
                </a:rPr>
                <a:t>Mellanox® HDR (1x used)</a:t>
              </a:r>
            </a:p>
            <a:p>
              <a:pPr defTabSz="243833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>
                  <a:solidFill>
                    <a:schemeClr val="accent1"/>
                  </a:solidFill>
                </a:rPr>
                <a:t>16x DRAM 16GB DDR4 (156GB used for SCM/tmpfs)</a:t>
              </a:r>
              <a:br>
                <a:rPr lang="en-FR" sz="1400" dirty="0">
                  <a:solidFill>
                    <a:schemeClr val="accent1"/>
                  </a:solidFill>
                </a:rPr>
              </a:br>
              <a:r>
                <a:rPr lang="en-FR" sz="1400" dirty="0">
                  <a:solidFill>
                    <a:schemeClr val="tx1"/>
                  </a:solidFill>
                </a:rPr>
                <a:t>1</a:t>
              </a:r>
              <a:r>
                <a:rPr lang="en-US" sz="1400" dirty="0">
                  <a:solidFill>
                    <a:schemeClr val="tx1"/>
                  </a:solidFill>
                </a:rPr>
                <a:t>6</a:t>
              </a:r>
              <a:r>
                <a:rPr lang="en-FR" sz="1400" dirty="0">
                  <a:solidFill>
                    <a:schemeClr val="tx1"/>
                  </a:solidFill>
                </a:rPr>
                <a:t>x Optane </a:t>
              </a:r>
              <a:r>
                <a:rPr lang="en-US" sz="1400" dirty="0">
                  <a:solidFill>
                    <a:schemeClr val="tx1"/>
                  </a:solidFill>
                </a:rPr>
                <a:t>2</a:t>
              </a:r>
              <a:r>
                <a:rPr lang="en-FR" sz="1400" dirty="0">
                  <a:solidFill>
                    <a:schemeClr val="tx1"/>
                  </a:solidFill>
                </a:rPr>
                <a:t>00 PMem 128GB DIMMs</a:t>
              </a:r>
              <a:r>
                <a:rPr lang="en-US" sz="1400" dirty="0">
                  <a:solidFill>
                    <a:schemeClr val="accent1"/>
                  </a:solidFill>
                </a:rPr>
                <a:t> (</a:t>
              </a:r>
              <a:r>
                <a:rPr lang="en-US" sz="1400" u="sng" dirty="0">
                  <a:solidFill>
                    <a:schemeClr val="accent1"/>
                  </a:solidFill>
                </a:rPr>
                <a:t>none</a:t>
              </a:r>
              <a:r>
                <a:rPr lang="en-US" sz="1400" dirty="0">
                  <a:solidFill>
                    <a:schemeClr val="accent1"/>
                  </a:solidFill>
                </a:rPr>
                <a:t> used)</a:t>
              </a:r>
              <a:br>
                <a:rPr lang="en-FR" sz="1400" dirty="0">
                  <a:solidFill>
                    <a:schemeClr val="accent1"/>
                  </a:solidFill>
                </a:rPr>
              </a:br>
              <a:r>
                <a:rPr lang="en-FR" sz="1400" dirty="0">
                  <a:solidFill>
                    <a:schemeClr val="tx1"/>
                  </a:solidFill>
                </a:rPr>
                <a:t>8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x P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5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5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0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0 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3.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8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4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TB SSDs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 (4x used)</a:t>
              </a:r>
              <a:endParaRPr lang="en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4A2A54-2072-2C90-ECAE-8D182654A181}"/>
                </a:ext>
              </a:extLst>
            </p:cNvPr>
            <p:cNvSpPr txBox="1"/>
            <p:nvPr/>
          </p:nvSpPr>
          <p:spPr>
            <a:xfrm>
              <a:off x="6704636" y="3770677"/>
              <a:ext cx="5322682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defTabSz="2438338">
                <a:lnSpc>
                  <a:spcPct val="100000"/>
                </a:lnSpc>
                <a:spcBef>
                  <a:spcPts val="0"/>
                </a:spcBef>
              </a:pPr>
              <a:r>
                <a:rPr kumimoji="0" lang="en-FR" sz="1600" b="1" i="1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DAOS </a:t>
              </a:r>
              <a:r>
                <a:rPr lang="en-FR" sz="1600" i="1" dirty="0">
                  <a:solidFill>
                    <a:schemeClr val="accent6"/>
                  </a:solidFill>
                </a:rPr>
                <a:t>2.</a:t>
              </a:r>
              <a:r>
                <a:rPr lang="en-US" sz="1600" i="1" dirty="0">
                  <a:solidFill>
                    <a:schemeClr val="accent6"/>
                  </a:solidFill>
                </a:rPr>
                <a:t>3.106-2</a:t>
              </a:r>
              <a:r>
                <a:rPr lang="en-FR" sz="1600" i="1" dirty="0">
                  <a:solidFill>
                    <a:schemeClr val="accent6"/>
                  </a:solidFill>
                </a:rPr>
                <a:t> </a:t>
              </a:r>
              <a:r>
                <a:rPr lang="en-FR" sz="1400" i="1" dirty="0">
                  <a:solidFill>
                    <a:schemeClr val="accent6"/>
                  </a:solidFill>
                </a:rPr>
                <a:t>(</a:t>
              </a:r>
              <a:r>
                <a:rPr lang="en-US" sz="1600" b="1" i="1" dirty="0">
                  <a:solidFill>
                    <a:schemeClr val="accent6"/>
                  </a:solidFill>
                </a:rPr>
                <a:t>125GB DRAM </a:t>
              </a:r>
              <a:r>
                <a:rPr lang="en-US" sz="1400" i="1" dirty="0">
                  <a:solidFill>
                    <a:schemeClr val="accent6"/>
                  </a:solidFill>
                </a:rPr>
                <a:t>plus 4 </a:t>
              </a:r>
              <a:r>
                <a:rPr lang="en-FR" sz="1400" i="1" dirty="0">
                  <a:solidFill>
                    <a:schemeClr val="accent6"/>
                  </a:solidFill>
                </a:rPr>
                <a:t>x P</a:t>
              </a:r>
              <a:r>
                <a:rPr lang="en-US" sz="1400" i="1" dirty="0">
                  <a:solidFill>
                    <a:schemeClr val="accent6"/>
                  </a:solidFill>
                </a:rPr>
                <a:t>5</a:t>
              </a:r>
              <a:r>
                <a:rPr lang="en-FR" sz="1400" i="1" dirty="0">
                  <a:solidFill>
                    <a:schemeClr val="accent6"/>
                  </a:solidFill>
                </a:rPr>
                <a:t>5</a:t>
              </a:r>
              <a:r>
                <a:rPr lang="en-US" sz="1400" i="1" dirty="0">
                  <a:solidFill>
                    <a:schemeClr val="accent6"/>
                  </a:solidFill>
                </a:rPr>
                <a:t>0</a:t>
              </a:r>
              <a:r>
                <a:rPr lang="en-FR" sz="1400" i="1" dirty="0">
                  <a:solidFill>
                    <a:schemeClr val="accent6"/>
                  </a:solidFill>
                </a:rPr>
                <a:t>0 NVMe)</a:t>
              </a:r>
              <a:endParaRPr lang="en-US" sz="1400" i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4C061293-4BD3-75E0-BC27-8140E5E0DCA0}"/>
              </a:ext>
            </a:extLst>
          </p:cNvPr>
          <p:cNvCxnSpPr>
            <a:cxnSpLocks/>
            <a:stCxn id="24" idx="2"/>
            <a:endCxn id="13" idx="0"/>
          </p:cNvCxnSpPr>
          <p:nvPr/>
        </p:nvCxnSpPr>
        <p:spPr>
          <a:xfrm rot="5400000">
            <a:off x="3307494" y="1931100"/>
            <a:ext cx="1712411" cy="1787443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14893273-5CF7-0E4D-7965-D666C9DA5FF0}"/>
              </a:ext>
            </a:extLst>
          </p:cNvPr>
          <p:cNvCxnSpPr>
            <a:cxnSpLocks/>
            <a:stCxn id="24" idx="2"/>
            <a:endCxn id="38" idx="0"/>
          </p:cNvCxnSpPr>
          <p:nvPr/>
        </p:nvCxnSpPr>
        <p:spPr>
          <a:xfrm rot="16200000" flipH="1">
            <a:off x="6367662" y="658373"/>
            <a:ext cx="1684688" cy="4305173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A72F0EF-1C9B-CCF6-DB24-BBC2F391B478}"/>
              </a:ext>
            </a:extLst>
          </p:cNvPr>
          <p:cNvSpPr txBox="1"/>
          <p:nvPr/>
        </p:nvSpPr>
        <p:spPr>
          <a:xfrm>
            <a:off x="5043474" y="3000154"/>
            <a:ext cx="268503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24383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</a:rPr>
              <a:t>InfiniBand HDR Fabric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18EE1B-804B-6255-11BD-715FE592D1C5}"/>
              </a:ext>
            </a:extLst>
          </p:cNvPr>
          <p:cNvGrpSpPr/>
          <p:nvPr/>
        </p:nvGrpSpPr>
        <p:grpSpPr>
          <a:xfrm>
            <a:off x="532435" y="3653304"/>
            <a:ext cx="5468315" cy="2532340"/>
            <a:chOff x="6628435" y="3742954"/>
            <a:chExt cx="5468315" cy="25323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6D0EAC-BC6F-70AB-A1E1-86B45AC5A96A}"/>
                </a:ext>
              </a:extLst>
            </p:cNvPr>
            <p:cNvSpPr/>
            <p:nvPr/>
          </p:nvSpPr>
          <p:spPr>
            <a:xfrm>
              <a:off x="6628435" y="3742954"/>
              <a:ext cx="5468315" cy="253234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358EDDA3-B6AA-EEED-44C4-21FF5FA19649}"/>
                </a:ext>
              </a:extLst>
            </p:cNvPr>
            <p:cNvSpPr/>
            <p:nvPr/>
          </p:nvSpPr>
          <p:spPr>
            <a:xfrm>
              <a:off x="7320387" y="4173533"/>
              <a:ext cx="4103085" cy="726440"/>
            </a:xfrm>
            <a:prstGeom prst="roundRect">
              <a:avLst/>
            </a:prstGeom>
            <a:solidFill>
              <a:srgbClr val="00B0F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FR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</a:t>
              </a:r>
              <a:r>
                <a:rPr kumimoji="0" lang="en-FR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FR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DAOS </a:t>
              </a:r>
              <a:r>
                <a:rPr lang="en-US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Server, ICX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(1x daos_engine active)</a:t>
              </a:r>
              <a:endParaRPr kumimoji="0" lang="en-FR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BD9621-7138-3B57-D8A5-FA6C55BC6673}"/>
                </a:ext>
              </a:extLst>
            </p:cNvPr>
            <p:cNvSpPr txBox="1"/>
            <p:nvPr/>
          </p:nvSpPr>
          <p:spPr>
            <a:xfrm>
              <a:off x="6852796" y="5100761"/>
              <a:ext cx="5174521" cy="107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defTabSz="243833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>
                  <a:solidFill>
                    <a:schemeClr val="tx1"/>
                  </a:solidFill>
                </a:rPr>
                <a:t>2x Xeon® Platinum 8352Y CPU @ 2.20GHz (1x used)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FR" sz="1400" dirty="0">
                  <a:solidFill>
                    <a:schemeClr val="tx1"/>
                  </a:solidFill>
                </a:rPr>
                <a:t>2x ConnectX-6 </a:t>
              </a:r>
              <a:r>
                <a:rPr lang="en-US" sz="1400" dirty="0">
                  <a:solidFill>
                    <a:schemeClr val="tx1"/>
                  </a:solidFill>
                </a:rPr>
                <a:t>Mellanox® HDR (1x used)</a:t>
              </a:r>
            </a:p>
            <a:p>
              <a:pPr defTabSz="2438338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dirty="0">
                  <a:solidFill>
                    <a:schemeClr val="tx1"/>
                  </a:solidFill>
                </a:rPr>
                <a:t>16x DRAM 16GB DDR4</a:t>
              </a:r>
              <a:br>
                <a:rPr lang="en-FR" sz="1400" dirty="0">
                  <a:solidFill>
                    <a:schemeClr val="tx1"/>
                  </a:solidFill>
                </a:rPr>
              </a:br>
              <a:r>
                <a:rPr lang="en-FR" sz="1400" dirty="0">
                  <a:solidFill>
                    <a:schemeClr val="accent1"/>
                  </a:solidFill>
                </a:rPr>
                <a:t>1</a:t>
              </a:r>
              <a:r>
                <a:rPr lang="en-US" sz="1400" dirty="0">
                  <a:solidFill>
                    <a:schemeClr val="accent1"/>
                  </a:solidFill>
                </a:rPr>
                <a:t>6</a:t>
              </a:r>
              <a:r>
                <a:rPr lang="en-FR" sz="1400" dirty="0">
                  <a:solidFill>
                    <a:schemeClr val="accent1"/>
                  </a:solidFill>
                </a:rPr>
                <a:t>x Optane </a:t>
              </a:r>
              <a:r>
                <a:rPr lang="en-US" sz="1400" dirty="0">
                  <a:solidFill>
                    <a:schemeClr val="accent1"/>
                  </a:solidFill>
                </a:rPr>
                <a:t>2</a:t>
              </a:r>
              <a:r>
                <a:rPr lang="en-FR" sz="1400" dirty="0">
                  <a:solidFill>
                    <a:schemeClr val="accent1"/>
                  </a:solidFill>
                </a:rPr>
                <a:t>00 PMem 128GB DIMMs</a:t>
              </a:r>
              <a:r>
                <a:rPr lang="en-US" sz="1400" dirty="0">
                  <a:solidFill>
                    <a:schemeClr val="accent1"/>
                  </a:solidFill>
                </a:rPr>
                <a:t> (8x used for SCM)</a:t>
              </a:r>
              <a:br>
                <a:rPr lang="en-FR" sz="1400" dirty="0">
                  <a:solidFill>
                    <a:schemeClr val="accent1"/>
                  </a:solidFill>
                </a:rPr>
              </a:br>
              <a:r>
                <a:rPr lang="en-FR" sz="1400" dirty="0">
                  <a:solidFill>
                    <a:schemeClr val="tx1"/>
                  </a:solidFill>
                </a:rPr>
                <a:t>8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x P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5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5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0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0 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3.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8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4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TB SSDs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 (4x used)</a:t>
              </a:r>
              <a:endParaRPr lang="en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597EFC-A295-BD5E-B15D-3302ECAC76C9}"/>
                </a:ext>
              </a:extLst>
            </p:cNvPr>
            <p:cNvSpPr txBox="1"/>
            <p:nvPr/>
          </p:nvSpPr>
          <p:spPr>
            <a:xfrm>
              <a:off x="6704636" y="3770677"/>
              <a:ext cx="5322682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defTabSz="2438338">
                <a:lnSpc>
                  <a:spcPct val="100000"/>
                </a:lnSpc>
                <a:spcBef>
                  <a:spcPts val="0"/>
                </a:spcBef>
              </a:pPr>
              <a:r>
                <a:rPr kumimoji="0" lang="en-FR" sz="1600" b="1" i="1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DAOS </a:t>
              </a:r>
              <a:r>
                <a:rPr lang="en-FR" sz="1600" i="1" dirty="0">
                  <a:solidFill>
                    <a:schemeClr val="accent6"/>
                  </a:solidFill>
                </a:rPr>
                <a:t>2.</a:t>
              </a:r>
              <a:r>
                <a:rPr lang="en-US" sz="1600" i="1" dirty="0">
                  <a:solidFill>
                    <a:schemeClr val="accent6"/>
                  </a:solidFill>
                </a:rPr>
                <a:t>3.106-2</a:t>
              </a:r>
              <a:r>
                <a:rPr lang="en-FR" sz="1600" i="1" dirty="0">
                  <a:solidFill>
                    <a:schemeClr val="accent6"/>
                  </a:solidFill>
                </a:rPr>
                <a:t> </a:t>
              </a:r>
              <a:r>
                <a:rPr lang="en-FR" sz="1400" i="1" dirty="0">
                  <a:solidFill>
                    <a:schemeClr val="accent6"/>
                  </a:solidFill>
                </a:rPr>
                <a:t>(</a:t>
              </a:r>
              <a:r>
                <a:rPr lang="en-US" sz="1600" b="1" i="1" dirty="0">
                  <a:solidFill>
                    <a:schemeClr val="accent6"/>
                  </a:solidFill>
                </a:rPr>
                <a:t>500GB PMem</a:t>
              </a:r>
              <a:r>
                <a:rPr lang="en-US" sz="1400" b="1" i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>
                  <a:solidFill>
                    <a:schemeClr val="accent6"/>
                  </a:solidFill>
                </a:rPr>
                <a:t>plus 4 </a:t>
              </a:r>
              <a:r>
                <a:rPr lang="en-FR" sz="1400" i="1" dirty="0">
                  <a:solidFill>
                    <a:schemeClr val="accent6"/>
                  </a:solidFill>
                </a:rPr>
                <a:t>x P</a:t>
              </a:r>
              <a:r>
                <a:rPr lang="en-US" sz="1400" i="1" dirty="0">
                  <a:solidFill>
                    <a:schemeClr val="accent6"/>
                  </a:solidFill>
                </a:rPr>
                <a:t>5</a:t>
              </a:r>
              <a:r>
                <a:rPr lang="en-FR" sz="1400" i="1" dirty="0">
                  <a:solidFill>
                    <a:schemeClr val="accent6"/>
                  </a:solidFill>
                </a:rPr>
                <a:t>5</a:t>
              </a:r>
              <a:r>
                <a:rPr lang="en-US" sz="1400" i="1" dirty="0">
                  <a:solidFill>
                    <a:schemeClr val="accent6"/>
                  </a:solidFill>
                </a:rPr>
                <a:t>0</a:t>
              </a:r>
              <a:r>
                <a:rPr lang="en-FR" sz="1400" i="1" dirty="0">
                  <a:solidFill>
                    <a:schemeClr val="accent6"/>
                  </a:solidFill>
                </a:rPr>
                <a:t>0 NVMe)</a:t>
              </a:r>
              <a:endParaRPr lang="en-US" sz="1400" i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22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D62E0B-2F49-4629-AF82-93BF0EBE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Notices and Disclaimers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DB8E-7366-40FD-BD3E-3C9560AD2DC9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Performance varies by use, configuration and other factors. Learn more on the </a:t>
            </a:r>
            <a:r>
              <a:rPr lang="en-US" sz="1600" b="0" i="0" u="none" strike="noStrike" dirty="0">
                <a:solidFill>
                  <a:srgbClr val="0071C5"/>
                </a:solidFill>
                <a:effectLst/>
                <a:latin typeface="Intel Clear" panose="020B0604020203020204" pitchFamily="34" charset="0"/>
                <a:hlinkClick r:id="rId2"/>
              </a:rPr>
              <a:t>Performance Index site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. </a:t>
            </a: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Performance results are based on testing as of dates shown in configurations and may not reflect all publicly available ​updates.  See backup for configuration details.  No product or component can be absolutely secure. </a:t>
            </a: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Your costs and results may vary. </a:t>
            </a: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Intel technologies may require enabled hardware, software or service activation.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Intel's Legal Notices and Disclaimers: </a:t>
            </a:r>
            <a:r>
              <a:rPr lang="en-US" sz="1600" b="0" i="0" u="none" strike="noStrike" dirty="0">
                <a:solidFill>
                  <a:srgbClr val="0071C5"/>
                </a:solidFill>
                <a:effectLst/>
                <a:latin typeface="Intel Clear" panose="020B0604020203020204" pitchFamily="34" charset="0"/>
                <a:hlinkClick r:id="rId3"/>
              </a:rPr>
              <a:t>Legal Notices and Disclaimers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Intel Clear" panose="020B0604020203020204" pitchFamily="34" charset="0"/>
              </a:rPr>
              <a:t>© Intel Corporation.  Intel, the Intel logo, and other Intel marks are trademarks of Intel Corporation or its subsidiaries.  Other names and brands may be claimed as the property of others.  ​</a:t>
            </a:r>
          </a:p>
          <a:p>
            <a:pPr marL="0" indent="0">
              <a:buNone/>
            </a:pPr>
            <a:endParaRPr lang="en-US" sz="1600" dirty="0">
              <a:solidFill>
                <a:srgbClr val="333333"/>
              </a:solidFill>
              <a:latin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4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12235" y="1397725"/>
            <a:ext cx="11517816" cy="478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Verdana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914400" rtl="0" eaLnBrk="1" latinLnBrk="0" hangingPunct="1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Verdana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61922"/>
              </a:buClr>
              <a:buNone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Tests by Intel as of 02-May-2023.</a:t>
            </a:r>
            <a:b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061922"/>
              </a:buClr>
              <a:buNone/>
            </a:pPr>
            <a:r>
              <a:rPr lang="en-US" sz="1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DAOS Client Hardware (up to 16x nodes):</a:t>
            </a:r>
            <a:br>
              <a:rPr lang="en-US" sz="1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2x  Xeon® Platinum 8352Y CPU @ 2.20GHz, </a:t>
            </a:r>
            <a:r>
              <a:rPr lang="nl-NL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16x16GB=256GB DDR4 memory, 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1x ConnectX-6 HDR adapter.</a:t>
            </a:r>
            <a:endParaRPr lang="en-US" sz="1800" b="1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061922"/>
              </a:buClr>
              <a:buNone/>
            </a:pPr>
            <a:r>
              <a:rPr lang="en-US" sz="1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DAOS Client Software and Benchmark:</a:t>
            </a:r>
            <a:br>
              <a:rPr lang="en-US" sz="1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Rocky Linux 8.6. MLNX_OFED 5.8-1.0.1. DAOS 2.4 Technology Preview (daos-2.3.106-2.9536.ge3c942ec). </a:t>
            </a:r>
            <a:b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Synthetic I/O benchmark “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mdtest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(measuring POSIX file create/write, stat, read, delete rates).</a:t>
            </a:r>
            <a:b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Scaling tests on 1 and 16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ompute nodes, 1 to 64 MPI tasks per node.</a:t>
            </a:r>
          </a:p>
          <a:p>
            <a:pPr marL="0" indent="0">
              <a:buClr>
                <a:srgbClr val="061922"/>
              </a:buClr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DAOS Server Hardware (1x Server):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2x Xeon® Platinum 8352Y CPU @ 2.20GHz,​ </a:t>
            </a:r>
            <a:r>
              <a:rPr lang="nl-NL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16x16GB=256GB DDR4 memory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16x Optane 200 Series 128GB PMem, </a:t>
            </a:r>
            <a:b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8x Intel P5510 NVMe SSD, 2x ConnectX-6 HDR adapter.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One DAOS engine active (1x CPU, 8x PMem, 4x NVMe, 1x HDR).</a:t>
            </a:r>
            <a:endParaRPr lang="en-US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061922"/>
              </a:buClr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DAOS Server Software and DAOS Configuration Variants: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Rocky Linux 8.6. MLNX_OFED 5.8-1.0.1. DAOS 2.4 Technology Preview (daos-2.3.106-2.9536.ge3c942ec).</a:t>
            </a:r>
            <a:b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Variations in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aos_server.yml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configuration: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61922"/>
              </a:buCl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PMem code path (baseline):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scm_class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dcpm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Clr>
                <a:srgbClr val="061922"/>
              </a:buCl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MD-on-SSD code path: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scm_class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=ram,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scm_size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=156;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bdev_roles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wal,meta,data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138F4B-7CDE-4E2E-9BAE-01DB89FB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8" y="207709"/>
            <a:ext cx="11724262" cy="9524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 Configuration Details (2/3)</a:t>
            </a:r>
          </a:p>
        </p:txBody>
      </p:sp>
    </p:spTree>
    <p:extLst>
      <p:ext uri="{BB962C8B-B14F-4D97-AF65-F5344CB8AC3E}">
        <p14:creationId xmlns:p14="http://schemas.microsoft.com/office/powerpoint/2010/main" val="4219745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" y="215150"/>
            <a:ext cx="11637175" cy="9524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 Configuration Details (3/3)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09301E-B5AC-4F62-9AB8-BDBA22366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35754"/>
              </p:ext>
            </p:extLst>
          </p:nvPr>
        </p:nvGraphicFramePr>
        <p:xfrm>
          <a:off x="173983" y="1204883"/>
          <a:ext cx="9528818" cy="5139807"/>
        </p:xfrm>
        <a:graphic>
          <a:graphicData uri="http://schemas.openxmlformats.org/drawingml/2006/table">
            <a:tbl>
              <a:tblPr/>
              <a:tblGrid>
                <a:gridCol w="2171167">
                  <a:extLst>
                    <a:ext uri="{9D8B030D-6E8A-4147-A177-3AD203B41FA5}">
                      <a16:colId xmlns:a16="http://schemas.microsoft.com/office/drawing/2014/main" val="1675535064"/>
                    </a:ext>
                  </a:extLst>
                </a:gridCol>
                <a:gridCol w="2946517">
                  <a:extLst>
                    <a:ext uri="{9D8B030D-6E8A-4147-A177-3AD203B41FA5}">
                      <a16:colId xmlns:a16="http://schemas.microsoft.com/office/drawing/2014/main" val="167730399"/>
                    </a:ext>
                  </a:extLst>
                </a:gridCol>
                <a:gridCol w="4411134">
                  <a:extLst>
                    <a:ext uri="{9D8B030D-6E8A-4147-A177-3AD203B41FA5}">
                      <a16:colId xmlns:a16="http://schemas.microsoft.com/office/drawing/2014/main" val="4022540989"/>
                    </a:ext>
                  </a:extLst>
                </a:gridCol>
              </a:tblGrid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Name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ice[2701-2760]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nvm0801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103263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Time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dirty="0">
                          <a:latin typeface="+mn-lt"/>
                        </a:rPr>
                        <a:t>Sun Apr 30 08:13:25 UTC 2023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dirty="0">
                          <a:latin typeface="+mn-lt"/>
                        </a:rPr>
                        <a:t>Sun Apr 30 09:15:52 UTC 2023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2772070729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Manufacturer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Lenovo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Lenovo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639912387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Product Name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ThinkSystem SD630 V2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ThinkSystem SR630 V2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785217747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BIOS Version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U8E120L-1.40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AFE120G-1.40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71389487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Rocky Linux 8.6 (Green Obsidian)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Rocky Linux 8.6 (Green Obsidian)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118517985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Kernel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4.18.0-372.32.1.el8_6.x86_64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4.18.0-372.32.1.el8_6.x86_64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979456369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Microcode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0xd000375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0xd000375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1283593955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IRQ Balance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Enabled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Enabled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343388550"/>
                  </a:ext>
                </a:extLst>
              </a:tr>
              <a:tr h="15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CPU Model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dirty="0">
                          <a:latin typeface="+mn-lt"/>
                        </a:rPr>
                        <a:t>Intel(R) Xeon(R) Platinum 8352Y CPU @ 2.20GHz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dirty="0">
                          <a:latin typeface="+mn-lt"/>
                        </a:rPr>
                        <a:t>Intel(R) Xeon(R) Platinum 8352Y CPU @ 2.20GHz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extLst>
                  <a:ext uri="{0D108BD9-81ED-4DB2-BD59-A6C34878D82A}">
                    <a16:rowId xmlns:a16="http://schemas.microsoft.com/office/drawing/2014/main" val="1312180229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Base Frequency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2.2GHz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2.2GHz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1047453348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Maximum Frequency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3.4GHz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3.4GHz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15363427"/>
                  </a:ext>
                </a:extLst>
              </a:tr>
              <a:tr h="164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All-core Maximum Frequency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2.8GHz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2.8GHz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879635040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CPU(s)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1686568721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Thread(s) per Core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2292069117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Core(s) per Socket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4004847685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Socket(s)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5522093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NUMA Node(s)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887502604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Prefetchers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L2 HW, L2 Adj., DCU HW, DCU IP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L2 HW, L2 Adj., DCU HW, DCU IP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2337421031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Turbo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Enabled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Enabled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2480899849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PPIN(s)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518a76d20b127bdf,518d66d26f9e1af5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3298abde53e17753,3a9f9fdeaa9f693a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808621467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Power &amp; Perf Policy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Performance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Performance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1409007550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TDP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205 watts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205 watts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042548495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Frequency Driver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 err="1">
                          <a:latin typeface="+mn-lt"/>
                        </a:rPr>
                        <a:t>acpi-cpufreq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 err="1">
                          <a:latin typeface="+mn-lt"/>
                        </a:rPr>
                        <a:t>intel_cpufreq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3418509448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Frequency Governer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performance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 err="1">
                          <a:latin typeface="+mn-lt"/>
                        </a:rPr>
                        <a:t>ondemand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176576682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Frequency (MHz)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2200</a:t>
                      </a: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2200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449789316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Max C-State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2474843442"/>
                  </a:ext>
                </a:extLst>
              </a:tr>
              <a:tr h="18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Installed Memory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dirty="0">
                          <a:latin typeface="+mn-lt"/>
                        </a:rPr>
                        <a:t>256GB (16x16GB DDR4 3200 MT/s [3200 MT/s])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dirty="0">
                          <a:latin typeface="+mn-lt"/>
                        </a:rPr>
                        <a:t>256GB (16x16GB DDR4 3200 MT/s [3200 MT/s]); </a:t>
                      </a:r>
                      <a:br>
                        <a:rPr lang="en-US" sz="900" dirty="0">
                          <a:latin typeface="+mn-lt"/>
                        </a:rPr>
                      </a:br>
                      <a:r>
                        <a:rPr lang="en-US" sz="900" dirty="0">
                          <a:latin typeface="+mn-lt"/>
                        </a:rPr>
                        <a:t>2075648MB (16x129728MB Logical non-volatile device 3200 MT/s [3200 MT/s])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extLst>
                  <a:ext uri="{0D108BD9-81ED-4DB2-BD59-A6C34878D82A}">
                    <a16:rowId xmlns:a16="http://schemas.microsoft.com/office/drawing/2014/main" val="3673082723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Huge Pages Size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2048 kB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2048 kB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1336188777"/>
                  </a:ext>
                </a:extLst>
              </a:tr>
              <a:tr h="145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Transparent Huge Pages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always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always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2951585264"/>
                  </a:ext>
                </a:extLst>
              </a:tr>
              <a:tr h="1591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Automatic NUMA Balancing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Enabled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Enabled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b"/>
                </a:tc>
                <a:extLst>
                  <a:ext uri="{0D108BD9-81ED-4DB2-BD59-A6C34878D82A}">
                    <a16:rowId xmlns:a16="http://schemas.microsoft.com/office/drawing/2014/main" val="699428763"/>
                  </a:ext>
                </a:extLst>
              </a:tr>
              <a:tr h="177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NIC Summary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1x Mellanox ConnectX-6 HDR (</a:t>
                      </a:r>
                      <a:r>
                        <a:rPr lang="en-US" sz="900" dirty="0">
                          <a:latin typeface="+mn-lt"/>
                        </a:rPr>
                        <a:t>MT28908)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2x Mellanox ConnectX-6 HDR (</a:t>
                      </a:r>
                      <a:r>
                        <a:rPr lang="en-US" sz="900" dirty="0">
                          <a:latin typeface="+mn-lt"/>
                        </a:rPr>
                        <a:t>MT28908)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extLst>
                  <a:ext uri="{0D108BD9-81ED-4DB2-BD59-A6C34878D82A}">
                    <a16:rowId xmlns:a16="http://schemas.microsoft.com/office/drawing/2014/main" val="2717724998"/>
                  </a:ext>
                </a:extLst>
              </a:tr>
              <a:tr h="163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Drive Summary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5468" marT="54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2x M.2 (</a:t>
                      </a:r>
                      <a:r>
                        <a:rPr lang="en-US" sz="900" dirty="0">
                          <a:latin typeface="+mn-lt"/>
                        </a:rPr>
                        <a:t>SSSTC CVB-8D128)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8x Intel D7-P5500 NVMe (</a:t>
                      </a:r>
                      <a:r>
                        <a:rPr lang="en-US" sz="900" dirty="0">
                          <a:latin typeface="+mn-lt"/>
                        </a:rPr>
                        <a:t>SSDPF2KX038T9L)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5468" marT="5468" marB="0" anchor="ctr"/>
                </a:tc>
                <a:extLst>
                  <a:ext uri="{0D108BD9-81ED-4DB2-BD59-A6C34878D82A}">
                    <a16:rowId xmlns:a16="http://schemas.microsoft.com/office/drawing/2014/main" val="7215702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533704-C1B3-4903-B7F2-D1EA88635680}"/>
              </a:ext>
            </a:extLst>
          </p:cNvPr>
          <p:cNvSpPr txBox="1"/>
          <p:nvPr/>
        </p:nvSpPr>
        <p:spPr>
          <a:xfrm>
            <a:off x="2342801" y="989439"/>
            <a:ext cx="294467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Compute Nodes (all runs)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DABCC-84A2-4C7A-88CC-3FF9B1953A9F}"/>
              </a:ext>
            </a:extLst>
          </p:cNvPr>
          <p:cNvSpPr txBox="1"/>
          <p:nvPr/>
        </p:nvSpPr>
        <p:spPr>
          <a:xfrm>
            <a:off x="5287471" y="989439"/>
            <a:ext cx="441533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DAOS Server (all runs and config variations)</a:t>
            </a:r>
          </a:p>
        </p:txBody>
      </p:sp>
    </p:spTree>
    <p:extLst>
      <p:ext uri="{BB962C8B-B14F-4D97-AF65-F5344CB8AC3E}">
        <p14:creationId xmlns:p14="http://schemas.microsoft.com/office/powerpoint/2010/main" val="328985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48E2-10D9-2830-7026-7C500529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221694"/>
            <a:ext cx="10972093" cy="654265"/>
          </a:xfrm>
        </p:spPr>
        <p:txBody>
          <a:bodyPr>
            <a:noAutofit/>
          </a:bodyPr>
          <a:lstStyle/>
          <a:p>
            <a:r>
              <a:rPr lang="en-US" dirty="0"/>
              <a:t>DAOS Software Architecture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A4413-6CCC-65EE-5616-49A500883506}"/>
              </a:ext>
            </a:extLst>
          </p:cNvPr>
          <p:cNvSpPr txBox="1"/>
          <p:nvPr/>
        </p:nvSpPr>
        <p:spPr>
          <a:xfrm>
            <a:off x="9661970" y="807110"/>
            <a:ext cx="191625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Compute Nodes</a:t>
            </a:r>
            <a:endParaRPr lang="en-DE" sz="16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F0F51-9B2E-A108-D9DE-212C361BB514}"/>
              </a:ext>
            </a:extLst>
          </p:cNvPr>
          <p:cNvSpPr txBox="1"/>
          <p:nvPr/>
        </p:nvSpPr>
        <p:spPr>
          <a:xfrm>
            <a:off x="1952626" y="3021278"/>
            <a:ext cx="377931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/>
              <a:t>HPC Interconnect   (</a:t>
            </a:r>
            <a:r>
              <a:rPr lang="en-US" sz="1600" dirty="0"/>
              <a:t>TCP or </a:t>
            </a:r>
            <a:r>
              <a:rPr lang="en-US" sz="1600" b="1" dirty="0"/>
              <a:t>RDMA)</a:t>
            </a:r>
            <a:endParaRPr lang="en-D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479E2D-5EFE-FBE3-E142-E4F6698B93C7}"/>
              </a:ext>
            </a:extLst>
          </p:cNvPr>
          <p:cNvSpPr txBox="1"/>
          <p:nvPr/>
        </p:nvSpPr>
        <p:spPr>
          <a:xfrm>
            <a:off x="9884449" y="3107030"/>
            <a:ext cx="1647825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Storage Nodes</a:t>
            </a:r>
            <a:endParaRPr lang="en-DE" sz="1600" i="1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8852AF8-9079-B4AE-D42A-0DD24B9902B7}"/>
              </a:ext>
            </a:extLst>
          </p:cNvPr>
          <p:cNvGrpSpPr/>
          <p:nvPr/>
        </p:nvGrpSpPr>
        <p:grpSpPr>
          <a:xfrm>
            <a:off x="613772" y="3464217"/>
            <a:ext cx="10972092" cy="2741847"/>
            <a:chOff x="613772" y="3464217"/>
            <a:chExt cx="10972092" cy="274184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23697C21-C040-8B9A-50A7-081AAE98DA3B}"/>
                </a:ext>
              </a:extLst>
            </p:cNvPr>
            <p:cNvSpPr/>
            <p:nvPr/>
          </p:nvSpPr>
          <p:spPr>
            <a:xfrm>
              <a:off x="613772" y="3464217"/>
              <a:ext cx="10972092" cy="2741847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DE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E706F7E-1C61-626F-C833-EFB8E5BEEDB2}"/>
                </a:ext>
              </a:extLst>
            </p:cNvPr>
            <p:cNvSpPr/>
            <p:nvPr/>
          </p:nvSpPr>
          <p:spPr>
            <a:xfrm>
              <a:off x="6791325" y="5172918"/>
              <a:ext cx="3533775" cy="8887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DE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7E47DF6-AFD8-E1DB-2194-E7A3A3F5C754}"/>
                </a:ext>
              </a:extLst>
            </p:cNvPr>
            <p:cNvSpPr/>
            <p:nvPr/>
          </p:nvSpPr>
          <p:spPr>
            <a:xfrm>
              <a:off x="829727" y="3603849"/>
              <a:ext cx="10532291" cy="61466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b="1" dirty="0"/>
                <a:t>DAOS Storage Engine</a:t>
              </a:r>
              <a:endParaRPr lang="en-DE" sz="2400" b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5E1555-AFF3-352E-FE34-C7F7409561D3}"/>
                </a:ext>
              </a:extLst>
            </p:cNvPr>
            <p:cNvSpPr/>
            <p:nvPr/>
          </p:nvSpPr>
          <p:spPr>
            <a:xfrm>
              <a:off x="1924050" y="5172918"/>
              <a:ext cx="3533775" cy="8887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DE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C70CB0-A02E-851F-2F35-F71FB8B9180D}"/>
                </a:ext>
              </a:extLst>
            </p:cNvPr>
            <p:cNvSpPr txBox="1"/>
            <p:nvPr/>
          </p:nvSpPr>
          <p:spPr>
            <a:xfrm>
              <a:off x="8829966" y="4266137"/>
              <a:ext cx="2108967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/>
                <a:t>NVMe Bulk Storage</a:t>
              </a:r>
              <a:br>
                <a:rPr lang="en-US" sz="1600" b="1" dirty="0"/>
              </a:br>
              <a:r>
                <a:rPr lang="en-US" sz="1600" b="1" dirty="0"/>
                <a:t>(through SPDK)</a:t>
              </a:r>
            </a:p>
            <a:p>
              <a:pPr algn="ctr"/>
              <a:r>
                <a:rPr lang="en-US" sz="1600" dirty="0"/>
                <a:t>NAND Flash</a:t>
              </a:r>
              <a:endParaRPr lang="en-DE" sz="1600" dirty="0"/>
            </a:p>
          </p:txBody>
        </p:sp>
        <p:pic>
          <p:nvPicPr>
            <p:cNvPr id="23" name="Picture 22" descr="A picture containing electronics, hard disc&#10;&#10;Description automatically generated">
              <a:extLst>
                <a:ext uri="{FF2B5EF4-FFF2-40B4-BE49-F238E27FC236}">
                  <a16:creationId xmlns:a16="http://schemas.microsoft.com/office/drawing/2014/main" id="{19CAE8B7-A434-BC57-AC3C-9D8748BA6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380" y="5376099"/>
              <a:ext cx="859697" cy="432733"/>
            </a:xfrm>
            <a:prstGeom prst="rect">
              <a:avLst/>
            </a:prstGeom>
          </p:spPr>
        </p:pic>
        <p:pic>
          <p:nvPicPr>
            <p:cNvPr id="24" name="Picture 23" descr="A picture containing electronics, hard disc&#10;&#10;Description automatically generated">
              <a:extLst>
                <a:ext uri="{FF2B5EF4-FFF2-40B4-BE49-F238E27FC236}">
                  <a16:creationId xmlns:a16="http://schemas.microsoft.com/office/drawing/2014/main" id="{A0F02AE5-C723-6A78-E80A-FA41AC96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02" y="5414998"/>
              <a:ext cx="859697" cy="432733"/>
            </a:xfrm>
            <a:prstGeom prst="rect">
              <a:avLst/>
            </a:prstGeom>
          </p:spPr>
        </p:pic>
        <p:pic>
          <p:nvPicPr>
            <p:cNvPr id="25" name="Picture 24" descr="A picture containing electronics, hard disc&#10;&#10;Description automatically generated">
              <a:extLst>
                <a:ext uri="{FF2B5EF4-FFF2-40B4-BE49-F238E27FC236}">
                  <a16:creationId xmlns:a16="http://schemas.microsoft.com/office/drawing/2014/main" id="{37286902-03B0-3CE7-5E4C-CBB755120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6077" y="5414998"/>
              <a:ext cx="859697" cy="432733"/>
            </a:xfrm>
            <a:prstGeom prst="rect">
              <a:avLst/>
            </a:prstGeom>
          </p:spPr>
        </p:pic>
        <p:pic>
          <p:nvPicPr>
            <p:cNvPr id="26" name="Picture 25" descr="A picture containing electronics, hard disc&#10;&#10;Description automatically generated">
              <a:extLst>
                <a:ext uri="{FF2B5EF4-FFF2-40B4-BE49-F238E27FC236}">
                  <a16:creationId xmlns:a16="http://schemas.microsoft.com/office/drawing/2014/main" id="{A535AE32-B3E9-4205-0B05-D694B087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199" y="5453897"/>
              <a:ext cx="859697" cy="432733"/>
            </a:xfrm>
            <a:prstGeom prst="rect">
              <a:avLst/>
            </a:prstGeom>
          </p:spPr>
        </p:pic>
        <p:pic>
          <p:nvPicPr>
            <p:cNvPr id="27" name="Picture 2" descr="reen memory">
              <a:extLst>
                <a:ext uri="{FF2B5EF4-FFF2-40B4-BE49-F238E27FC236}">
                  <a16:creationId xmlns:a16="http://schemas.microsoft.com/office/drawing/2014/main" id="{96DDA1BD-B97C-D1C4-4337-83F894B48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935" y="5138411"/>
              <a:ext cx="979263" cy="49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en memory">
              <a:extLst>
                <a:ext uri="{FF2B5EF4-FFF2-40B4-BE49-F238E27FC236}">
                  <a16:creationId xmlns:a16="http://schemas.microsoft.com/office/drawing/2014/main" id="{907A0828-06B8-2896-6A71-AB42D4678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760" y="5300336"/>
              <a:ext cx="979263" cy="49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A picture containing electric blue, screenshot, drive, computer&#10;&#10;Description automatically generated">
              <a:extLst>
                <a:ext uri="{FF2B5EF4-FFF2-40B4-BE49-F238E27FC236}">
                  <a16:creationId xmlns:a16="http://schemas.microsoft.com/office/drawing/2014/main" id="{90680E4D-D2BA-CFFF-3782-DFAAEA8F4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97" y="5269228"/>
              <a:ext cx="1136511" cy="235006"/>
            </a:xfrm>
            <a:prstGeom prst="rect">
              <a:avLst/>
            </a:prstGeom>
          </p:spPr>
        </p:pic>
        <p:pic>
          <p:nvPicPr>
            <p:cNvPr id="34" name="Picture 33" descr="A picture containing electric blue, screenshot, drive, computer&#10;&#10;Description automatically generated">
              <a:extLst>
                <a:ext uri="{FF2B5EF4-FFF2-40B4-BE49-F238E27FC236}">
                  <a16:creationId xmlns:a16="http://schemas.microsoft.com/office/drawing/2014/main" id="{F648FE80-A03B-7FC1-8A9C-37B7B6970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197" y="5421628"/>
              <a:ext cx="1136511" cy="235006"/>
            </a:xfrm>
            <a:prstGeom prst="rect">
              <a:avLst/>
            </a:prstGeom>
          </p:spPr>
        </p:pic>
        <p:pic>
          <p:nvPicPr>
            <p:cNvPr id="35" name="Picture 34" descr="A picture containing electric blue, screenshot, drive, computer&#10;&#10;Description automatically generated">
              <a:extLst>
                <a:ext uri="{FF2B5EF4-FFF2-40B4-BE49-F238E27FC236}">
                  <a16:creationId xmlns:a16="http://schemas.microsoft.com/office/drawing/2014/main" id="{830938A4-CC4F-EFDE-AFCD-364883866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597" y="5574028"/>
              <a:ext cx="1136511" cy="235006"/>
            </a:xfrm>
            <a:prstGeom prst="rect">
              <a:avLst/>
            </a:prstGeom>
          </p:spPr>
        </p:pic>
        <p:pic>
          <p:nvPicPr>
            <p:cNvPr id="36" name="Picture 35" descr="A picture containing electric blue, screenshot, drive, computer&#10;&#10;Description automatically generated">
              <a:extLst>
                <a:ext uri="{FF2B5EF4-FFF2-40B4-BE49-F238E27FC236}">
                  <a16:creationId xmlns:a16="http://schemas.microsoft.com/office/drawing/2014/main" id="{C51AF8D0-4198-5846-780E-03FC0F23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997" y="5726428"/>
              <a:ext cx="1136511" cy="235006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2B0C23-4519-98F1-04CA-27A69793A273}"/>
                </a:ext>
              </a:extLst>
            </p:cNvPr>
            <p:cNvCxnSpPr>
              <a:cxnSpLocks/>
              <a:stCxn id="16" idx="0"/>
              <a:endCxn id="16" idx="2"/>
            </p:cNvCxnSpPr>
            <p:nvPr/>
          </p:nvCxnSpPr>
          <p:spPr>
            <a:xfrm>
              <a:off x="3690938" y="5172918"/>
              <a:ext cx="0" cy="88872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A picture containing electronics, hard disc&#10;&#10;Description automatically generated">
              <a:extLst>
                <a:ext uri="{FF2B5EF4-FFF2-40B4-BE49-F238E27FC236}">
                  <a16:creationId xmlns:a16="http://schemas.microsoft.com/office/drawing/2014/main" id="{7098011E-4B78-F044-ACEE-2CB4377E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330" y="5423463"/>
              <a:ext cx="859697" cy="432733"/>
            </a:xfrm>
            <a:prstGeom prst="rect">
              <a:avLst/>
            </a:prstGeom>
          </p:spPr>
        </p:pic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33C95C39-8163-C8E4-449D-B1E16ABEF525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4510035" y="5639829"/>
              <a:ext cx="2530295" cy="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reen memory">
              <a:extLst>
                <a:ext uri="{FF2B5EF4-FFF2-40B4-BE49-F238E27FC236}">
                  <a16:creationId xmlns:a16="http://schemas.microsoft.com/office/drawing/2014/main" id="{12B76399-A7FB-E442-6753-4368BE6FC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160" y="5444268"/>
              <a:ext cx="979263" cy="49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reen memory">
              <a:extLst>
                <a:ext uri="{FF2B5EF4-FFF2-40B4-BE49-F238E27FC236}">
                  <a16:creationId xmlns:a16="http://schemas.microsoft.com/office/drawing/2014/main" id="{FE951735-3CA7-A288-38A4-5E4B29BBC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560" y="5596668"/>
              <a:ext cx="979263" cy="49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7FFC94C-154C-C9F5-2512-38E91DE12C46}"/>
                </a:ext>
              </a:extLst>
            </p:cNvPr>
            <p:cNvSpPr txBox="1"/>
            <p:nvPr/>
          </p:nvSpPr>
          <p:spPr>
            <a:xfrm>
              <a:off x="3992157" y="4462470"/>
              <a:ext cx="934866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DDR-T,</a:t>
              </a:r>
              <a:br>
                <a:rPr lang="en-US" sz="1200" dirty="0"/>
              </a:br>
              <a:r>
                <a:rPr lang="en-US" sz="1200" dirty="0"/>
                <a:t>CXL.mem</a:t>
              </a:r>
              <a:endParaRPr lang="en-DE" sz="12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27CFCD-B0D4-F2CB-CAE0-8AC6FAE34FDE}"/>
                </a:ext>
              </a:extLst>
            </p:cNvPr>
            <p:cNvSpPr txBox="1"/>
            <p:nvPr/>
          </p:nvSpPr>
          <p:spPr>
            <a:xfrm>
              <a:off x="7449120" y="4449445"/>
              <a:ext cx="825968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PCIe,</a:t>
              </a:r>
              <a:br>
                <a:rPr lang="en-US" sz="1200" dirty="0"/>
              </a:br>
              <a:r>
                <a:rPr lang="en-US" sz="1200" dirty="0"/>
                <a:t>CXL.io</a:t>
              </a:r>
              <a:endParaRPr lang="en-DE" sz="1200" dirty="0"/>
            </a:p>
          </p:txBody>
        </p:sp>
        <p:sp>
          <p:nvSpPr>
            <p:cNvPr id="79" name="Arrow: Up-Down 78">
              <a:extLst>
                <a:ext uri="{FF2B5EF4-FFF2-40B4-BE49-F238E27FC236}">
                  <a16:creationId xmlns:a16="http://schemas.microsoft.com/office/drawing/2014/main" id="{24C0FFDB-B622-0C47-0D1B-ACCBAA7761E7}"/>
                </a:ext>
              </a:extLst>
            </p:cNvPr>
            <p:cNvSpPr/>
            <p:nvPr/>
          </p:nvSpPr>
          <p:spPr>
            <a:xfrm>
              <a:off x="3434474" y="4237146"/>
              <a:ext cx="533400" cy="917139"/>
            </a:xfrm>
            <a:prstGeom prst="up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DE"/>
            </a:p>
          </p:txBody>
        </p:sp>
        <p:sp>
          <p:nvSpPr>
            <p:cNvPr id="80" name="Arrow: Up-Down 79">
              <a:extLst>
                <a:ext uri="{FF2B5EF4-FFF2-40B4-BE49-F238E27FC236}">
                  <a16:creationId xmlns:a16="http://schemas.microsoft.com/office/drawing/2014/main" id="{5490882E-734C-DB1E-9D40-CB300E97EA87}"/>
                </a:ext>
              </a:extLst>
            </p:cNvPr>
            <p:cNvSpPr/>
            <p:nvPr/>
          </p:nvSpPr>
          <p:spPr>
            <a:xfrm>
              <a:off x="3430058" y="4237146"/>
              <a:ext cx="533400" cy="917139"/>
            </a:xfrm>
            <a:prstGeom prst="up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DE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47DC43A-9375-C453-CCCE-F9BC059C2956}"/>
                </a:ext>
              </a:extLst>
            </p:cNvPr>
            <p:cNvSpPr txBox="1"/>
            <p:nvPr/>
          </p:nvSpPr>
          <p:spPr>
            <a:xfrm>
              <a:off x="5628130" y="5636892"/>
              <a:ext cx="1053123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Write-Ahead Log</a:t>
              </a:r>
              <a:endParaRPr lang="en-DE" sz="1200" dirty="0"/>
            </a:p>
          </p:txBody>
        </p:sp>
        <p:sp>
          <p:nvSpPr>
            <p:cNvPr id="82" name="Arrow: Up-Down 81">
              <a:extLst>
                <a:ext uri="{FF2B5EF4-FFF2-40B4-BE49-F238E27FC236}">
                  <a16:creationId xmlns:a16="http://schemas.microsoft.com/office/drawing/2014/main" id="{3D4FCD57-2420-D4CF-7214-8582785EB916}"/>
                </a:ext>
              </a:extLst>
            </p:cNvPr>
            <p:cNvSpPr/>
            <p:nvPr/>
          </p:nvSpPr>
          <p:spPr>
            <a:xfrm>
              <a:off x="8295813" y="4230796"/>
              <a:ext cx="533400" cy="917139"/>
            </a:xfrm>
            <a:prstGeom prst="upDown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DE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EAE49DB-CB49-0180-28A2-CBA4D37E88DC}"/>
                </a:ext>
              </a:extLst>
            </p:cNvPr>
            <p:cNvSpPr txBox="1"/>
            <p:nvPr/>
          </p:nvSpPr>
          <p:spPr>
            <a:xfrm>
              <a:off x="999067" y="4296733"/>
              <a:ext cx="2418849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/>
                <a:t>Storage Class Memory</a:t>
              </a:r>
              <a:br>
                <a:rPr lang="en-US" sz="1600" b="1" dirty="0"/>
              </a:br>
              <a:r>
                <a:rPr lang="en-US" sz="1600" b="1" dirty="0"/>
                <a:t>(byte-addressable)</a:t>
              </a:r>
            </a:p>
            <a:p>
              <a:pPr algn="ctr"/>
              <a:r>
                <a:rPr lang="en-US" sz="1600" dirty="0"/>
                <a:t>PMem, or DRAM+WAL </a:t>
              </a:r>
              <a:endParaRPr lang="en-DE" sz="1600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CFB7EB9-A8CD-717C-AE5D-40414B0B4C90}"/>
              </a:ext>
            </a:extLst>
          </p:cNvPr>
          <p:cNvGrpSpPr/>
          <p:nvPr/>
        </p:nvGrpSpPr>
        <p:grpSpPr>
          <a:xfrm>
            <a:off x="606136" y="1177037"/>
            <a:ext cx="10972092" cy="1720946"/>
            <a:chOff x="606136" y="1177037"/>
            <a:chExt cx="10972092" cy="1720946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7815BAE-499C-F251-1552-1765E0AEC696}"/>
                </a:ext>
              </a:extLst>
            </p:cNvPr>
            <p:cNvSpPr/>
            <p:nvPr/>
          </p:nvSpPr>
          <p:spPr>
            <a:xfrm>
              <a:off x="606136" y="1177037"/>
              <a:ext cx="10972092" cy="1720946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DE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6" name="Rounded Rectangle 52">
              <a:extLst>
                <a:ext uri="{FF2B5EF4-FFF2-40B4-BE49-F238E27FC236}">
                  <a16:creationId xmlns:a16="http://schemas.microsoft.com/office/drawing/2014/main" id="{A258B113-1F2E-DCED-A5CB-512390D8A15A}"/>
                </a:ext>
              </a:extLst>
            </p:cNvPr>
            <p:cNvSpPr/>
            <p:nvPr/>
          </p:nvSpPr>
          <p:spPr>
            <a:xfrm>
              <a:off x="829728" y="2387930"/>
              <a:ext cx="10549472" cy="377435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</a:rPr>
                <a:t>l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ibdaos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  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(native key-value and array interfaces)</a:t>
              </a:r>
            </a:p>
          </p:txBody>
        </p:sp>
        <p:sp>
          <p:nvSpPr>
            <p:cNvPr id="87" name="Rounded Rectangle 52">
              <a:extLst>
                <a:ext uri="{FF2B5EF4-FFF2-40B4-BE49-F238E27FC236}">
                  <a16:creationId xmlns:a16="http://schemas.microsoft.com/office/drawing/2014/main" id="{A93DEA44-85E5-FA74-3B7E-3D8584554F4F}"/>
                </a:ext>
              </a:extLst>
            </p:cNvPr>
            <p:cNvSpPr/>
            <p:nvPr/>
          </p:nvSpPr>
          <p:spPr>
            <a:xfrm>
              <a:off x="832503" y="1947749"/>
              <a:ext cx="5014437" cy="377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</a:rPr>
                <a:t>l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ibdfs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  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(DAOS File System)</a:t>
              </a:r>
            </a:p>
          </p:txBody>
        </p:sp>
        <p:sp>
          <p:nvSpPr>
            <p:cNvPr id="88" name="Rounded Rectangle 40">
              <a:extLst>
                <a:ext uri="{FF2B5EF4-FFF2-40B4-BE49-F238E27FC236}">
                  <a16:creationId xmlns:a16="http://schemas.microsoft.com/office/drawing/2014/main" id="{ADD337E0-24D5-4DF7-DE63-8A0F07C33A81}"/>
                </a:ext>
              </a:extLst>
            </p:cNvPr>
            <p:cNvSpPr/>
            <p:nvPr/>
          </p:nvSpPr>
          <p:spPr>
            <a:xfrm>
              <a:off x="1751321" y="1352245"/>
              <a:ext cx="790030" cy="501180"/>
            </a:xfrm>
            <a:prstGeom prst="roundRect">
              <a:avLst/>
            </a:prstGeom>
            <a:solidFill>
              <a:srgbClr val="0071C5"/>
            </a:solidFill>
            <a:ln w="9525" cap="flat" cmpd="sng" algn="ctr">
              <a:solidFill>
                <a:srgbClr val="0071C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MPI -IO</a:t>
              </a:r>
            </a:p>
          </p:txBody>
        </p:sp>
        <p:sp>
          <p:nvSpPr>
            <p:cNvPr id="89" name="Rounded Rectangle 43">
              <a:extLst>
                <a:ext uri="{FF2B5EF4-FFF2-40B4-BE49-F238E27FC236}">
                  <a16:creationId xmlns:a16="http://schemas.microsoft.com/office/drawing/2014/main" id="{6739FAB2-0132-4B61-8B7A-71D17F6B6A66}"/>
                </a:ext>
              </a:extLst>
            </p:cNvPr>
            <p:cNvSpPr/>
            <p:nvPr/>
          </p:nvSpPr>
          <p:spPr>
            <a:xfrm>
              <a:off x="829727" y="1349368"/>
              <a:ext cx="843969" cy="50118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POSIX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apps</a:t>
              </a:r>
            </a:p>
          </p:txBody>
        </p:sp>
        <p:sp>
          <p:nvSpPr>
            <p:cNvPr id="90" name="Rounded Rectangle 47">
              <a:extLst>
                <a:ext uri="{FF2B5EF4-FFF2-40B4-BE49-F238E27FC236}">
                  <a16:creationId xmlns:a16="http://schemas.microsoft.com/office/drawing/2014/main" id="{5EC45FF9-CA42-7DA2-9125-DAAFB2FD6F2E}"/>
                </a:ext>
              </a:extLst>
            </p:cNvPr>
            <p:cNvSpPr/>
            <p:nvPr/>
          </p:nvSpPr>
          <p:spPr>
            <a:xfrm>
              <a:off x="2618976" y="1360083"/>
              <a:ext cx="1061154" cy="501180"/>
            </a:xfrm>
            <a:prstGeom prst="roundRect">
              <a:avLst/>
            </a:prstGeom>
            <a:solidFill>
              <a:srgbClr val="0071C5"/>
            </a:solidFill>
            <a:ln w="9525" cap="flat" cmpd="sng" algn="ctr">
              <a:solidFill>
                <a:srgbClr val="0071C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Hadoop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Connector</a:t>
              </a:r>
            </a:p>
          </p:txBody>
        </p:sp>
        <p:sp>
          <p:nvSpPr>
            <p:cNvPr id="91" name="Rounded Rectangle 53">
              <a:extLst>
                <a:ext uri="{FF2B5EF4-FFF2-40B4-BE49-F238E27FC236}">
                  <a16:creationId xmlns:a16="http://schemas.microsoft.com/office/drawing/2014/main" id="{33133B66-EE47-7F6B-AC89-C0C017AD5EFF}"/>
                </a:ext>
              </a:extLst>
            </p:cNvPr>
            <p:cNvSpPr/>
            <p:nvPr/>
          </p:nvSpPr>
          <p:spPr>
            <a:xfrm>
              <a:off x="5038973" y="1367332"/>
              <a:ext cx="807967" cy="501180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Tensor-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Flow IO</a:t>
              </a:r>
            </a:p>
          </p:txBody>
        </p:sp>
        <p:sp>
          <p:nvSpPr>
            <p:cNvPr id="92" name="Rounded Rectangle 57">
              <a:extLst>
                <a:ext uri="{FF2B5EF4-FFF2-40B4-BE49-F238E27FC236}">
                  <a16:creationId xmlns:a16="http://schemas.microsoft.com/office/drawing/2014/main" id="{A1CAF295-6EA6-DF94-280D-1FE9B22B5EEC}"/>
                </a:ext>
              </a:extLst>
            </p:cNvPr>
            <p:cNvSpPr/>
            <p:nvPr/>
          </p:nvSpPr>
          <p:spPr>
            <a:xfrm>
              <a:off x="4497386" y="1367332"/>
              <a:ext cx="453052" cy="50118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0068B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S3</a:t>
              </a:r>
            </a:p>
          </p:txBody>
        </p:sp>
        <p:sp>
          <p:nvSpPr>
            <p:cNvPr id="93" name="Rounded Rectangle 58">
              <a:extLst>
                <a:ext uri="{FF2B5EF4-FFF2-40B4-BE49-F238E27FC236}">
                  <a16:creationId xmlns:a16="http://schemas.microsoft.com/office/drawing/2014/main" id="{454DACA2-6E35-5C38-5271-AE5AB5DB2042}"/>
                </a:ext>
              </a:extLst>
            </p:cNvPr>
            <p:cNvSpPr/>
            <p:nvPr/>
          </p:nvSpPr>
          <p:spPr>
            <a:xfrm>
              <a:off x="3764102" y="1360083"/>
              <a:ext cx="655493" cy="50118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0068B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Block</a:t>
              </a:r>
            </a:p>
          </p:txBody>
        </p:sp>
        <p:sp>
          <p:nvSpPr>
            <p:cNvPr id="94" name="Rounded Rectangle 40">
              <a:extLst>
                <a:ext uri="{FF2B5EF4-FFF2-40B4-BE49-F238E27FC236}">
                  <a16:creationId xmlns:a16="http://schemas.microsoft.com/office/drawing/2014/main" id="{4782EA70-6137-597F-6305-B19E0C162F8A}"/>
                </a:ext>
              </a:extLst>
            </p:cNvPr>
            <p:cNvSpPr/>
            <p:nvPr/>
          </p:nvSpPr>
          <p:spPr>
            <a:xfrm>
              <a:off x="5937512" y="1349368"/>
              <a:ext cx="952838" cy="975816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0071C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white"/>
                </a:solidFill>
              </a:endParaRPr>
            </a:p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HDF5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Datasets</a:t>
              </a:r>
            </a:p>
          </p:txBody>
        </p:sp>
        <p:sp>
          <p:nvSpPr>
            <p:cNvPr id="98" name="Rounded Rectangle 49">
              <a:extLst>
                <a:ext uri="{FF2B5EF4-FFF2-40B4-BE49-F238E27FC236}">
                  <a16:creationId xmlns:a16="http://schemas.microsoft.com/office/drawing/2014/main" id="{BA2A1348-D45C-365A-72E6-CC9B252E4DB6}"/>
                </a:ext>
              </a:extLst>
            </p:cNvPr>
            <p:cNvSpPr/>
            <p:nvPr/>
          </p:nvSpPr>
          <p:spPr>
            <a:xfrm>
              <a:off x="8486627" y="1349368"/>
              <a:ext cx="879883" cy="978665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b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SEGY</a:t>
              </a:r>
            </a:p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ounded Rectangle 50">
              <a:extLst>
                <a:ext uri="{FF2B5EF4-FFF2-40B4-BE49-F238E27FC236}">
                  <a16:creationId xmlns:a16="http://schemas.microsoft.com/office/drawing/2014/main" id="{61C8E070-9ABE-CD6A-F1AF-B9A2804F61B3}"/>
                </a:ext>
              </a:extLst>
            </p:cNvPr>
            <p:cNvSpPr/>
            <p:nvPr/>
          </p:nvSpPr>
          <p:spPr>
            <a:xfrm>
              <a:off x="10465517" y="1338037"/>
              <a:ext cx="896501" cy="978665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b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ROOT,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DAQ</a:t>
              </a:r>
            </a:p>
          </p:txBody>
        </p:sp>
        <p:sp>
          <p:nvSpPr>
            <p:cNvPr id="100" name="Rounded Rectangle 51">
              <a:extLst>
                <a:ext uri="{FF2B5EF4-FFF2-40B4-BE49-F238E27FC236}">
                  <a16:creationId xmlns:a16="http://schemas.microsoft.com/office/drawing/2014/main" id="{9EA1AE53-72F1-4EA4-6052-65DC3F32EF9C}"/>
                </a:ext>
              </a:extLst>
            </p:cNvPr>
            <p:cNvSpPr/>
            <p:nvPr/>
          </p:nvSpPr>
          <p:spPr>
            <a:xfrm>
              <a:off x="9488047" y="1344095"/>
              <a:ext cx="879883" cy="978665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b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FDB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endPara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ounded Rectangle 52">
              <a:extLst>
                <a:ext uri="{FF2B5EF4-FFF2-40B4-BE49-F238E27FC236}">
                  <a16:creationId xmlns:a16="http://schemas.microsoft.com/office/drawing/2014/main" id="{697E6858-B088-D1BC-6A16-38D603E3B60B}"/>
                </a:ext>
              </a:extLst>
            </p:cNvPr>
            <p:cNvSpPr/>
            <p:nvPr/>
          </p:nvSpPr>
          <p:spPr>
            <a:xfrm>
              <a:off x="6971972" y="1922471"/>
              <a:ext cx="1424796" cy="377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PyDAOS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ounded Rectangle 43">
              <a:extLst>
                <a:ext uri="{FF2B5EF4-FFF2-40B4-BE49-F238E27FC236}">
                  <a16:creationId xmlns:a16="http://schemas.microsoft.com/office/drawing/2014/main" id="{66DC5670-53A7-DE09-B702-F0F3C1873BB0}"/>
                </a:ext>
              </a:extLst>
            </p:cNvPr>
            <p:cNvSpPr/>
            <p:nvPr/>
          </p:nvSpPr>
          <p:spPr>
            <a:xfrm>
              <a:off x="6965698" y="1349368"/>
              <a:ext cx="734632" cy="50118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Python</a:t>
              </a:r>
              <a:b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apps</a:t>
              </a:r>
            </a:p>
          </p:txBody>
        </p:sp>
        <p:sp>
          <p:nvSpPr>
            <p:cNvPr id="103" name="Rounded Rectangle 53">
              <a:extLst>
                <a:ext uri="{FF2B5EF4-FFF2-40B4-BE49-F238E27FC236}">
                  <a16:creationId xmlns:a16="http://schemas.microsoft.com/office/drawing/2014/main" id="{CA8BE980-ADF3-FD0D-B62B-DD5447A69981}"/>
                </a:ext>
              </a:extLst>
            </p:cNvPr>
            <p:cNvSpPr/>
            <p:nvPr/>
          </p:nvSpPr>
          <p:spPr>
            <a:xfrm>
              <a:off x="7770680" y="1343071"/>
              <a:ext cx="641746" cy="501180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Py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-</a:t>
              </a:r>
              <a:b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Torch</a:t>
              </a:r>
            </a:p>
          </p:txBody>
        </p:sp>
        <p:pic>
          <p:nvPicPr>
            <p:cNvPr id="104" name="Picture 103" descr="Logo&#10;&#10;Description automatically generated">
              <a:extLst>
                <a:ext uri="{FF2B5EF4-FFF2-40B4-BE49-F238E27FC236}">
                  <a16:creationId xmlns:a16="http://schemas.microsoft.com/office/drawing/2014/main" id="{CC3034C3-A8AC-F79D-9E92-0640FE874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772" y="1520798"/>
              <a:ext cx="844400" cy="205647"/>
            </a:xfrm>
            <a:prstGeom prst="rect">
              <a:avLst/>
            </a:prstGeom>
          </p:spPr>
        </p:pic>
        <p:pic>
          <p:nvPicPr>
            <p:cNvPr id="106" name="Picture 105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0248DE83-F505-F3E5-948C-1660D384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441" y="1360808"/>
              <a:ext cx="478122" cy="478122"/>
            </a:xfrm>
            <a:prstGeom prst="rect">
              <a:avLst/>
            </a:prstGeom>
          </p:spPr>
        </p:pic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B126A210-E4FD-BF84-18B2-470B4603D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23004" y="1547471"/>
              <a:ext cx="814849" cy="14550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8F617FB-851C-889E-DE1F-88DB3032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600" y="1527275"/>
              <a:ext cx="892762" cy="17410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5CA25626-3434-1924-5C92-17F29DC63108}"/>
              </a:ext>
            </a:extLst>
          </p:cNvPr>
          <p:cNvSpPr/>
          <p:nvPr/>
        </p:nvSpPr>
        <p:spPr>
          <a:xfrm>
            <a:off x="5797551" y="2788422"/>
            <a:ext cx="533400" cy="790575"/>
          </a:xfrm>
          <a:prstGeom prst="upDownArrow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247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772FFB-CB10-AFDA-586E-3296BE96E5FB}"/>
              </a:ext>
            </a:extLst>
          </p:cNvPr>
          <p:cNvGrpSpPr/>
          <p:nvPr/>
        </p:nvGrpSpPr>
        <p:grpSpPr>
          <a:xfrm>
            <a:off x="4105489" y="1479907"/>
            <a:ext cx="4274050" cy="1808252"/>
            <a:chOff x="4105489" y="1479907"/>
            <a:chExt cx="4274050" cy="1808252"/>
          </a:xfrm>
        </p:grpSpPr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D53ECC1E-714A-6591-98A8-60D7BF42A6A3}"/>
                </a:ext>
              </a:extLst>
            </p:cNvPr>
            <p:cNvSpPr/>
            <p:nvPr/>
          </p:nvSpPr>
          <p:spPr>
            <a:xfrm>
              <a:off x="4105489" y="1479907"/>
              <a:ext cx="4274050" cy="18082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4D7C4740-F148-11E7-290B-36BA99F7FE21}"/>
                </a:ext>
              </a:extLst>
            </p:cNvPr>
            <p:cNvSpPr txBox="1"/>
            <p:nvPr/>
          </p:nvSpPr>
          <p:spPr>
            <a:xfrm>
              <a:off x="4187682" y="1562100"/>
              <a:ext cx="173124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no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VOS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 tree (</a:t>
              </a:r>
              <a:r>
                <a: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MMAP File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)</a:t>
              </a:r>
              <a:endParaRPr kumimoji="0" lang="en-F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124AE08D-28F3-89C3-D171-0A0E9E9EFC39}"/>
                </a:ext>
              </a:extLst>
            </p:cNvPr>
            <p:cNvSpPr/>
            <p:nvPr/>
          </p:nvSpPr>
          <p:spPr>
            <a:xfrm>
              <a:off x="4811796" y="2065217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EEDA1114-67C0-4F36-63B2-CF59AB001BE4}"/>
                </a:ext>
              </a:extLst>
            </p:cNvPr>
            <p:cNvSpPr/>
            <p:nvPr/>
          </p:nvSpPr>
          <p:spPr>
            <a:xfrm>
              <a:off x="4518981" y="235118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4" name="Rounded Rectangle 303">
              <a:extLst>
                <a:ext uri="{FF2B5EF4-FFF2-40B4-BE49-F238E27FC236}">
                  <a16:creationId xmlns:a16="http://schemas.microsoft.com/office/drawing/2014/main" id="{3C4B5F67-45DE-F81F-67BC-E717C3E24CDD}"/>
                </a:ext>
              </a:extLst>
            </p:cNvPr>
            <p:cNvSpPr/>
            <p:nvPr/>
          </p:nvSpPr>
          <p:spPr>
            <a:xfrm>
              <a:off x="5073787" y="235118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60E7F548-581B-90E8-36A0-FF7F1FCE48F5}"/>
                </a:ext>
              </a:extLst>
            </p:cNvPr>
            <p:cNvSpPr/>
            <p:nvPr/>
          </p:nvSpPr>
          <p:spPr>
            <a:xfrm>
              <a:off x="4313499" y="2625158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6" name="Rounded Rectangle 305">
              <a:extLst>
                <a:ext uri="{FF2B5EF4-FFF2-40B4-BE49-F238E27FC236}">
                  <a16:creationId xmlns:a16="http://schemas.microsoft.com/office/drawing/2014/main" id="{638C9F3F-2A24-B60E-5635-D76C9A1A23D1}"/>
                </a:ext>
              </a:extLst>
            </p:cNvPr>
            <p:cNvSpPr/>
            <p:nvPr/>
          </p:nvSpPr>
          <p:spPr>
            <a:xfrm>
              <a:off x="4683367" y="2625158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7" name="Rounded Rectangle 306">
              <a:extLst>
                <a:ext uri="{FF2B5EF4-FFF2-40B4-BE49-F238E27FC236}">
                  <a16:creationId xmlns:a16="http://schemas.microsoft.com/office/drawing/2014/main" id="{61688F5A-AEC5-E22E-E5CE-D17CFEA8E818}"/>
                </a:ext>
              </a:extLst>
            </p:cNvPr>
            <p:cNvSpPr/>
            <p:nvPr/>
          </p:nvSpPr>
          <p:spPr>
            <a:xfrm>
              <a:off x="4909400" y="2625158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8" name="Rounded Rectangle 307">
              <a:extLst>
                <a:ext uri="{FF2B5EF4-FFF2-40B4-BE49-F238E27FC236}">
                  <a16:creationId xmlns:a16="http://schemas.microsoft.com/office/drawing/2014/main" id="{FB400F3C-FF42-4927-5B74-3852A61B05F5}"/>
                </a:ext>
              </a:extLst>
            </p:cNvPr>
            <p:cNvSpPr/>
            <p:nvPr/>
          </p:nvSpPr>
          <p:spPr>
            <a:xfrm>
              <a:off x="5268994" y="2625158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B4FB77DC-D1DC-7919-7D2A-7CD69496C9CA}"/>
                </a:ext>
              </a:extLst>
            </p:cNvPr>
            <p:cNvCxnSpPr>
              <a:stCxn id="302" idx="2"/>
              <a:endCxn id="304" idx="0"/>
            </p:cNvCxnSpPr>
            <p:nvPr/>
          </p:nvCxnSpPr>
          <p:spPr>
            <a:xfrm>
              <a:off x="4899126" y="2233340"/>
              <a:ext cx="261991" cy="117842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105BACB9-F1A2-4F0C-D3C6-66C375BE1AEF}"/>
                </a:ext>
              </a:extLst>
            </p:cNvPr>
            <p:cNvCxnSpPr>
              <a:cxnSpLocks/>
              <a:stCxn id="302" idx="2"/>
              <a:endCxn id="303" idx="0"/>
            </p:cNvCxnSpPr>
            <p:nvPr/>
          </p:nvCxnSpPr>
          <p:spPr>
            <a:xfrm flipH="1">
              <a:off x="4606311" y="2233340"/>
              <a:ext cx="292815" cy="117842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8DF31E32-7710-5463-F0DB-92D223E487FE}"/>
                </a:ext>
              </a:extLst>
            </p:cNvPr>
            <p:cNvCxnSpPr>
              <a:cxnSpLocks/>
              <a:stCxn id="303" idx="2"/>
              <a:endCxn id="305" idx="0"/>
            </p:cNvCxnSpPr>
            <p:nvPr/>
          </p:nvCxnSpPr>
          <p:spPr>
            <a:xfrm flipH="1">
              <a:off x="4400829" y="2519305"/>
              <a:ext cx="205482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85D26BC8-607A-124D-3112-441247A3E890}"/>
                </a:ext>
              </a:extLst>
            </p:cNvPr>
            <p:cNvCxnSpPr>
              <a:cxnSpLocks/>
              <a:stCxn id="303" idx="2"/>
              <a:endCxn id="306" idx="0"/>
            </p:cNvCxnSpPr>
            <p:nvPr/>
          </p:nvCxnSpPr>
          <p:spPr>
            <a:xfrm>
              <a:off x="4606311" y="2519305"/>
              <a:ext cx="164386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4C5303AD-81C2-DF41-6AA5-9D375B111ADC}"/>
                </a:ext>
              </a:extLst>
            </p:cNvPr>
            <p:cNvCxnSpPr>
              <a:cxnSpLocks/>
              <a:stCxn id="304" idx="2"/>
              <a:endCxn id="307" idx="0"/>
            </p:cNvCxnSpPr>
            <p:nvPr/>
          </p:nvCxnSpPr>
          <p:spPr>
            <a:xfrm flipH="1">
              <a:off x="4996730" y="2519305"/>
              <a:ext cx="164387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F356FBC0-F4AE-3CCA-057B-548B1F086412}"/>
                </a:ext>
              </a:extLst>
            </p:cNvPr>
            <p:cNvCxnSpPr>
              <a:cxnSpLocks/>
              <a:stCxn id="304" idx="2"/>
              <a:endCxn id="308" idx="0"/>
            </p:cNvCxnSpPr>
            <p:nvPr/>
          </p:nvCxnSpPr>
          <p:spPr>
            <a:xfrm>
              <a:off x="5161117" y="2519305"/>
              <a:ext cx="195207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C724CFBA-362C-03F3-9091-AE25C224C51F}"/>
                </a:ext>
              </a:extLst>
            </p:cNvPr>
            <p:cNvSpPr/>
            <p:nvPr/>
          </p:nvSpPr>
          <p:spPr>
            <a:xfrm>
              <a:off x="6138468" y="2071211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0" name="Rounded Rectangle 289">
              <a:extLst>
                <a:ext uri="{FF2B5EF4-FFF2-40B4-BE49-F238E27FC236}">
                  <a16:creationId xmlns:a16="http://schemas.microsoft.com/office/drawing/2014/main" id="{2844B3DB-EDDC-EC8C-2959-C45D8E1CBC91}"/>
                </a:ext>
              </a:extLst>
            </p:cNvPr>
            <p:cNvSpPr/>
            <p:nvPr/>
          </p:nvSpPr>
          <p:spPr>
            <a:xfrm>
              <a:off x="5845653" y="2357176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1" name="Rounded Rectangle 290">
              <a:extLst>
                <a:ext uri="{FF2B5EF4-FFF2-40B4-BE49-F238E27FC236}">
                  <a16:creationId xmlns:a16="http://schemas.microsoft.com/office/drawing/2014/main" id="{940DB174-4891-85BB-BC14-25838CA08A46}"/>
                </a:ext>
              </a:extLst>
            </p:cNvPr>
            <p:cNvSpPr/>
            <p:nvPr/>
          </p:nvSpPr>
          <p:spPr>
            <a:xfrm>
              <a:off x="6400459" y="2357176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2" name="Rounded Rectangle 291">
              <a:extLst>
                <a:ext uri="{FF2B5EF4-FFF2-40B4-BE49-F238E27FC236}">
                  <a16:creationId xmlns:a16="http://schemas.microsoft.com/office/drawing/2014/main" id="{9E9C9B00-35E2-4952-AD97-13AE68EC9D3A}"/>
                </a:ext>
              </a:extLst>
            </p:cNvPr>
            <p:cNvSpPr/>
            <p:nvPr/>
          </p:nvSpPr>
          <p:spPr>
            <a:xfrm>
              <a:off x="5640171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9FD78D7F-4BAF-04D6-6416-D1D26AB42FBF}"/>
                </a:ext>
              </a:extLst>
            </p:cNvPr>
            <p:cNvSpPr/>
            <p:nvPr/>
          </p:nvSpPr>
          <p:spPr>
            <a:xfrm>
              <a:off x="6010039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4" name="Rounded Rectangle 293">
              <a:extLst>
                <a:ext uri="{FF2B5EF4-FFF2-40B4-BE49-F238E27FC236}">
                  <a16:creationId xmlns:a16="http://schemas.microsoft.com/office/drawing/2014/main" id="{5E7029B3-E7B8-3418-B933-EAE3AF0B2037}"/>
                </a:ext>
              </a:extLst>
            </p:cNvPr>
            <p:cNvSpPr/>
            <p:nvPr/>
          </p:nvSpPr>
          <p:spPr>
            <a:xfrm>
              <a:off x="6236072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5" name="Rounded Rectangle 294">
              <a:extLst>
                <a:ext uri="{FF2B5EF4-FFF2-40B4-BE49-F238E27FC236}">
                  <a16:creationId xmlns:a16="http://schemas.microsoft.com/office/drawing/2014/main" id="{E9EF5D94-E147-61A3-194D-3A5C8924F8BB}"/>
                </a:ext>
              </a:extLst>
            </p:cNvPr>
            <p:cNvSpPr/>
            <p:nvPr/>
          </p:nvSpPr>
          <p:spPr>
            <a:xfrm>
              <a:off x="6595666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CEEC133A-6D92-2D32-4CB0-98CBB5E1BC2F}"/>
                </a:ext>
              </a:extLst>
            </p:cNvPr>
            <p:cNvCxnSpPr>
              <a:stCxn id="289" idx="2"/>
              <a:endCxn id="291" idx="0"/>
            </p:cNvCxnSpPr>
            <p:nvPr/>
          </p:nvCxnSpPr>
          <p:spPr>
            <a:xfrm>
              <a:off x="6225798" y="2239334"/>
              <a:ext cx="261991" cy="117842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118F5154-D3E2-88E8-C554-A6AD5C1DF449}"/>
                </a:ext>
              </a:extLst>
            </p:cNvPr>
            <p:cNvCxnSpPr>
              <a:cxnSpLocks/>
              <a:stCxn id="289" idx="2"/>
              <a:endCxn id="290" idx="0"/>
            </p:cNvCxnSpPr>
            <p:nvPr/>
          </p:nvCxnSpPr>
          <p:spPr>
            <a:xfrm flipH="1">
              <a:off x="5932983" y="2239334"/>
              <a:ext cx="292815" cy="117842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8F71BE90-AE14-4BE7-435C-FFDB2032A367}"/>
                </a:ext>
              </a:extLst>
            </p:cNvPr>
            <p:cNvCxnSpPr>
              <a:cxnSpLocks/>
              <a:stCxn id="290" idx="2"/>
              <a:endCxn id="292" idx="0"/>
            </p:cNvCxnSpPr>
            <p:nvPr/>
          </p:nvCxnSpPr>
          <p:spPr>
            <a:xfrm flipH="1">
              <a:off x="5727501" y="2525299"/>
              <a:ext cx="205482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8E54F308-617E-3E1E-AEDD-4B73D5265185}"/>
                </a:ext>
              </a:extLst>
            </p:cNvPr>
            <p:cNvCxnSpPr>
              <a:cxnSpLocks/>
              <a:stCxn id="290" idx="2"/>
              <a:endCxn id="293" idx="0"/>
            </p:cNvCxnSpPr>
            <p:nvPr/>
          </p:nvCxnSpPr>
          <p:spPr>
            <a:xfrm>
              <a:off x="5932983" y="2525299"/>
              <a:ext cx="164386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331D7F63-9643-D64D-A0B3-D6159D1F9FFE}"/>
                </a:ext>
              </a:extLst>
            </p:cNvPr>
            <p:cNvCxnSpPr>
              <a:cxnSpLocks/>
              <a:stCxn id="291" idx="2"/>
              <a:endCxn id="294" idx="0"/>
            </p:cNvCxnSpPr>
            <p:nvPr/>
          </p:nvCxnSpPr>
          <p:spPr>
            <a:xfrm flipH="1">
              <a:off x="6323402" y="2525299"/>
              <a:ext cx="164387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FC7B07D1-B9EB-F36C-6294-FAF504BA6101}"/>
                </a:ext>
              </a:extLst>
            </p:cNvPr>
            <p:cNvCxnSpPr>
              <a:cxnSpLocks/>
              <a:stCxn id="291" idx="2"/>
              <a:endCxn id="295" idx="0"/>
            </p:cNvCxnSpPr>
            <p:nvPr/>
          </p:nvCxnSpPr>
          <p:spPr>
            <a:xfrm>
              <a:off x="6487789" y="2525299"/>
              <a:ext cx="195207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6" name="Rounded Rectangle 275">
              <a:extLst>
                <a:ext uri="{FF2B5EF4-FFF2-40B4-BE49-F238E27FC236}">
                  <a16:creationId xmlns:a16="http://schemas.microsoft.com/office/drawing/2014/main" id="{1A2EAF12-CEB4-0169-FBA0-582697139765}"/>
                </a:ext>
              </a:extLst>
            </p:cNvPr>
            <p:cNvSpPr/>
            <p:nvPr/>
          </p:nvSpPr>
          <p:spPr>
            <a:xfrm>
              <a:off x="7453557" y="2071211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7" name="Rounded Rectangle 276">
              <a:extLst>
                <a:ext uri="{FF2B5EF4-FFF2-40B4-BE49-F238E27FC236}">
                  <a16:creationId xmlns:a16="http://schemas.microsoft.com/office/drawing/2014/main" id="{DE31F52F-E23B-EC51-A1D7-0D6830530416}"/>
                </a:ext>
              </a:extLst>
            </p:cNvPr>
            <p:cNvSpPr/>
            <p:nvPr/>
          </p:nvSpPr>
          <p:spPr>
            <a:xfrm>
              <a:off x="7160742" y="2357176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8" name="Rounded Rectangle 277">
              <a:extLst>
                <a:ext uri="{FF2B5EF4-FFF2-40B4-BE49-F238E27FC236}">
                  <a16:creationId xmlns:a16="http://schemas.microsoft.com/office/drawing/2014/main" id="{BF637BA4-5E45-A074-9A3B-AA69AC93EB14}"/>
                </a:ext>
              </a:extLst>
            </p:cNvPr>
            <p:cNvSpPr/>
            <p:nvPr/>
          </p:nvSpPr>
          <p:spPr>
            <a:xfrm>
              <a:off x="7715548" y="2357176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9" name="Rounded Rectangle 278">
              <a:extLst>
                <a:ext uri="{FF2B5EF4-FFF2-40B4-BE49-F238E27FC236}">
                  <a16:creationId xmlns:a16="http://schemas.microsoft.com/office/drawing/2014/main" id="{6AD62859-B42A-156F-5E8C-9C1F74C23469}"/>
                </a:ext>
              </a:extLst>
            </p:cNvPr>
            <p:cNvSpPr/>
            <p:nvPr/>
          </p:nvSpPr>
          <p:spPr>
            <a:xfrm>
              <a:off x="6955260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E09B64EC-3A23-2F9B-75B2-9AF2A046979F}"/>
                </a:ext>
              </a:extLst>
            </p:cNvPr>
            <p:cNvSpPr/>
            <p:nvPr/>
          </p:nvSpPr>
          <p:spPr>
            <a:xfrm>
              <a:off x="7325128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982DD131-CA9F-72D6-32D8-76FDDF212F0F}"/>
                </a:ext>
              </a:extLst>
            </p:cNvPr>
            <p:cNvSpPr/>
            <p:nvPr/>
          </p:nvSpPr>
          <p:spPr>
            <a:xfrm>
              <a:off x="7551161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30166B09-76B4-7307-73CE-0A3F6D289CA1}"/>
                </a:ext>
              </a:extLst>
            </p:cNvPr>
            <p:cNvSpPr/>
            <p:nvPr/>
          </p:nvSpPr>
          <p:spPr>
            <a:xfrm>
              <a:off x="7910755" y="2631152"/>
              <a:ext cx="174660" cy="168123"/>
            </a:xfrm>
            <a:prstGeom prst="round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41A20446-8373-67A4-7FAD-86BDDF5059C8}"/>
                </a:ext>
              </a:extLst>
            </p:cNvPr>
            <p:cNvCxnSpPr>
              <a:stCxn id="276" idx="2"/>
              <a:endCxn id="278" idx="0"/>
            </p:cNvCxnSpPr>
            <p:nvPr/>
          </p:nvCxnSpPr>
          <p:spPr>
            <a:xfrm>
              <a:off x="7540887" y="2239334"/>
              <a:ext cx="261991" cy="117842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BB9AAC89-5BC4-F8FC-DC58-147741538AAD}"/>
                </a:ext>
              </a:extLst>
            </p:cNvPr>
            <p:cNvCxnSpPr>
              <a:cxnSpLocks/>
              <a:stCxn id="276" idx="2"/>
              <a:endCxn id="277" idx="0"/>
            </p:cNvCxnSpPr>
            <p:nvPr/>
          </p:nvCxnSpPr>
          <p:spPr>
            <a:xfrm flipH="1">
              <a:off x="7248072" y="2239334"/>
              <a:ext cx="292815" cy="117842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7D128F06-5601-5980-98E4-D76D25DCA520}"/>
                </a:ext>
              </a:extLst>
            </p:cNvPr>
            <p:cNvCxnSpPr>
              <a:cxnSpLocks/>
              <a:stCxn id="277" idx="2"/>
              <a:endCxn id="279" idx="0"/>
            </p:cNvCxnSpPr>
            <p:nvPr/>
          </p:nvCxnSpPr>
          <p:spPr>
            <a:xfrm flipH="1">
              <a:off x="7042590" y="2525299"/>
              <a:ext cx="205482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40652440-3D57-A8E2-5413-726D81F06B0B}"/>
                </a:ext>
              </a:extLst>
            </p:cNvPr>
            <p:cNvCxnSpPr>
              <a:cxnSpLocks/>
              <a:stCxn id="277" idx="2"/>
              <a:endCxn id="280" idx="0"/>
            </p:cNvCxnSpPr>
            <p:nvPr/>
          </p:nvCxnSpPr>
          <p:spPr>
            <a:xfrm>
              <a:off x="7248072" y="2525299"/>
              <a:ext cx="164386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48DAB8CA-DF7E-C29E-B392-BDFF428F8B66}"/>
                </a:ext>
              </a:extLst>
            </p:cNvPr>
            <p:cNvCxnSpPr>
              <a:cxnSpLocks/>
              <a:stCxn id="278" idx="2"/>
              <a:endCxn id="281" idx="0"/>
            </p:cNvCxnSpPr>
            <p:nvPr/>
          </p:nvCxnSpPr>
          <p:spPr>
            <a:xfrm flipH="1">
              <a:off x="7638491" y="2525299"/>
              <a:ext cx="164387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E1CD424B-2FB6-BA44-5768-AE1B7D408985}"/>
                </a:ext>
              </a:extLst>
            </p:cNvPr>
            <p:cNvCxnSpPr>
              <a:cxnSpLocks/>
              <a:stCxn id="278" idx="2"/>
              <a:endCxn id="282" idx="0"/>
            </p:cNvCxnSpPr>
            <p:nvPr/>
          </p:nvCxnSpPr>
          <p:spPr>
            <a:xfrm>
              <a:off x="7802878" y="2525299"/>
              <a:ext cx="195207" cy="10585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4" name="Curved Connector 273">
              <a:extLst>
                <a:ext uri="{FF2B5EF4-FFF2-40B4-BE49-F238E27FC236}">
                  <a16:creationId xmlns:a16="http://schemas.microsoft.com/office/drawing/2014/main" id="{E21FA561-E1F9-9E96-2E55-E255DA950CD5}"/>
                </a:ext>
              </a:extLst>
            </p:cNvPr>
            <p:cNvCxnSpPr>
              <a:stCxn id="308" idx="2"/>
              <a:endCxn id="289" idx="0"/>
            </p:cNvCxnSpPr>
            <p:nvPr/>
          </p:nvCxnSpPr>
          <p:spPr>
            <a:xfrm rot="5400000" flipH="1" flipV="1">
              <a:off x="5430026" y="1997509"/>
              <a:ext cx="722070" cy="869474"/>
            </a:xfrm>
            <a:prstGeom prst="curvedConnector5">
              <a:avLst>
                <a:gd name="adj1" fmla="val -31659"/>
                <a:gd name="adj2" fmla="val 24004"/>
                <a:gd name="adj3" fmla="val 131659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5" name="Curved Connector 274">
              <a:extLst>
                <a:ext uri="{FF2B5EF4-FFF2-40B4-BE49-F238E27FC236}">
                  <a16:creationId xmlns:a16="http://schemas.microsoft.com/office/drawing/2014/main" id="{48AEF2EA-A179-B880-80BD-86C1D3B86A80}"/>
                </a:ext>
              </a:extLst>
            </p:cNvPr>
            <p:cNvCxnSpPr>
              <a:cxnSpLocks/>
              <a:stCxn id="295" idx="2"/>
              <a:endCxn id="276" idx="0"/>
            </p:cNvCxnSpPr>
            <p:nvPr/>
          </p:nvCxnSpPr>
          <p:spPr>
            <a:xfrm rot="5400000" flipH="1" flipV="1">
              <a:off x="6747909" y="2006297"/>
              <a:ext cx="728064" cy="857891"/>
            </a:xfrm>
            <a:prstGeom prst="curvedConnector5">
              <a:avLst>
                <a:gd name="adj1" fmla="val -31398"/>
                <a:gd name="adj2" fmla="val 24850"/>
                <a:gd name="adj3" fmla="val 131398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6" name="Curved Connector 345">
              <a:extLst>
                <a:ext uri="{FF2B5EF4-FFF2-40B4-BE49-F238E27FC236}">
                  <a16:creationId xmlns:a16="http://schemas.microsoft.com/office/drawing/2014/main" id="{1894572E-D275-3157-E40B-CCFB8FC30EC7}"/>
                </a:ext>
              </a:extLst>
            </p:cNvPr>
            <p:cNvCxnSpPr>
              <a:cxnSpLocks/>
              <a:stCxn id="282" idx="2"/>
            </p:cNvCxnSpPr>
            <p:nvPr/>
          </p:nvCxnSpPr>
          <p:spPr>
            <a:xfrm rot="16200000" flipH="1">
              <a:off x="7869449" y="2927910"/>
              <a:ext cx="257273" cy="1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7" name="Rounded Rectangle 346">
              <a:extLst>
                <a:ext uri="{FF2B5EF4-FFF2-40B4-BE49-F238E27FC236}">
                  <a16:creationId xmlns:a16="http://schemas.microsoft.com/office/drawing/2014/main" id="{E13118E5-71FD-82A3-04DC-318212B0908C}"/>
                </a:ext>
              </a:extLst>
            </p:cNvPr>
            <p:cNvSpPr/>
            <p:nvPr/>
          </p:nvSpPr>
          <p:spPr>
            <a:xfrm>
              <a:off x="7906423" y="3078238"/>
              <a:ext cx="19520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AE2F88-EE1E-E12C-7084-ABF5F04F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DAOS </a:t>
            </a:r>
            <a:r>
              <a:rPr lang="en-FR" dirty="0"/>
              <a:t>Backend</a:t>
            </a:r>
            <a:r>
              <a:rPr lang="en-US" dirty="0"/>
              <a:t> using</a:t>
            </a:r>
            <a:r>
              <a:rPr lang="en-FR" dirty="0"/>
              <a:t> Persistent Memory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19FBEA9-301B-1AC7-ACAA-2E7A634AF990}"/>
              </a:ext>
            </a:extLst>
          </p:cNvPr>
          <p:cNvSpPr txBox="1"/>
          <p:nvPr/>
        </p:nvSpPr>
        <p:spPr>
          <a:xfrm>
            <a:off x="8513527" y="1991796"/>
            <a:ext cx="2120773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PM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em</a:t>
            </a:r>
            <a:r>
              <a:rPr kumimoji="0" lang="en-FR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 with PMDK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(or </a:t>
            </a:r>
            <a:r>
              <a:rPr lang="en-FR" dirty="0">
                <a:solidFill>
                  <a:schemeClr val="tx2"/>
                </a:solidFill>
              </a:rPr>
              <a:t>CXL.</a:t>
            </a:r>
            <a:r>
              <a:rPr lang="en-US" dirty="0">
                <a:solidFill>
                  <a:schemeClr val="tx2"/>
                </a:solidFill>
              </a:rPr>
              <a:t>mem SSD)</a:t>
            </a:r>
            <a:endParaRPr kumimoji="0" lang="en-FR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EBA19965-4E28-A9B8-6BE0-6439EC3D3BEA}"/>
              </a:ext>
            </a:extLst>
          </p:cNvPr>
          <p:cNvGrpSpPr/>
          <p:nvPr/>
        </p:nvGrpSpPr>
        <p:grpSpPr>
          <a:xfrm>
            <a:off x="5696986" y="4159434"/>
            <a:ext cx="5896334" cy="1808252"/>
            <a:chOff x="5382661" y="4426134"/>
            <a:chExt cx="5896334" cy="1808252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63392D09-8B7A-C8C4-20EA-3F75BB84050C}"/>
                </a:ext>
              </a:extLst>
            </p:cNvPr>
            <p:cNvGrpSpPr/>
            <p:nvPr/>
          </p:nvGrpSpPr>
          <p:grpSpPr>
            <a:xfrm>
              <a:off x="5382661" y="4426134"/>
              <a:ext cx="5896334" cy="1808252"/>
              <a:chOff x="4079155" y="1746607"/>
              <a:chExt cx="5896334" cy="1808252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74FB3CAE-5225-CB3A-3816-BBF4D87281E1}"/>
                  </a:ext>
                </a:extLst>
              </p:cNvPr>
              <p:cNvSpPr/>
              <p:nvPr/>
            </p:nvSpPr>
            <p:spPr>
              <a:xfrm>
                <a:off x="4079155" y="1746607"/>
                <a:ext cx="5896334" cy="180825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3322BEBC-3B9A-9013-8B72-28154643819F}"/>
                  </a:ext>
                </a:extLst>
              </p:cNvPr>
              <p:cNvSpPr txBox="1"/>
              <p:nvPr/>
            </p:nvSpPr>
            <p:spPr>
              <a:xfrm>
                <a:off x="4239568" y="1827866"/>
                <a:ext cx="819135" cy="2154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no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FR" sz="14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Data </a:t>
                </a:r>
                <a:r>
                  <a:rPr kumimoji="0" lang="en-FR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Blob</a:t>
                </a:r>
              </a:p>
            </p:txBody>
          </p:sp>
        </p:grpSp>
        <p:sp>
          <p:nvSpPr>
            <p:cNvPr id="319" name="Rounded Rectangle 318">
              <a:extLst>
                <a:ext uri="{FF2B5EF4-FFF2-40B4-BE49-F238E27FC236}">
                  <a16:creationId xmlns:a16="http://schemas.microsoft.com/office/drawing/2014/main" id="{DF14FA41-AE87-3DA9-7E92-485C501D54D6}"/>
                </a:ext>
              </a:extLst>
            </p:cNvPr>
            <p:cNvSpPr/>
            <p:nvPr/>
          </p:nvSpPr>
          <p:spPr>
            <a:xfrm>
              <a:off x="5526182" y="4805964"/>
              <a:ext cx="1220509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0" name="Rounded Rectangle 319">
              <a:extLst>
                <a:ext uri="{FF2B5EF4-FFF2-40B4-BE49-F238E27FC236}">
                  <a16:creationId xmlns:a16="http://schemas.microsoft.com/office/drawing/2014/main" id="{7FE0C2D8-0ECC-F079-8E1F-A82ECCBD3D5D}"/>
                </a:ext>
              </a:extLst>
            </p:cNvPr>
            <p:cNvSpPr/>
            <p:nvPr/>
          </p:nvSpPr>
          <p:spPr>
            <a:xfrm>
              <a:off x="6784315" y="4805963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1" name="Rounded Rectangle 320">
              <a:extLst>
                <a:ext uri="{FF2B5EF4-FFF2-40B4-BE49-F238E27FC236}">
                  <a16:creationId xmlns:a16="http://schemas.microsoft.com/office/drawing/2014/main" id="{81EB7060-9548-B942-5703-9FA337846249}"/>
                </a:ext>
              </a:extLst>
            </p:cNvPr>
            <p:cNvSpPr/>
            <p:nvPr/>
          </p:nvSpPr>
          <p:spPr>
            <a:xfrm>
              <a:off x="7420007" y="4805962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2" name="Rounded Rectangle 321">
              <a:extLst>
                <a:ext uri="{FF2B5EF4-FFF2-40B4-BE49-F238E27FC236}">
                  <a16:creationId xmlns:a16="http://schemas.microsoft.com/office/drawing/2014/main" id="{2735BA79-EC3B-6E1A-7FF3-F7F8B80A6185}"/>
                </a:ext>
              </a:extLst>
            </p:cNvPr>
            <p:cNvSpPr/>
            <p:nvPr/>
          </p:nvSpPr>
          <p:spPr>
            <a:xfrm>
              <a:off x="7720772" y="4805962"/>
              <a:ext cx="262121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3" name="Rounded Rectangle 322">
              <a:extLst>
                <a:ext uri="{FF2B5EF4-FFF2-40B4-BE49-F238E27FC236}">
                  <a16:creationId xmlns:a16="http://schemas.microsoft.com/office/drawing/2014/main" id="{6E34CD15-D171-0955-4069-1BDE73ABFB96}"/>
                </a:ext>
              </a:extLst>
            </p:cNvPr>
            <p:cNvSpPr/>
            <p:nvPr/>
          </p:nvSpPr>
          <p:spPr>
            <a:xfrm>
              <a:off x="10386465" y="4805963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4" name="Rounded Rectangle 323">
              <a:extLst>
                <a:ext uri="{FF2B5EF4-FFF2-40B4-BE49-F238E27FC236}">
                  <a16:creationId xmlns:a16="http://schemas.microsoft.com/office/drawing/2014/main" id="{1062994C-D649-D87D-AB29-2EC5E8DC222C}"/>
                </a:ext>
              </a:extLst>
            </p:cNvPr>
            <p:cNvSpPr/>
            <p:nvPr/>
          </p:nvSpPr>
          <p:spPr>
            <a:xfrm>
              <a:off x="5518794" y="5056280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5" name="Rounded Rectangle 324">
              <a:extLst>
                <a:ext uri="{FF2B5EF4-FFF2-40B4-BE49-F238E27FC236}">
                  <a16:creationId xmlns:a16="http://schemas.microsoft.com/office/drawing/2014/main" id="{1D85C403-7F91-3FB2-27D0-620800C361C8}"/>
                </a:ext>
              </a:extLst>
            </p:cNvPr>
            <p:cNvSpPr/>
            <p:nvPr/>
          </p:nvSpPr>
          <p:spPr>
            <a:xfrm>
              <a:off x="6154486" y="5056279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6" name="Rounded Rectangle 325">
              <a:extLst>
                <a:ext uri="{FF2B5EF4-FFF2-40B4-BE49-F238E27FC236}">
                  <a16:creationId xmlns:a16="http://schemas.microsoft.com/office/drawing/2014/main" id="{B0A7C15B-2719-DC06-D5B9-089ED09CAD9A}"/>
                </a:ext>
              </a:extLst>
            </p:cNvPr>
            <p:cNvSpPr/>
            <p:nvPr/>
          </p:nvSpPr>
          <p:spPr>
            <a:xfrm>
              <a:off x="6452232" y="5056279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7" name="Rounded Rectangle 326">
              <a:extLst>
                <a:ext uri="{FF2B5EF4-FFF2-40B4-BE49-F238E27FC236}">
                  <a16:creationId xmlns:a16="http://schemas.microsoft.com/office/drawing/2014/main" id="{D0AF3E10-77DF-1862-96DA-1C2D923AAF6D}"/>
                </a:ext>
              </a:extLst>
            </p:cNvPr>
            <p:cNvSpPr/>
            <p:nvPr/>
          </p:nvSpPr>
          <p:spPr>
            <a:xfrm>
              <a:off x="6746690" y="5061485"/>
              <a:ext cx="3770707" cy="16291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8" name="Rounded Rectangle 327">
              <a:extLst>
                <a:ext uri="{FF2B5EF4-FFF2-40B4-BE49-F238E27FC236}">
                  <a16:creationId xmlns:a16="http://schemas.microsoft.com/office/drawing/2014/main" id="{5A775C9C-9823-BD9B-4D33-A38156BDD6B6}"/>
                </a:ext>
              </a:extLst>
            </p:cNvPr>
            <p:cNvSpPr/>
            <p:nvPr/>
          </p:nvSpPr>
          <p:spPr>
            <a:xfrm>
              <a:off x="5513296" y="5316158"/>
              <a:ext cx="3770707" cy="16291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9" name="Rounded Rectangle 328">
              <a:extLst>
                <a:ext uri="{FF2B5EF4-FFF2-40B4-BE49-F238E27FC236}">
                  <a16:creationId xmlns:a16="http://schemas.microsoft.com/office/drawing/2014/main" id="{13EB23FE-E816-7C5A-EA5B-36C6FC4515A0}"/>
                </a:ext>
              </a:extLst>
            </p:cNvPr>
            <p:cNvSpPr/>
            <p:nvPr/>
          </p:nvSpPr>
          <p:spPr>
            <a:xfrm>
              <a:off x="9335621" y="5309077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0" name="Rounded Rectangle 329">
              <a:extLst>
                <a:ext uri="{FF2B5EF4-FFF2-40B4-BE49-F238E27FC236}">
                  <a16:creationId xmlns:a16="http://schemas.microsoft.com/office/drawing/2014/main" id="{D0CE7C7F-0D33-418F-BB5D-87C8E368FC4E}"/>
                </a:ext>
              </a:extLst>
            </p:cNvPr>
            <p:cNvSpPr/>
            <p:nvPr/>
          </p:nvSpPr>
          <p:spPr>
            <a:xfrm>
              <a:off x="9971313" y="5309076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1" name="Rounded Rectangle 330">
              <a:extLst>
                <a:ext uri="{FF2B5EF4-FFF2-40B4-BE49-F238E27FC236}">
                  <a16:creationId xmlns:a16="http://schemas.microsoft.com/office/drawing/2014/main" id="{2CACCA80-C309-E7B9-7953-24FA82C45BF4}"/>
                </a:ext>
              </a:extLst>
            </p:cNvPr>
            <p:cNvSpPr/>
            <p:nvPr/>
          </p:nvSpPr>
          <p:spPr>
            <a:xfrm>
              <a:off x="10269059" y="5309076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2" name="Rounded Rectangle 331">
              <a:extLst>
                <a:ext uri="{FF2B5EF4-FFF2-40B4-BE49-F238E27FC236}">
                  <a16:creationId xmlns:a16="http://schemas.microsoft.com/office/drawing/2014/main" id="{6D70D237-CC17-6C9F-1591-A82919DA609D}"/>
                </a:ext>
              </a:extLst>
            </p:cNvPr>
            <p:cNvSpPr/>
            <p:nvPr/>
          </p:nvSpPr>
          <p:spPr>
            <a:xfrm>
              <a:off x="10565655" y="5056279"/>
              <a:ext cx="412028" cy="16291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3" name="Rounded Rectangle 332">
              <a:extLst>
                <a:ext uri="{FF2B5EF4-FFF2-40B4-BE49-F238E27FC236}">
                  <a16:creationId xmlns:a16="http://schemas.microsoft.com/office/drawing/2014/main" id="{15185BE3-2AC4-829F-827B-638AFEFC103B}"/>
                </a:ext>
              </a:extLst>
            </p:cNvPr>
            <p:cNvSpPr/>
            <p:nvPr/>
          </p:nvSpPr>
          <p:spPr>
            <a:xfrm>
              <a:off x="10567139" y="5301828"/>
              <a:ext cx="418205" cy="16291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4" name="Rounded Rectangle 333">
              <a:extLst>
                <a:ext uri="{FF2B5EF4-FFF2-40B4-BE49-F238E27FC236}">
                  <a16:creationId xmlns:a16="http://schemas.microsoft.com/office/drawing/2014/main" id="{1752BAD4-7570-D7F3-A587-2DFC878B5CB7}"/>
                </a:ext>
              </a:extLst>
            </p:cNvPr>
            <p:cNvSpPr/>
            <p:nvPr/>
          </p:nvSpPr>
          <p:spPr>
            <a:xfrm>
              <a:off x="5533844" y="5564762"/>
              <a:ext cx="1220509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68C2CA6A-142D-8E37-1AD6-AE2BAE257309}"/>
                </a:ext>
              </a:extLst>
            </p:cNvPr>
            <p:cNvSpPr/>
            <p:nvPr/>
          </p:nvSpPr>
          <p:spPr>
            <a:xfrm>
              <a:off x="6791977" y="5564761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6" name="Rounded Rectangle 335">
              <a:extLst>
                <a:ext uri="{FF2B5EF4-FFF2-40B4-BE49-F238E27FC236}">
                  <a16:creationId xmlns:a16="http://schemas.microsoft.com/office/drawing/2014/main" id="{6F508768-BB1A-EC7F-488C-407F6B70652A}"/>
                </a:ext>
              </a:extLst>
            </p:cNvPr>
            <p:cNvSpPr/>
            <p:nvPr/>
          </p:nvSpPr>
          <p:spPr>
            <a:xfrm>
              <a:off x="7427669" y="5564760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7" name="Rounded Rectangle 336">
              <a:extLst>
                <a:ext uri="{FF2B5EF4-FFF2-40B4-BE49-F238E27FC236}">
                  <a16:creationId xmlns:a16="http://schemas.microsoft.com/office/drawing/2014/main" id="{260614C4-4763-19B2-B542-0358E7718FA6}"/>
                </a:ext>
              </a:extLst>
            </p:cNvPr>
            <p:cNvSpPr/>
            <p:nvPr/>
          </p:nvSpPr>
          <p:spPr>
            <a:xfrm>
              <a:off x="7728434" y="5564760"/>
              <a:ext cx="262121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E764EA76-3F5A-68B1-F74F-65F0A1190819}"/>
                </a:ext>
              </a:extLst>
            </p:cNvPr>
            <p:cNvSpPr/>
            <p:nvPr/>
          </p:nvSpPr>
          <p:spPr>
            <a:xfrm>
              <a:off x="10394127" y="5564761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9" name="Rounded Rectangle 338">
              <a:extLst>
                <a:ext uri="{FF2B5EF4-FFF2-40B4-BE49-F238E27FC236}">
                  <a16:creationId xmlns:a16="http://schemas.microsoft.com/office/drawing/2014/main" id="{E9B1CD77-D9C4-ABA1-66FB-3D145552CFEA}"/>
                </a:ext>
              </a:extLst>
            </p:cNvPr>
            <p:cNvSpPr/>
            <p:nvPr/>
          </p:nvSpPr>
          <p:spPr>
            <a:xfrm>
              <a:off x="5513295" y="5814197"/>
              <a:ext cx="3770707" cy="16291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7366A5F9-B172-7841-EC52-8D1A2057D457}"/>
                </a:ext>
              </a:extLst>
            </p:cNvPr>
            <p:cNvSpPr/>
            <p:nvPr/>
          </p:nvSpPr>
          <p:spPr>
            <a:xfrm>
              <a:off x="9335621" y="5808991"/>
              <a:ext cx="1649724" cy="18015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43" name="Curved Connector 342">
            <a:extLst>
              <a:ext uri="{FF2B5EF4-FFF2-40B4-BE49-F238E27FC236}">
                <a16:creationId xmlns:a16="http://schemas.microsoft.com/office/drawing/2014/main" id="{C4CBCC02-B9F3-3C44-8D59-CDD952969044}"/>
              </a:ext>
            </a:extLst>
          </p:cNvPr>
          <p:cNvCxnSpPr>
            <a:cxnSpLocks/>
            <a:stCxn id="280" idx="2"/>
          </p:cNvCxnSpPr>
          <p:nvPr/>
        </p:nvCxnSpPr>
        <p:spPr>
          <a:xfrm rot="5400000">
            <a:off x="6396283" y="3521338"/>
            <a:ext cx="1738239" cy="294113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4" name="Curved Connector 343">
            <a:extLst>
              <a:ext uri="{FF2B5EF4-FFF2-40B4-BE49-F238E27FC236}">
                <a16:creationId xmlns:a16="http://schemas.microsoft.com/office/drawing/2014/main" id="{1064DB54-4F0D-57C8-5470-34A5DEDEC358}"/>
              </a:ext>
            </a:extLst>
          </p:cNvPr>
          <p:cNvCxnSpPr>
            <a:cxnSpLocks/>
            <a:stCxn id="279" idx="2"/>
            <a:endCxn id="319" idx="1"/>
          </p:cNvCxnSpPr>
          <p:nvPr/>
        </p:nvCxnSpPr>
        <p:spPr>
          <a:xfrm rot="5400000">
            <a:off x="5529524" y="3110259"/>
            <a:ext cx="1824051" cy="1202083"/>
          </a:xfrm>
          <a:prstGeom prst="curvedConnector4">
            <a:avLst>
              <a:gd name="adj1" fmla="val 47696"/>
              <a:gd name="adj2" fmla="val 112179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5" name="Curved Connector 344">
            <a:extLst>
              <a:ext uri="{FF2B5EF4-FFF2-40B4-BE49-F238E27FC236}">
                <a16:creationId xmlns:a16="http://schemas.microsoft.com/office/drawing/2014/main" id="{35E53F40-C8D7-51D6-8F60-3CD81F993D43}"/>
              </a:ext>
            </a:extLst>
          </p:cNvPr>
          <p:cNvCxnSpPr>
            <a:cxnSpLocks/>
            <a:stCxn id="281" idx="2"/>
          </p:cNvCxnSpPr>
          <p:nvPr/>
        </p:nvCxnSpPr>
        <p:spPr>
          <a:xfrm rot="5400000">
            <a:off x="6686454" y="3569756"/>
            <a:ext cx="1722518" cy="181557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68C05C-7E81-67D1-ACD3-6B74BC8CD474}"/>
              </a:ext>
            </a:extLst>
          </p:cNvPr>
          <p:cNvSpPr txBox="1"/>
          <p:nvPr/>
        </p:nvSpPr>
        <p:spPr>
          <a:xfrm>
            <a:off x="8386255" y="3759766"/>
            <a:ext cx="2669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NVMe SSD (with SPDK)</a:t>
            </a:r>
            <a:endParaRPr kumimoji="0" lang="en-FR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18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2F88-EE1E-E12C-7084-ABF5F04F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DAOS </a:t>
            </a:r>
            <a:r>
              <a:rPr lang="en-FR" dirty="0"/>
              <a:t>Backend</a:t>
            </a:r>
            <a:r>
              <a:rPr lang="en-US" dirty="0"/>
              <a:t> using</a:t>
            </a:r>
            <a:r>
              <a:rPr lang="en-FR" dirty="0"/>
              <a:t> Volatile Memory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578D3D5-FA06-4176-0D4E-CEED90CA0C76}"/>
              </a:ext>
            </a:extLst>
          </p:cNvPr>
          <p:cNvGrpSpPr/>
          <p:nvPr/>
        </p:nvGrpSpPr>
        <p:grpSpPr>
          <a:xfrm>
            <a:off x="4105489" y="1479907"/>
            <a:ext cx="4274050" cy="1808252"/>
            <a:chOff x="3791164" y="1746607"/>
            <a:chExt cx="4274050" cy="18082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B01C36-4426-B10E-91F1-8BFA1E831A49}"/>
                </a:ext>
              </a:extLst>
            </p:cNvPr>
            <p:cNvGrpSpPr/>
            <p:nvPr/>
          </p:nvGrpSpPr>
          <p:grpSpPr>
            <a:xfrm>
              <a:off x="3791164" y="1746607"/>
              <a:ext cx="4274050" cy="1808252"/>
              <a:chOff x="3791164" y="1746607"/>
              <a:chExt cx="4274050" cy="180825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A809DAE-B900-18A3-8CD4-82B0B2F46A28}"/>
                  </a:ext>
                </a:extLst>
              </p:cNvPr>
              <p:cNvSpPr/>
              <p:nvPr/>
            </p:nvSpPr>
            <p:spPr>
              <a:xfrm>
                <a:off x="3791164" y="1746607"/>
                <a:ext cx="4274050" cy="18082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D1DB16-EEA6-C0EC-A6B6-F6640A1B6474}"/>
                  </a:ext>
                </a:extLst>
              </p:cNvPr>
              <p:cNvSpPr txBox="1"/>
              <p:nvPr/>
            </p:nvSpPr>
            <p:spPr>
              <a:xfrm>
                <a:off x="3873357" y="1828800"/>
                <a:ext cx="1736053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no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VOS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 tree (</a:t>
                </a:r>
                <a:r>
                  <a:rPr kumimoji="0" lang="en-FR" sz="1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MMAP File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)</a:t>
                </a:r>
                <a:endParaRPr kumimoji="0" lang="en-FR" sz="1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D0F4294-F862-81C9-6EB5-B8DF4707B7A4}"/>
                </a:ext>
              </a:extLst>
            </p:cNvPr>
            <p:cNvGrpSpPr/>
            <p:nvPr/>
          </p:nvGrpSpPr>
          <p:grpSpPr>
            <a:xfrm>
              <a:off x="3999174" y="2331917"/>
              <a:ext cx="3771916" cy="734058"/>
              <a:chOff x="3999174" y="2126437"/>
              <a:chExt cx="3771916" cy="73405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B377BE8-30CA-19C1-5C20-843EB532EA47}"/>
                  </a:ext>
                </a:extLst>
              </p:cNvPr>
              <p:cNvGrpSpPr/>
              <p:nvPr/>
            </p:nvGrpSpPr>
            <p:grpSpPr>
              <a:xfrm>
                <a:off x="3999174" y="2126437"/>
                <a:ext cx="1130155" cy="728064"/>
                <a:chOff x="2085656" y="2256577"/>
                <a:chExt cx="1130155" cy="728064"/>
              </a:xfrm>
            </p:grpSpPr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57077F6D-40D7-A563-DDF7-520BE724012D}"/>
                    </a:ext>
                  </a:extLst>
                </p:cNvPr>
                <p:cNvSpPr/>
                <p:nvPr/>
              </p:nvSpPr>
              <p:spPr>
                <a:xfrm>
                  <a:off x="2583953" y="2256577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E925F6A8-72EA-1645-FA54-C55977A68A98}"/>
                    </a:ext>
                  </a:extLst>
                </p:cNvPr>
                <p:cNvSpPr/>
                <p:nvPr/>
              </p:nvSpPr>
              <p:spPr>
                <a:xfrm>
                  <a:off x="2291138" y="2542542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1E782BB9-4478-981A-CC24-E8E5FB904CB7}"/>
                    </a:ext>
                  </a:extLst>
                </p:cNvPr>
                <p:cNvSpPr/>
                <p:nvPr/>
              </p:nvSpPr>
              <p:spPr>
                <a:xfrm>
                  <a:off x="2845944" y="2542542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0BEA60C6-E1AD-CF0F-5344-EF9000264729}"/>
                    </a:ext>
                  </a:extLst>
                </p:cNvPr>
                <p:cNvSpPr/>
                <p:nvPr/>
              </p:nvSpPr>
              <p:spPr>
                <a:xfrm>
                  <a:off x="2085656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9D1C0457-C219-E38A-9BC8-631F2E7A97AE}"/>
                    </a:ext>
                  </a:extLst>
                </p:cNvPr>
                <p:cNvSpPr/>
                <p:nvPr/>
              </p:nvSpPr>
              <p:spPr>
                <a:xfrm>
                  <a:off x="2455524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EC01A67F-A5D5-2109-1BC7-44B6DE1DB70D}"/>
                    </a:ext>
                  </a:extLst>
                </p:cNvPr>
                <p:cNvSpPr/>
                <p:nvPr/>
              </p:nvSpPr>
              <p:spPr>
                <a:xfrm>
                  <a:off x="2681557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E2E07005-43CD-4A9E-362E-47E2BED97073}"/>
                    </a:ext>
                  </a:extLst>
                </p:cNvPr>
                <p:cNvSpPr/>
                <p:nvPr/>
              </p:nvSpPr>
              <p:spPr>
                <a:xfrm>
                  <a:off x="3041151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A70A0667-F7FB-8382-B5D9-0734A1498A7D}"/>
                    </a:ext>
                  </a:extLst>
                </p:cNvPr>
                <p:cNvCxnSpPr>
                  <a:stCxn id="6" idx="2"/>
                  <a:endCxn id="8" idx="0"/>
                </p:cNvCxnSpPr>
                <p:nvPr/>
              </p:nvCxnSpPr>
              <p:spPr>
                <a:xfrm>
                  <a:off x="2671283" y="2424700"/>
                  <a:ext cx="261991" cy="117842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67762341-A332-6C64-65C0-AD00A8376DFA}"/>
                    </a:ext>
                  </a:extLst>
                </p:cNvPr>
                <p:cNvCxnSpPr>
                  <a:cxnSpLocks/>
                  <a:stCxn id="6" idx="2"/>
                  <a:endCxn id="7" idx="0"/>
                </p:cNvCxnSpPr>
                <p:nvPr/>
              </p:nvCxnSpPr>
              <p:spPr>
                <a:xfrm flipH="1">
                  <a:off x="2378468" y="2424700"/>
                  <a:ext cx="292815" cy="117842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F716001D-ECBF-D2ED-2455-CD05443A2728}"/>
                    </a:ext>
                  </a:extLst>
                </p:cNvPr>
                <p:cNvCxnSpPr>
                  <a:cxnSpLocks/>
                  <a:stCxn id="7" idx="2"/>
                  <a:endCxn id="9" idx="0"/>
                </p:cNvCxnSpPr>
                <p:nvPr/>
              </p:nvCxnSpPr>
              <p:spPr>
                <a:xfrm flipH="1">
                  <a:off x="2172986" y="2710665"/>
                  <a:ext cx="205482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4ED7B4D6-A2DA-3F45-29B8-7DF3333E42F9}"/>
                    </a:ext>
                  </a:extLst>
                </p:cNvPr>
                <p:cNvCxnSpPr>
                  <a:cxnSpLocks/>
                  <a:stCxn id="7" idx="2"/>
                  <a:endCxn id="10" idx="0"/>
                </p:cNvCxnSpPr>
                <p:nvPr/>
              </p:nvCxnSpPr>
              <p:spPr>
                <a:xfrm>
                  <a:off x="2378468" y="2710665"/>
                  <a:ext cx="164386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D6846876-00CF-94D8-F559-907BFD9CEDB9}"/>
                    </a:ext>
                  </a:extLst>
                </p:cNvPr>
                <p:cNvCxnSpPr>
                  <a:cxnSpLocks/>
                  <a:stCxn id="8" idx="2"/>
                  <a:endCxn id="11" idx="0"/>
                </p:cNvCxnSpPr>
                <p:nvPr/>
              </p:nvCxnSpPr>
              <p:spPr>
                <a:xfrm flipH="1">
                  <a:off x="2768887" y="2710665"/>
                  <a:ext cx="164387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AB44208-9391-B2A1-2B0A-9D3145E74614}"/>
                    </a:ext>
                  </a:extLst>
                </p:cNvPr>
                <p:cNvCxnSpPr>
                  <a:cxnSpLocks/>
                  <a:stCxn id="8" idx="2"/>
                  <a:endCxn id="12" idx="0"/>
                </p:cNvCxnSpPr>
                <p:nvPr/>
              </p:nvCxnSpPr>
              <p:spPr>
                <a:xfrm>
                  <a:off x="2933274" y="2710665"/>
                  <a:ext cx="195207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B4C8CFE-73A3-7095-F53D-FECA6D19D075}"/>
                  </a:ext>
                </a:extLst>
              </p:cNvPr>
              <p:cNvGrpSpPr/>
              <p:nvPr/>
            </p:nvGrpSpPr>
            <p:grpSpPr>
              <a:xfrm>
                <a:off x="5325846" y="2132431"/>
                <a:ext cx="1130155" cy="728064"/>
                <a:chOff x="2085656" y="2256577"/>
                <a:chExt cx="1130155" cy="728064"/>
              </a:xfrm>
            </p:grpSpPr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8FB9A224-AE67-B5B4-FEAE-AEE7C345478F}"/>
                    </a:ext>
                  </a:extLst>
                </p:cNvPr>
                <p:cNvSpPr/>
                <p:nvPr/>
              </p:nvSpPr>
              <p:spPr>
                <a:xfrm>
                  <a:off x="2583953" y="2256577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DE71A26B-3A64-50BD-1792-53EEB3FE4E5E}"/>
                    </a:ext>
                  </a:extLst>
                </p:cNvPr>
                <p:cNvSpPr/>
                <p:nvPr/>
              </p:nvSpPr>
              <p:spPr>
                <a:xfrm>
                  <a:off x="2291138" y="2542542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A4E6CF71-3656-56A3-B46B-2FAAA93A9CC5}"/>
                    </a:ext>
                  </a:extLst>
                </p:cNvPr>
                <p:cNvSpPr/>
                <p:nvPr/>
              </p:nvSpPr>
              <p:spPr>
                <a:xfrm>
                  <a:off x="2845944" y="2542542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66AD9F94-D16F-A149-369D-DD3CDE15DF24}"/>
                    </a:ext>
                  </a:extLst>
                </p:cNvPr>
                <p:cNvSpPr/>
                <p:nvPr/>
              </p:nvSpPr>
              <p:spPr>
                <a:xfrm>
                  <a:off x="2085656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F26480CE-DC53-B853-8F50-43C9834351B6}"/>
                    </a:ext>
                  </a:extLst>
                </p:cNvPr>
                <p:cNvSpPr/>
                <p:nvPr/>
              </p:nvSpPr>
              <p:spPr>
                <a:xfrm>
                  <a:off x="2455524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4E163F5F-5DDD-97C2-734E-D6E1A5107183}"/>
                    </a:ext>
                  </a:extLst>
                </p:cNvPr>
                <p:cNvSpPr/>
                <p:nvPr/>
              </p:nvSpPr>
              <p:spPr>
                <a:xfrm>
                  <a:off x="2681557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0D0A421F-EF40-B0DD-6BED-A9993C8E7033}"/>
                    </a:ext>
                  </a:extLst>
                </p:cNvPr>
                <p:cNvSpPr/>
                <p:nvPr/>
              </p:nvSpPr>
              <p:spPr>
                <a:xfrm>
                  <a:off x="3041151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B8D4260E-43D1-DBBF-2110-72690EA0BB18}"/>
                    </a:ext>
                  </a:extLst>
                </p:cNvPr>
                <p:cNvCxnSpPr>
                  <a:stCxn id="32" idx="2"/>
                  <a:endCxn id="34" idx="0"/>
                </p:cNvCxnSpPr>
                <p:nvPr/>
              </p:nvCxnSpPr>
              <p:spPr>
                <a:xfrm>
                  <a:off x="2671283" y="2424700"/>
                  <a:ext cx="261991" cy="117842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7A9D1D6D-441F-8627-998E-4F7F330D2166}"/>
                    </a:ext>
                  </a:extLst>
                </p:cNvPr>
                <p:cNvCxnSpPr>
                  <a:cxnSpLocks/>
                  <a:stCxn id="32" idx="2"/>
                  <a:endCxn id="33" idx="0"/>
                </p:cNvCxnSpPr>
                <p:nvPr/>
              </p:nvCxnSpPr>
              <p:spPr>
                <a:xfrm flipH="1">
                  <a:off x="2378468" y="2424700"/>
                  <a:ext cx="292815" cy="117842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BE0CC395-3075-23B6-E4B5-934BD4E27C58}"/>
                    </a:ext>
                  </a:extLst>
                </p:cNvPr>
                <p:cNvCxnSpPr>
                  <a:cxnSpLocks/>
                  <a:stCxn id="33" idx="2"/>
                  <a:endCxn id="35" idx="0"/>
                </p:cNvCxnSpPr>
                <p:nvPr/>
              </p:nvCxnSpPr>
              <p:spPr>
                <a:xfrm flipH="1">
                  <a:off x="2172986" y="2710665"/>
                  <a:ext cx="205482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CBA85E0A-BD96-75B2-738F-F736D27C578C}"/>
                    </a:ext>
                  </a:extLst>
                </p:cNvPr>
                <p:cNvCxnSpPr>
                  <a:cxnSpLocks/>
                  <a:stCxn id="33" idx="2"/>
                  <a:endCxn id="36" idx="0"/>
                </p:cNvCxnSpPr>
                <p:nvPr/>
              </p:nvCxnSpPr>
              <p:spPr>
                <a:xfrm>
                  <a:off x="2378468" y="2710665"/>
                  <a:ext cx="164386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CB3780C-279F-9A39-6351-85B1D362485C}"/>
                    </a:ext>
                  </a:extLst>
                </p:cNvPr>
                <p:cNvCxnSpPr>
                  <a:cxnSpLocks/>
                  <a:stCxn id="34" idx="2"/>
                  <a:endCxn id="37" idx="0"/>
                </p:cNvCxnSpPr>
                <p:nvPr/>
              </p:nvCxnSpPr>
              <p:spPr>
                <a:xfrm flipH="1">
                  <a:off x="2768887" y="2710665"/>
                  <a:ext cx="164387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F3E1E83F-C419-1BE3-AECD-D66631E5C129}"/>
                    </a:ext>
                  </a:extLst>
                </p:cNvPr>
                <p:cNvCxnSpPr>
                  <a:cxnSpLocks/>
                  <a:stCxn id="34" idx="2"/>
                  <a:endCxn id="38" idx="0"/>
                </p:cNvCxnSpPr>
                <p:nvPr/>
              </p:nvCxnSpPr>
              <p:spPr>
                <a:xfrm>
                  <a:off x="2933274" y="2710665"/>
                  <a:ext cx="195207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C8E93E4-06C3-57C3-72CF-412F5DFD5D6B}"/>
                  </a:ext>
                </a:extLst>
              </p:cNvPr>
              <p:cNvGrpSpPr/>
              <p:nvPr/>
            </p:nvGrpSpPr>
            <p:grpSpPr>
              <a:xfrm>
                <a:off x="6640935" y="2132431"/>
                <a:ext cx="1130155" cy="728064"/>
                <a:chOff x="2085656" y="2256577"/>
                <a:chExt cx="1130155" cy="728064"/>
              </a:xfrm>
            </p:grpSpPr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264B9333-9443-7514-0507-9C4D2EFB2E3D}"/>
                    </a:ext>
                  </a:extLst>
                </p:cNvPr>
                <p:cNvSpPr/>
                <p:nvPr/>
              </p:nvSpPr>
              <p:spPr>
                <a:xfrm>
                  <a:off x="2583953" y="2256577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2A9243E9-7FDC-D86E-B5BB-E0F04B6DB60D}"/>
                    </a:ext>
                  </a:extLst>
                </p:cNvPr>
                <p:cNvSpPr/>
                <p:nvPr/>
              </p:nvSpPr>
              <p:spPr>
                <a:xfrm>
                  <a:off x="2291138" y="2542542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F8386921-03FB-3404-F901-BA69D455F7A6}"/>
                    </a:ext>
                  </a:extLst>
                </p:cNvPr>
                <p:cNvSpPr/>
                <p:nvPr/>
              </p:nvSpPr>
              <p:spPr>
                <a:xfrm>
                  <a:off x="2845944" y="2542542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51F63081-96E1-D684-315A-67242562F6C8}"/>
                    </a:ext>
                  </a:extLst>
                </p:cNvPr>
                <p:cNvSpPr/>
                <p:nvPr/>
              </p:nvSpPr>
              <p:spPr>
                <a:xfrm>
                  <a:off x="2085656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DA67042B-77BF-986E-C945-8A22A6203F04}"/>
                    </a:ext>
                  </a:extLst>
                </p:cNvPr>
                <p:cNvSpPr/>
                <p:nvPr/>
              </p:nvSpPr>
              <p:spPr>
                <a:xfrm>
                  <a:off x="2455524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26A8049C-591B-5388-9923-D43AACD20A4A}"/>
                    </a:ext>
                  </a:extLst>
                </p:cNvPr>
                <p:cNvSpPr/>
                <p:nvPr/>
              </p:nvSpPr>
              <p:spPr>
                <a:xfrm>
                  <a:off x="2681557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A607BAE9-C1F3-E143-3C38-39305AB68C1D}"/>
                    </a:ext>
                  </a:extLst>
                </p:cNvPr>
                <p:cNvSpPr/>
                <p:nvPr/>
              </p:nvSpPr>
              <p:spPr>
                <a:xfrm>
                  <a:off x="3041151" y="2816518"/>
                  <a:ext cx="174660" cy="168123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FR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C79E177A-C7A8-E5D1-6C65-B94975202FC2}"/>
                    </a:ext>
                  </a:extLst>
                </p:cNvPr>
                <p:cNvCxnSpPr>
                  <a:stCxn id="46" idx="2"/>
                  <a:endCxn id="48" idx="0"/>
                </p:cNvCxnSpPr>
                <p:nvPr/>
              </p:nvCxnSpPr>
              <p:spPr>
                <a:xfrm>
                  <a:off x="2671283" y="2424700"/>
                  <a:ext cx="261991" cy="117842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FA073ED7-DA27-9E03-21E2-388EF355C3D0}"/>
                    </a:ext>
                  </a:extLst>
                </p:cNvPr>
                <p:cNvCxnSpPr>
                  <a:cxnSpLocks/>
                  <a:stCxn id="46" idx="2"/>
                  <a:endCxn id="47" idx="0"/>
                </p:cNvCxnSpPr>
                <p:nvPr/>
              </p:nvCxnSpPr>
              <p:spPr>
                <a:xfrm flipH="1">
                  <a:off x="2378468" y="2424700"/>
                  <a:ext cx="292815" cy="117842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9383D1AF-6592-5723-3452-FDE10E21F07F}"/>
                    </a:ext>
                  </a:extLst>
                </p:cNvPr>
                <p:cNvCxnSpPr>
                  <a:cxnSpLocks/>
                  <a:stCxn id="47" idx="2"/>
                  <a:endCxn id="49" idx="0"/>
                </p:cNvCxnSpPr>
                <p:nvPr/>
              </p:nvCxnSpPr>
              <p:spPr>
                <a:xfrm flipH="1">
                  <a:off x="2172986" y="2710665"/>
                  <a:ext cx="205482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E51E76D3-52A7-126F-3FBF-0F49B59A2B65}"/>
                    </a:ext>
                  </a:extLst>
                </p:cNvPr>
                <p:cNvCxnSpPr>
                  <a:cxnSpLocks/>
                  <a:stCxn id="47" idx="2"/>
                  <a:endCxn id="50" idx="0"/>
                </p:cNvCxnSpPr>
                <p:nvPr/>
              </p:nvCxnSpPr>
              <p:spPr>
                <a:xfrm>
                  <a:off x="2378468" y="2710665"/>
                  <a:ext cx="164386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131F770-1C85-C54A-15B7-9D3CFAA228BD}"/>
                    </a:ext>
                  </a:extLst>
                </p:cNvPr>
                <p:cNvCxnSpPr>
                  <a:cxnSpLocks/>
                  <a:stCxn id="48" idx="2"/>
                  <a:endCxn id="51" idx="0"/>
                </p:cNvCxnSpPr>
                <p:nvPr/>
              </p:nvCxnSpPr>
              <p:spPr>
                <a:xfrm flipH="1">
                  <a:off x="2768887" y="2710665"/>
                  <a:ext cx="164387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E0790EF9-7BF7-28B3-B3B7-B2361B4D3FB8}"/>
                    </a:ext>
                  </a:extLst>
                </p:cNvPr>
                <p:cNvCxnSpPr>
                  <a:cxnSpLocks/>
                  <a:stCxn id="48" idx="2"/>
                  <a:endCxn id="52" idx="0"/>
                </p:cNvCxnSpPr>
                <p:nvPr/>
              </p:nvCxnSpPr>
              <p:spPr>
                <a:xfrm>
                  <a:off x="2933274" y="2710665"/>
                  <a:ext cx="195207" cy="105853"/>
                </a:xfrm>
                <a:prstGeom prst="straightConnector1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4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3DAAF933-BABE-D61C-0413-53E1A54A5517}"/>
                  </a:ext>
                </a:extLst>
              </p:cNvPr>
              <p:cNvCxnSpPr>
                <a:stCxn id="12" idx="2"/>
                <a:endCxn id="32" idx="0"/>
              </p:cNvCxnSpPr>
              <p:nvPr/>
            </p:nvCxnSpPr>
            <p:spPr>
              <a:xfrm rot="5400000" flipH="1" flipV="1">
                <a:off x="5115701" y="2058729"/>
                <a:ext cx="722070" cy="869474"/>
              </a:xfrm>
              <a:prstGeom prst="curvedConnector5">
                <a:avLst>
                  <a:gd name="adj1" fmla="val -31659"/>
                  <a:gd name="adj2" fmla="val 24004"/>
                  <a:gd name="adj3" fmla="val 131659"/>
                </a:avLst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Curved Connector 61">
                <a:extLst>
                  <a:ext uri="{FF2B5EF4-FFF2-40B4-BE49-F238E27FC236}">
                    <a16:creationId xmlns:a16="http://schemas.microsoft.com/office/drawing/2014/main" id="{4FA8A307-707E-57CA-8C3F-60CBC3209A75}"/>
                  </a:ext>
                </a:extLst>
              </p:cNvPr>
              <p:cNvCxnSpPr>
                <a:cxnSpLocks/>
                <a:stCxn id="38" idx="2"/>
                <a:endCxn id="46" idx="0"/>
              </p:cNvCxnSpPr>
              <p:nvPr/>
            </p:nvCxnSpPr>
            <p:spPr>
              <a:xfrm rot="5400000" flipH="1" flipV="1">
                <a:off x="6433584" y="2067517"/>
                <a:ext cx="728064" cy="857891"/>
              </a:xfrm>
              <a:prstGeom prst="curvedConnector5">
                <a:avLst>
                  <a:gd name="adj1" fmla="val -31398"/>
                  <a:gd name="adj2" fmla="val 24850"/>
                  <a:gd name="adj3" fmla="val 131398"/>
                </a:avLst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06C2CBC-D075-4DC0-B404-242AD25D4074}"/>
              </a:ext>
            </a:extLst>
          </p:cNvPr>
          <p:cNvSpPr/>
          <p:nvPr/>
        </p:nvSpPr>
        <p:spPr>
          <a:xfrm>
            <a:off x="458163" y="4159434"/>
            <a:ext cx="5182774" cy="18082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ECE5C42-8E80-5F9B-7483-036D6D4A4260}"/>
              </a:ext>
            </a:extLst>
          </p:cNvPr>
          <p:cNvSpPr txBox="1"/>
          <p:nvPr/>
        </p:nvSpPr>
        <p:spPr>
          <a:xfrm>
            <a:off x="557682" y="4241627"/>
            <a:ext cx="84798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"/>
              </a:rPr>
              <a:t>Meta </a:t>
            </a:r>
            <a:r>
              <a:rPr kumimoji="0" lang="en-FR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"/>
              </a:rPr>
              <a:t>Blob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7B39D1-F16D-A317-4889-9BD983C1FAC1}"/>
              </a:ext>
            </a:extLst>
          </p:cNvPr>
          <p:cNvGrpSpPr/>
          <p:nvPr/>
        </p:nvGrpSpPr>
        <p:grpSpPr>
          <a:xfrm>
            <a:off x="5696986" y="4159434"/>
            <a:ext cx="5896334" cy="1808252"/>
            <a:chOff x="5382661" y="4426134"/>
            <a:chExt cx="5896334" cy="180825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F67B54B-1F28-BA59-139B-28B48F19F266}"/>
                </a:ext>
              </a:extLst>
            </p:cNvPr>
            <p:cNvGrpSpPr/>
            <p:nvPr/>
          </p:nvGrpSpPr>
          <p:grpSpPr>
            <a:xfrm>
              <a:off x="5382661" y="4426134"/>
              <a:ext cx="5896334" cy="1808252"/>
              <a:chOff x="4079155" y="1746607"/>
              <a:chExt cx="5896334" cy="1808252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55CCE16-C26A-5B5E-954B-3BF72F9625FF}"/>
                  </a:ext>
                </a:extLst>
              </p:cNvPr>
              <p:cNvSpPr/>
              <p:nvPr/>
            </p:nvSpPr>
            <p:spPr>
              <a:xfrm>
                <a:off x="4079155" y="1746607"/>
                <a:ext cx="5896334" cy="180825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D2CF395F-38B6-F1F6-00B6-2F0F4BD30E82}"/>
                  </a:ext>
                </a:extLst>
              </p:cNvPr>
              <p:cNvSpPr txBox="1"/>
              <p:nvPr/>
            </p:nvSpPr>
            <p:spPr>
              <a:xfrm>
                <a:off x="4230603" y="1827866"/>
                <a:ext cx="819135" cy="2154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no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FR" sz="14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Data </a:t>
                </a:r>
                <a:r>
                  <a:rPr kumimoji="0" lang="en-FR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Blob</a:t>
                </a:r>
              </a:p>
            </p:txBody>
          </p:sp>
        </p:grp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F35A786A-C3AE-9950-AD61-7A7B85ABCF34}"/>
                </a:ext>
              </a:extLst>
            </p:cNvPr>
            <p:cNvSpPr/>
            <p:nvPr/>
          </p:nvSpPr>
          <p:spPr>
            <a:xfrm>
              <a:off x="5526182" y="4805964"/>
              <a:ext cx="1220509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4E10FDB5-EB9D-3E72-E392-798FDCCB1D5F}"/>
                </a:ext>
              </a:extLst>
            </p:cNvPr>
            <p:cNvSpPr/>
            <p:nvPr/>
          </p:nvSpPr>
          <p:spPr>
            <a:xfrm>
              <a:off x="6784315" y="4805963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D501E5E7-3191-A947-FB90-1C997E829711}"/>
                </a:ext>
              </a:extLst>
            </p:cNvPr>
            <p:cNvSpPr/>
            <p:nvPr/>
          </p:nvSpPr>
          <p:spPr>
            <a:xfrm>
              <a:off x="7420007" y="4805962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5B5B9034-2C15-9FEC-1D9B-D695D3E502ED}"/>
                </a:ext>
              </a:extLst>
            </p:cNvPr>
            <p:cNvSpPr/>
            <p:nvPr/>
          </p:nvSpPr>
          <p:spPr>
            <a:xfrm>
              <a:off x="7720772" y="4805962"/>
              <a:ext cx="262121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701E824C-4CC0-989F-EA7C-B42CCDB356EE}"/>
                </a:ext>
              </a:extLst>
            </p:cNvPr>
            <p:cNvSpPr/>
            <p:nvPr/>
          </p:nvSpPr>
          <p:spPr>
            <a:xfrm>
              <a:off x="10386465" y="4805963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812B1383-B0B8-48FE-8F1E-D139B19335D0}"/>
                </a:ext>
              </a:extLst>
            </p:cNvPr>
            <p:cNvSpPr/>
            <p:nvPr/>
          </p:nvSpPr>
          <p:spPr>
            <a:xfrm>
              <a:off x="5518794" y="5056280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DCB02419-E44C-4F15-9813-5FEC396AC965}"/>
                </a:ext>
              </a:extLst>
            </p:cNvPr>
            <p:cNvSpPr/>
            <p:nvPr/>
          </p:nvSpPr>
          <p:spPr>
            <a:xfrm>
              <a:off x="6154486" y="5056279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53AE709A-47E3-EEC5-1D53-D1E4558E93B9}"/>
                </a:ext>
              </a:extLst>
            </p:cNvPr>
            <p:cNvSpPr/>
            <p:nvPr/>
          </p:nvSpPr>
          <p:spPr>
            <a:xfrm>
              <a:off x="6452232" y="5056279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4A3C3390-0A60-8C59-2D9C-40F3206816C5}"/>
                </a:ext>
              </a:extLst>
            </p:cNvPr>
            <p:cNvSpPr/>
            <p:nvPr/>
          </p:nvSpPr>
          <p:spPr>
            <a:xfrm>
              <a:off x="6746690" y="5061485"/>
              <a:ext cx="3770707" cy="16291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8" name="Rounded Rectangle 177">
              <a:extLst>
                <a:ext uri="{FF2B5EF4-FFF2-40B4-BE49-F238E27FC236}">
                  <a16:creationId xmlns:a16="http://schemas.microsoft.com/office/drawing/2014/main" id="{E10187E2-991D-D15D-085F-2F9DCA0964AC}"/>
                </a:ext>
              </a:extLst>
            </p:cNvPr>
            <p:cNvSpPr/>
            <p:nvPr/>
          </p:nvSpPr>
          <p:spPr>
            <a:xfrm>
              <a:off x="5513296" y="5316158"/>
              <a:ext cx="3770707" cy="16291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DA153367-D2F0-3F72-FD6D-0339622B6E05}"/>
                </a:ext>
              </a:extLst>
            </p:cNvPr>
            <p:cNvSpPr/>
            <p:nvPr/>
          </p:nvSpPr>
          <p:spPr>
            <a:xfrm>
              <a:off x="9335621" y="5309077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520B7823-609E-A99B-95D8-C3D99B5823AE}"/>
                </a:ext>
              </a:extLst>
            </p:cNvPr>
            <p:cNvSpPr/>
            <p:nvPr/>
          </p:nvSpPr>
          <p:spPr>
            <a:xfrm>
              <a:off x="9971313" y="5309076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390B8A46-51DB-680A-A1F2-455A34B59758}"/>
                </a:ext>
              </a:extLst>
            </p:cNvPr>
            <p:cNvSpPr/>
            <p:nvPr/>
          </p:nvSpPr>
          <p:spPr>
            <a:xfrm>
              <a:off x="10269059" y="5309076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61CD8E18-113E-635A-AFAF-BC72F4C560D9}"/>
                </a:ext>
              </a:extLst>
            </p:cNvPr>
            <p:cNvSpPr/>
            <p:nvPr/>
          </p:nvSpPr>
          <p:spPr>
            <a:xfrm>
              <a:off x="10565655" y="5056279"/>
              <a:ext cx="412028" cy="16291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1F5B35E5-24A0-00FB-EA50-68BAC6C06530}"/>
                </a:ext>
              </a:extLst>
            </p:cNvPr>
            <p:cNvSpPr/>
            <p:nvPr/>
          </p:nvSpPr>
          <p:spPr>
            <a:xfrm>
              <a:off x="10567139" y="5301828"/>
              <a:ext cx="418205" cy="16291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7D9BCB4D-8DA3-D43C-F695-7BC9E5EE85BB}"/>
                </a:ext>
              </a:extLst>
            </p:cNvPr>
            <p:cNvSpPr/>
            <p:nvPr/>
          </p:nvSpPr>
          <p:spPr>
            <a:xfrm>
              <a:off x="5533844" y="5564762"/>
              <a:ext cx="1220509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B77B6D10-1E2A-25F4-F426-9F4CE0843989}"/>
                </a:ext>
              </a:extLst>
            </p:cNvPr>
            <p:cNvSpPr/>
            <p:nvPr/>
          </p:nvSpPr>
          <p:spPr>
            <a:xfrm>
              <a:off x="6791977" y="5564761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4CA6EF2B-397C-FAA7-7A49-3DC4FB3A17C7}"/>
                </a:ext>
              </a:extLst>
            </p:cNvPr>
            <p:cNvSpPr/>
            <p:nvPr/>
          </p:nvSpPr>
          <p:spPr>
            <a:xfrm>
              <a:off x="7427669" y="5564760"/>
              <a:ext cx="24833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8BFCF2E7-AAF3-1171-8E77-25C384B6E0F9}"/>
                </a:ext>
              </a:extLst>
            </p:cNvPr>
            <p:cNvSpPr/>
            <p:nvPr/>
          </p:nvSpPr>
          <p:spPr>
            <a:xfrm>
              <a:off x="7728434" y="5564760"/>
              <a:ext cx="262121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F7888F99-B869-843A-580E-867793D2A0B7}"/>
                </a:ext>
              </a:extLst>
            </p:cNvPr>
            <p:cNvSpPr/>
            <p:nvPr/>
          </p:nvSpPr>
          <p:spPr>
            <a:xfrm>
              <a:off x="10394127" y="5564761"/>
              <a:ext cx="591217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866BAC8F-2796-676D-487F-90541A37AD98}"/>
                </a:ext>
              </a:extLst>
            </p:cNvPr>
            <p:cNvSpPr/>
            <p:nvPr/>
          </p:nvSpPr>
          <p:spPr>
            <a:xfrm>
              <a:off x="5513295" y="5814197"/>
              <a:ext cx="3770707" cy="16291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E79D42AC-DD9A-6006-B788-ECBA90D5CBD6}"/>
                </a:ext>
              </a:extLst>
            </p:cNvPr>
            <p:cNvSpPr/>
            <p:nvPr/>
          </p:nvSpPr>
          <p:spPr>
            <a:xfrm>
              <a:off x="9335621" y="5808991"/>
              <a:ext cx="1649724" cy="18015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1D92D9B5-035D-5C9D-7A8E-A26F4BA195B5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6396283" y="3521338"/>
            <a:ext cx="1738239" cy="294113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Curved Connector 198">
            <a:extLst>
              <a:ext uri="{FF2B5EF4-FFF2-40B4-BE49-F238E27FC236}">
                <a16:creationId xmlns:a16="http://schemas.microsoft.com/office/drawing/2014/main" id="{B1A55B34-B958-DE9A-9F62-AA932F36BB34}"/>
              </a:ext>
            </a:extLst>
          </p:cNvPr>
          <p:cNvCxnSpPr>
            <a:cxnSpLocks/>
            <a:stCxn id="49" idx="2"/>
            <a:endCxn id="167" idx="1"/>
          </p:cNvCxnSpPr>
          <p:nvPr/>
        </p:nvCxnSpPr>
        <p:spPr>
          <a:xfrm rot="5400000">
            <a:off x="5529524" y="3110259"/>
            <a:ext cx="1824051" cy="1202083"/>
          </a:xfrm>
          <a:prstGeom prst="curvedConnector4">
            <a:avLst>
              <a:gd name="adj1" fmla="val 47696"/>
              <a:gd name="adj2" fmla="val 112179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8" name="Curved Connector 207">
            <a:extLst>
              <a:ext uri="{FF2B5EF4-FFF2-40B4-BE49-F238E27FC236}">
                <a16:creationId xmlns:a16="http://schemas.microsoft.com/office/drawing/2014/main" id="{5F7DE877-5FEB-7370-1B15-6765A0D6FBC8}"/>
              </a:ext>
            </a:extLst>
          </p:cNvPr>
          <p:cNvCxnSpPr>
            <a:cxnSpLocks/>
            <a:stCxn id="51" idx="2"/>
          </p:cNvCxnSpPr>
          <p:nvPr/>
        </p:nvCxnSpPr>
        <p:spPr>
          <a:xfrm rot="5400000">
            <a:off x="6686454" y="3569756"/>
            <a:ext cx="1722518" cy="181557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1" name="Curved Connector 210">
            <a:extLst>
              <a:ext uri="{FF2B5EF4-FFF2-40B4-BE49-F238E27FC236}">
                <a16:creationId xmlns:a16="http://schemas.microsoft.com/office/drawing/2014/main" id="{548A4216-AB5B-9FF9-D20B-BF7540B61997}"/>
              </a:ext>
            </a:extLst>
          </p:cNvPr>
          <p:cNvCxnSpPr>
            <a:cxnSpLocks/>
            <a:stCxn id="52" idx="2"/>
          </p:cNvCxnSpPr>
          <p:nvPr/>
        </p:nvCxnSpPr>
        <p:spPr>
          <a:xfrm rot="16200000" flipH="1">
            <a:off x="7869449" y="2927910"/>
            <a:ext cx="257273" cy="1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CAC6220D-D3B4-23EF-FB01-39C81D59264D}"/>
              </a:ext>
            </a:extLst>
          </p:cNvPr>
          <p:cNvSpPr/>
          <p:nvPr/>
        </p:nvSpPr>
        <p:spPr>
          <a:xfrm>
            <a:off x="7906423" y="3078238"/>
            <a:ext cx="195208" cy="16812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7" name="Left-Right Arrow 216">
            <a:extLst>
              <a:ext uri="{FF2B5EF4-FFF2-40B4-BE49-F238E27FC236}">
                <a16:creationId xmlns:a16="http://schemas.microsoft.com/office/drawing/2014/main" id="{4DEF51C4-0F1A-85C2-DFAD-86181DD0F46D}"/>
              </a:ext>
            </a:extLst>
          </p:cNvPr>
          <p:cNvSpPr/>
          <p:nvPr/>
        </p:nvSpPr>
        <p:spPr>
          <a:xfrm rot="19609671">
            <a:off x="2127034" y="3418591"/>
            <a:ext cx="2087954" cy="390418"/>
          </a:xfrm>
          <a:prstGeom prst="left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A60CD74-86BC-8BE8-B2EA-BFDF2FD413EA}"/>
              </a:ext>
            </a:extLst>
          </p:cNvPr>
          <p:cNvSpPr txBox="1"/>
          <p:nvPr/>
        </p:nvSpPr>
        <p:spPr>
          <a:xfrm>
            <a:off x="8549862" y="2005877"/>
            <a:ext cx="2107949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DRAM/tmpfs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</a:b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(not persistent)</a:t>
            </a:r>
            <a:endParaRPr kumimoji="0" lang="en-FR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19B839-2F9E-A0DD-9FFC-DBD478809846}"/>
              </a:ext>
            </a:extLst>
          </p:cNvPr>
          <p:cNvGrpSpPr/>
          <p:nvPr/>
        </p:nvGrpSpPr>
        <p:grpSpPr>
          <a:xfrm>
            <a:off x="544099" y="4738889"/>
            <a:ext cx="4983814" cy="1173376"/>
            <a:chOff x="229774" y="5005589"/>
            <a:chExt cx="4983814" cy="117337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669B8CE-5D5E-1A5C-C3CA-D6CB80139599}"/>
                </a:ext>
              </a:extLst>
            </p:cNvPr>
            <p:cNvGrpSpPr/>
            <p:nvPr/>
          </p:nvGrpSpPr>
          <p:grpSpPr>
            <a:xfrm>
              <a:off x="229774" y="5011444"/>
              <a:ext cx="1130155" cy="728064"/>
              <a:chOff x="2085656" y="2256577"/>
              <a:chExt cx="1130155" cy="728064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0EC02585-CE9B-A7BC-3C8E-AC4B737765D5}"/>
                  </a:ext>
                </a:extLst>
              </p:cNvPr>
              <p:cNvSpPr/>
              <p:nvPr/>
            </p:nvSpPr>
            <p:spPr>
              <a:xfrm>
                <a:off x="2583953" y="2256577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8E867375-35A4-7976-194A-6E31947035FA}"/>
                  </a:ext>
                </a:extLst>
              </p:cNvPr>
              <p:cNvSpPr/>
              <p:nvPr/>
            </p:nvSpPr>
            <p:spPr>
              <a:xfrm>
                <a:off x="2291138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0ED5E968-D0C9-A266-573C-6B4FE7BFC548}"/>
                  </a:ext>
                </a:extLst>
              </p:cNvPr>
              <p:cNvSpPr/>
              <p:nvPr/>
            </p:nvSpPr>
            <p:spPr>
              <a:xfrm>
                <a:off x="2845944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239060E5-E485-EE7E-0064-4580B2407430}"/>
                  </a:ext>
                </a:extLst>
              </p:cNvPr>
              <p:cNvSpPr/>
              <p:nvPr/>
            </p:nvSpPr>
            <p:spPr>
              <a:xfrm>
                <a:off x="2085656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E4B7C1D8-6F83-ABCB-E318-1D3C62B1CFA0}"/>
                  </a:ext>
                </a:extLst>
              </p:cNvPr>
              <p:cNvSpPr/>
              <p:nvPr/>
            </p:nvSpPr>
            <p:spPr>
              <a:xfrm>
                <a:off x="2455524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C02BDFA5-5F9C-0807-D0A8-CF38009B1A40}"/>
                  </a:ext>
                </a:extLst>
              </p:cNvPr>
              <p:cNvSpPr/>
              <p:nvPr/>
            </p:nvSpPr>
            <p:spPr>
              <a:xfrm>
                <a:off x="2681557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id="{2B74D9DF-058D-4502-407A-F7338231B302}"/>
                  </a:ext>
                </a:extLst>
              </p:cNvPr>
              <p:cNvSpPr/>
              <p:nvPr/>
            </p:nvSpPr>
            <p:spPr>
              <a:xfrm>
                <a:off x="3041151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71E7FA5E-86B6-2363-6ABF-537C528A1862}"/>
                  </a:ext>
                </a:extLst>
              </p:cNvPr>
              <p:cNvCxnSpPr>
                <a:stCxn id="103" idx="2"/>
                <a:endCxn id="105" idx="0"/>
              </p:cNvCxnSpPr>
              <p:nvPr/>
            </p:nvCxnSpPr>
            <p:spPr>
              <a:xfrm>
                <a:off x="2671283" y="2424700"/>
                <a:ext cx="261991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E8315318-25AD-46A0-69FF-BBC5C15FDEBE}"/>
                  </a:ext>
                </a:extLst>
              </p:cNvPr>
              <p:cNvCxnSpPr>
                <a:cxnSpLocks/>
                <a:stCxn id="103" idx="2"/>
                <a:endCxn id="104" idx="0"/>
              </p:cNvCxnSpPr>
              <p:nvPr/>
            </p:nvCxnSpPr>
            <p:spPr>
              <a:xfrm flipH="1">
                <a:off x="2378468" y="2424700"/>
                <a:ext cx="292815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220731A8-F49E-2401-FAC9-B62E73ADD09E}"/>
                  </a:ext>
                </a:extLst>
              </p:cNvPr>
              <p:cNvCxnSpPr>
                <a:cxnSpLocks/>
                <a:stCxn id="104" idx="2"/>
                <a:endCxn id="106" idx="0"/>
              </p:cNvCxnSpPr>
              <p:nvPr/>
            </p:nvCxnSpPr>
            <p:spPr>
              <a:xfrm flipH="1">
                <a:off x="2172986" y="2710665"/>
                <a:ext cx="205482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95840D67-CF2C-F11D-4AF5-C9E559E15A27}"/>
                  </a:ext>
                </a:extLst>
              </p:cNvPr>
              <p:cNvCxnSpPr>
                <a:cxnSpLocks/>
                <a:stCxn id="104" idx="2"/>
                <a:endCxn id="107" idx="0"/>
              </p:cNvCxnSpPr>
              <p:nvPr/>
            </p:nvCxnSpPr>
            <p:spPr>
              <a:xfrm>
                <a:off x="2378468" y="2710665"/>
                <a:ext cx="164386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100D4E3D-ADC4-A707-ADDF-EB50BE81C8F1}"/>
                  </a:ext>
                </a:extLst>
              </p:cNvPr>
              <p:cNvCxnSpPr>
                <a:cxnSpLocks/>
                <a:stCxn id="105" idx="2"/>
                <a:endCxn id="108" idx="0"/>
              </p:cNvCxnSpPr>
              <p:nvPr/>
            </p:nvCxnSpPr>
            <p:spPr>
              <a:xfrm flipH="1">
                <a:off x="2768887" y="2710665"/>
                <a:ext cx="16438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E5BFDA53-7849-CCA2-15EA-56FD75477C46}"/>
                  </a:ext>
                </a:extLst>
              </p:cNvPr>
              <p:cNvCxnSpPr>
                <a:cxnSpLocks/>
                <a:stCxn id="105" idx="2"/>
                <a:endCxn id="109" idx="0"/>
              </p:cNvCxnSpPr>
              <p:nvPr/>
            </p:nvCxnSpPr>
            <p:spPr>
              <a:xfrm>
                <a:off x="2933274" y="2710665"/>
                <a:ext cx="19520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D91DB7-6969-4DD2-CD27-2AFD2869405A}"/>
                </a:ext>
              </a:extLst>
            </p:cNvPr>
            <p:cNvGrpSpPr/>
            <p:nvPr/>
          </p:nvGrpSpPr>
          <p:grpSpPr>
            <a:xfrm>
              <a:off x="1556446" y="5017438"/>
              <a:ext cx="1130155" cy="728064"/>
              <a:chOff x="2085656" y="2256577"/>
              <a:chExt cx="1130155" cy="728064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2B98A16-C5B3-C543-9991-C73C80DD6052}"/>
                  </a:ext>
                </a:extLst>
              </p:cNvPr>
              <p:cNvSpPr/>
              <p:nvPr/>
            </p:nvSpPr>
            <p:spPr>
              <a:xfrm>
                <a:off x="2583953" y="2256577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B9C583D4-8601-DE6F-90A2-5D518744DCE4}"/>
                  </a:ext>
                </a:extLst>
              </p:cNvPr>
              <p:cNvSpPr/>
              <p:nvPr/>
            </p:nvSpPr>
            <p:spPr>
              <a:xfrm>
                <a:off x="2291138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BAD45F94-77F0-ECFB-7BB9-AC8CFAB1B722}"/>
                  </a:ext>
                </a:extLst>
              </p:cNvPr>
              <p:cNvSpPr/>
              <p:nvPr/>
            </p:nvSpPr>
            <p:spPr>
              <a:xfrm>
                <a:off x="2845944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C6B93632-0FA5-64B5-26BB-E20A3C3CD9FB}"/>
                  </a:ext>
                </a:extLst>
              </p:cNvPr>
              <p:cNvSpPr/>
              <p:nvPr/>
            </p:nvSpPr>
            <p:spPr>
              <a:xfrm>
                <a:off x="2085656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5628D616-7D74-6948-BB90-CBE57544A537}"/>
                  </a:ext>
                </a:extLst>
              </p:cNvPr>
              <p:cNvSpPr/>
              <p:nvPr/>
            </p:nvSpPr>
            <p:spPr>
              <a:xfrm>
                <a:off x="2455524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31B2B9FA-F3F2-6349-8B87-E833D76F85DF}"/>
                  </a:ext>
                </a:extLst>
              </p:cNvPr>
              <p:cNvSpPr/>
              <p:nvPr/>
            </p:nvSpPr>
            <p:spPr>
              <a:xfrm>
                <a:off x="2681557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EF184309-DD9F-D418-C47F-3D5DE8F60B76}"/>
                  </a:ext>
                </a:extLst>
              </p:cNvPr>
              <p:cNvSpPr/>
              <p:nvPr/>
            </p:nvSpPr>
            <p:spPr>
              <a:xfrm>
                <a:off x="3041151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9A7DAFED-F748-6519-6068-BEB820DE0422}"/>
                  </a:ext>
                </a:extLst>
              </p:cNvPr>
              <p:cNvCxnSpPr>
                <a:stCxn id="90" idx="2"/>
                <a:endCxn id="92" idx="0"/>
              </p:cNvCxnSpPr>
              <p:nvPr/>
            </p:nvCxnSpPr>
            <p:spPr>
              <a:xfrm>
                <a:off x="2671283" y="2424700"/>
                <a:ext cx="261991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C21B7B35-5908-E9D2-99BC-F0B50DDB9B88}"/>
                  </a:ext>
                </a:extLst>
              </p:cNvPr>
              <p:cNvCxnSpPr>
                <a:cxnSpLocks/>
                <a:stCxn id="90" idx="2"/>
                <a:endCxn id="91" idx="0"/>
              </p:cNvCxnSpPr>
              <p:nvPr/>
            </p:nvCxnSpPr>
            <p:spPr>
              <a:xfrm flipH="1">
                <a:off x="2378468" y="2424700"/>
                <a:ext cx="292815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336F0474-2ECD-AA53-021E-77AA7B391E25}"/>
                  </a:ext>
                </a:extLst>
              </p:cNvPr>
              <p:cNvCxnSpPr>
                <a:cxnSpLocks/>
                <a:stCxn id="91" idx="2"/>
                <a:endCxn id="93" idx="0"/>
              </p:cNvCxnSpPr>
              <p:nvPr/>
            </p:nvCxnSpPr>
            <p:spPr>
              <a:xfrm flipH="1">
                <a:off x="2172986" y="2710665"/>
                <a:ext cx="205482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B2732733-82C9-416D-5009-5F8E08A915C1}"/>
                  </a:ext>
                </a:extLst>
              </p:cNvPr>
              <p:cNvCxnSpPr>
                <a:cxnSpLocks/>
                <a:stCxn id="91" idx="2"/>
                <a:endCxn id="94" idx="0"/>
              </p:cNvCxnSpPr>
              <p:nvPr/>
            </p:nvCxnSpPr>
            <p:spPr>
              <a:xfrm>
                <a:off x="2378468" y="2710665"/>
                <a:ext cx="164386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C31EFB6-8CA6-828D-5744-98F1C55AEEBB}"/>
                  </a:ext>
                </a:extLst>
              </p:cNvPr>
              <p:cNvCxnSpPr>
                <a:cxnSpLocks/>
                <a:stCxn id="92" idx="2"/>
                <a:endCxn id="95" idx="0"/>
              </p:cNvCxnSpPr>
              <p:nvPr/>
            </p:nvCxnSpPr>
            <p:spPr>
              <a:xfrm flipH="1">
                <a:off x="2768887" y="2710665"/>
                <a:ext cx="16438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4319A1A2-B025-F897-6850-29C24172114A}"/>
                  </a:ext>
                </a:extLst>
              </p:cNvPr>
              <p:cNvCxnSpPr>
                <a:cxnSpLocks/>
                <a:stCxn id="92" idx="2"/>
                <a:endCxn id="96" idx="0"/>
              </p:cNvCxnSpPr>
              <p:nvPr/>
            </p:nvCxnSpPr>
            <p:spPr>
              <a:xfrm>
                <a:off x="2933274" y="2710665"/>
                <a:ext cx="19520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650F4EC-F7B1-E498-6F60-430DC2CA76CA}"/>
                </a:ext>
              </a:extLst>
            </p:cNvPr>
            <p:cNvGrpSpPr/>
            <p:nvPr/>
          </p:nvGrpSpPr>
          <p:grpSpPr>
            <a:xfrm>
              <a:off x="2871535" y="5017438"/>
              <a:ext cx="1130155" cy="728064"/>
              <a:chOff x="2085656" y="2256577"/>
              <a:chExt cx="1130155" cy="728064"/>
            </a:xfrm>
          </p:grpSpPr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1C13A06C-D0FF-3458-6CC6-FA7B7933FC19}"/>
                  </a:ext>
                </a:extLst>
              </p:cNvPr>
              <p:cNvSpPr/>
              <p:nvPr/>
            </p:nvSpPr>
            <p:spPr>
              <a:xfrm>
                <a:off x="2583953" y="2256577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C68CA5BD-3792-9DC1-7A23-CD342C76B5EA}"/>
                  </a:ext>
                </a:extLst>
              </p:cNvPr>
              <p:cNvSpPr/>
              <p:nvPr/>
            </p:nvSpPr>
            <p:spPr>
              <a:xfrm>
                <a:off x="2291138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26586DF4-4B1B-5108-E4B1-92653DD0C67C}"/>
                  </a:ext>
                </a:extLst>
              </p:cNvPr>
              <p:cNvSpPr/>
              <p:nvPr/>
            </p:nvSpPr>
            <p:spPr>
              <a:xfrm>
                <a:off x="2845944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3794D81C-11B4-36DF-0DE5-314266584D7E}"/>
                  </a:ext>
                </a:extLst>
              </p:cNvPr>
              <p:cNvSpPr/>
              <p:nvPr/>
            </p:nvSpPr>
            <p:spPr>
              <a:xfrm>
                <a:off x="2085656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0103FB92-ECC1-AE6C-9CE7-B9CDCBBE0694}"/>
                  </a:ext>
                </a:extLst>
              </p:cNvPr>
              <p:cNvSpPr/>
              <p:nvPr/>
            </p:nvSpPr>
            <p:spPr>
              <a:xfrm>
                <a:off x="2455524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48DAAD78-E3A8-4AF7-30BB-64662769CB05}"/>
                  </a:ext>
                </a:extLst>
              </p:cNvPr>
              <p:cNvSpPr/>
              <p:nvPr/>
            </p:nvSpPr>
            <p:spPr>
              <a:xfrm>
                <a:off x="2681557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8214791C-F2AB-F93F-0C92-493883FBC196}"/>
                  </a:ext>
                </a:extLst>
              </p:cNvPr>
              <p:cNvSpPr/>
              <p:nvPr/>
            </p:nvSpPr>
            <p:spPr>
              <a:xfrm>
                <a:off x="3041151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2783B38B-0CBA-924B-9A4E-916614148552}"/>
                  </a:ext>
                </a:extLst>
              </p:cNvPr>
              <p:cNvCxnSpPr>
                <a:stCxn id="77" idx="2"/>
                <a:endCxn id="79" idx="0"/>
              </p:cNvCxnSpPr>
              <p:nvPr/>
            </p:nvCxnSpPr>
            <p:spPr>
              <a:xfrm>
                <a:off x="2671283" y="2424700"/>
                <a:ext cx="261991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4051AC85-A4A1-05CE-8F9E-7838EB8EB97F}"/>
                  </a:ext>
                </a:extLst>
              </p:cNvPr>
              <p:cNvCxnSpPr>
                <a:cxnSpLocks/>
                <a:stCxn id="77" idx="2"/>
                <a:endCxn id="78" idx="0"/>
              </p:cNvCxnSpPr>
              <p:nvPr/>
            </p:nvCxnSpPr>
            <p:spPr>
              <a:xfrm flipH="1">
                <a:off x="2378468" y="2424700"/>
                <a:ext cx="292815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FD99765-6720-481C-A0B9-06AE1CC7986A}"/>
                  </a:ext>
                </a:extLst>
              </p:cNvPr>
              <p:cNvCxnSpPr>
                <a:cxnSpLocks/>
                <a:stCxn id="78" idx="2"/>
                <a:endCxn id="80" idx="0"/>
              </p:cNvCxnSpPr>
              <p:nvPr/>
            </p:nvCxnSpPr>
            <p:spPr>
              <a:xfrm flipH="1">
                <a:off x="2172986" y="2710665"/>
                <a:ext cx="205482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A3E76855-C4EB-4EA5-54B2-A051773B2BBC}"/>
                  </a:ext>
                </a:extLst>
              </p:cNvPr>
              <p:cNvCxnSpPr>
                <a:cxnSpLocks/>
                <a:stCxn id="78" idx="2"/>
                <a:endCxn id="81" idx="0"/>
              </p:cNvCxnSpPr>
              <p:nvPr/>
            </p:nvCxnSpPr>
            <p:spPr>
              <a:xfrm>
                <a:off x="2378468" y="2710665"/>
                <a:ext cx="164386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6CB44073-B1CE-8287-08EC-4A2A5C2CB832}"/>
                  </a:ext>
                </a:extLst>
              </p:cNvPr>
              <p:cNvCxnSpPr>
                <a:cxnSpLocks/>
                <a:stCxn id="79" idx="2"/>
                <a:endCxn id="82" idx="0"/>
              </p:cNvCxnSpPr>
              <p:nvPr/>
            </p:nvCxnSpPr>
            <p:spPr>
              <a:xfrm flipH="1">
                <a:off x="2768887" y="2710665"/>
                <a:ext cx="16438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9ECC6C89-E09A-FA2F-F1E4-FA30C6AA59ED}"/>
                  </a:ext>
                </a:extLst>
              </p:cNvPr>
              <p:cNvCxnSpPr>
                <a:cxnSpLocks/>
                <a:stCxn id="79" idx="2"/>
                <a:endCxn id="83" idx="0"/>
              </p:cNvCxnSpPr>
              <p:nvPr/>
            </p:nvCxnSpPr>
            <p:spPr>
              <a:xfrm>
                <a:off x="2933274" y="2710665"/>
                <a:ext cx="19520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F7EA69BC-E871-B3A1-F668-FAD51C4B36AB}"/>
                </a:ext>
              </a:extLst>
            </p:cNvPr>
            <p:cNvCxnSpPr>
              <a:stCxn id="109" idx="2"/>
              <a:endCxn id="90" idx="0"/>
            </p:cNvCxnSpPr>
            <p:nvPr/>
          </p:nvCxnSpPr>
          <p:spPr>
            <a:xfrm rot="5400000" flipH="1" flipV="1">
              <a:off x="1346301" y="4943736"/>
              <a:ext cx="722070" cy="869474"/>
            </a:xfrm>
            <a:prstGeom prst="curvedConnector5">
              <a:avLst>
                <a:gd name="adj1" fmla="val -31659"/>
                <a:gd name="adj2" fmla="val 24004"/>
                <a:gd name="adj3" fmla="val 131659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230324D0-C588-6627-7D8A-12EE2367F260}"/>
                </a:ext>
              </a:extLst>
            </p:cNvPr>
            <p:cNvCxnSpPr>
              <a:cxnSpLocks/>
              <a:stCxn id="96" idx="2"/>
              <a:endCxn id="77" idx="0"/>
            </p:cNvCxnSpPr>
            <p:nvPr/>
          </p:nvCxnSpPr>
          <p:spPr>
            <a:xfrm rot="5400000" flipH="1" flipV="1">
              <a:off x="2664184" y="4952524"/>
              <a:ext cx="728064" cy="857891"/>
            </a:xfrm>
            <a:prstGeom prst="curvedConnector5">
              <a:avLst>
                <a:gd name="adj1" fmla="val -31398"/>
                <a:gd name="adj2" fmla="val 24850"/>
                <a:gd name="adj3" fmla="val 131398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Curved Connector 214">
              <a:extLst>
                <a:ext uri="{FF2B5EF4-FFF2-40B4-BE49-F238E27FC236}">
                  <a16:creationId xmlns:a16="http://schemas.microsoft.com/office/drawing/2014/main" id="{4B463AC2-F35A-08D3-DB6E-0069104E60E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782401" y="5860514"/>
              <a:ext cx="257273" cy="1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ounded Rectangle 215">
              <a:extLst>
                <a:ext uri="{FF2B5EF4-FFF2-40B4-BE49-F238E27FC236}">
                  <a16:creationId xmlns:a16="http://schemas.microsoft.com/office/drawing/2014/main" id="{A34BAC62-7682-4C08-9798-27495D722976}"/>
                </a:ext>
              </a:extLst>
            </p:cNvPr>
            <p:cNvSpPr/>
            <p:nvPr/>
          </p:nvSpPr>
          <p:spPr>
            <a:xfrm>
              <a:off x="3819375" y="6010842"/>
              <a:ext cx="195208" cy="1681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EA685A6-4589-E2FA-7AFE-16B84339BB31}"/>
                </a:ext>
              </a:extLst>
            </p:cNvPr>
            <p:cNvGrpSpPr/>
            <p:nvPr/>
          </p:nvGrpSpPr>
          <p:grpSpPr>
            <a:xfrm>
              <a:off x="4083433" y="5005589"/>
              <a:ext cx="1130155" cy="728064"/>
              <a:chOff x="2085656" y="2256577"/>
              <a:chExt cx="1130155" cy="728064"/>
            </a:xfrm>
          </p:grpSpPr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BF348FEC-873F-FEC5-2690-D7693517627B}"/>
                  </a:ext>
                </a:extLst>
              </p:cNvPr>
              <p:cNvSpPr/>
              <p:nvPr/>
            </p:nvSpPr>
            <p:spPr>
              <a:xfrm>
                <a:off x="2583953" y="2256577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709D0E8E-B2C9-FB07-BB4A-66ADA758834A}"/>
                  </a:ext>
                </a:extLst>
              </p:cNvPr>
              <p:cNvSpPr/>
              <p:nvPr/>
            </p:nvSpPr>
            <p:spPr>
              <a:xfrm>
                <a:off x="2291138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5EBB003C-EA6B-A44F-075A-539FEFE35781}"/>
                  </a:ext>
                </a:extLst>
              </p:cNvPr>
              <p:cNvSpPr/>
              <p:nvPr/>
            </p:nvSpPr>
            <p:spPr>
              <a:xfrm>
                <a:off x="2845944" y="2542542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F59C618A-629D-B561-C5C9-ED9AFD57E5AC}"/>
                  </a:ext>
                </a:extLst>
              </p:cNvPr>
              <p:cNvSpPr/>
              <p:nvPr/>
            </p:nvSpPr>
            <p:spPr>
              <a:xfrm>
                <a:off x="2085656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14FF0988-45A0-4BDD-80DF-B282C5E01C9E}"/>
                  </a:ext>
                </a:extLst>
              </p:cNvPr>
              <p:cNvSpPr/>
              <p:nvPr/>
            </p:nvSpPr>
            <p:spPr>
              <a:xfrm>
                <a:off x="2455524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03D78503-694B-BAAB-50ED-7F4D50A022B8}"/>
                  </a:ext>
                </a:extLst>
              </p:cNvPr>
              <p:cNvSpPr/>
              <p:nvPr/>
            </p:nvSpPr>
            <p:spPr>
              <a:xfrm>
                <a:off x="2681557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9" name="Rounded Rectangle 148">
                <a:extLst>
                  <a:ext uri="{FF2B5EF4-FFF2-40B4-BE49-F238E27FC236}">
                    <a16:creationId xmlns:a16="http://schemas.microsoft.com/office/drawing/2014/main" id="{868C1C4E-67D1-834A-A965-E8E81871C75D}"/>
                  </a:ext>
                </a:extLst>
              </p:cNvPr>
              <p:cNvSpPr/>
              <p:nvPr/>
            </p:nvSpPr>
            <p:spPr>
              <a:xfrm>
                <a:off x="3041151" y="2816518"/>
                <a:ext cx="174660" cy="168123"/>
              </a:xfrm>
              <a:prstGeom prst="round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BE80F7BE-8181-49C8-9AEC-AE698346983D}"/>
                  </a:ext>
                </a:extLst>
              </p:cNvPr>
              <p:cNvCxnSpPr>
                <a:stCxn id="143" idx="2"/>
                <a:endCxn id="145" idx="0"/>
              </p:cNvCxnSpPr>
              <p:nvPr/>
            </p:nvCxnSpPr>
            <p:spPr>
              <a:xfrm>
                <a:off x="2671283" y="2424700"/>
                <a:ext cx="261991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A8729780-1851-F144-11E9-0478C624E50C}"/>
                  </a:ext>
                </a:extLst>
              </p:cNvPr>
              <p:cNvCxnSpPr>
                <a:cxnSpLocks/>
                <a:stCxn id="143" idx="2"/>
                <a:endCxn id="144" idx="0"/>
              </p:cNvCxnSpPr>
              <p:nvPr/>
            </p:nvCxnSpPr>
            <p:spPr>
              <a:xfrm flipH="1">
                <a:off x="2378468" y="2424700"/>
                <a:ext cx="292815" cy="117842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31B8E44A-AED3-73B2-B5BE-E2F408546BE6}"/>
                  </a:ext>
                </a:extLst>
              </p:cNvPr>
              <p:cNvCxnSpPr>
                <a:cxnSpLocks/>
                <a:stCxn id="144" idx="2"/>
                <a:endCxn id="146" idx="0"/>
              </p:cNvCxnSpPr>
              <p:nvPr/>
            </p:nvCxnSpPr>
            <p:spPr>
              <a:xfrm flipH="1">
                <a:off x="2172986" y="2710665"/>
                <a:ext cx="205482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C513D8E8-60BE-CD43-A32D-9D9EFC6DF5F6}"/>
                  </a:ext>
                </a:extLst>
              </p:cNvPr>
              <p:cNvCxnSpPr>
                <a:cxnSpLocks/>
                <a:stCxn id="144" idx="2"/>
                <a:endCxn id="147" idx="0"/>
              </p:cNvCxnSpPr>
              <p:nvPr/>
            </p:nvCxnSpPr>
            <p:spPr>
              <a:xfrm>
                <a:off x="2378468" y="2710665"/>
                <a:ext cx="164386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B5042605-A62D-8664-67D7-4B4B0F09BD95}"/>
                  </a:ext>
                </a:extLst>
              </p:cNvPr>
              <p:cNvCxnSpPr>
                <a:cxnSpLocks/>
                <a:stCxn id="145" idx="2"/>
                <a:endCxn id="148" idx="0"/>
              </p:cNvCxnSpPr>
              <p:nvPr/>
            </p:nvCxnSpPr>
            <p:spPr>
              <a:xfrm flipH="1">
                <a:off x="2768887" y="2710665"/>
                <a:ext cx="16438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64C3E9B4-3914-CF8F-6CDF-2979467F4DF1}"/>
                  </a:ext>
                </a:extLst>
              </p:cNvPr>
              <p:cNvCxnSpPr>
                <a:cxnSpLocks/>
                <a:stCxn id="145" idx="2"/>
                <a:endCxn id="149" idx="0"/>
              </p:cNvCxnSpPr>
              <p:nvPr/>
            </p:nvCxnSpPr>
            <p:spPr>
              <a:xfrm>
                <a:off x="2933274" y="2710665"/>
                <a:ext cx="195207" cy="1058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56" name="Curved Connector 155">
              <a:extLst>
                <a:ext uri="{FF2B5EF4-FFF2-40B4-BE49-F238E27FC236}">
                  <a16:creationId xmlns:a16="http://schemas.microsoft.com/office/drawing/2014/main" id="{C8229853-158F-9233-3CC5-9346BF9FA6E3}"/>
                </a:ext>
              </a:extLst>
            </p:cNvPr>
            <p:cNvCxnSpPr>
              <a:cxnSpLocks/>
              <a:stCxn id="95" idx="2"/>
              <a:endCxn id="143" idx="0"/>
            </p:cNvCxnSpPr>
            <p:nvPr/>
          </p:nvCxnSpPr>
          <p:spPr>
            <a:xfrm rot="5400000" flipH="1" flipV="1">
              <a:off x="3084411" y="4160854"/>
              <a:ext cx="739913" cy="2429383"/>
            </a:xfrm>
            <a:prstGeom prst="curvedConnector5">
              <a:avLst>
                <a:gd name="adj1" fmla="val -30896"/>
                <a:gd name="adj2" fmla="val 21665"/>
                <a:gd name="adj3" fmla="val 166999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19098-D514-4C59-EFE9-9397EB45F2AF}"/>
              </a:ext>
            </a:extLst>
          </p:cNvPr>
          <p:cNvGrpSpPr/>
          <p:nvPr/>
        </p:nvGrpSpPr>
        <p:grpSpPr>
          <a:xfrm>
            <a:off x="1470929" y="4252322"/>
            <a:ext cx="1686176" cy="218559"/>
            <a:chOff x="540712" y="3009103"/>
            <a:chExt cx="1686176" cy="2185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360581-FCC5-A2A5-6FC9-12C509CB83DD}"/>
                </a:ext>
              </a:extLst>
            </p:cNvPr>
            <p:cNvSpPr/>
            <p:nvPr/>
          </p:nvSpPr>
          <p:spPr>
            <a:xfrm>
              <a:off x="540712" y="3009103"/>
              <a:ext cx="1686176" cy="20374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>
              <a:solidFill>
                <a:schemeClr val="accent6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9DE51B4-32FB-8EC6-0402-31702DD08222}"/>
                </a:ext>
              </a:extLst>
            </p:cNvPr>
            <p:cNvSpPr txBox="1"/>
            <p:nvPr/>
          </p:nvSpPr>
          <p:spPr>
            <a:xfrm>
              <a:off x="1019288" y="3012218"/>
              <a:ext cx="81272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no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FR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WAL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B</a:t>
              </a:r>
              <a:r>
                <a: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+mn-ea"/>
                  <a:cs typeface="+mn-cs"/>
                  <a:sym typeface="Helvetica Neue"/>
                </a:rPr>
                <a:t>lob</a:t>
              </a:r>
              <a:endParaRPr kumimoji="0" lang="en-FR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010871-2868-31EB-45EC-3803C684ED5F}"/>
              </a:ext>
            </a:extLst>
          </p:cNvPr>
          <p:cNvSpPr txBox="1"/>
          <p:nvPr/>
        </p:nvSpPr>
        <p:spPr>
          <a:xfrm>
            <a:off x="2151738" y="2598876"/>
            <a:ext cx="157254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2"/>
                </a:solidFill>
              </a:rPr>
              <a:t>Write-Ahead Log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en-FR" sz="1600" dirty="0">
                <a:solidFill>
                  <a:schemeClr val="tx2"/>
                </a:solidFill>
              </a:rPr>
              <a:t>Synchronous</a:t>
            </a:r>
            <a:br>
              <a:rPr lang="en-FR" sz="1600" dirty="0">
                <a:solidFill>
                  <a:schemeClr val="tx2"/>
                </a:solidFill>
              </a:rPr>
            </a:br>
            <a:r>
              <a:rPr lang="en-FR" sz="1600" dirty="0">
                <a:solidFill>
                  <a:schemeClr val="tx2"/>
                </a:solidFill>
              </a:rPr>
              <a:t>Commit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  <a:endParaRPr kumimoji="0" lang="en-FR" sz="16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E0B65D91-64D6-F09B-8912-C9DB1E49DE9A}"/>
              </a:ext>
            </a:extLst>
          </p:cNvPr>
          <p:cNvSpPr/>
          <p:nvPr/>
        </p:nvSpPr>
        <p:spPr>
          <a:xfrm rot="18681456">
            <a:off x="4747108" y="3647580"/>
            <a:ext cx="1245519" cy="390418"/>
          </a:xfrm>
          <a:prstGeom prst="left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8642A4-21B3-8265-626C-660E673840FC}"/>
              </a:ext>
            </a:extLst>
          </p:cNvPr>
          <p:cNvSpPr txBox="1"/>
          <p:nvPr/>
        </p:nvSpPr>
        <p:spPr>
          <a:xfrm>
            <a:off x="3783806" y="3459264"/>
            <a:ext cx="133690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1600" dirty="0">
                <a:solidFill>
                  <a:schemeClr val="tx2"/>
                </a:solidFill>
              </a:rPr>
              <a:t>Asynchronous</a:t>
            </a:r>
            <a:br>
              <a:rPr lang="en-FR" sz="1600" dirty="0">
                <a:solidFill>
                  <a:schemeClr val="tx2"/>
                </a:solidFill>
              </a:rPr>
            </a:br>
            <a:r>
              <a:rPr lang="en-FR" sz="1600" dirty="0">
                <a:solidFill>
                  <a:schemeClr val="tx2"/>
                </a:solidFill>
              </a:rPr>
              <a:t>Checkpointing</a:t>
            </a:r>
            <a:endParaRPr kumimoji="0" lang="en-FR" sz="16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9E014-927B-78AD-2781-481FD21E5694}"/>
              </a:ext>
            </a:extLst>
          </p:cNvPr>
          <p:cNvSpPr txBox="1"/>
          <p:nvPr/>
        </p:nvSpPr>
        <p:spPr>
          <a:xfrm>
            <a:off x="8386255" y="3759766"/>
            <a:ext cx="318837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NVMe SSD (with SPDK)</a:t>
            </a:r>
            <a:endParaRPr kumimoji="0" lang="en-FR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5C83BF-3F74-3172-1B77-F9A9DBEC10E2}"/>
              </a:ext>
            </a:extLst>
          </p:cNvPr>
          <p:cNvSpPr txBox="1"/>
          <p:nvPr/>
        </p:nvSpPr>
        <p:spPr>
          <a:xfrm>
            <a:off x="482066" y="3402183"/>
            <a:ext cx="1622239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NVMe SSD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(with SPDK)</a:t>
            </a:r>
            <a:endParaRPr kumimoji="0" lang="en-FR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61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FFCC-857D-C360-569E-56175AB8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New DAOS Backend </a:t>
            </a:r>
            <a:r>
              <a:rPr lang="en-FR" dirty="0"/>
              <a:t>Stack Layering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61B5B9-8211-95CD-8244-FE62811BA2EA}"/>
              </a:ext>
            </a:extLst>
          </p:cNvPr>
          <p:cNvSpPr/>
          <p:nvPr/>
        </p:nvSpPr>
        <p:spPr>
          <a:xfrm>
            <a:off x="3202971" y="2979656"/>
            <a:ext cx="2573177" cy="584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     BIO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22BCC1-8E8A-4C5F-2B69-8B31D281BE0E}"/>
              </a:ext>
            </a:extLst>
          </p:cNvPr>
          <p:cNvSpPr/>
          <p:nvPr/>
        </p:nvSpPr>
        <p:spPr>
          <a:xfrm>
            <a:off x="3202971" y="1422315"/>
            <a:ext cx="4643967" cy="584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VOS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03CF65-626F-0ACC-9FF4-10554A15F6FF}"/>
              </a:ext>
            </a:extLst>
          </p:cNvPr>
          <p:cNvSpPr/>
          <p:nvPr/>
        </p:nvSpPr>
        <p:spPr>
          <a:xfrm>
            <a:off x="6597624" y="5088633"/>
            <a:ext cx="1115963" cy="4860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>
            <a:solidFill>
              <a:srgbClr val="000000"/>
            </a:solidFill>
            <a:prstDash val="sysDash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PMDK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43EAB5-5C95-42BF-62AB-6FEDA27B53C5}"/>
              </a:ext>
            </a:extLst>
          </p:cNvPr>
          <p:cNvSpPr/>
          <p:nvPr/>
        </p:nvSpPr>
        <p:spPr>
          <a:xfrm>
            <a:off x="3202970" y="5088633"/>
            <a:ext cx="1989668" cy="4860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SPDK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EA92AC-0E4A-66FE-472F-F13F0D134BF8}"/>
              </a:ext>
            </a:extLst>
          </p:cNvPr>
          <p:cNvSpPr/>
          <p:nvPr/>
        </p:nvSpPr>
        <p:spPr>
          <a:xfrm>
            <a:off x="6477000" y="4382194"/>
            <a:ext cx="1369938" cy="342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rgbClr val="000000"/>
            </a:solidFill>
            <a:prstDash val="sysDash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PMDK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FF8ED8-EE2A-E330-058F-94C8F609ED95}"/>
              </a:ext>
            </a:extLst>
          </p:cNvPr>
          <p:cNvCxnSpPr>
            <a:cxnSpLocks/>
          </p:cNvCxnSpPr>
          <p:nvPr/>
        </p:nvCxnSpPr>
        <p:spPr>
          <a:xfrm>
            <a:off x="3808339" y="3563858"/>
            <a:ext cx="0" cy="15247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8209E9-77C4-9DE6-C0E2-6D149945CEEA}"/>
              </a:ext>
            </a:extLst>
          </p:cNvPr>
          <p:cNvCxnSpPr>
            <a:cxnSpLocks/>
          </p:cNvCxnSpPr>
          <p:nvPr/>
        </p:nvCxnSpPr>
        <p:spPr>
          <a:xfrm>
            <a:off x="6107970" y="2767338"/>
            <a:ext cx="0" cy="117035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D1C216-0FAD-88B0-4666-DF73A22C7DCA}"/>
              </a:ext>
            </a:extLst>
          </p:cNvPr>
          <p:cNvCxnSpPr>
            <a:cxnSpLocks/>
          </p:cNvCxnSpPr>
          <p:nvPr/>
        </p:nvCxnSpPr>
        <p:spPr>
          <a:xfrm>
            <a:off x="6107970" y="2008619"/>
            <a:ext cx="0" cy="24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54F0D3-4A78-568B-9134-AC610792DE7F}"/>
              </a:ext>
            </a:extLst>
          </p:cNvPr>
          <p:cNvCxnSpPr>
            <a:cxnSpLocks/>
          </p:cNvCxnSpPr>
          <p:nvPr/>
        </p:nvCxnSpPr>
        <p:spPr>
          <a:xfrm>
            <a:off x="7223886" y="2006517"/>
            <a:ext cx="0" cy="19311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DF247B-66DC-C6BE-62A7-3CAECE38FB32}"/>
              </a:ext>
            </a:extLst>
          </p:cNvPr>
          <p:cNvCxnSpPr>
            <a:cxnSpLocks/>
          </p:cNvCxnSpPr>
          <p:nvPr/>
        </p:nvCxnSpPr>
        <p:spPr>
          <a:xfrm>
            <a:off x="3808339" y="2006517"/>
            <a:ext cx="0" cy="97313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FC16185-3099-FB72-A19A-0C0C611EB468}"/>
              </a:ext>
            </a:extLst>
          </p:cNvPr>
          <p:cNvSpPr/>
          <p:nvPr/>
        </p:nvSpPr>
        <p:spPr>
          <a:xfrm>
            <a:off x="6818241" y="1693780"/>
            <a:ext cx="1028697" cy="312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vos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_dtx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7FF3BF-E8BC-5FCB-7DE4-4D9137A62717}"/>
              </a:ext>
            </a:extLst>
          </p:cNvPr>
          <p:cNvCxnSpPr>
            <a:cxnSpLocks/>
          </p:cNvCxnSpPr>
          <p:nvPr/>
        </p:nvCxnSpPr>
        <p:spPr>
          <a:xfrm>
            <a:off x="6665928" y="2006517"/>
            <a:ext cx="0" cy="19311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F812ED2-6F40-D53F-7FD5-DAB33CD57C92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flipH="1">
            <a:off x="7155606" y="4725096"/>
            <a:ext cx="6363" cy="36353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ysDash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59DB04-6C6F-BCDF-4DA9-E2634B3F7E92}"/>
              </a:ext>
            </a:extLst>
          </p:cNvPr>
          <p:cNvCxnSpPr>
            <a:cxnSpLocks/>
          </p:cNvCxnSpPr>
          <p:nvPr/>
        </p:nvCxnSpPr>
        <p:spPr>
          <a:xfrm>
            <a:off x="5554247" y="3561997"/>
            <a:ext cx="0" cy="39781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6CC0FB9-FD4C-E8B6-86E6-CBD7AC126D35}"/>
              </a:ext>
            </a:extLst>
          </p:cNvPr>
          <p:cNvSpPr/>
          <p:nvPr/>
        </p:nvSpPr>
        <p:spPr>
          <a:xfrm>
            <a:off x="4053872" y="3244495"/>
            <a:ext cx="1257300" cy="3175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bio_wal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1F4D3B9-5892-0637-F3A9-BE253C3BA8D2}"/>
              </a:ext>
            </a:extLst>
          </p:cNvPr>
          <p:cNvCxnSpPr>
            <a:cxnSpLocks/>
            <a:endCxn id="34" idx="2"/>
          </p:cNvCxnSpPr>
          <p:nvPr/>
        </p:nvCxnSpPr>
        <p:spPr>
          <a:xfrm rot="10800000">
            <a:off x="4682523" y="3561997"/>
            <a:ext cx="628651" cy="991648"/>
          </a:xfrm>
          <a:prstGeom prst="bentConnector2">
            <a:avLst/>
          </a:prstGeom>
          <a:noFill/>
          <a:ln w="19050" cap="flat">
            <a:solidFill>
              <a:srgbClr val="0067FF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62E7857-854A-3A59-D9A0-2718BC80DE51}"/>
              </a:ext>
            </a:extLst>
          </p:cNvPr>
          <p:cNvSpPr txBox="1"/>
          <p:nvPr/>
        </p:nvSpPr>
        <p:spPr>
          <a:xfrm>
            <a:off x="4738582" y="4172128"/>
            <a:ext cx="590213" cy="338554"/>
          </a:xfrm>
          <a:prstGeom prst="rect">
            <a:avLst/>
          </a:prstGeom>
          <a:noFill/>
          <a:ln w="190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0067FF"/>
                </a:solidFill>
              </a:rPr>
              <a:t>WAL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0067FF"/>
                </a:solidFill>
                <a:effectLst/>
                <a:uFillTx/>
                <a:ea typeface="+mn-ea"/>
                <a:cs typeface="+mn-cs"/>
                <a:sym typeface="Helvetica Neue"/>
              </a:rPr>
              <a:t>callback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C6F8D58-678F-817D-6A83-FC58F06D938B}"/>
              </a:ext>
            </a:extLst>
          </p:cNvPr>
          <p:cNvCxnSpPr>
            <a:cxnSpLocks/>
          </p:cNvCxnSpPr>
          <p:nvPr/>
        </p:nvCxnSpPr>
        <p:spPr>
          <a:xfrm>
            <a:off x="4279879" y="3561997"/>
            <a:ext cx="0" cy="1526636"/>
          </a:xfrm>
          <a:prstGeom prst="straightConnector1">
            <a:avLst/>
          </a:prstGeom>
          <a:noFill/>
          <a:ln w="19050" cap="flat">
            <a:solidFill>
              <a:srgbClr val="0067FF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64C8A18-1FF7-43FF-3889-5156D4BEB769}"/>
              </a:ext>
            </a:extLst>
          </p:cNvPr>
          <p:cNvSpPr/>
          <p:nvPr/>
        </p:nvSpPr>
        <p:spPr>
          <a:xfrm>
            <a:off x="4665432" y="2249918"/>
            <a:ext cx="1737943" cy="515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VEA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7C16D1-F66B-814A-0D24-8E5135BA3180}"/>
              </a:ext>
            </a:extLst>
          </p:cNvPr>
          <p:cNvSpPr/>
          <p:nvPr/>
        </p:nvSpPr>
        <p:spPr>
          <a:xfrm>
            <a:off x="5311172" y="3937691"/>
            <a:ext cx="2535765" cy="444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UMEM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13B0-BED0-B205-7F7C-03A8F475F04A}"/>
              </a:ext>
            </a:extLst>
          </p:cNvPr>
          <p:cNvSpPr/>
          <p:nvPr/>
        </p:nvSpPr>
        <p:spPr>
          <a:xfrm>
            <a:off x="5309423" y="4389246"/>
            <a:ext cx="1167576" cy="3429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rgbClr val="00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bmem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C1BF1-0D6B-6322-35F1-AE1BA027BB28}"/>
              </a:ext>
            </a:extLst>
          </p:cNvPr>
          <p:cNvSpPr txBox="1"/>
          <p:nvPr/>
        </p:nvSpPr>
        <p:spPr>
          <a:xfrm>
            <a:off x="8263340" y="2409982"/>
            <a:ext cx="3420808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VOS = Versioning Object Store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1600" dirty="0">
                <a:solidFill>
                  <a:schemeClr val="tx2"/>
                </a:solidFill>
              </a:rPr>
              <a:t>VEA = Versioned Extent Allocation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BIO = Blob I/O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DTX = DAOS Transaction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UMEM =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Unified</a:t>
            </a: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 Memory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1600" dirty="0">
                <a:solidFill>
                  <a:schemeClr val="tx2"/>
                </a:solidFill>
              </a:rPr>
              <a:t>PMDK = Persistent Memory Dev Kit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SPDK</a:t>
            </a:r>
            <a:r>
              <a:rPr lang="en-FR" sz="1600" dirty="0">
                <a:solidFill>
                  <a:schemeClr val="tx2"/>
                </a:solidFill>
              </a:rPr>
              <a:t> = Storage Performance Dev Kit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WAL </a:t>
            </a:r>
            <a:r>
              <a:rPr lang="en-FR" sz="1600" dirty="0">
                <a:solidFill>
                  <a:schemeClr val="tx2"/>
                </a:solidFill>
              </a:rPr>
              <a:t>= Write Ahead Log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2"/>
                </a:solidFill>
              </a:rPr>
              <a:t>b</a:t>
            </a:r>
            <a:r>
              <a:rPr kumimoji="0" lang="en-FR" sz="16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Neue"/>
              </a:rPr>
              <a:t>mem = Blob Memory allocator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CA9C8-EB93-F5D6-50B8-879953D4F886}"/>
              </a:ext>
            </a:extLst>
          </p:cNvPr>
          <p:cNvSpPr txBox="1"/>
          <p:nvPr/>
        </p:nvSpPr>
        <p:spPr>
          <a:xfrm>
            <a:off x="3782087" y="6001703"/>
            <a:ext cx="4064850" cy="38048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80000" tIns="36000" rIns="180000" bIns="36000" numCol="1" spcCol="38100" rtlCol="0" anchor="t" anchorCtr="0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FFFF"/>
                </a:solidFill>
              </a:rPr>
              <a:t>Changes isolated to a few layers</a:t>
            </a:r>
            <a:endParaRPr kumimoji="0" lang="en-F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A3D26-5013-C737-1990-FBB547449DB7}"/>
              </a:ext>
            </a:extLst>
          </p:cNvPr>
          <p:cNvSpPr/>
          <p:nvPr/>
        </p:nvSpPr>
        <p:spPr>
          <a:xfrm>
            <a:off x="5330799" y="5088633"/>
            <a:ext cx="1115963" cy="4860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>
            <a:solidFill>
              <a:srgbClr val="000000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DRAM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9163A1-A0C1-8B94-2732-572D449E3B6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888781" y="4725096"/>
            <a:ext cx="6363" cy="36353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miter lim="4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491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FC1E8B77-95B0-45DD-90F6-847BAD9A79BC}"/>
              </a:ext>
            </a:extLst>
          </p:cNvPr>
          <p:cNvSpPr/>
          <p:nvPr/>
        </p:nvSpPr>
        <p:spPr>
          <a:xfrm>
            <a:off x="4385391" y="1265384"/>
            <a:ext cx="3424895" cy="48506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1"/>
                </a:solidFill>
                <a:ea typeface="Helvetica Neue Medium"/>
                <a:cs typeface="Helvetica Neue Medium"/>
                <a:sym typeface="Helvetica Neue Medium"/>
              </a:rPr>
              <a:t>4</a:t>
            </a:r>
            <a:r>
              <a:rPr kumimoji="0" lang="en-US" b="0" i="0" u="none" strike="noStrike" cap="none" spc="0" normalizeH="0" baseline="30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th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Gen Intel Xeon SP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accent1"/>
                </a:solidFill>
                <a:ea typeface="Helvetica Neue Medium"/>
                <a:cs typeface="Helvetica Neue Medium"/>
                <a:sym typeface="Helvetica Neue Medium"/>
              </a:rPr>
              <a:t>4 *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200</a:t>
            </a: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Gbps</a:t>
            </a:r>
            <a:endParaRPr lang="en-US" b="1" dirty="0">
              <a:solidFill>
                <a:schemeClr val="accent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E846A-FE2B-48E9-A0C2-D394F87B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DAOS Server Design Options for 4</a:t>
            </a:r>
            <a:r>
              <a:rPr lang="en-US" baseline="30000" dirty="0"/>
              <a:t>th</a:t>
            </a:r>
            <a:r>
              <a:rPr lang="en-US" dirty="0"/>
              <a:t> Gen Xeon SP </a:t>
            </a:r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4215B-01DC-4939-A525-47A437F98529}"/>
              </a:ext>
            </a:extLst>
          </p:cNvPr>
          <p:cNvSpPr/>
          <p:nvPr/>
        </p:nvSpPr>
        <p:spPr>
          <a:xfrm>
            <a:off x="8157291" y="1265384"/>
            <a:ext cx="3424895" cy="48506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1"/>
                </a:solidFill>
                <a:ea typeface="Helvetica Neue Medium"/>
                <a:cs typeface="Helvetica Neue Medium"/>
                <a:sym typeface="Helvetica Neue Medium"/>
              </a:rPr>
              <a:t>4</a:t>
            </a:r>
            <a:r>
              <a:rPr kumimoji="0" lang="en-US" b="0" i="0" u="none" strike="noStrike" cap="none" spc="0" normalizeH="0" baseline="30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th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Gen Intel Xeon SP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</a:br>
            <a:r>
              <a:rPr lang="en-US" b="1" dirty="0">
                <a:solidFill>
                  <a:schemeClr val="accent1"/>
                </a:solidFill>
                <a:ea typeface="Helvetica Neue Medium"/>
                <a:cs typeface="Helvetica Neue Medium"/>
                <a:sym typeface="Helvetica Neue Medium"/>
              </a:rPr>
              <a:t>4 *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400</a:t>
            </a: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Gbps</a:t>
            </a:r>
            <a:endParaRPr lang="en-US" b="1" dirty="0">
              <a:solidFill>
                <a:schemeClr val="accent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DC4B0EA-4CB3-4537-B25B-50B7F16D4A44}"/>
              </a:ext>
            </a:extLst>
          </p:cNvPr>
          <p:cNvSpPr/>
          <p:nvPr/>
        </p:nvSpPr>
        <p:spPr>
          <a:xfrm>
            <a:off x="8215700" y="5667781"/>
            <a:ext cx="332134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Bandwidth: 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≤184 GiB/s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per server </a:t>
            </a:r>
            <a:endParaRPr kumimoji="0" lang="en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CF804B1-8434-4C63-80F5-3CA1DCB350F0}"/>
              </a:ext>
            </a:extLst>
          </p:cNvPr>
          <p:cNvSpPr/>
          <p:nvPr/>
        </p:nvSpPr>
        <p:spPr>
          <a:xfrm>
            <a:off x="4443800" y="5667781"/>
            <a:ext cx="332134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Bandwidth: 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≤92 GiB/s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per server </a:t>
            </a:r>
            <a:endParaRPr kumimoji="0" lang="en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547181C-51C7-4B54-8FA7-2CD2D91169EB}"/>
              </a:ext>
            </a:extLst>
          </p:cNvPr>
          <p:cNvSpPr/>
          <p:nvPr/>
        </p:nvSpPr>
        <p:spPr>
          <a:xfrm>
            <a:off x="613491" y="1265384"/>
            <a:ext cx="3424895" cy="48506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1"/>
                </a:solidFill>
                <a:ea typeface="Helvetica Neue Medium"/>
                <a:cs typeface="Helvetica Neue Medium"/>
                <a:sym typeface="Helvetica Neue Medium"/>
              </a:rPr>
              <a:t>4</a:t>
            </a:r>
            <a:r>
              <a:rPr kumimoji="0" lang="en-US" b="0" i="0" u="none" strike="noStrike" cap="none" spc="0" normalizeH="0" baseline="30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th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Gen Intel Xeon SP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2 * 400</a:t>
            </a: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Gbps</a:t>
            </a:r>
            <a:endParaRPr lang="en-US" b="1" dirty="0">
              <a:solidFill>
                <a:schemeClr val="accent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0BCB24D-EB3D-4171-AA57-938E38872DA8}"/>
              </a:ext>
            </a:extLst>
          </p:cNvPr>
          <p:cNvSpPr/>
          <p:nvPr/>
        </p:nvSpPr>
        <p:spPr>
          <a:xfrm>
            <a:off x="671900" y="5667781"/>
            <a:ext cx="332134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Bandwidth: 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≤92 GiB/s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 per server </a:t>
            </a:r>
            <a:endParaRPr kumimoji="0" lang="en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62BB05-FD60-4516-B165-D6CC9B7D9876}"/>
              </a:ext>
            </a:extLst>
          </p:cNvPr>
          <p:cNvGrpSpPr/>
          <p:nvPr/>
        </p:nvGrpSpPr>
        <p:grpSpPr>
          <a:xfrm>
            <a:off x="4432609" y="2146299"/>
            <a:ext cx="1584013" cy="3507063"/>
            <a:chOff x="4381809" y="2095499"/>
            <a:chExt cx="1584013" cy="3507063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69F2BB74-A9C9-4C23-A8A2-6D10DA0CACEE}"/>
                </a:ext>
              </a:extLst>
            </p:cNvPr>
            <p:cNvSpPr/>
            <p:nvPr/>
          </p:nvSpPr>
          <p:spPr>
            <a:xfrm>
              <a:off x="443662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ng_0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5" name="Rectangle: Rounded Corners 324">
              <a:extLst>
                <a:ext uri="{FF2B5EF4-FFF2-40B4-BE49-F238E27FC236}">
                  <a16:creationId xmlns:a16="http://schemas.microsoft.com/office/drawing/2014/main" id="{64D00747-23E4-4723-AF4E-451F5A6B4904}"/>
                </a:ext>
              </a:extLst>
            </p:cNvPr>
            <p:cNvSpPr/>
            <p:nvPr/>
          </p:nvSpPr>
          <p:spPr>
            <a:xfrm>
              <a:off x="520624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ng_1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23" name="Picture 22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698236A-E378-4285-B192-F9AD74594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371" y="2623892"/>
              <a:ext cx="1293263" cy="457201"/>
            </a:xfrm>
            <a:prstGeom prst="rect">
              <a:avLst/>
            </a:prstGeom>
          </p:spPr>
        </p:pic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99C38F6-B37A-4860-8EDD-878F575112F6}"/>
                </a:ext>
              </a:extLst>
            </p:cNvPr>
            <p:cNvSpPr/>
            <p:nvPr/>
          </p:nvSpPr>
          <p:spPr>
            <a:xfrm>
              <a:off x="4381809" y="2097837"/>
              <a:ext cx="818203" cy="433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05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HDR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5" name="Arrow: Left-Right 224">
              <a:extLst>
                <a:ext uri="{FF2B5EF4-FFF2-40B4-BE49-F238E27FC236}">
                  <a16:creationId xmlns:a16="http://schemas.microsoft.com/office/drawing/2014/main" id="{292F61A3-182C-41CC-ACCD-3616084BB55E}"/>
                </a:ext>
              </a:extLst>
            </p:cNvPr>
            <p:cNvSpPr/>
            <p:nvPr/>
          </p:nvSpPr>
          <p:spPr>
            <a:xfrm rot="16200000">
              <a:off x="4997032" y="2921661"/>
              <a:ext cx="36846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16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1" name="Arrow: Left-Right 200">
              <a:extLst>
                <a:ext uri="{FF2B5EF4-FFF2-40B4-BE49-F238E27FC236}">
                  <a16:creationId xmlns:a16="http://schemas.microsoft.com/office/drawing/2014/main" id="{9A732722-D7EE-4A6E-9DF9-01D4E4BE3FEF}"/>
                </a:ext>
              </a:extLst>
            </p:cNvPr>
            <p:cNvSpPr/>
            <p:nvPr/>
          </p:nvSpPr>
          <p:spPr>
            <a:xfrm rot="16200000">
              <a:off x="5329648" y="4047403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8-424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57D547F-17F2-4ED8-B285-47F7F34C4FD2}"/>
                </a:ext>
              </a:extLst>
            </p:cNvPr>
            <p:cNvSpPr/>
            <p:nvPr/>
          </p:nvSpPr>
          <p:spPr>
            <a:xfrm>
              <a:off x="451866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5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-7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BAE886-2768-4A72-BB36-61E8A4F185E2}"/>
                </a:ext>
              </a:extLst>
            </p:cNvPr>
            <p:cNvGrpSpPr/>
            <p:nvPr/>
          </p:nvGrpSpPr>
          <p:grpSpPr>
            <a:xfrm>
              <a:off x="4512028" y="4577543"/>
              <a:ext cx="559873" cy="348613"/>
              <a:chOff x="4531078" y="4577543"/>
              <a:chExt cx="559873" cy="348613"/>
            </a:xfrm>
          </p:grpSpPr>
          <p:pic>
            <p:nvPicPr>
              <p:cNvPr id="204" name="Picture 203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FDD7CE2A-2F12-46E7-910C-779693216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078" y="4577543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205" name="Picture 204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EA9585F7-05D3-44B4-933A-01CBFEEA7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219" y="4658346"/>
                <a:ext cx="379732" cy="267810"/>
              </a:xfrm>
              <a:prstGeom prst="rect">
                <a:avLst/>
              </a:prstGeom>
            </p:spPr>
          </p:pic>
        </p:grp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EF29B33E-F8FF-4A8A-9F7A-079F94B0C133}"/>
                </a:ext>
              </a:extLst>
            </p:cNvPr>
            <p:cNvSpPr/>
            <p:nvPr/>
          </p:nvSpPr>
          <p:spPr>
            <a:xfrm>
              <a:off x="528447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5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-7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9" name="Arrow: Left-Right 328">
              <a:extLst>
                <a:ext uri="{FF2B5EF4-FFF2-40B4-BE49-F238E27FC236}">
                  <a16:creationId xmlns:a16="http://schemas.microsoft.com/office/drawing/2014/main" id="{A0CD385A-3B49-40D4-A2B0-19F5CE3FC077}"/>
                </a:ext>
              </a:extLst>
            </p:cNvPr>
            <p:cNvSpPr/>
            <p:nvPr/>
          </p:nvSpPr>
          <p:spPr>
            <a:xfrm rot="16200000">
              <a:off x="4560028" y="4050541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8-24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48EAD2-8A0E-4967-B452-7FD97E5562DF}"/>
                </a:ext>
              </a:extLst>
            </p:cNvPr>
            <p:cNvGrpSpPr/>
            <p:nvPr/>
          </p:nvGrpSpPr>
          <p:grpSpPr>
            <a:xfrm>
              <a:off x="5282615" y="4582029"/>
              <a:ext cx="559873" cy="348613"/>
              <a:chOff x="5257215" y="4582029"/>
              <a:chExt cx="559873" cy="348613"/>
            </a:xfrm>
          </p:grpSpPr>
          <p:pic>
            <p:nvPicPr>
              <p:cNvPr id="330" name="Picture 329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F4CFE82B-666A-4413-A940-CCE584997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215" y="4582029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331" name="Picture 330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F3552C55-9EE7-46BB-8808-B1D441C8A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356" y="4662832"/>
                <a:ext cx="379732" cy="267810"/>
              </a:xfrm>
              <a:prstGeom prst="rect">
                <a:avLst/>
              </a:prstGeom>
            </p:spPr>
          </p:pic>
        </p:grpSp>
        <p:sp>
          <p:nvSpPr>
            <p:cNvPr id="339" name="Arrow: Left-Right 338">
              <a:extLst>
                <a:ext uri="{FF2B5EF4-FFF2-40B4-BE49-F238E27FC236}">
                  <a16:creationId xmlns:a16="http://schemas.microsoft.com/office/drawing/2014/main" id="{0A869C05-3089-40EB-9757-FCE3D75DA3E7}"/>
                </a:ext>
              </a:extLst>
            </p:cNvPr>
            <p:cNvSpPr/>
            <p:nvPr/>
          </p:nvSpPr>
          <p:spPr>
            <a:xfrm rot="16200000">
              <a:off x="4661383" y="2467071"/>
              <a:ext cx="295008" cy="347960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200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E53D6148-18CE-4482-BA31-EDBF1F598CEF}"/>
                </a:ext>
              </a:extLst>
            </p:cNvPr>
            <p:cNvSpPr/>
            <p:nvPr/>
          </p:nvSpPr>
          <p:spPr>
            <a:xfrm>
              <a:off x="5147619" y="2097837"/>
              <a:ext cx="818203" cy="433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05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HDR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1" name="Arrow: Left-Right 340">
              <a:extLst>
                <a:ext uri="{FF2B5EF4-FFF2-40B4-BE49-F238E27FC236}">
                  <a16:creationId xmlns:a16="http://schemas.microsoft.com/office/drawing/2014/main" id="{BA6EDD89-7716-4D8C-BAE8-8E91D338065C}"/>
                </a:ext>
              </a:extLst>
            </p:cNvPr>
            <p:cNvSpPr/>
            <p:nvPr/>
          </p:nvSpPr>
          <p:spPr>
            <a:xfrm rot="16200000">
              <a:off x="5389093" y="2467071"/>
              <a:ext cx="295008" cy="347960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200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8C8DE2-960A-4CD1-AF94-69E0191E2E5F}"/>
                </a:ext>
              </a:extLst>
            </p:cNvPr>
            <p:cNvGrpSpPr/>
            <p:nvPr/>
          </p:nvGrpSpPr>
          <p:grpSpPr>
            <a:xfrm>
              <a:off x="4493467" y="3356810"/>
              <a:ext cx="1371339" cy="790024"/>
              <a:chOff x="4493467" y="3356810"/>
              <a:chExt cx="1371339" cy="790024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97215CC-0363-4C15-8489-126DA9B598A2}"/>
                  </a:ext>
                </a:extLst>
              </p:cNvPr>
              <p:cNvSpPr/>
              <p:nvPr/>
            </p:nvSpPr>
            <p:spPr>
              <a:xfrm>
                <a:off x="4493467" y="3356810"/>
                <a:ext cx="1371339" cy="67733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SPR 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80x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PCIe 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gen5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>
                  <a:solidFill>
                    <a:schemeClr val="tx1"/>
                  </a:solidFill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D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333" name="Picture 332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512BFF69-38C3-483B-9327-FBBEEB1C6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063" y="3678282"/>
                <a:ext cx="1215796" cy="468552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FB9431-A978-4EED-8D01-59AE8C0BB183}"/>
              </a:ext>
            </a:extLst>
          </p:cNvPr>
          <p:cNvGrpSpPr/>
          <p:nvPr/>
        </p:nvGrpSpPr>
        <p:grpSpPr>
          <a:xfrm>
            <a:off x="709176" y="2146301"/>
            <a:ext cx="1496760" cy="3507062"/>
            <a:chOff x="664726" y="2095501"/>
            <a:chExt cx="1496760" cy="3507062"/>
          </a:xfrm>
        </p:grpSpPr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77B3AF91-515F-422D-B463-EFAAD5EE3A90}"/>
                </a:ext>
              </a:extLst>
            </p:cNvPr>
            <p:cNvSpPr/>
            <p:nvPr/>
          </p:nvSpPr>
          <p:spPr>
            <a:xfrm>
              <a:off x="664726" y="2095501"/>
              <a:ext cx="1496760" cy="3507062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daos_e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ngine_0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71" name="Picture 27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25FA89A-1293-42C3-BF89-40592F9DD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745" y="2610896"/>
              <a:ext cx="457201" cy="457201"/>
            </a:xfrm>
            <a:prstGeom prst="rect">
              <a:avLst/>
            </a:prstGeom>
          </p:spPr>
        </p:pic>
        <p:sp>
          <p:nvSpPr>
            <p:cNvPr id="249" name="Arrow: Left-Right 248">
              <a:extLst>
                <a:ext uri="{FF2B5EF4-FFF2-40B4-BE49-F238E27FC236}">
                  <a16:creationId xmlns:a16="http://schemas.microsoft.com/office/drawing/2014/main" id="{B73AB24E-F413-47A8-B523-89C030C11BAE}"/>
                </a:ext>
              </a:extLst>
            </p:cNvPr>
            <p:cNvSpPr/>
            <p:nvPr/>
          </p:nvSpPr>
          <p:spPr>
            <a:xfrm rot="16200000">
              <a:off x="1176740" y="4042921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16-48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4D19DD61-47ED-4C44-8275-94307792486F}"/>
                </a:ext>
              </a:extLst>
            </p:cNvPr>
            <p:cNvSpPr/>
            <p:nvPr/>
          </p:nvSpPr>
          <p:spPr>
            <a:xfrm>
              <a:off x="722205" y="5033736"/>
              <a:ext cx="1382201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4-14 * NVMe</a:t>
              </a:r>
              <a:endParaRPr kumimoji="0" lang="en-DE" sz="9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ABF657D7-6AB6-4306-B3CE-03D76FB3D4EB}"/>
                </a:ext>
              </a:extLst>
            </p:cNvPr>
            <p:cNvGrpSpPr/>
            <p:nvPr/>
          </p:nvGrpSpPr>
          <p:grpSpPr>
            <a:xfrm>
              <a:off x="931890" y="4505831"/>
              <a:ext cx="920155" cy="538319"/>
              <a:chOff x="1337743" y="4506639"/>
              <a:chExt cx="920155" cy="538319"/>
            </a:xfrm>
          </p:grpSpPr>
          <p:pic>
            <p:nvPicPr>
              <p:cNvPr id="252" name="Picture 251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9A3845B0-6ACA-47B4-BF1C-43A81CC43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743" y="4506639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253" name="Picture 252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200B5F87-DECC-45D0-B496-E885861A5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884" y="4587442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254" name="Picture 253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9BADC57C-C618-424A-8B9B-6B16BFD86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8025" y="4696345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255" name="Picture 254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12735A86-ABF6-4C7D-B723-B0B0A3480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166" y="4777148"/>
                <a:ext cx="379732" cy="26781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14FC0C-0C95-4B10-B563-14B8708FF740}"/>
                </a:ext>
              </a:extLst>
            </p:cNvPr>
            <p:cNvGrpSpPr/>
            <p:nvPr/>
          </p:nvGrpSpPr>
          <p:grpSpPr>
            <a:xfrm>
              <a:off x="1008936" y="2117074"/>
              <a:ext cx="846543" cy="1229744"/>
              <a:chOff x="1008936" y="2117074"/>
              <a:chExt cx="846543" cy="1229744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6514EFE9-28FD-4DB4-B2C9-86C135DDE67F}"/>
                  </a:ext>
                </a:extLst>
              </p:cNvPr>
              <p:cNvSpPr/>
              <p:nvPr/>
            </p:nvSpPr>
            <p:spPr>
              <a:xfrm>
                <a:off x="1008936" y="2117074"/>
                <a:ext cx="846543" cy="3949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accent6"/>
                    </a:solidFill>
                    <a:ea typeface="Helvetica Neue Medium"/>
                    <a:cs typeface="Helvetica Neue Medium"/>
                    <a:sym typeface="Helvetica Neue Medium"/>
                  </a:rPr>
                  <a:t>4</a:t>
                </a: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00Gb/s</a:t>
                </a:r>
                <a:b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</a:b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(e.g. </a:t>
                </a:r>
                <a:r>
                  <a:rPr kumimoji="0" lang="en-US" sz="800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NDR</a:t>
                </a: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  <a:endParaRPr kumimoji="0" lang="en-US" sz="105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3" name="Arrow: Left-Right 272">
                <a:extLst>
                  <a:ext uri="{FF2B5EF4-FFF2-40B4-BE49-F238E27FC236}">
                    <a16:creationId xmlns:a16="http://schemas.microsoft.com/office/drawing/2014/main" id="{F5264C5B-5E47-43BE-9E98-1D153235FA11}"/>
                  </a:ext>
                </a:extLst>
              </p:cNvPr>
              <p:cNvSpPr/>
              <p:nvPr/>
            </p:nvSpPr>
            <p:spPr>
              <a:xfrm rot="16200000">
                <a:off x="1235823" y="2914041"/>
                <a:ext cx="368468" cy="497086"/>
              </a:xfrm>
              <a:prstGeom prst="leftRightArrow">
                <a:avLst>
                  <a:gd name="adj1" fmla="val 51270"/>
                  <a:gd name="adj2" fmla="val 28885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b="1" dirty="0">
                    <a:solidFill>
                      <a:srgbClr val="FFFFFF"/>
                    </a:solidFill>
                    <a:ea typeface="Helvetica Neue Medium"/>
                    <a:cs typeface="Helvetica Neue Medium"/>
                    <a:sym typeface="Helvetica Neue Medium"/>
                  </a:rPr>
                  <a:t>16</a:t>
                </a:r>
                <a:r>
                  <a:rPr kumimoji="0" lang="en-US" sz="5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x gen5</a:t>
                </a:r>
                <a:endParaRPr kumimoji="0" lang="en-DE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6" name="Arrow: Left-Right 335">
                <a:extLst>
                  <a:ext uri="{FF2B5EF4-FFF2-40B4-BE49-F238E27FC236}">
                    <a16:creationId xmlns:a16="http://schemas.microsoft.com/office/drawing/2014/main" id="{AC68CFDC-9B46-413A-B8C8-3414B09BE13D}"/>
                  </a:ext>
                </a:extLst>
              </p:cNvPr>
              <p:cNvSpPr/>
              <p:nvPr/>
            </p:nvSpPr>
            <p:spPr>
              <a:xfrm rot="16200000">
                <a:off x="1275517" y="2379271"/>
                <a:ext cx="295008" cy="497086"/>
              </a:xfrm>
              <a:prstGeom prst="leftRightArrow">
                <a:avLst>
                  <a:gd name="adj1" fmla="val 51270"/>
                  <a:gd name="adj2" fmla="val 28885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b="1" dirty="0">
                    <a:solidFill>
                      <a:srgbClr val="FFFFFF"/>
                    </a:solidFill>
                    <a:ea typeface="Helvetica Neue Medium"/>
                    <a:cs typeface="Helvetica Neue Medium"/>
                    <a:sym typeface="Helvetica Neue Medium"/>
                  </a:rPr>
                  <a:t>400</a:t>
                </a:r>
                <a:endParaRPr kumimoji="0" lang="en-DE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FD6238A9-CDAE-45B4-BC8F-8C7C23D0597E}"/>
                </a:ext>
              </a:extLst>
            </p:cNvPr>
            <p:cNvGrpSpPr/>
            <p:nvPr/>
          </p:nvGrpSpPr>
          <p:grpSpPr>
            <a:xfrm>
              <a:off x="725790" y="3356804"/>
              <a:ext cx="1371339" cy="790024"/>
              <a:chOff x="4493467" y="3356810"/>
              <a:chExt cx="1371339" cy="790024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B63BFE68-5977-4F63-8595-1F7FED1BB600}"/>
                  </a:ext>
                </a:extLst>
              </p:cNvPr>
              <p:cNvSpPr/>
              <p:nvPr/>
            </p:nvSpPr>
            <p:spPr>
              <a:xfrm>
                <a:off x="4493467" y="3356810"/>
                <a:ext cx="1371339" cy="67733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SPR 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80x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PCIe 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gen5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>
                  <a:solidFill>
                    <a:schemeClr val="tx1"/>
                  </a:solidFill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D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348" name="Picture 347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A8D59437-ADA8-421C-9BAE-BA9227208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063" y="3678282"/>
                <a:ext cx="1215796" cy="468552"/>
              </a:xfrm>
              <a:prstGeom prst="rect">
                <a:avLst/>
              </a:prstGeom>
            </p:spPr>
          </p:pic>
        </p:grp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62EE22A4-EDCE-4938-B3A2-87A2B82C76FC}"/>
              </a:ext>
            </a:extLst>
          </p:cNvPr>
          <p:cNvGrpSpPr/>
          <p:nvPr/>
        </p:nvGrpSpPr>
        <p:grpSpPr>
          <a:xfrm>
            <a:off x="2455426" y="2146301"/>
            <a:ext cx="1496760" cy="3507062"/>
            <a:chOff x="664726" y="2095501"/>
            <a:chExt cx="1496760" cy="3507062"/>
          </a:xfrm>
        </p:grpSpPr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B9CCD41B-CEAE-4F64-8190-42DE588E028D}"/>
                </a:ext>
              </a:extLst>
            </p:cNvPr>
            <p:cNvSpPr/>
            <p:nvPr/>
          </p:nvSpPr>
          <p:spPr>
            <a:xfrm>
              <a:off x="664726" y="2095501"/>
              <a:ext cx="1496760" cy="3507062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daos_e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ngine_1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353" name="Picture 35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2A1AABC-27DB-4413-98F7-C41064BA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745" y="2610896"/>
              <a:ext cx="457201" cy="457201"/>
            </a:xfrm>
            <a:prstGeom prst="rect">
              <a:avLst/>
            </a:prstGeom>
          </p:spPr>
        </p:pic>
        <p:sp>
          <p:nvSpPr>
            <p:cNvPr id="354" name="Arrow: Left-Right 353">
              <a:extLst>
                <a:ext uri="{FF2B5EF4-FFF2-40B4-BE49-F238E27FC236}">
                  <a16:creationId xmlns:a16="http://schemas.microsoft.com/office/drawing/2014/main" id="{FA839962-AB3A-4AE7-A1FA-3DEBD0FAFFCE}"/>
                </a:ext>
              </a:extLst>
            </p:cNvPr>
            <p:cNvSpPr/>
            <p:nvPr/>
          </p:nvSpPr>
          <p:spPr>
            <a:xfrm rot="16200000">
              <a:off x="1176740" y="4042921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16-48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36281552-65CE-4C23-AA3F-1E284E13C9B2}"/>
                </a:ext>
              </a:extLst>
            </p:cNvPr>
            <p:cNvSpPr/>
            <p:nvPr/>
          </p:nvSpPr>
          <p:spPr>
            <a:xfrm>
              <a:off x="722205" y="5033736"/>
              <a:ext cx="1382201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4-14 * NVMe</a:t>
              </a:r>
              <a:endParaRPr kumimoji="0" lang="en-DE" sz="9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FD4BB4DE-19C4-4366-B4CD-CF7A0C31B731}"/>
                </a:ext>
              </a:extLst>
            </p:cNvPr>
            <p:cNvGrpSpPr/>
            <p:nvPr/>
          </p:nvGrpSpPr>
          <p:grpSpPr>
            <a:xfrm>
              <a:off x="931890" y="4505831"/>
              <a:ext cx="920155" cy="538319"/>
              <a:chOff x="1337743" y="4506639"/>
              <a:chExt cx="920155" cy="538319"/>
            </a:xfrm>
          </p:grpSpPr>
          <p:pic>
            <p:nvPicPr>
              <p:cNvPr id="367" name="Picture 366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04B131BF-4493-4E37-A008-0A33E36A7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743" y="4506639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368" name="Picture 367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EEEFBE28-4BE6-4A71-8FCE-EDABCADFF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884" y="4587442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369" name="Picture 368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9E73B4BC-C5B8-4B30-A9EE-00B1AAB23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8025" y="4696345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370" name="Picture 369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001BC0B0-FD56-4F5E-8D33-835F67D90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166" y="4777148"/>
                <a:ext cx="379732" cy="267810"/>
              </a:xfrm>
              <a:prstGeom prst="rect">
                <a:avLst/>
              </a:prstGeom>
            </p:spPr>
          </p:pic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5726BDC-BC57-41F0-A143-F75EAB1E0618}"/>
                </a:ext>
              </a:extLst>
            </p:cNvPr>
            <p:cNvGrpSpPr/>
            <p:nvPr/>
          </p:nvGrpSpPr>
          <p:grpSpPr>
            <a:xfrm>
              <a:off x="1008936" y="2117074"/>
              <a:ext cx="846543" cy="1229744"/>
              <a:chOff x="1008936" y="2117074"/>
              <a:chExt cx="846543" cy="1229744"/>
            </a:xfrm>
          </p:grpSpPr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3F62D1FA-D89E-4B3E-B591-56D086396999}"/>
                  </a:ext>
                </a:extLst>
              </p:cNvPr>
              <p:cNvSpPr/>
              <p:nvPr/>
            </p:nvSpPr>
            <p:spPr>
              <a:xfrm>
                <a:off x="1008936" y="2117074"/>
                <a:ext cx="846543" cy="3949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accent6"/>
                    </a:solidFill>
                    <a:ea typeface="Helvetica Neue Medium"/>
                    <a:cs typeface="Helvetica Neue Medium"/>
                    <a:sym typeface="Helvetica Neue Medium"/>
                  </a:rPr>
                  <a:t>4</a:t>
                </a: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00Gb/s</a:t>
                </a:r>
                <a:b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</a:b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(e.g. </a:t>
                </a:r>
                <a:r>
                  <a:rPr kumimoji="0" lang="en-US" sz="800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NDR</a:t>
                </a: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  <a:endParaRPr kumimoji="0" lang="en-US" sz="105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5" name="Arrow: Left-Right 364">
                <a:extLst>
                  <a:ext uri="{FF2B5EF4-FFF2-40B4-BE49-F238E27FC236}">
                    <a16:creationId xmlns:a16="http://schemas.microsoft.com/office/drawing/2014/main" id="{52E63BBA-EFFE-45C5-8760-6C4BB1EB621D}"/>
                  </a:ext>
                </a:extLst>
              </p:cNvPr>
              <p:cNvSpPr/>
              <p:nvPr/>
            </p:nvSpPr>
            <p:spPr>
              <a:xfrm rot="16200000">
                <a:off x="1235823" y="2914041"/>
                <a:ext cx="368468" cy="497086"/>
              </a:xfrm>
              <a:prstGeom prst="leftRightArrow">
                <a:avLst>
                  <a:gd name="adj1" fmla="val 51270"/>
                  <a:gd name="adj2" fmla="val 28885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b="1" dirty="0">
                    <a:solidFill>
                      <a:srgbClr val="FFFFFF"/>
                    </a:solidFill>
                    <a:ea typeface="Helvetica Neue Medium"/>
                    <a:cs typeface="Helvetica Neue Medium"/>
                    <a:sym typeface="Helvetica Neue Medium"/>
                  </a:rPr>
                  <a:t>16</a:t>
                </a:r>
                <a:r>
                  <a:rPr kumimoji="0" lang="en-US" sz="5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x gen5</a:t>
                </a:r>
                <a:endParaRPr kumimoji="0" lang="en-DE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6" name="Arrow: Left-Right 365">
                <a:extLst>
                  <a:ext uri="{FF2B5EF4-FFF2-40B4-BE49-F238E27FC236}">
                    <a16:creationId xmlns:a16="http://schemas.microsoft.com/office/drawing/2014/main" id="{97C238C6-23F7-45AC-B0EE-B810581678D7}"/>
                  </a:ext>
                </a:extLst>
              </p:cNvPr>
              <p:cNvSpPr/>
              <p:nvPr/>
            </p:nvSpPr>
            <p:spPr>
              <a:xfrm rot="16200000">
                <a:off x="1275517" y="2379271"/>
                <a:ext cx="295008" cy="497086"/>
              </a:xfrm>
              <a:prstGeom prst="leftRightArrow">
                <a:avLst>
                  <a:gd name="adj1" fmla="val 51270"/>
                  <a:gd name="adj2" fmla="val 28885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b="1" dirty="0">
                    <a:solidFill>
                      <a:srgbClr val="FFFFFF"/>
                    </a:solidFill>
                    <a:ea typeface="Helvetica Neue Medium"/>
                    <a:cs typeface="Helvetica Neue Medium"/>
                    <a:sym typeface="Helvetica Neue Medium"/>
                  </a:rPr>
                  <a:t>400</a:t>
                </a:r>
                <a:endParaRPr kumimoji="0" lang="en-DE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4C107256-7FE5-4058-A902-EB961BAF907F}"/>
                </a:ext>
              </a:extLst>
            </p:cNvPr>
            <p:cNvGrpSpPr/>
            <p:nvPr/>
          </p:nvGrpSpPr>
          <p:grpSpPr>
            <a:xfrm>
              <a:off x="725790" y="3356804"/>
              <a:ext cx="1371339" cy="790024"/>
              <a:chOff x="4493467" y="3356810"/>
              <a:chExt cx="1371339" cy="790024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836C9BA5-5754-4398-BF5A-2C5D9D674793}"/>
                  </a:ext>
                </a:extLst>
              </p:cNvPr>
              <p:cNvSpPr/>
              <p:nvPr/>
            </p:nvSpPr>
            <p:spPr>
              <a:xfrm>
                <a:off x="4493467" y="3356810"/>
                <a:ext cx="1371339" cy="67733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SPR 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80x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PCIe 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gen5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>
                  <a:solidFill>
                    <a:schemeClr val="tx1"/>
                  </a:solidFill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D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361" name="Picture 360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F3F4D0E0-8205-413F-9A9D-ACBDBD078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063" y="3678282"/>
                <a:ext cx="1215796" cy="468552"/>
              </a:xfrm>
              <a:prstGeom prst="rect">
                <a:avLst/>
              </a:prstGeom>
            </p:spPr>
          </p:pic>
        </p:grpSp>
      </p:grpSp>
      <p:sp>
        <p:nvSpPr>
          <p:cNvPr id="232" name="Arrow: Left-Right 231">
            <a:extLst>
              <a:ext uri="{FF2B5EF4-FFF2-40B4-BE49-F238E27FC236}">
                <a16:creationId xmlns:a16="http://schemas.microsoft.com/office/drawing/2014/main" id="{A83C2F73-50B2-435A-A1E3-78B5EC50B541}"/>
              </a:ext>
            </a:extLst>
          </p:cNvPr>
          <p:cNvSpPr/>
          <p:nvPr/>
        </p:nvSpPr>
        <p:spPr>
          <a:xfrm>
            <a:off x="2155136" y="3574055"/>
            <a:ext cx="348844" cy="342751"/>
          </a:xfrm>
          <a:prstGeom prst="leftRightArrow">
            <a:avLst>
              <a:gd name="adj1" fmla="val 51887"/>
              <a:gd name="adj2" fmla="val 35438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UPI</a:t>
            </a:r>
            <a:endParaRPr kumimoji="0" lang="en-DE" sz="5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5E446B66-1887-463F-A4F3-07A99B54C576}"/>
              </a:ext>
            </a:extLst>
          </p:cNvPr>
          <p:cNvGrpSpPr/>
          <p:nvPr/>
        </p:nvGrpSpPr>
        <p:grpSpPr>
          <a:xfrm>
            <a:off x="6178859" y="2146299"/>
            <a:ext cx="1584013" cy="3507063"/>
            <a:chOff x="4381809" y="2095499"/>
            <a:chExt cx="1584013" cy="3507063"/>
          </a:xfrm>
        </p:grpSpPr>
        <p:sp>
          <p:nvSpPr>
            <p:cNvPr id="372" name="Rectangle: Rounded Corners 371">
              <a:extLst>
                <a:ext uri="{FF2B5EF4-FFF2-40B4-BE49-F238E27FC236}">
                  <a16:creationId xmlns:a16="http://schemas.microsoft.com/office/drawing/2014/main" id="{05541084-5D1B-422E-9EF9-6CAE334081ED}"/>
                </a:ext>
              </a:extLst>
            </p:cNvPr>
            <p:cNvSpPr/>
            <p:nvPr/>
          </p:nvSpPr>
          <p:spPr>
            <a:xfrm>
              <a:off x="443662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ng_2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F80C5682-071D-4161-A758-6CF031A541B3}"/>
                </a:ext>
              </a:extLst>
            </p:cNvPr>
            <p:cNvSpPr/>
            <p:nvPr/>
          </p:nvSpPr>
          <p:spPr>
            <a:xfrm>
              <a:off x="520624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ng_3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374" name="Picture 37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16C55457-6679-4901-92A2-8CCD0AFD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371" y="2623892"/>
              <a:ext cx="1293263" cy="457201"/>
            </a:xfrm>
            <a:prstGeom prst="rect">
              <a:avLst/>
            </a:prstGeom>
          </p:spPr>
        </p:pic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E4C83A2B-B4A6-4931-A829-32C7116F4711}"/>
                </a:ext>
              </a:extLst>
            </p:cNvPr>
            <p:cNvSpPr/>
            <p:nvPr/>
          </p:nvSpPr>
          <p:spPr>
            <a:xfrm>
              <a:off x="4381809" y="2097837"/>
              <a:ext cx="818203" cy="433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05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HDR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6" name="Arrow: Left-Right 375">
              <a:extLst>
                <a:ext uri="{FF2B5EF4-FFF2-40B4-BE49-F238E27FC236}">
                  <a16:creationId xmlns:a16="http://schemas.microsoft.com/office/drawing/2014/main" id="{759CF9A4-66F9-4608-B0FC-9572E2368FE3}"/>
                </a:ext>
              </a:extLst>
            </p:cNvPr>
            <p:cNvSpPr/>
            <p:nvPr/>
          </p:nvSpPr>
          <p:spPr>
            <a:xfrm rot="16200000">
              <a:off x="4997032" y="2921661"/>
              <a:ext cx="36846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16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7" name="Arrow: Left-Right 376">
              <a:extLst>
                <a:ext uri="{FF2B5EF4-FFF2-40B4-BE49-F238E27FC236}">
                  <a16:creationId xmlns:a16="http://schemas.microsoft.com/office/drawing/2014/main" id="{8AB13B77-CC08-4C88-AF56-30A7C2E669AC}"/>
                </a:ext>
              </a:extLst>
            </p:cNvPr>
            <p:cNvSpPr/>
            <p:nvPr/>
          </p:nvSpPr>
          <p:spPr>
            <a:xfrm rot="16200000">
              <a:off x="5329648" y="4047403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8-424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CD0823A0-6B04-47B4-A0C0-455D8E7B0348}"/>
                </a:ext>
              </a:extLst>
            </p:cNvPr>
            <p:cNvSpPr/>
            <p:nvPr/>
          </p:nvSpPr>
          <p:spPr>
            <a:xfrm>
              <a:off x="451866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5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-7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46BD094F-1490-4051-80AA-E476084BB533}"/>
                </a:ext>
              </a:extLst>
            </p:cNvPr>
            <p:cNvGrpSpPr/>
            <p:nvPr/>
          </p:nvGrpSpPr>
          <p:grpSpPr>
            <a:xfrm>
              <a:off x="4512028" y="4577543"/>
              <a:ext cx="559873" cy="348613"/>
              <a:chOff x="4531078" y="4577543"/>
              <a:chExt cx="559873" cy="348613"/>
            </a:xfrm>
          </p:grpSpPr>
          <p:pic>
            <p:nvPicPr>
              <p:cNvPr id="394" name="Picture 393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003F3E5A-781C-4FE5-AEE2-D8D2AB80A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078" y="4577543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395" name="Picture 394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0A354B68-815F-4D51-9550-CBAFC797E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219" y="4658346"/>
                <a:ext cx="379732" cy="267810"/>
              </a:xfrm>
              <a:prstGeom prst="rect">
                <a:avLst/>
              </a:prstGeom>
            </p:spPr>
          </p:pic>
        </p:grp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FB0FB53A-6F80-479E-8813-E5507A311AE7}"/>
                </a:ext>
              </a:extLst>
            </p:cNvPr>
            <p:cNvSpPr/>
            <p:nvPr/>
          </p:nvSpPr>
          <p:spPr>
            <a:xfrm>
              <a:off x="528447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5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-7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1" name="Arrow: Left-Right 380">
              <a:extLst>
                <a:ext uri="{FF2B5EF4-FFF2-40B4-BE49-F238E27FC236}">
                  <a16:creationId xmlns:a16="http://schemas.microsoft.com/office/drawing/2014/main" id="{09E3CB9B-4EF1-4FEA-8DB9-55FEC3FAC362}"/>
                </a:ext>
              </a:extLst>
            </p:cNvPr>
            <p:cNvSpPr/>
            <p:nvPr/>
          </p:nvSpPr>
          <p:spPr>
            <a:xfrm rot="16200000">
              <a:off x="4560028" y="4050541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8-24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D247EF5D-B64D-441F-A6FD-97121A0AFF14}"/>
                </a:ext>
              </a:extLst>
            </p:cNvPr>
            <p:cNvGrpSpPr/>
            <p:nvPr/>
          </p:nvGrpSpPr>
          <p:grpSpPr>
            <a:xfrm>
              <a:off x="5282615" y="4582029"/>
              <a:ext cx="559873" cy="348613"/>
              <a:chOff x="5257215" y="4582029"/>
              <a:chExt cx="559873" cy="348613"/>
            </a:xfrm>
          </p:grpSpPr>
          <p:pic>
            <p:nvPicPr>
              <p:cNvPr id="392" name="Picture 391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7423CDCB-851E-4E51-8FB9-8BDA995B3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215" y="4582029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393" name="Picture 392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FC0412C4-CB0D-4E5D-986E-D1B40EFA2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356" y="4662832"/>
                <a:ext cx="379732" cy="267810"/>
              </a:xfrm>
              <a:prstGeom prst="rect">
                <a:avLst/>
              </a:prstGeom>
            </p:spPr>
          </p:pic>
        </p:grpSp>
        <p:sp>
          <p:nvSpPr>
            <p:cNvPr id="383" name="Arrow: Left-Right 382">
              <a:extLst>
                <a:ext uri="{FF2B5EF4-FFF2-40B4-BE49-F238E27FC236}">
                  <a16:creationId xmlns:a16="http://schemas.microsoft.com/office/drawing/2014/main" id="{3C837162-1084-48A9-9982-61EE7DA138A5}"/>
                </a:ext>
              </a:extLst>
            </p:cNvPr>
            <p:cNvSpPr/>
            <p:nvPr/>
          </p:nvSpPr>
          <p:spPr>
            <a:xfrm rot="16200000">
              <a:off x="4661383" y="2467071"/>
              <a:ext cx="295008" cy="347960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200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F43D9E64-39E0-45E9-AA63-96B4A0BAC5A7}"/>
                </a:ext>
              </a:extLst>
            </p:cNvPr>
            <p:cNvSpPr/>
            <p:nvPr/>
          </p:nvSpPr>
          <p:spPr>
            <a:xfrm>
              <a:off x="5147619" y="2097837"/>
              <a:ext cx="818203" cy="433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05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HDR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5" name="Arrow: Left-Right 384">
              <a:extLst>
                <a:ext uri="{FF2B5EF4-FFF2-40B4-BE49-F238E27FC236}">
                  <a16:creationId xmlns:a16="http://schemas.microsoft.com/office/drawing/2014/main" id="{4C4E76F8-864A-4508-854B-12254BBAADF5}"/>
                </a:ext>
              </a:extLst>
            </p:cNvPr>
            <p:cNvSpPr/>
            <p:nvPr/>
          </p:nvSpPr>
          <p:spPr>
            <a:xfrm rot="16200000">
              <a:off x="5389093" y="2467071"/>
              <a:ext cx="295008" cy="347960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200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E89EBAB-C260-4BC7-835E-851E24ADA82F}"/>
                </a:ext>
              </a:extLst>
            </p:cNvPr>
            <p:cNvGrpSpPr/>
            <p:nvPr/>
          </p:nvGrpSpPr>
          <p:grpSpPr>
            <a:xfrm>
              <a:off x="4493467" y="3356810"/>
              <a:ext cx="1371339" cy="790024"/>
              <a:chOff x="4493467" y="3356810"/>
              <a:chExt cx="1371339" cy="790024"/>
            </a:xfrm>
          </p:grpSpPr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FEE6091-98B0-498A-A59C-A0047C47DE4B}"/>
                  </a:ext>
                </a:extLst>
              </p:cNvPr>
              <p:cNvSpPr/>
              <p:nvPr/>
            </p:nvSpPr>
            <p:spPr>
              <a:xfrm>
                <a:off x="4493467" y="3356810"/>
                <a:ext cx="1371339" cy="67733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SPR 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80x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PCIe 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gen5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>
                  <a:solidFill>
                    <a:schemeClr val="tx1"/>
                  </a:solidFill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D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389" name="Picture 388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4E37B815-4D9B-4FD7-BC72-19352C716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063" y="3678282"/>
                <a:ext cx="1215796" cy="468552"/>
              </a:xfrm>
              <a:prstGeom prst="rect">
                <a:avLst/>
              </a:prstGeom>
            </p:spPr>
          </p:pic>
        </p:grpSp>
      </p:grpSp>
      <p:sp>
        <p:nvSpPr>
          <p:cNvPr id="175" name="Arrow: Left-Right 174">
            <a:extLst>
              <a:ext uri="{FF2B5EF4-FFF2-40B4-BE49-F238E27FC236}">
                <a16:creationId xmlns:a16="http://schemas.microsoft.com/office/drawing/2014/main" id="{108E1A07-7F1F-41AC-A897-F5B4CFC30478}"/>
              </a:ext>
            </a:extLst>
          </p:cNvPr>
          <p:cNvSpPr/>
          <p:nvPr/>
        </p:nvSpPr>
        <p:spPr>
          <a:xfrm>
            <a:off x="5933386" y="3574055"/>
            <a:ext cx="348844" cy="342751"/>
          </a:xfrm>
          <a:prstGeom prst="leftRightArrow">
            <a:avLst>
              <a:gd name="adj1" fmla="val 51887"/>
              <a:gd name="adj2" fmla="val 35438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UPI</a:t>
            </a:r>
            <a:endParaRPr kumimoji="0" lang="en-DE" sz="5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8992E4-4A0B-4D3D-9D69-1A234B2C1636}"/>
              </a:ext>
            </a:extLst>
          </p:cNvPr>
          <p:cNvGrpSpPr/>
          <p:nvPr/>
        </p:nvGrpSpPr>
        <p:grpSpPr>
          <a:xfrm>
            <a:off x="8190786" y="2146299"/>
            <a:ext cx="1614893" cy="3507063"/>
            <a:chOff x="8190786" y="2095499"/>
            <a:chExt cx="1614893" cy="3507063"/>
          </a:xfrm>
        </p:grpSpPr>
        <p:sp>
          <p:nvSpPr>
            <p:cNvPr id="397" name="Rectangle: Rounded Corners 396">
              <a:extLst>
                <a:ext uri="{FF2B5EF4-FFF2-40B4-BE49-F238E27FC236}">
                  <a16:creationId xmlns:a16="http://schemas.microsoft.com/office/drawing/2014/main" id="{A31698E2-A72E-4FE4-AE24-0D67D53F0591}"/>
                </a:ext>
              </a:extLst>
            </p:cNvPr>
            <p:cNvSpPr/>
            <p:nvPr/>
          </p:nvSpPr>
          <p:spPr>
            <a:xfrm>
              <a:off x="825932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ng_0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DD4C3C50-A7B3-408C-934D-CADCF0C91B49}"/>
                </a:ext>
              </a:extLst>
            </p:cNvPr>
            <p:cNvSpPr/>
            <p:nvPr/>
          </p:nvSpPr>
          <p:spPr>
            <a:xfrm>
              <a:off x="902894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ng_1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2" name="Arrow: Left-Right 401">
              <a:extLst>
                <a:ext uri="{FF2B5EF4-FFF2-40B4-BE49-F238E27FC236}">
                  <a16:creationId xmlns:a16="http://schemas.microsoft.com/office/drawing/2014/main" id="{3605E228-B135-4F16-96F4-B16F012F2061}"/>
                </a:ext>
              </a:extLst>
            </p:cNvPr>
            <p:cNvSpPr/>
            <p:nvPr/>
          </p:nvSpPr>
          <p:spPr>
            <a:xfrm rot="16200000">
              <a:off x="9152348" y="4047403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16-20x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5F002238-A3FC-4301-B345-25381C7D4DE6}"/>
                </a:ext>
              </a:extLst>
            </p:cNvPr>
            <p:cNvSpPr/>
            <p:nvPr/>
          </p:nvSpPr>
          <p:spPr>
            <a:xfrm>
              <a:off x="834136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4-5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4077AF17-70B4-43E8-B7BC-48B4DFE162C3}"/>
                </a:ext>
              </a:extLst>
            </p:cNvPr>
            <p:cNvGrpSpPr/>
            <p:nvPr/>
          </p:nvGrpSpPr>
          <p:grpSpPr>
            <a:xfrm>
              <a:off x="8334728" y="4577543"/>
              <a:ext cx="559873" cy="348613"/>
              <a:chOff x="4531078" y="4577543"/>
              <a:chExt cx="559873" cy="348613"/>
            </a:xfrm>
          </p:grpSpPr>
          <p:pic>
            <p:nvPicPr>
              <p:cNvPr id="419" name="Picture 418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9B83490B-334B-4390-A8DA-AD6C94E51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078" y="4577543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420" name="Picture 419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2A8D5FEF-C754-4517-BFDD-14FB4BD01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219" y="4658346"/>
                <a:ext cx="379732" cy="267810"/>
              </a:xfrm>
              <a:prstGeom prst="rect">
                <a:avLst/>
              </a:prstGeom>
            </p:spPr>
          </p:pic>
        </p:grp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39DD2EFB-7CDA-4A98-94D5-6E842CC2E587}"/>
                </a:ext>
              </a:extLst>
            </p:cNvPr>
            <p:cNvSpPr/>
            <p:nvPr/>
          </p:nvSpPr>
          <p:spPr>
            <a:xfrm>
              <a:off x="910717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4-5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6" name="Arrow: Left-Right 405">
              <a:extLst>
                <a:ext uri="{FF2B5EF4-FFF2-40B4-BE49-F238E27FC236}">
                  <a16:creationId xmlns:a16="http://schemas.microsoft.com/office/drawing/2014/main" id="{625B0848-77A7-4D34-9017-1C9408FAB40E}"/>
                </a:ext>
              </a:extLst>
            </p:cNvPr>
            <p:cNvSpPr/>
            <p:nvPr/>
          </p:nvSpPr>
          <p:spPr>
            <a:xfrm rot="16200000">
              <a:off x="8382728" y="4050541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16-20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7A7E2E84-D152-477F-92E5-6AAD864B190F}"/>
                </a:ext>
              </a:extLst>
            </p:cNvPr>
            <p:cNvGrpSpPr/>
            <p:nvPr/>
          </p:nvGrpSpPr>
          <p:grpSpPr>
            <a:xfrm>
              <a:off x="9105315" y="4582029"/>
              <a:ext cx="559873" cy="348613"/>
              <a:chOff x="5257215" y="4582029"/>
              <a:chExt cx="559873" cy="348613"/>
            </a:xfrm>
          </p:grpSpPr>
          <p:pic>
            <p:nvPicPr>
              <p:cNvPr id="417" name="Picture 416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A8C73A3F-F039-43A2-8DE1-CEBBB3C53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215" y="4582029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418" name="Picture 417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C9BB090A-09A2-4758-9360-97BEF5E01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356" y="4662832"/>
                <a:ext cx="379732" cy="267810"/>
              </a:xfrm>
              <a:prstGeom prst="rect">
                <a:avLst/>
              </a:prstGeom>
            </p:spPr>
          </p:pic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D3C8B4C3-A253-4AB0-A98F-37BA60740E3B}"/>
                </a:ext>
              </a:extLst>
            </p:cNvPr>
            <p:cNvGrpSpPr/>
            <p:nvPr/>
          </p:nvGrpSpPr>
          <p:grpSpPr>
            <a:xfrm>
              <a:off x="8316167" y="3356810"/>
              <a:ext cx="1371339" cy="790024"/>
              <a:chOff x="4493467" y="3356810"/>
              <a:chExt cx="1371339" cy="790024"/>
            </a:xfrm>
          </p:grpSpPr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9B6EF5F1-4554-4B51-BFA3-C9D0B2461CB4}"/>
                  </a:ext>
                </a:extLst>
              </p:cNvPr>
              <p:cNvSpPr/>
              <p:nvPr/>
            </p:nvSpPr>
            <p:spPr>
              <a:xfrm>
                <a:off x="4493467" y="3356810"/>
                <a:ext cx="1371339" cy="67733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SPR 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80x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PCIe 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gen5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>
                  <a:solidFill>
                    <a:schemeClr val="tx1"/>
                  </a:solidFill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D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414" name="Picture 413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ABB2C987-6BFD-4D54-91C2-58041D06E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063" y="3678282"/>
                <a:ext cx="1215796" cy="468552"/>
              </a:xfrm>
              <a:prstGeom prst="rect">
                <a:avLst/>
              </a:prstGeom>
            </p:spPr>
          </p:pic>
        </p:grpSp>
        <p:pic>
          <p:nvPicPr>
            <p:cNvPr id="447" name="Picture 44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0D8E75F6-7528-462D-BA42-2AC1887C4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995" y="2610896"/>
              <a:ext cx="457201" cy="457201"/>
            </a:xfrm>
            <a:prstGeom prst="rect">
              <a:avLst/>
            </a:prstGeom>
          </p:spPr>
        </p:pic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09A554E6-F311-4253-897C-4B19A22B1F41}"/>
                </a:ext>
              </a:extLst>
            </p:cNvPr>
            <p:cNvSpPr/>
            <p:nvPr/>
          </p:nvSpPr>
          <p:spPr>
            <a:xfrm>
              <a:off x="8190786" y="2117074"/>
              <a:ext cx="846543" cy="394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4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9" name="Arrow: Left-Right 448">
              <a:extLst>
                <a:ext uri="{FF2B5EF4-FFF2-40B4-BE49-F238E27FC236}">
                  <a16:creationId xmlns:a16="http://schemas.microsoft.com/office/drawing/2014/main" id="{66FEC841-5D89-46A9-AF98-3CE915227A67}"/>
                </a:ext>
              </a:extLst>
            </p:cNvPr>
            <p:cNvSpPr/>
            <p:nvPr/>
          </p:nvSpPr>
          <p:spPr>
            <a:xfrm rot="16200000">
              <a:off x="8443073" y="2914041"/>
              <a:ext cx="36846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16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0" name="Arrow: Left-Right 449">
              <a:extLst>
                <a:ext uri="{FF2B5EF4-FFF2-40B4-BE49-F238E27FC236}">
                  <a16:creationId xmlns:a16="http://schemas.microsoft.com/office/drawing/2014/main" id="{7821EA0E-188C-4188-9497-E115167CC2DD}"/>
                </a:ext>
              </a:extLst>
            </p:cNvPr>
            <p:cNvSpPr/>
            <p:nvPr/>
          </p:nvSpPr>
          <p:spPr>
            <a:xfrm rot="16200000">
              <a:off x="8482767" y="2379271"/>
              <a:ext cx="29500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400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451" name="Picture 45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EC824F3-4BC0-45ED-92BA-7D0F9C3E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295" y="2610896"/>
              <a:ext cx="457201" cy="457201"/>
            </a:xfrm>
            <a:prstGeom prst="rect">
              <a:avLst/>
            </a:prstGeom>
          </p:spPr>
        </p:pic>
        <p:sp>
          <p:nvSpPr>
            <p:cNvPr id="453" name="Arrow: Left-Right 452">
              <a:extLst>
                <a:ext uri="{FF2B5EF4-FFF2-40B4-BE49-F238E27FC236}">
                  <a16:creationId xmlns:a16="http://schemas.microsoft.com/office/drawing/2014/main" id="{6D54A068-10DE-49D6-BFA6-EF5F4440487E}"/>
                </a:ext>
              </a:extLst>
            </p:cNvPr>
            <p:cNvSpPr/>
            <p:nvPr/>
          </p:nvSpPr>
          <p:spPr>
            <a:xfrm rot="16200000">
              <a:off x="9192373" y="2914041"/>
              <a:ext cx="36846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16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4" name="Arrow: Left-Right 453">
              <a:extLst>
                <a:ext uri="{FF2B5EF4-FFF2-40B4-BE49-F238E27FC236}">
                  <a16:creationId xmlns:a16="http://schemas.microsoft.com/office/drawing/2014/main" id="{DAF6C901-2E3D-4748-8837-7A8D4B60AEEC}"/>
                </a:ext>
              </a:extLst>
            </p:cNvPr>
            <p:cNvSpPr/>
            <p:nvPr/>
          </p:nvSpPr>
          <p:spPr>
            <a:xfrm rot="16200000">
              <a:off x="9232067" y="2379271"/>
              <a:ext cx="29500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400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823E71D1-3843-4387-B48C-F71485B12F45}"/>
                </a:ext>
              </a:extLst>
            </p:cNvPr>
            <p:cNvSpPr/>
            <p:nvPr/>
          </p:nvSpPr>
          <p:spPr>
            <a:xfrm>
              <a:off x="8959136" y="2117074"/>
              <a:ext cx="846543" cy="394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4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2A179D83-7A65-45F5-9278-E736F8808EA3}"/>
              </a:ext>
            </a:extLst>
          </p:cNvPr>
          <p:cNvGrpSpPr/>
          <p:nvPr/>
        </p:nvGrpSpPr>
        <p:grpSpPr>
          <a:xfrm>
            <a:off x="9937036" y="2146299"/>
            <a:ext cx="1614893" cy="3507063"/>
            <a:chOff x="8190786" y="2095499"/>
            <a:chExt cx="1614893" cy="3507063"/>
          </a:xfrm>
        </p:grpSpPr>
        <p:sp>
          <p:nvSpPr>
            <p:cNvPr id="457" name="Rectangle: Rounded Corners 456">
              <a:extLst>
                <a:ext uri="{FF2B5EF4-FFF2-40B4-BE49-F238E27FC236}">
                  <a16:creationId xmlns:a16="http://schemas.microsoft.com/office/drawing/2014/main" id="{1A89990E-E4CF-4C64-93D8-28366049C48E}"/>
                </a:ext>
              </a:extLst>
            </p:cNvPr>
            <p:cNvSpPr/>
            <p:nvPr/>
          </p:nvSpPr>
          <p:spPr>
            <a:xfrm>
              <a:off x="825932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ng_2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8" name="Rectangle: Rounded Corners 457">
              <a:extLst>
                <a:ext uri="{FF2B5EF4-FFF2-40B4-BE49-F238E27FC236}">
                  <a16:creationId xmlns:a16="http://schemas.microsoft.com/office/drawing/2014/main" id="{0DA65063-1372-48BC-B4E5-013AB99088C0}"/>
                </a:ext>
              </a:extLst>
            </p:cNvPr>
            <p:cNvSpPr/>
            <p:nvPr/>
          </p:nvSpPr>
          <p:spPr>
            <a:xfrm>
              <a:off x="9028947" y="2095499"/>
              <a:ext cx="710794" cy="3507063"/>
            </a:xfrm>
            <a:prstGeom prst="roundRect">
              <a:avLst>
                <a:gd name="adj" fmla="val 9188"/>
              </a:avLst>
            </a:prstGeom>
            <a:solidFill>
              <a:srgbClr val="C0C0C0">
                <a:alpha val="60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e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ng_3</a:t>
              </a:r>
              <a:endParaRPr kumimoji="0" lang="en-DE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9" name="Arrow: Left-Right 458">
              <a:extLst>
                <a:ext uri="{FF2B5EF4-FFF2-40B4-BE49-F238E27FC236}">
                  <a16:creationId xmlns:a16="http://schemas.microsoft.com/office/drawing/2014/main" id="{B871A7E7-7BFC-4E15-A6D9-61E97E7CB574}"/>
                </a:ext>
              </a:extLst>
            </p:cNvPr>
            <p:cNvSpPr/>
            <p:nvPr/>
          </p:nvSpPr>
          <p:spPr>
            <a:xfrm rot="16200000">
              <a:off x="9152348" y="4047403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16-20x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86F5B244-79CE-4B28-BCE2-E49AD066C75F}"/>
                </a:ext>
              </a:extLst>
            </p:cNvPr>
            <p:cNvSpPr/>
            <p:nvPr/>
          </p:nvSpPr>
          <p:spPr>
            <a:xfrm>
              <a:off x="834136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4-5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9C281454-2085-4175-B0B8-F69D14427DE1}"/>
                </a:ext>
              </a:extLst>
            </p:cNvPr>
            <p:cNvGrpSpPr/>
            <p:nvPr/>
          </p:nvGrpSpPr>
          <p:grpSpPr>
            <a:xfrm>
              <a:off x="8334728" y="4577543"/>
              <a:ext cx="559873" cy="348613"/>
              <a:chOff x="4531078" y="4577543"/>
              <a:chExt cx="559873" cy="348613"/>
            </a:xfrm>
          </p:grpSpPr>
          <p:pic>
            <p:nvPicPr>
              <p:cNvPr id="481" name="Picture 480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C0289017-6C04-43A2-873C-FAB382BC7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078" y="4577543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482" name="Picture 481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F65D30F6-6DFF-42C7-9A46-198E1527B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219" y="4658346"/>
                <a:ext cx="379732" cy="267810"/>
              </a:xfrm>
              <a:prstGeom prst="rect">
                <a:avLst/>
              </a:prstGeom>
            </p:spPr>
          </p:pic>
        </p:grp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831FCCC8-A7FE-4898-925D-3B53407E78C8}"/>
                </a:ext>
              </a:extLst>
            </p:cNvPr>
            <p:cNvSpPr/>
            <p:nvPr/>
          </p:nvSpPr>
          <p:spPr>
            <a:xfrm>
              <a:off x="9107171" y="4914457"/>
              <a:ext cx="561436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4-5 * 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NVMe</a:t>
              </a:r>
              <a:endParaRPr kumimoji="0" lang="en-DE" sz="80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3" name="Arrow: Left-Right 462">
              <a:extLst>
                <a:ext uri="{FF2B5EF4-FFF2-40B4-BE49-F238E27FC236}">
                  <a16:creationId xmlns:a16="http://schemas.microsoft.com/office/drawing/2014/main" id="{E1A63B9D-1DD5-4603-83D8-1224251D282E}"/>
                </a:ext>
              </a:extLst>
            </p:cNvPr>
            <p:cNvSpPr/>
            <p:nvPr/>
          </p:nvSpPr>
          <p:spPr>
            <a:xfrm rot="16200000">
              <a:off x="8382728" y="4050541"/>
              <a:ext cx="463632" cy="457398"/>
            </a:xfrm>
            <a:prstGeom prst="leftRightArrow">
              <a:avLst>
                <a:gd name="adj1" fmla="val 55713"/>
                <a:gd name="adj2" fmla="val 2888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chemeClr val="bg1"/>
                  </a:solidFill>
                  <a:ea typeface="Helvetica Neue Medium"/>
                  <a:cs typeface="Helvetica Neue Medium"/>
                  <a:sym typeface="Helvetica Neue Medium"/>
                </a:rPr>
                <a:t>16-20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46AD3B9B-9471-4DC5-8C07-3E1AEB548195}"/>
                </a:ext>
              </a:extLst>
            </p:cNvPr>
            <p:cNvGrpSpPr/>
            <p:nvPr/>
          </p:nvGrpSpPr>
          <p:grpSpPr>
            <a:xfrm>
              <a:off x="9105315" y="4582029"/>
              <a:ext cx="559873" cy="348613"/>
              <a:chOff x="5257215" y="4582029"/>
              <a:chExt cx="559873" cy="348613"/>
            </a:xfrm>
          </p:grpSpPr>
          <p:pic>
            <p:nvPicPr>
              <p:cNvPr id="479" name="Picture 478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2825BB08-AF7E-497C-B7B0-628B17193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215" y="4582029"/>
                <a:ext cx="379732" cy="267810"/>
              </a:xfrm>
              <a:prstGeom prst="rect">
                <a:avLst/>
              </a:prstGeom>
            </p:spPr>
          </p:pic>
          <p:pic>
            <p:nvPicPr>
              <p:cNvPr id="480" name="Picture 479" descr="A close-up of a logo&#10;&#10;Description automatically generated with low confidence">
                <a:extLst>
                  <a:ext uri="{FF2B5EF4-FFF2-40B4-BE49-F238E27FC236}">
                    <a16:creationId xmlns:a16="http://schemas.microsoft.com/office/drawing/2014/main" id="{FC9B4A6A-3038-4080-A6EC-9F40FACD7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356" y="4662832"/>
                <a:ext cx="379732" cy="267810"/>
              </a:xfrm>
              <a:prstGeom prst="rect">
                <a:avLst/>
              </a:prstGeom>
            </p:spPr>
          </p:pic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3F3B256C-51F3-473B-9B63-36DD093D9959}"/>
                </a:ext>
              </a:extLst>
            </p:cNvPr>
            <p:cNvGrpSpPr/>
            <p:nvPr/>
          </p:nvGrpSpPr>
          <p:grpSpPr>
            <a:xfrm>
              <a:off x="8316167" y="3356810"/>
              <a:ext cx="1371339" cy="790024"/>
              <a:chOff x="4493467" y="3356810"/>
              <a:chExt cx="1371339" cy="790024"/>
            </a:xfrm>
          </p:grpSpPr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AE96421F-DA3D-4B39-B3F4-222E154079A8}"/>
                  </a:ext>
                </a:extLst>
              </p:cNvPr>
              <p:cNvSpPr/>
              <p:nvPr/>
            </p:nvSpPr>
            <p:spPr>
              <a:xfrm>
                <a:off x="4493467" y="3356810"/>
                <a:ext cx="1371339" cy="67733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SPR 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80x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PCIe </a:t>
                </a:r>
                <a:r>
                  <a:rPr lang="en-US" sz="9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gen5</a:t>
                </a:r>
                <a:r>
                  <a:rPr lang="en-US" sz="9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>
                  <a:solidFill>
                    <a:schemeClr val="tx1"/>
                  </a:solidFill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D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476" name="Picture 475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CEC64655-B270-40EB-86C1-6F9A1C3B8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063" y="3678282"/>
                <a:ext cx="1215796" cy="468552"/>
              </a:xfrm>
              <a:prstGeom prst="rect">
                <a:avLst/>
              </a:prstGeom>
            </p:spPr>
          </p:pic>
        </p:grpSp>
        <p:pic>
          <p:nvPicPr>
            <p:cNvPr id="466" name="Picture 46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A10D241-56F2-4E3C-AA8D-B4BEA9B5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995" y="2610896"/>
              <a:ext cx="457201" cy="457201"/>
            </a:xfrm>
            <a:prstGeom prst="rect">
              <a:avLst/>
            </a:prstGeom>
          </p:spPr>
        </p:pic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FA5FF247-F6D5-4FD9-9BDA-C242AF8B9B0C}"/>
                </a:ext>
              </a:extLst>
            </p:cNvPr>
            <p:cNvSpPr/>
            <p:nvPr/>
          </p:nvSpPr>
          <p:spPr>
            <a:xfrm>
              <a:off x="8190786" y="2117074"/>
              <a:ext cx="846543" cy="394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4</a:t>
              </a: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8" name="Arrow: Left-Right 467">
              <a:extLst>
                <a:ext uri="{FF2B5EF4-FFF2-40B4-BE49-F238E27FC236}">
                  <a16:creationId xmlns:a16="http://schemas.microsoft.com/office/drawing/2014/main" id="{EA494A6D-9D5F-4D5F-98FE-FAEA9550BC5F}"/>
                </a:ext>
              </a:extLst>
            </p:cNvPr>
            <p:cNvSpPr/>
            <p:nvPr/>
          </p:nvSpPr>
          <p:spPr>
            <a:xfrm rot="16200000">
              <a:off x="8443073" y="2914041"/>
              <a:ext cx="36846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16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9" name="Arrow: Left-Right 468">
              <a:extLst>
                <a:ext uri="{FF2B5EF4-FFF2-40B4-BE49-F238E27FC236}">
                  <a16:creationId xmlns:a16="http://schemas.microsoft.com/office/drawing/2014/main" id="{31B4930B-C295-4EB4-B26B-7FFD200F9ED6}"/>
                </a:ext>
              </a:extLst>
            </p:cNvPr>
            <p:cNvSpPr/>
            <p:nvPr/>
          </p:nvSpPr>
          <p:spPr>
            <a:xfrm rot="16200000">
              <a:off x="8482767" y="2379271"/>
              <a:ext cx="29500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400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470" name="Picture 46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E0D48F1-0A05-4827-9E42-2018529C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295" y="2610896"/>
              <a:ext cx="457201" cy="457201"/>
            </a:xfrm>
            <a:prstGeom prst="rect">
              <a:avLst/>
            </a:prstGeom>
          </p:spPr>
        </p:pic>
        <p:sp>
          <p:nvSpPr>
            <p:cNvPr id="471" name="Arrow: Left-Right 470">
              <a:extLst>
                <a:ext uri="{FF2B5EF4-FFF2-40B4-BE49-F238E27FC236}">
                  <a16:creationId xmlns:a16="http://schemas.microsoft.com/office/drawing/2014/main" id="{C54D69DC-0F22-442B-932B-2D91C334F0AA}"/>
                </a:ext>
              </a:extLst>
            </p:cNvPr>
            <p:cNvSpPr/>
            <p:nvPr/>
          </p:nvSpPr>
          <p:spPr>
            <a:xfrm rot="16200000">
              <a:off x="9192373" y="2914041"/>
              <a:ext cx="36846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16</a:t>
              </a:r>
              <a:r>
                <a:rPr kumimoji="0" lang="en-US" sz="5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x gen5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2" name="Arrow: Left-Right 471">
              <a:extLst>
                <a:ext uri="{FF2B5EF4-FFF2-40B4-BE49-F238E27FC236}">
                  <a16:creationId xmlns:a16="http://schemas.microsoft.com/office/drawing/2014/main" id="{C6C5D3FD-66AF-4BCD-B07E-1C79505D232C}"/>
                </a:ext>
              </a:extLst>
            </p:cNvPr>
            <p:cNvSpPr/>
            <p:nvPr/>
          </p:nvSpPr>
          <p:spPr>
            <a:xfrm rot="16200000">
              <a:off x="9232067" y="2379271"/>
              <a:ext cx="295008" cy="497086"/>
            </a:xfrm>
            <a:prstGeom prst="leftRightArrow">
              <a:avLst>
                <a:gd name="adj1" fmla="val 51270"/>
                <a:gd name="adj2" fmla="val 2888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500" b="1" dirty="0">
                  <a:solidFill>
                    <a:srgbClr val="FFFFFF"/>
                  </a:solidFill>
                  <a:ea typeface="Helvetica Neue Medium"/>
                  <a:cs typeface="Helvetica Neue Medium"/>
                  <a:sym typeface="Helvetica Neue Medium"/>
                </a:rPr>
                <a:t>400</a:t>
              </a:r>
              <a:endParaRPr kumimoji="0" lang="en-DE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8640395-FA9C-4832-BD44-6E4575709CB1}"/>
                </a:ext>
              </a:extLst>
            </p:cNvPr>
            <p:cNvSpPr/>
            <p:nvPr/>
          </p:nvSpPr>
          <p:spPr>
            <a:xfrm>
              <a:off x="8959136" y="2120921"/>
              <a:ext cx="846543" cy="387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solidFill>
                    <a:schemeClr val="accent6"/>
                  </a:solidFill>
                  <a:ea typeface="Helvetica Neue Medium"/>
                  <a:cs typeface="Helvetica Neue Medium"/>
                  <a:sym typeface="Helvetica Neue Medium"/>
                </a:rPr>
                <a:t>4</a:t>
              </a:r>
              <a:r>
                <a:rPr kumimoji="0" lang="en-US" sz="105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00Gb/s</a:t>
              </a:r>
              <a:br>
                <a:rPr kumimoji="0" lang="en-US" sz="105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(e.g. </a:t>
              </a:r>
              <a:r>
                <a:rPr kumimoji="0" lang="en-US" sz="800" b="1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NDR</a:t>
              </a: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46" name="Arrow: Left-Right 445">
            <a:extLst>
              <a:ext uri="{FF2B5EF4-FFF2-40B4-BE49-F238E27FC236}">
                <a16:creationId xmlns:a16="http://schemas.microsoft.com/office/drawing/2014/main" id="{67B8F1EB-15D8-4C6B-87D4-A6E8678F008A}"/>
              </a:ext>
            </a:extLst>
          </p:cNvPr>
          <p:cNvSpPr/>
          <p:nvPr/>
        </p:nvSpPr>
        <p:spPr>
          <a:xfrm>
            <a:off x="9705286" y="3574055"/>
            <a:ext cx="348844" cy="342751"/>
          </a:xfrm>
          <a:prstGeom prst="leftRightArrow">
            <a:avLst>
              <a:gd name="adj1" fmla="val 51887"/>
              <a:gd name="adj2" fmla="val 35438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UPI</a:t>
            </a:r>
            <a:endParaRPr kumimoji="0" lang="en-DE" sz="5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E6FBBE4-4D30-4EA0-B144-07915F961D46}"/>
              </a:ext>
            </a:extLst>
          </p:cNvPr>
          <p:cNvSpPr/>
          <p:nvPr/>
        </p:nvSpPr>
        <p:spPr>
          <a:xfrm>
            <a:off x="2574368" y="3807824"/>
            <a:ext cx="125904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ea typeface="Helvetica Neue Medium"/>
                <a:cs typeface="Helvetica Neue Medium"/>
                <a:sym typeface="Helvetica Neue Medium"/>
              </a:rPr>
              <a:t>8x or 16x DRAM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A944E7E-7177-4FA0-B6A2-293120EAC64D}"/>
              </a:ext>
            </a:extLst>
          </p:cNvPr>
          <p:cNvSpPr/>
          <p:nvPr/>
        </p:nvSpPr>
        <p:spPr>
          <a:xfrm>
            <a:off x="842310" y="3801198"/>
            <a:ext cx="125904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ea typeface="Helvetica Neue Medium"/>
                <a:cs typeface="Helvetica Neue Medium"/>
                <a:sym typeface="Helvetica Neue Medium"/>
              </a:rPr>
              <a:t>8x or 16x DRAM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2C7EBC2-334F-4DFD-9825-BF6B8F62632F}"/>
              </a:ext>
            </a:extLst>
          </p:cNvPr>
          <p:cNvSpPr/>
          <p:nvPr/>
        </p:nvSpPr>
        <p:spPr>
          <a:xfrm>
            <a:off x="6344609" y="3809150"/>
            <a:ext cx="125904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ea typeface="Helvetica Neue Medium"/>
                <a:cs typeface="Helvetica Neue Medium"/>
                <a:sym typeface="Helvetica Neue Medium"/>
              </a:rPr>
              <a:t>8x or 16x DRAM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9376558-3CE4-4469-96C1-911C61BC157C}"/>
              </a:ext>
            </a:extLst>
          </p:cNvPr>
          <p:cNvSpPr/>
          <p:nvPr/>
        </p:nvSpPr>
        <p:spPr>
          <a:xfrm>
            <a:off x="4612551" y="3802524"/>
            <a:ext cx="125904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ea typeface="Helvetica Neue Medium"/>
                <a:cs typeface="Helvetica Neue Medium"/>
                <a:sym typeface="Helvetica Neue Medium"/>
              </a:rPr>
              <a:t>8x or 16x DRAM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113A0B3-B28D-4DF4-99EA-BB1922054C60}"/>
              </a:ext>
            </a:extLst>
          </p:cNvPr>
          <p:cNvSpPr/>
          <p:nvPr/>
        </p:nvSpPr>
        <p:spPr>
          <a:xfrm>
            <a:off x="10114855" y="3818427"/>
            <a:ext cx="125904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ea typeface="Helvetica Neue Medium"/>
                <a:cs typeface="Helvetica Neue Medium"/>
                <a:sym typeface="Helvetica Neue Medium"/>
              </a:rPr>
              <a:t>8x or 16x DRAM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597AC17-1E5F-4F35-AC99-1452D9451062}"/>
              </a:ext>
            </a:extLst>
          </p:cNvPr>
          <p:cNvSpPr/>
          <p:nvPr/>
        </p:nvSpPr>
        <p:spPr>
          <a:xfrm>
            <a:off x="8382797" y="3811801"/>
            <a:ext cx="125904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ea typeface="Helvetica Neue Medium"/>
                <a:cs typeface="Helvetica Neue Medium"/>
                <a:sym typeface="Helvetica Neue Medium"/>
              </a:rPr>
              <a:t>8x or 16x DRAM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359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DC7C-49E1-9943-2124-52FF6328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“Traditional” Configuration Options in daos_server.yml</a:t>
            </a:r>
            <a:endParaRPr lang="en-D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40582-860F-C55B-63CA-A34DE9EB5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43" y="1666341"/>
            <a:ext cx="3264691" cy="3525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07D9A-73FF-E021-0FFE-969876712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68" y="1666341"/>
            <a:ext cx="3182387" cy="3539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E19CBB-AEC8-C7FF-EE98-28451A76CD57}"/>
              </a:ext>
            </a:extLst>
          </p:cNvPr>
          <p:cNvSpPr txBox="1"/>
          <p:nvPr/>
        </p:nvSpPr>
        <p:spPr>
          <a:xfrm>
            <a:off x="2122943" y="5530362"/>
            <a:ext cx="326469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PMem-based DAOS</a:t>
            </a:r>
            <a:endParaRPr kumimoji="0" lang="en-DE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1FDFB-E539-ED8E-12A8-B7BF501F07CA}"/>
              </a:ext>
            </a:extLst>
          </p:cNvPr>
          <p:cNvSpPr txBox="1"/>
          <p:nvPr/>
        </p:nvSpPr>
        <p:spPr>
          <a:xfrm>
            <a:off x="6722064" y="5533293"/>
            <a:ext cx="326469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“Ephemeral” DAOS</a:t>
            </a:r>
            <a:endParaRPr kumimoji="0" lang="en-DE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975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7CB0A-5075-9914-332C-CAD8DA77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2" y="1088065"/>
            <a:ext cx="3223539" cy="5157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C88A74-64F3-235E-8258-6C4ACD60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49" y="1115498"/>
            <a:ext cx="3237257" cy="5102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79A4-E4EA-B1ED-548B-81F1B1814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354" y="1129216"/>
            <a:ext cx="3223539" cy="51165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437175D-EAFE-C8DC-1420-5C06C104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69" y="411481"/>
            <a:ext cx="11284299" cy="5791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“MD-on-SSD” Configuration Options in daos_server.yml</a:t>
            </a:r>
            <a:endParaRPr lang="en-DE" sz="3600" dirty="0"/>
          </a:p>
        </p:txBody>
      </p:sp>
    </p:spTree>
    <p:extLst>
      <p:ext uri="{BB962C8B-B14F-4D97-AF65-F5344CB8AC3E}">
        <p14:creationId xmlns:p14="http://schemas.microsoft.com/office/powerpoint/2010/main" val="22569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ntel-dark">
  <a:themeElements>
    <a:clrScheme name="Custom 19">
      <a:dk1>
        <a:srgbClr val="000000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Custom 8">
      <a:majorFont>
        <a:latin typeface="IntelOne Text Light"/>
        <a:ea typeface="Arial"/>
        <a:cs typeface="Arial"/>
      </a:majorFont>
      <a:minorFont>
        <a:latin typeface="IntelOne Tex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Intel2020-Blue" id="{D9323E3A-118C-43A6-89C0-C96596E37B42}" vid="{AEA43C02-EC13-455A-B9B9-65B3CDA9A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a4ad62-bfc5-4b3e-8623-9e23bab4bb4c" xsi:nil="true"/>
    <lcf76f155ced4ddcb4097134ff3c332f xmlns="1b3d5829-0917-4e72-940f-981ea536935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CB3699155C24D87CFFD6FA3B8099D" ma:contentTypeVersion="12" ma:contentTypeDescription="Create a new document." ma:contentTypeScope="" ma:versionID="8eb2bc021e7bc39b2d0d6c8f630a3e0f">
  <xsd:schema xmlns:xsd="http://www.w3.org/2001/XMLSchema" xmlns:xs="http://www.w3.org/2001/XMLSchema" xmlns:p="http://schemas.microsoft.com/office/2006/metadata/properties" xmlns:ns2="1b3d5829-0917-4e72-940f-981ea5369350" xmlns:ns3="a2a4ad62-bfc5-4b3e-8623-9e23bab4bb4c" targetNamespace="http://schemas.microsoft.com/office/2006/metadata/properties" ma:root="true" ma:fieldsID="ecd9b8a72e0fb12b59335ba7d0437b89" ns2:_="" ns3:_="">
    <xsd:import namespace="1b3d5829-0917-4e72-940f-981ea5369350"/>
    <xsd:import namespace="a2a4ad62-bfc5-4b3e-8623-9e23bab4b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d5829-0917-4e72-940f-981ea5369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a7515c-90a7-421b-ad67-16208a05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4ad62-bfc5-4b3e-8623-9e23bab4b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b6de07-96d9-4f2a-b85d-4fb1da2d92a3}" ma:internalName="TaxCatchAll" ma:showField="CatchAllData" ma:web="a2a4ad62-bfc5-4b3e-8623-9e23bab4b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50513-3727-441F-A0B1-FE85A67526F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d95c179-7e7b-4089-b634-6cf578331470"/>
    <ds:schemaRef ds:uri="http://purl.org/dc/elements/1.1/"/>
    <ds:schemaRef ds:uri="061549f0-8de8-4352-a32d-7038292ddd49"/>
    <ds:schemaRef ds:uri="http://purl.org/dc/terms/"/>
    <ds:schemaRef ds:uri="http://schemas.openxmlformats.org/package/2006/metadata/core-properties"/>
    <ds:schemaRef ds:uri="http://purl.org/dc/dcmitype/"/>
    <ds:schemaRef ds:uri="a2a4ad62-bfc5-4b3e-8623-9e23bab4bb4c"/>
    <ds:schemaRef ds:uri="1b3d5829-0917-4e72-940f-981ea5369350"/>
  </ds:schemaRefs>
</ds:datastoreItem>
</file>

<file path=customXml/itemProps2.xml><?xml version="1.0" encoding="utf-8"?>
<ds:datastoreItem xmlns:ds="http://schemas.openxmlformats.org/officeDocument/2006/customXml" ds:itemID="{83208BFD-0C0C-476E-A67E-07D5DA41F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98FC86-4DA6-4CA8-979E-3C52FA96A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3d5829-0917-4e72-940f-981ea5369350"/>
    <ds:schemaRef ds:uri="a2a4ad62-bfc5-4b3e-8623-9e23bab4b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Intel2020-Blue</Template>
  <TotalTime>2972</TotalTime>
  <Words>2034</Words>
  <Application>Microsoft Office PowerPoint</Application>
  <PresentationFormat>Widescreen</PresentationFormat>
  <Paragraphs>324</Paragraphs>
  <Slides>21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IntelOne Text</vt:lpstr>
      <vt:lpstr>Arial</vt:lpstr>
      <vt:lpstr>Helvetica Neue Medium</vt:lpstr>
      <vt:lpstr>IntelOne Display Medium</vt:lpstr>
      <vt:lpstr>Calibri</vt:lpstr>
      <vt:lpstr>IntelOne Display Light</vt:lpstr>
      <vt:lpstr>Intel Clear</vt:lpstr>
      <vt:lpstr>IntelOne Display Regular</vt:lpstr>
      <vt:lpstr>Intel-dark</vt:lpstr>
      <vt:lpstr>DAOS  beyond  Persistent  Memory</vt:lpstr>
      <vt:lpstr>Notices and Disclaimers</vt:lpstr>
      <vt:lpstr>DAOS Software Architecture</vt:lpstr>
      <vt:lpstr>DAOS Backend using Persistent Memory</vt:lpstr>
      <vt:lpstr>DAOS Backend using Volatile Memory</vt:lpstr>
      <vt:lpstr>New DAOS Backend Stack Layering</vt:lpstr>
      <vt:lpstr>DAOS Server Design Options for 4th Gen Xeon SP </vt:lpstr>
      <vt:lpstr>“Traditional” Configuration Options in daos_server.yml</vt:lpstr>
      <vt:lpstr>“MD-on-SSD” Configuration Options in daos_server.yml</vt:lpstr>
      <vt:lpstr>Metadata Performance (  1 engine @ 24 targets;  HDR IB;   8TB pool;   30sec stonewall  )</vt:lpstr>
      <vt:lpstr>mdtest-easy (0-Byte files):   (A) write   (B) stat</vt:lpstr>
      <vt:lpstr>mdtest-easy (0-Byte files):   (C) read   (D) delete</vt:lpstr>
      <vt:lpstr>mdtest-hard (3901-Byte files):   (A) write   (B) stat</vt:lpstr>
      <vt:lpstr>mdtest-hard (3901-Byte files):   (C) read   (D) delete</vt:lpstr>
      <vt:lpstr>Summary  and  DAOS Resources</vt:lpstr>
      <vt:lpstr>PowerPoint Presentation</vt:lpstr>
      <vt:lpstr>mdtest-hard2 (7802-Byte files):   (A) write   (B) stat</vt:lpstr>
      <vt:lpstr>mdtest-hard2 (7802-Byte files):   (C) read   (D) delete</vt:lpstr>
      <vt:lpstr>System Configuration Details (1/3)</vt:lpstr>
      <vt:lpstr>System Configuration Details (2/3)</vt:lpstr>
      <vt:lpstr>System Configuration Details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Killeen, Kristine</dc:creator>
  <cp:lastModifiedBy>Hennecke, Michael</cp:lastModifiedBy>
  <cp:revision>94</cp:revision>
  <dcterms:created xsi:type="dcterms:W3CDTF">2021-09-02T22:23:53Z</dcterms:created>
  <dcterms:modified xsi:type="dcterms:W3CDTF">2023-05-23T13:35:49Z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0x0101008A6CB3699155C24D87CFFD6FA3B8099D</vt:lpwstr>
  </property>
  <property fmtid="{D5CDD505-2E9C-101B-9397-08002B2CF9AE}" pid="3" name="MediaServiceImageTags">
    <vt:lpwstr/>
  </property>
</Properties>
</file>