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sldIdLst>
    <p:sldId id="266" r:id="rId3"/>
    <p:sldId id="262" r:id="rId4"/>
    <p:sldId id="285" r:id="rId5"/>
    <p:sldId id="269" r:id="rId6"/>
    <p:sldId id="296" r:id="rId7"/>
    <p:sldId id="297" r:id="rId8"/>
    <p:sldId id="263" r:id="rId9"/>
    <p:sldId id="273" r:id="rId10"/>
    <p:sldId id="299" r:id="rId11"/>
    <p:sldId id="270" r:id="rId12"/>
    <p:sldId id="298" r:id="rId13"/>
    <p:sldId id="300"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BA3"/>
    <a:srgbClr val="FFC4C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97"/>
    <p:restoredTop sz="94780"/>
  </p:normalViewPr>
  <p:slideViewPr>
    <p:cSldViewPr snapToGrid="0" snapToObjects="1">
      <p:cViewPr varScale="1">
        <p:scale>
          <a:sx n="136" d="100"/>
          <a:sy n="136" d="100"/>
        </p:scale>
        <p:origin x="224" y="5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60152-0BA7-FA48-AF82-9283340C6637}" type="datetimeFigureOut">
              <a:rPr lang="en-US" smtClean="0"/>
              <a:t>1/14/19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5E06E0-08BE-1B43-8576-BB4E7355FF5F}" type="slidenum">
              <a:rPr lang="en-US" smtClean="0"/>
              <a:t>‹#›</a:t>
            </a:fld>
            <a:endParaRPr lang="en-US"/>
          </a:p>
        </p:txBody>
      </p:sp>
    </p:spTree>
    <p:extLst>
      <p:ext uri="{BB962C8B-B14F-4D97-AF65-F5344CB8AC3E}">
        <p14:creationId xmlns:p14="http://schemas.microsoft.com/office/powerpoint/2010/main" val="38403046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A6DED3-E673-C043-99DB-2BD7B327A05B}"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161529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6DED3-E673-C043-99DB-2BD7B327A05B}"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108447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6DED3-E673-C043-99DB-2BD7B327A05B}"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68366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3"/>
            <a:ext cx="8212886" cy="1102519"/>
          </a:xfrm>
        </p:spPr>
        <p:txBody>
          <a:bodyPr lIns="0" rIns="0" anchor="b" anchorCtr="0">
            <a:noAutofit/>
          </a:bodyPr>
          <a:lstStyle>
            <a:lvl1pPr>
              <a:lnSpc>
                <a:spcPct val="80000"/>
              </a:lnSpc>
              <a:defRPr sz="3750" b="0" spc="0" baseline="0">
                <a:solidFill>
                  <a:schemeClr val="bg1">
                    <a:alpha val="90000"/>
                  </a:schemeClr>
                </a:solidFill>
                <a:latin typeface="+mj-lt"/>
                <a:cs typeface="Arial" panose="020B0604020202020204" pitchFamily="34" charset="0"/>
              </a:defRPr>
            </a:lvl1pPr>
          </a:lstStyle>
          <a:p>
            <a:r>
              <a:rPr lang="en-US" dirty="0"/>
              <a:t>50pt Intel Clear pro Title</a:t>
            </a:r>
            <a:br>
              <a:rPr lang="en-US" dirty="0"/>
            </a:br>
            <a:r>
              <a:rPr lang="en-US" dirty="0"/>
              <a:t>with Linear gradient</a:t>
            </a:r>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200" b="0" i="0" baseline="0">
                <a:solidFill>
                  <a:schemeClr val="accent3"/>
                </a:solidFill>
                <a:latin typeface="+mn-lt"/>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16pt Intel Clear Subhead, Date, Etc.</a:t>
            </a:r>
          </a:p>
        </p:txBody>
      </p:sp>
      <p:cxnSp>
        <p:nvCxnSpPr>
          <p:cNvPr id="9" name="Straight Connector 8"/>
          <p:cNvCxnSpPr/>
          <p:nvPr userDrawn="1"/>
        </p:nvCxnSpPr>
        <p:spPr>
          <a:xfrm>
            <a:off x="8718553"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a:spLocks noGrp="1"/>
          </p:cNvSpPr>
          <p:nvPr>
            <p:ph type="sldNum" sz="quarter" idx="4"/>
          </p:nvPr>
        </p:nvSpPr>
        <p:spPr>
          <a:xfrm>
            <a:off x="7772400" y="4824387"/>
            <a:ext cx="1295400" cy="273844"/>
          </a:xfrm>
          <a:prstGeom prst="rect">
            <a:avLst/>
          </a:prstGeom>
        </p:spPr>
        <p:txBody>
          <a:bodyPr vert="horz" lIns="0" tIns="0" rIns="0" bIns="0" rtlCol="0" anchor="ctr"/>
          <a:lstStyle>
            <a:lvl1pPr algn="r">
              <a:defRPr sz="600">
                <a:solidFill>
                  <a:schemeClr val="bg1"/>
                </a:solidFill>
                <a:latin typeface="+mn-lt"/>
                <a:cs typeface="Arial" panose="020B0604020202020204" pitchFamily="34" charset="0"/>
              </a:defRPr>
            </a:lvl1pPr>
          </a:lstStyle>
          <a:p>
            <a:fld id="{EE2556C5-CE8C-6547-B838-EA80C61A4AF7}" type="slidenum">
              <a:rPr lang="en-US" smtClean="0"/>
              <a:pPr/>
              <a:t>‹#›</a:t>
            </a:fld>
            <a:endParaRPr lang="en-US" dirty="0"/>
          </a:p>
        </p:txBody>
      </p:sp>
      <p:pic>
        <p:nvPicPr>
          <p:cNvPr id="14" name="Picture 2" descr="C:\Users\MELYSS~1\AppData\Local\Temp\SNAGHTML2ed56854.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933" t="20185" r="4315" b="26597"/>
          <a:stretch/>
        </p:blipFill>
        <p:spPr bwMode="auto">
          <a:xfrm>
            <a:off x="228600" y="117584"/>
            <a:ext cx="2819400" cy="87602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2" descr="C:\Users\MELYSS~1\AppData\Local\Temp\SNAGHTML2ed56854.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933" t="20185" r="4315" b="26597"/>
          <a:stretch/>
        </p:blipFill>
        <p:spPr bwMode="auto">
          <a:xfrm>
            <a:off x="7970521" y="4850508"/>
            <a:ext cx="597809" cy="18574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7448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1"/>
            <a:ext cx="9144000" cy="4768850"/>
          </a:xfrm>
          <a:solidFill>
            <a:schemeClr val="bg2">
              <a:lumMod val="60000"/>
              <a:lumOff val="40000"/>
            </a:schemeClr>
          </a:solidFill>
        </p:spPr>
        <p:txBody>
          <a:bodyPr/>
          <a:lstStyle>
            <a:lvl1pPr marL="0" marR="0" indent="0" algn="l" defTabSz="342900" rtl="0" eaLnBrk="1" fontAlgn="auto" latinLnBrk="0" hangingPunct="1">
              <a:lnSpc>
                <a:spcPct val="100000"/>
              </a:lnSpc>
              <a:spcBef>
                <a:spcPts val="9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13" name="Title 1"/>
          <p:cNvSpPr>
            <a:spLocks noGrp="1"/>
          </p:cNvSpPr>
          <p:nvPr>
            <p:ph type="ctrTitle" hasCustomPrompt="1"/>
          </p:nvPr>
        </p:nvSpPr>
        <p:spPr>
          <a:xfrm>
            <a:off x="444687" y="2479423"/>
            <a:ext cx="8212886" cy="1102519"/>
          </a:xfrm>
        </p:spPr>
        <p:txBody>
          <a:bodyPr lIns="0" rIns="0" anchor="b" anchorCtr="0">
            <a:noAutofit/>
          </a:bodyPr>
          <a:lstStyle>
            <a:lvl1pPr>
              <a:lnSpc>
                <a:spcPct val="80000"/>
              </a:lnSpc>
              <a:defRPr sz="3750" b="0" spc="0" baseline="0">
                <a:solidFill>
                  <a:schemeClr val="bg1">
                    <a:alpha val="90000"/>
                  </a:schemeClr>
                </a:solidFill>
                <a:latin typeface="+mj-lt"/>
                <a:cs typeface="Arial" panose="020B0604020202020204" pitchFamily="34" charset="0"/>
              </a:defRPr>
            </a:lvl1pPr>
          </a:lstStyle>
          <a:p>
            <a:r>
              <a:rPr lang="en-US" dirty="0"/>
              <a:t>50pt Intel Clear pro Title</a:t>
            </a:r>
            <a:br>
              <a:rPr lang="en-US" dirty="0"/>
            </a:br>
            <a:r>
              <a:rPr lang="en-US" dirty="0"/>
              <a:t>with image</a:t>
            </a:r>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200" b="0" i="0" baseline="0">
                <a:solidFill>
                  <a:schemeClr val="accent3"/>
                </a:solidFill>
                <a:latin typeface="+mn-lt"/>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16pt Intel Clear Subhead, Date, Etc.</a:t>
            </a:r>
          </a:p>
        </p:txBody>
      </p:sp>
      <p:cxnSp>
        <p:nvCxnSpPr>
          <p:cNvPr id="7" name="Straight Connector 6"/>
          <p:cNvCxnSpPr/>
          <p:nvPr userDrawn="1"/>
        </p:nvCxnSpPr>
        <p:spPr>
          <a:xfrm>
            <a:off x="8718553"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4"/>
          </p:nvPr>
        </p:nvSpPr>
        <p:spPr>
          <a:xfrm>
            <a:off x="7772400" y="4824387"/>
            <a:ext cx="1295400" cy="273844"/>
          </a:xfrm>
          <a:prstGeom prst="rect">
            <a:avLst/>
          </a:prstGeom>
        </p:spPr>
        <p:txBody>
          <a:bodyPr vert="horz" lIns="0" tIns="0" rIns="0" bIns="0" rtlCol="0" anchor="ctr"/>
          <a:lstStyle>
            <a:lvl1pPr algn="r">
              <a:defRPr sz="600">
                <a:solidFill>
                  <a:schemeClr val="bg1"/>
                </a:solidFill>
                <a:latin typeface="+mn-lt"/>
                <a:cs typeface="Arial" panose="020B0604020202020204" pitchFamily="34" charset="0"/>
              </a:defRPr>
            </a:lvl1pPr>
          </a:lstStyle>
          <a:p>
            <a:fld id="{EE2556C5-CE8C-6547-B838-EA80C61A4AF7}" type="slidenum">
              <a:rPr lang="en-US" smtClean="0"/>
              <a:pPr/>
              <a:t>‹#›</a:t>
            </a:fld>
            <a:endParaRPr lang="en-US" dirty="0"/>
          </a:p>
        </p:txBody>
      </p:sp>
      <p:pic>
        <p:nvPicPr>
          <p:cNvPr id="3074" name="Picture 2" descr="C:\Users\MELYSS~1\AppData\Local\Temp\SNAGHTML2ed07bc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1" y="400051"/>
            <a:ext cx="2743200" cy="6922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MELYSS~1\AppData\Local\Temp\SNAGHTML2ed56854.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933" t="20185" r="4315" b="26597"/>
          <a:stretch/>
        </p:blipFill>
        <p:spPr bwMode="auto">
          <a:xfrm>
            <a:off x="7900246" y="4824387"/>
            <a:ext cx="765549" cy="23786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48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772400" y="4824387"/>
            <a:ext cx="12954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
        <p:nvSpPr>
          <p:cNvPr id="9" name="Content Placeholder 8"/>
          <p:cNvSpPr>
            <a:spLocks noGrp="1"/>
          </p:cNvSpPr>
          <p:nvPr>
            <p:ph sz="quarter" idx="13" hasCustomPrompt="1"/>
          </p:nvPr>
        </p:nvSpPr>
        <p:spPr>
          <a:xfrm>
            <a:off x="455613" y="1203326"/>
            <a:ext cx="8228012" cy="3425825"/>
          </a:xfrm>
        </p:spPr>
        <p:txBody>
          <a:bodyPr/>
          <a:lstStyle>
            <a:lvl1pPr>
              <a:defRPr>
                <a:solidFill>
                  <a:srgbClr val="0071C5"/>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900">
                <a:solidFill>
                  <a:schemeClr val="tx2"/>
                </a:solidFill>
              </a:defRPr>
            </a:lvl5pPr>
          </a:lstStyle>
          <a:p>
            <a:pPr lvl="0"/>
            <a:r>
              <a:rPr lang="en-US" dirty="0"/>
              <a:t>18pt Intel Clear body text</a:t>
            </a:r>
          </a:p>
          <a:p>
            <a:pPr lvl="1"/>
            <a:r>
              <a:rPr lang="en-US" dirty="0"/>
              <a:t>18pt Intel Clear bullet one</a:t>
            </a:r>
          </a:p>
          <a:p>
            <a:pPr lvl="2"/>
            <a:r>
              <a:rPr lang="en-US" dirty="0"/>
              <a:t>16pt Intel Clear sub-bullet</a:t>
            </a:r>
          </a:p>
          <a:p>
            <a:pPr lvl="3"/>
            <a:r>
              <a:rPr lang="en-US" dirty="0"/>
              <a:t>14pt Intel Clear fourth level</a:t>
            </a:r>
          </a:p>
          <a:p>
            <a:pPr lvl="4"/>
            <a:r>
              <a:rPr lang="en-US" dirty="0"/>
              <a:t>12pt Intel Clear fifth level</a:t>
            </a:r>
          </a:p>
        </p:txBody>
      </p:sp>
    </p:spTree>
    <p:extLst>
      <p:ext uri="{BB962C8B-B14F-4D97-AF65-F5344CB8AC3E}">
        <p14:creationId xmlns:p14="http://schemas.microsoft.com/office/powerpoint/2010/main" val="412344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5" y="1203325"/>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050" dirty="0" smtClean="0">
                <a:solidFill>
                  <a:schemeClr val="tx2"/>
                </a:solidFill>
              </a:defRPr>
            </a:lvl3pPr>
            <a:lvl4pPr>
              <a:defRPr lang="en-US" sz="900" dirty="0" smtClean="0">
                <a:solidFill>
                  <a:schemeClr val="tx2"/>
                </a:solidFill>
              </a:defRPr>
            </a:lvl4pPr>
            <a:lvl5pPr>
              <a:defRPr lang="en-US" sz="9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
        <p:nvSpPr>
          <p:cNvPr id="9" name="Picture Placeholder 8"/>
          <p:cNvSpPr>
            <a:spLocks noGrp="1"/>
          </p:cNvSpPr>
          <p:nvPr>
            <p:ph type="pic" sz="quarter" idx="13"/>
          </p:nvPr>
        </p:nvSpPr>
        <p:spPr>
          <a:xfrm>
            <a:off x="4830765" y="943430"/>
            <a:ext cx="3181123" cy="1670950"/>
          </a:xfrm>
          <a:solidFill>
            <a:schemeClr val="bg2">
              <a:lumMod val="60000"/>
              <a:lumOff val="40000"/>
            </a:schemeClr>
          </a:solidFill>
        </p:spPr>
        <p:txBody>
          <a:bodyPr/>
          <a:lstStyle>
            <a:lvl1pPr>
              <a:defRPr sz="1350">
                <a:latin typeface="Intel Clear"/>
              </a:defRPr>
            </a:lvl1pPr>
          </a:lstStyle>
          <a:p>
            <a:r>
              <a:rPr lang="en-US" sz="825">
                <a:latin typeface="Arial"/>
              </a:rPr>
              <a:t>Click icon to add picture</a:t>
            </a:r>
            <a:endParaRPr lang="en-US" sz="825" dirty="0">
              <a:latin typeface="Arial"/>
            </a:endParaRPr>
          </a:p>
        </p:txBody>
      </p:sp>
      <p:sp>
        <p:nvSpPr>
          <p:cNvPr id="10" name="Picture Placeholder 8"/>
          <p:cNvSpPr>
            <a:spLocks noGrp="1"/>
          </p:cNvSpPr>
          <p:nvPr>
            <p:ph type="pic" sz="quarter" idx="14"/>
          </p:nvPr>
        </p:nvSpPr>
        <p:spPr>
          <a:xfrm>
            <a:off x="4830765" y="2843898"/>
            <a:ext cx="3181123" cy="1670950"/>
          </a:xfrm>
          <a:solidFill>
            <a:schemeClr val="bg2">
              <a:lumMod val="60000"/>
              <a:lumOff val="40000"/>
            </a:schemeClr>
          </a:solidFill>
        </p:spPr>
        <p:txBody>
          <a:bodyPr/>
          <a:lstStyle>
            <a:lvl1pPr>
              <a:defRPr sz="1350">
                <a:latin typeface="Intel Clear"/>
              </a:defRPr>
            </a:lvl1pPr>
          </a:lstStyle>
          <a:p>
            <a:r>
              <a:rPr lang="en-US" sz="825">
                <a:latin typeface="Arial"/>
              </a:rPr>
              <a:t>Click icon to add picture</a:t>
            </a:r>
            <a:endParaRPr lang="en-US" sz="825" dirty="0">
              <a:latin typeface="Arial"/>
            </a:endParaRPr>
          </a:p>
        </p:txBody>
      </p:sp>
    </p:spTree>
    <p:extLst>
      <p:ext uri="{BB962C8B-B14F-4D97-AF65-F5344CB8AC3E}">
        <p14:creationId xmlns:p14="http://schemas.microsoft.com/office/powerpoint/2010/main" val="342582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5" y="1203325"/>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050" dirty="0" smtClean="0">
                <a:solidFill>
                  <a:schemeClr val="tx2"/>
                </a:solidFill>
              </a:defRPr>
            </a:lvl3pPr>
            <a:lvl4pPr>
              <a:defRPr lang="en-US" sz="900" dirty="0" smtClean="0">
                <a:solidFill>
                  <a:schemeClr val="tx2"/>
                </a:solidFill>
              </a:defRPr>
            </a:lvl4pPr>
            <a:lvl5pPr>
              <a:defRPr lang="en-US" sz="9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4678363" y="1203325"/>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050" dirty="0" smtClean="0">
                <a:solidFill>
                  <a:schemeClr val="tx2"/>
                </a:solidFill>
              </a:defRPr>
            </a:lvl3pPr>
            <a:lvl4pPr>
              <a:defRPr lang="en-US" sz="900" dirty="0" smtClean="0">
                <a:solidFill>
                  <a:schemeClr val="tx2"/>
                </a:solidFill>
              </a:defRPr>
            </a:lvl4pPr>
            <a:lvl5pPr>
              <a:defRPr lang="en-US" sz="9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Tree>
    <p:extLst>
      <p:ext uri="{BB962C8B-B14F-4D97-AF65-F5344CB8AC3E}">
        <p14:creationId xmlns:p14="http://schemas.microsoft.com/office/powerpoint/2010/main" val="83885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5" y="1203326"/>
            <a:ext cx="8228013" cy="3425825"/>
          </a:xfrm>
        </p:spPr>
        <p:txBody>
          <a:bodyPr anchor="ctr" anchorCtr="0"/>
          <a:lstStyle>
            <a:lvl1pPr marL="142875" indent="-142875">
              <a:defRPr sz="2700" b="1" baseline="0">
                <a:solidFill>
                  <a:schemeClr val="accent1"/>
                </a:solidFill>
                <a:latin typeface="+mn-lt"/>
                <a:cs typeface="Arial" panose="020B0604020202020204" pitchFamily="34" charset="0"/>
              </a:defRPr>
            </a:lvl1pPr>
            <a:lvl2pPr marL="313135" indent="-169069">
              <a:buFont typeface="Intel Clear" pitchFamily="34" charset="0"/>
              <a:buChar char="–"/>
              <a:defRPr sz="900" baseline="0">
                <a:latin typeface="+mn-lt"/>
                <a:cs typeface="Arial" panose="020B0604020202020204" pitchFamily="34" charset="0"/>
              </a:defRPr>
            </a:lvl2pPr>
            <a:lvl3pPr marL="514350" indent="-171450">
              <a:buFont typeface="Intel Clear" pitchFamily="34" charset="0"/>
              <a:buChar char="–"/>
              <a:defRPr sz="900">
                <a:latin typeface="+mn-lt"/>
              </a:defRPr>
            </a:lvl3pPr>
            <a:lvl4pPr>
              <a:buFont typeface="Intel Clear" pitchFamily="34" charset="0"/>
              <a:buChar char="–"/>
              <a:defRPr sz="825">
                <a:latin typeface="+mn-lt"/>
              </a:defRPr>
            </a:lvl4pPr>
            <a:lvl5pPr>
              <a:buFont typeface="Intel Clear" pitchFamily="34" charset="0"/>
              <a:buChar char="–"/>
              <a:defRPr sz="788">
                <a:latin typeface="+mn-lt"/>
              </a:defRPr>
            </a:lvl5pPr>
          </a:lstStyle>
          <a:p>
            <a:pPr lvl="0"/>
            <a:r>
              <a:rPr lang="en-US" dirty="0"/>
              <a:t>“36pt Intel Clear Bold Text”</a:t>
            </a:r>
          </a:p>
          <a:p>
            <a:pPr lvl="1"/>
            <a:r>
              <a:rPr lang="en-US" dirty="0" err="1"/>
              <a:t>12pt</a:t>
            </a:r>
            <a:r>
              <a:rPr lang="en-US" dirty="0"/>
              <a: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Tree>
    <p:extLst>
      <p:ext uri="{BB962C8B-B14F-4D97-AF65-F5344CB8AC3E}">
        <p14:creationId xmlns:p14="http://schemas.microsoft.com/office/powerpoint/2010/main" val="188978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1"/>
            <a:ext cx="9144000" cy="4768850"/>
          </a:xfrm>
          <a:solidFill>
            <a:schemeClr val="bg2">
              <a:lumMod val="60000"/>
              <a:lumOff val="40000"/>
            </a:schemeClr>
          </a:solidFill>
        </p:spPr>
        <p:txBody>
          <a:bodyPr/>
          <a:lstStyle>
            <a:lvl1pPr marL="0" marR="0" indent="0" algn="l" defTabSz="342900" rtl="0" eaLnBrk="1" fontAlgn="auto" latinLnBrk="0" hangingPunct="1">
              <a:lnSpc>
                <a:spcPct val="100000"/>
              </a:lnSpc>
              <a:spcBef>
                <a:spcPts val="900"/>
              </a:spcBef>
              <a:spcAft>
                <a:spcPts val="0"/>
              </a:spcAft>
              <a:buClrTx/>
              <a:buSzTx/>
              <a:buFont typeface="Wingdings" panose="05000000000000000000" pitchFamily="2" charset="2"/>
              <a:buNone/>
              <a:tabLst/>
              <a:defRPr baseline="0">
                <a:latin typeface="+mj-lt"/>
              </a:defRPr>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Tree>
    <p:extLst>
      <p:ext uri="{BB962C8B-B14F-4D97-AF65-F5344CB8AC3E}">
        <p14:creationId xmlns:p14="http://schemas.microsoft.com/office/powerpoint/2010/main" val="48217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342900" rtl="0" eaLnBrk="1" fontAlgn="auto" latinLnBrk="0" hangingPunct="1">
              <a:lnSpc>
                <a:spcPct val="100000"/>
              </a:lnSpc>
              <a:spcBef>
                <a:spcPts val="9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5"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050" dirty="0" smtClean="0">
                <a:solidFill>
                  <a:schemeClr val="tx2"/>
                </a:solidFill>
              </a:defRPr>
            </a:lvl3pPr>
            <a:lvl4pPr>
              <a:defRPr lang="en-US" sz="900" dirty="0" smtClean="0">
                <a:solidFill>
                  <a:schemeClr val="tx2"/>
                </a:solidFill>
              </a:defRPr>
            </a:lvl4pPr>
            <a:lvl5pPr>
              <a:defRPr lang="en-US" sz="9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050" dirty="0" smtClean="0">
                <a:solidFill>
                  <a:schemeClr val="tx2"/>
                </a:solidFill>
              </a:defRPr>
            </a:lvl3pPr>
            <a:lvl4pPr>
              <a:defRPr lang="en-US" sz="900" dirty="0" smtClean="0">
                <a:solidFill>
                  <a:schemeClr val="tx2"/>
                </a:solidFill>
              </a:defRPr>
            </a:lvl4pPr>
            <a:lvl5pPr>
              <a:defRPr lang="en-US" sz="9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3" name="TextBox 2"/>
          <p:cNvSpPr txBox="1"/>
          <p:nvPr userDrawn="1"/>
        </p:nvSpPr>
        <p:spPr>
          <a:xfrm>
            <a:off x="1009488" y="4975796"/>
            <a:ext cx="184731" cy="207749"/>
          </a:xfrm>
          <a:prstGeom prst="rect">
            <a:avLst/>
          </a:prstGeom>
          <a:noFill/>
        </p:spPr>
        <p:txBody>
          <a:bodyPr wrap="none" rtlCol="0">
            <a:spAutoFit/>
          </a:bodyPr>
          <a:lstStyle/>
          <a:p>
            <a:endParaRPr lang="en-US" sz="750" dirty="0">
              <a:solidFill>
                <a:schemeClr val="tx2"/>
              </a:solidFill>
              <a:cs typeface="Arial" panose="020B0604020202020204" pitchFamily="34" charset="0"/>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Tree>
    <p:extLst>
      <p:ext uri="{BB962C8B-B14F-4D97-AF65-F5344CB8AC3E}">
        <p14:creationId xmlns:p14="http://schemas.microsoft.com/office/powerpoint/2010/main" val="242599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A6DED3-E673-C043-99DB-2BD7B327A05B}"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391744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5" y="2"/>
            <a:ext cx="4465637" cy="4768849"/>
          </a:xfrm>
          <a:solidFill>
            <a:schemeClr val="bg2">
              <a:lumMod val="60000"/>
              <a:lumOff val="40000"/>
            </a:schemeClr>
          </a:solidFill>
        </p:spPr>
        <p:txBody>
          <a:bodyPr/>
          <a:lstStyle>
            <a:lvl1pPr>
              <a:defRPr baseline="0"/>
            </a:lvl1pPr>
          </a:lstStyle>
          <a:p>
            <a:r>
              <a:rPr lang="en-US" dirty="0"/>
              <a:t>Insert photo here. Drag picture to placeholder or click icon to add.</a:t>
            </a:r>
          </a:p>
        </p:txBody>
      </p:sp>
      <p:sp>
        <p:nvSpPr>
          <p:cNvPr id="2" name="Title 1"/>
          <p:cNvSpPr>
            <a:spLocks noGrp="1"/>
          </p:cNvSpPr>
          <p:nvPr>
            <p:ph type="title" hasCustomPrompt="1"/>
          </p:nvPr>
        </p:nvSpPr>
        <p:spPr>
          <a:xfrm>
            <a:off x="455613" y="308848"/>
            <a:ext cx="4006850" cy="868680"/>
          </a:xfrm>
        </p:spPr>
        <p:txBody>
          <a:bodyPr>
            <a:noAutofit/>
          </a:bodyPr>
          <a:lstStyle>
            <a:lvl1pPr>
              <a:defRPr sz="2100" b="0" i="0" baseline="0">
                <a:solidFill>
                  <a:schemeClr val="tx2"/>
                </a:solidFill>
                <a:latin typeface="+mj-lt"/>
                <a:cs typeface="Arial" panose="020B0604020202020204" pitchFamily="34" charset="0"/>
              </a:defRPr>
            </a:lvl1pPr>
          </a:lstStyle>
          <a:p>
            <a:r>
              <a:rPr lang="en-US" dirty="0"/>
              <a:t>28pt Intel Clear Headline</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050" dirty="0" smtClean="0">
                <a:solidFill>
                  <a:schemeClr val="tx2"/>
                </a:solidFill>
              </a:defRPr>
            </a:lvl3pPr>
            <a:lvl4pPr>
              <a:defRPr lang="en-US" sz="900" dirty="0" smtClean="0">
                <a:solidFill>
                  <a:schemeClr val="tx2"/>
                </a:solidFill>
              </a:defRPr>
            </a:lvl4pPr>
            <a:lvl5pPr>
              <a:defRPr lang="en-US" sz="9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Tree>
    <p:extLst>
      <p:ext uri="{BB962C8B-B14F-4D97-AF65-F5344CB8AC3E}">
        <p14:creationId xmlns:p14="http://schemas.microsoft.com/office/powerpoint/2010/main" val="109027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3000" b="0" cap="none" spc="0" baseline="0">
                <a:solidFill>
                  <a:schemeClr val="tx2">
                    <a:alpha val="90000"/>
                  </a:schemeClr>
                </a:solidFill>
                <a:latin typeface="+mj-lt"/>
                <a:cs typeface="Arial" panose="020B0604020202020204" pitchFamily="34" charset="0"/>
              </a:defRPr>
            </a:lvl1pPr>
          </a:lstStyle>
          <a:p>
            <a:r>
              <a:rPr lang="en-US" dirty="0"/>
              <a:t>40pt Intel Clear Pro</a:t>
            </a:r>
            <a:br>
              <a:rPr lang="en-US" dirty="0"/>
            </a:br>
            <a:r>
              <a:rPr lang="en-US" dirty="0"/>
              <a:t>white section break</a:t>
            </a:r>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200" b="0" baseline="0">
                <a:solidFill>
                  <a:schemeClr val="accent2"/>
                </a:solidFill>
                <a:latin typeface="+mn-lt"/>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r>
              <a:rPr lang="en-US" dirty="0"/>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88272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3000" b="0" cap="none" spc="0" baseline="0">
                <a:solidFill>
                  <a:schemeClr val="bg1">
                    <a:alpha val="90000"/>
                  </a:schemeClr>
                </a:solidFill>
                <a:latin typeface="+mj-lt"/>
                <a:cs typeface="Arial" panose="020B0604020202020204" pitchFamily="34" charset="0"/>
              </a:defRPr>
            </a:lvl1pPr>
          </a:lstStyle>
          <a:p>
            <a:r>
              <a:rPr lang="en-US" dirty="0"/>
              <a:t>40pt Intel Clear Pro</a:t>
            </a:r>
            <a:br>
              <a:rPr lang="en-US" dirty="0"/>
            </a:br>
            <a:r>
              <a:rPr lang="en-US" dirty="0"/>
              <a:t>blue section break</a:t>
            </a:r>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200" b="0" i="0" baseline="0">
                <a:solidFill>
                  <a:srgbClr val="F3D54E"/>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r>
              <a:rPr lang="en-US" dirty="0"/>
              <a:t>16pt Intel Clear Subhead</a:t>
            </a:r>
          </a:p>
        </p:txBody>
      </p:sp>
      <p:cxnSp>
        <p:nvCxnSpPr>
          <p:cNvPr id="4" name="Straight Connector 3"/>
          <p:cNvCxnSpPr/>
          <p:nvPr userDrawn="1"/>
        </p:nvCxnSpPr>
        <p:spPr>
          <a:xfrm>
            <a:off x="8718553"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nvPr>
        </p:nvSpPr>
        <p:spPr>
          <a:xfrm>
            <a:off x="7772400" y="4824387"/>
            <a:ext cx="1295400" cy="273844"/>
          </a:xfrm>
          <a:prstGeom prst="rect">
            <a:avLst/>
          </a:prstGeom>
        </p:spPr>
        <p:txBody>
          <a:bodyPr vert="horz" lIns="0" tIns="0" rIns="0" bIns="0" rtlCol="0" anchor="ctr"/>
          <a:lstStyle>
            <a:lvl1pPr algn="r">
              <a:defRPr sz="600">
                <a:solidFill>
                  <a:schemeClr val="bg1"/>
                </a:solidFill>
                <a:latin typeface="+mn-lt"/>
                <a:cs typeface="Arial" panose="020B0604020202020204" pitchFamily="34" charset="0"/>
              </a:defRPr>
            </a:lvl1pPr>
          </a:lstStyle>
          <a:p>
            <a:fld id="{EE2556C5-CE8C-6547-B838-EA80C61A4AF7}" type="slidenum">
              <a:rPr lang="en-US" smtClean="0"/>
              <a:pPr/>
              <a:t>‹#›</a:t>
            </a:fld>
            <a:endParaRPr lang="en-US" dirty="0"/>
          </a:p>
        </p:txBody>
      </p:sp>
      <p:pic>
        <p:nvPicPr>
          <p:cNvPr id="8" name="Picture 2" descr="C:\Users\MELYSS~1\AppData\Local\Temp\SNAGHTML2ed56854.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933" t="20185" r="4315" b="26597"/>
          <a:stretch/>
        </p:blipFill>
        <p:spPr bwMode="auto">
          <a:xfrm>
            <a:off x="7888425" y="4842926"/>
            <a:ext cx="762001" cy="23676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5737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3"/>
            <a:ext cx="7772400" cy="1125140"/>
          </a:xfrm>
        </p:spPr>
        <p:txBody>
          <a:bodyPr anchor="t" anchorCtr="0">
            <a:noAutofit/>
          </a:bodyPr>
          <a:lstStyle>
            <a:lvl1pPr marL="0" indent="0">
              <a:buNone/>
              <a:defRPr sz="3000" b="0" baseline="0">
                <a:solidFill>
                  <a:schemeClr val="accent2"/>
                </a:solidFill>
                <a:latin typeface="Arial" panose="020B0604020202020204" pitchFamily="34" charset="0"/>
                <a:ea typeface="Intel Clear"/>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r>
              <a:rPr lang="en-US" dirty="0"/>
              <a:t>40pt Intel Clear Light Body.</a:t>
            </a:r>
            <a:br>
              <a:rPr lang="en-US" dirty="0"/>
            </a:br>
            <a:r>
              <a:rPr lang="en-US" dirty="0"/>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5"/>
            <a:ext cx="7772400" cy="1021556"/>
          </a:xfrm>
        </p:spPr>
        <p:txBody>
          <a:bodyPr anchor="b" anchorCtr="0">
            <a:noAutofit/>
          </a:bodyPr>
          <a:lstStyle>
            <a:lvl1pPr algn="l">
              <a:lnSpc>
                <a:spcPct val="80000"/>
              </a:lnSpc>
              <a:defRPr sz="3000" b="0" cap="none" spc="0" baseline="0">
                <a:solidFill>
                  <a:schemeClr val="tx2"/>
                </a:solidFill>
                <a:latin typeface="Arial" panose="020B0604020202020204" pitchFamily="34" charset="0"/>
                <a:ea typeface="Intel Clear" panose="020B0604020203020204" pitchFamily="34" charset="0"/>
                <a:cs typeface="Arial" panose="020B0604020202020204" pitchFamily="34" charset="0"/>
              </a:defRPr>
            </a:lvl1pPr>
          </a:lstStyle>
          <a:p>
            <a:r>
              <a:rPr lang="en-US" dirty="0"/>
              <a:t>40pt Intel Clear Heading</a:t>
            </a:r>
          </a:p>
        </p:txBody>
      </p:sp>
    </p:spTree>
    <p:extLst>
      <p:ext uri="{BB962C8B-B14F-4D97-AF65-F5344CB8AC3E}">
        <p14:creationId xmlns:p14="http://schemas.microsoft.com/office/powerpoint/2010/main" val="264104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9"/>
            <a:ext cx="7772400" cy="1021556"/>
          </a:xfrm>
        </p:spPr>
        <p:txBody>
          <a:bodyPr anchor="b" anchorCtr="0">
            <a:noAutofit/>
          </a:bodyPr>
          <a:lstStyle>
            <a:lvl1pPr algn="l">
              <a:lnSpc>
                <a:spcPct val="80000"/>
              </a:lnSpc>
              <a:defRPr sz="3000" b="0" cap="none" spc="0" baseline="0">
                <a:solidFill>
                  <a:schemeClr val="bg1">
                    <a:alpha val="90000"/>
                  </a:schemeClr>
                </a:solidFill>
                <a:latin typeface="+mj-lt"/>
                <a:cs typeface="Arial" panose="020B0604020202020204" pitchFamily="34" charset="0"/>
              </a:defRPr>
            </a:lvl1pPr>
          </a:lstStyle>
          <a:p>
            <a:r>
              <a:rPr lang="en-US" dirty="0"/>
              <a:t>40pt Intel Clear Pro blue section</a:t>
            </a:r>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200" b="0" baseline="0">
                <a:solidFill>
                  <a:schemeClr val="accent3"/>
                </a:solidFill>
                <a:latin typeface="+mn-lt"/>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r>
              <a:rPr lang="en-US" dirty="0"/>
              <a:t>16pt Intel Clear Subhead</a:t>
            </a:r>
          </a:p>
        </p:txBody>
      </p:sp>
      <p:sp>
        <p:nvSpPr>
          <p:cNvPr id="5" name="Picture Placeholder 4"/>
          <p:cNvSpPr>
            <a:spLocks noGrp="1"/>
          </p:cNvSpPr>
          <p:nvPr>
            <p:ph type="pic" sz="quarter" idx="13" hasCustomPrompt="1"/>
          </p:nvPr>
        </p:nvSpPr>
        <p:spPr>
          <a:xfrm>
            <a:off x="0" y="2"/>
            <a:ext cx="9144000" cy="2574131"/>
          </a:xfrm>
          <a:solidFill>
            <a:schemeClr val="bg2">
              <a:lumMod val="60000"/>
              <a:lumOff val="40000"/>
            </a:schemeClr>
          </a:solidFill>
        </p:spPr>
        <p:txBody>
          <a:bodyPr/>
          <a:lstStyle>
            <a:lvl1pPr>
              <a:defRPr baseline="0">
                <a:solidFill>
                  <a:srgbClr val="0071C5"/>
                </a:solidFill>
              </a:defRPr>
            </a:lvl1pPr>
          </a:lstStyle>
          <a:p>
            <a:r>
              <a:rPr lang="en-US" dirty="0"/>
              <a:t>Insert photo here. Drag picture to placeholder or click icon to add.</a:t>
            </a:r>
          </a:p>
        </p:txBody>
      </p:sp>
      <p:cxnSp>
        <p:nvCxnSpPr>
          <p:cNvPr id="8" name="Straight Connector 7"/>
          <p:cNvCxnSpPr/>
          <p:nvPr userDrawn="1"/>
        </p:nvCxnSpPr>
        <p:spPr>
          <a:xfrm>
            <a:off x="8718553"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7772400" y="4824387"/>
            <a:ext cx="1295400" cy="273844"/>
          </a:xfrm>
          <a:prstGeom prst="rect">
            <a:avLst/>
          </a:prstGeom>
        </p:spPr>
        <p:txBody>
          <a:bodyPr vert="horz" lIns="0" tIns="0" rIns="0" bIns="0" rtlCol="0" anchor="ctr"/>
          <a:lstStyle>
            <a:lvl1pPr algn="r">
              <a:defRPr sz="600">
                <a:solidFill>
                  <a:schemeClr val="bg1"/>
                </a:solidFill>
                <a:latin typeface="+mn-lt"/>
                <a:cs typeface="Arial" panose="020B0604020202020204" pitchFamily="34" charset="0"/>
              </a:defRPr>
            </a:lvl1pPr>
          </a:lstStyle>
          <a:p>
            <a:fld id="{EE2556C5-CE8C-6547-B838-EA80C61A4AF7}" type="slidenum">
              <a:rPr lang="en-US" smtClean="0"/>
              <a:pPr/>
              <a:t>‹#›</a:t>
            </a:fld>
            <a:endParaRPr lang="en-US" dirty="0"/>
          </a:p>
        </p:txBody>
      </p:sp>
      <p:sp>
        <p:nvSpPr>
          <p:cNvPr id="11" name="Date Placeholder 3"/>
          <p:cNvSpPr txBox="1">
            <a:spLocks/>
          </p:cNvSpPr>
          <p:nvPr userDrawn="1"/>
        </p:nvSpPr>
        <p:spPr>
          <a:xfrm>
            <a:off x="3461241" y="4901320"/>
            <a:ext cx="2593181" cy="121286"/>
          </a:xfrm>
          <a:prstGeom prst="rect">
            <a:avLst/>
          </a:prstGeom>
        </p:spPr>
        <p:txBody>
          <a:bodyPr vert="horz" lIns="68580" tIns="34290" rIns="68580" bIns="34290" rtlCol="0" anchor="ctr"/>
          <a:lstStyle>
            <a:defPPr>
              <a:defRPr lang="en-US"/>
            </a:defPPr>
            <a:lvl1pPr algn="l" rtl="0" eaLnBrk="0" fontAlgn="auto" hangingPunct="0">
              <a:spcBef>
                <a:spcPts val="0"/>
              </a:spcBef>
              <a:spcAft>
                <a:spcPts val="0"/>
              </a:spcAft>
              <a:buFontTx/>
              <a:buNone/>
              <a:defRPr sz="900" b="1" i="1"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sz="1400" b="1" i="1" kern="1200">
                <a:solidFill>
                  <a:srgbClr val="000099"/>
                </a:solidFill>
                <a:latin typeface="Arial" charset="0"/>
                <a:ea typeface="+mn-ea"/>
                <a:cs typeface="+mn-cs"/>
              </a:defRPr>
            </a:lvl2pPr>
            <a:lvl3pPr marL="914400" algn="l" rtl="0" eaLnBrk="0" fontAlgn="base" hangingPunct="0">
              <a:spcBef>
                <a:spcPct val="0"/>
              </a:spcBef>
              <a:spcAft>
                <a:spcPct val="0"/>
              </a:spcAft>
              <a:defRPr sz="1400" b="1" i="1" kern="1200">
                <a:solidFill>
                  <a:srgbClr val="000099"/>
                </a:solidFill>
                <a:latin typeface="Arial" charset="0"/>
                <a:ea typeface="+mn-ea"/>
                <a:cs typeface="+mn-cs"/>
              </a:defRPr>
            </a:lvl3pPr>
            <a:lvl4pPr marL="1371600" algn="l" rtl="0" eaLnBrk="0" fontAlgn="base" hangingPunct="0">
              <a:spcBef>
                <a:spcPct val="0"/>
              </a:spcBef>
              <a:spcAft>
                <a:spcPct val="0"/>
              </a:spcAft>
              <a:defRPr sz="1400" b="1" i="1" kern="1200">
                <a:solidFill>
                  <a:srgbClr val="000099"/>
                </a:solidFill>
                <a:latin typeface="Arial" charset="0"/>
                <a:ea typeface="+mn-ea"/>
                <a:cs typeface="+mn-cs"/>
              </a:defRPr>
            </a:lvl4pPr>
            <a:lvl5pPr marL="1828800" algn="l" rtl="0" eaLnBrk="0" fontAlgn="base" hangingPunct="0">
              <a:spcBef>
                <a:spcPct val="0"/>
              </a:spcBef>
              <a:spcAft>
                <a:spcPct val="0"/>
              </a:spcAft>
              <a:defRPr sz="1400" b="1" i="1" kern="1200">
                <a:solidFill>
                  <a:srgbClr val="000099"/>
                </a:solidFill>
                <a:latin typeface="Arial" charset="0"/>
                <a:ea typeface="+mn-ea"/>
                <a:cs typeface="+mn-cs"/>
              </a:defRPr>
            </a:lvl5pPr>
            <a:lvl6pPr marL="2286000" algn="l" defTabSz="914400" rtl="0" eaLnBrk="1" latinLnBrk="0" hangingPunct="1">
              <a:defRPr sz="1400" b="1" i="1" kern="1200">
                <a:solidFill>
                  <a:srgbClr val="000099"/>
                </a:solidFill>
                <a:latin typeface="Arial" charset="0"/>
                <a:ea typeface="+mn-ea"/>
                <a:cs typeface="+mn-cs"/>
              </a:defRPr>
            </a:lvl6pPr>
            <a:lvl7pPr marL="2743200" algn="l" defTabSz="914400" rtl="0" eaLnBrk="1" latinLnBrk="0" hangingPunct="1">
              <a:defRPr sz="1400" b="1" i="1" kern="1200">
                <a:solidFill>
                  <a:srgbClr val="000099"/>
                </a:solidFill>
                <a:latin typeface="Arial" charset="0"/>
                <a:ea typeface="+mn-ea"/>
                <a:cs typeface="+mn-cs"/>
              </a:defRPr>
            </a:lvl7pPr>
            <a:lvl8pPr marL="3200400" algn="l" defTabSz="914400" rtl="0" eaLnBrk="1" latinLnBrk="0" hangingPunct="1">
              <a:defRPr sz="1400" b="1" i="1" kern="1200">
                <a:solidFill>
                  <a:srgbClr val="000099"/>
                </a:solidFill>
                <a:latin typeface="Arial" charset="0"/>
                <a:ea typeface="+mn-ea"/>
                <a:cs typeface="+mn-cs"/>
              </a:defRPr>
            </a:lvl8pPr>
            <a:lvl9pPr marL="3657600" algn="l" defTabSz="914400" rtl="0" eaLnBrk="1" latinLnBrk="0" hangingPunct="1">
              <a:defRPr sz="1400" b="1" i="1" kern="1200">
                <a:solidFill>
                  <a:srgbClr val="000099"/>
                </a:solidFill>
                <a:latin typeface="Arial" charset="0"/>
                <a:ea typeface="+mn-ea"/>
                <a:cs typeface="+mn-cs"/>
              </a:defRPr>
            </a:lvl9pPr>
          </a:lstStyle>
          <a:p>
            <a:pPr algn="ctr">
              <a:defRPr/>
            </a:pPr>
            <a:r>
              <a:rPr lang="en-US" sz="750" dirty="0">
                <a:solidFill>
                  <a:srgbClr val="FFFF00"/>
                </a:solidFill>
              </a:rPr>
              <a:t>IXPUG 2016 Annual Meeting</a:t>
            </a:r>
          </a:p>
        </p:txBody>
      </p:sp>
      <p:pic>
        <p:nvPicPr>
          <p:cNvPr id="12" name="Picture 2" descr="C:\Users\MELYSS~1\AppData\Local\Temp\SNAGHTML2ed56854.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933" t="20185" r="4315" b="26597"/>
          <a:stretch/>
        </p:blipFill>
        <p:spPr bwMode="auto">
          <a:xfrm>
            <a:off x="7892068" y="4842636"/>
            <a:ext cx="706819" cy="21961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0473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mj-lt"/>
                <a:cs typeface="Arial" panose="020B0604020202020204" pitchFamily="34" charset="0"/>
              </a:defRPr>
            </a:lvl1pPr>
          </a:lstStyle>
          <a:p>
            <a:r>
              <a:rPr lang="en-US" dirty="0"/>
              <a:t>28pt Intel Clear Headline</a:t>
            </a:r>
          </a:p>
        </p:txBody>
      </p:sp>
    </p:spTree>
    <p:extLst>
      <p:ext uri="{BB962C8B-B14F-4D97-AF65-F5344CB8AC3E}">
        <p14:creationId xmlns:p14="http://schemas.microsoft.com/office/powerpoint/2010/main" val="288038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757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098" name="Picture 2" descr="C:\Users\MELYSS~1\AppData\Local\Temp\SNAGHTML2ed56854.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933" t="20185" r="4315" b="26597"/>
          <a:stretch/>
        </p:blipFill>
        <p:spPr bwMode="auto">
          <a:xfrm>
            <a:off x="1905002" y="1543051"/>
            <a:ext cx="5333999" cy="165734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8658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595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6DED3-E673-C043-99DB-2BD7B327A05B}"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32794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A6DED3-E673-C043-99DB-2BD7B327A05B}"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85310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A6DED3-E673-C043-99DB-2BD7B327A05B}" type="datetimeFigureOut">
              <a:rPr lang="en-US" smtClean="0"/>
              <a:t>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407625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DED3-E673-C043-99DB-2BD7B327A05B}" type="datetimeFigureOut">
              <a:rPr lang="en-US" smtClean="0"/>
              <a:t>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211452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6DED3-E673-C043-99DB-2BD7B327A05B}" type="datetimeFigureOut">
              <a:rPr lang="en-US" smtClean="0"/>
              <a:t>1/14/19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339463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A6DED3-E673-C043-99DB-2BD7B327A05B}"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115796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A6DED3-E673-C043-99DB-2BD7B327A05B}"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95BEA-FA6B-174C-BFD9-DCF88C8CA8D0}" type="slidenum">
              <a:rPr lang="en-US" smtClean="0"/>
              <a:t>‹#›</a:t>
            </a:fld>
            <a:endParaRPr lang="en-US"/>
          </a:p>
        </p:txBody>
      </p:sp>
    </p:spTree>
    <p:extLst>
      <p:ext uri="{BB962C8B-B14F-4D97-AF65-F5344CB8AC3E}">
        <p14:creationId xmlns:p14="http://schemas.microsoft.com/office/powerpoint/2010/main" val="225511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A6DED3-E673-C043-99DB-2BD7B327A05B}" type="datetimeFigureOut">
              <a:rPr lang="en-US" smtClean="0"/>
              <a:t>1/14/19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95BEA-FA6B-174C-BFD9-DCF88C8CA8D0}" type="slidenum">
              <a:rPr lang="en-US" smtClean="0"/>
              <a:t>‹#›</a:t>
            </a:fld>
            <a:endParaRPr lang="en-US"/>
          </a:p>
        </p:txBody>
      </p:sp>
    </p:spTree>
    <p:extLst>
      <p:ext uri="{BB962C8B-B14F-4D97-AF65-F5344CB8AC3E}">
        <p14:creationId xmlns:p14="http://schemas.microsoft.com/office/powerpoint/2010/main" val="3855003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72641"/>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cxnSp>
        <p:nvCxnSpPr>
          <p:cNvPr id="12" name="Straight Connector 11"/>
          <p:cNvCxnSpPr/>
          <p:nvPr/>
        </p:nvCxnSpPr>
        <p:spPr>
          <a:xfrm>
            <a:off x="8718553"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a:t>28pt Intel Clear Headline</a:t>
            </a:r>
          </a:p>
        </p:txBody>
      </p:sp>
      <p:sp>
        <p:nvSpPr>
          <p:cNvPr id="3" name="Text Placeholder 2"/>
          <p:cNvSpPr>
            <a:spLocks noGrp="1"/>
          </p:cNvSpPr>
          <p:nvPr>
            <p:ph type="body" idx="1"/>
          </p:nvPr>
        </p:nvSpPr>
        <p:spPr>
          <a:xfrm>
            <a:off x="455613" y="1203326"/>
            <a:ext cx="8228012" cy="3425825"/>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4"/>
          </p:nvPr>
        </p:nvSpPr>
        <p:spPr>
          <a:xfrm>
            <a:off x="7772400" y="4824387"/>
            <a:ext cx="1295400" cy="273844"/>
          </a:xfrm>
          <a:prstGeom prst="rect">
            <a:avLst/>
          </a:prstGeom>
        </p:spPr>
        <p:txBody>
          <a:bodyPr vert="horz" lIns="0" tIns="0" rIns="0" bIns="0" rtlCol="0" anchor="ctr"/>
          <a:lstStyle>
            <a:lvl1pPr algn="r">
              <a:defRPr sz="600">
                <a:solidFill>
                  <a:schemeClr val="bg1"/>
                </a:solidFill>
                <a:latin typeface="+mn-lt"/>
                <a:cs typeface="Arial" panose="020B0604020202020204" pitchFamily="34" charset="0"/>
              </a:defRPr>
            </a:lvl1pPr>
          </a:lstStyle>
          <a:p>
            <a:fld id="{EE2556C5-CE8C-6547-B838-EA80C61A4AF7}" type="slidenum">
              <a:rPr lang="en-US" smtClean="0"/>
              <a:pPr/>
              <a:t>‹#›</a:t>
            </a:fld>
            <a:endParaRPr lang="en-US" dirty="0"/>
          </a:p>
        </p:txBody>
      </p:sp>
      <p:pic>
        <p:nvPicPr>
          <p:cNvPr id="11" name="Picture 2" descr="C:\Users\MELYSS~1\AppData\Local\Temp\SNAGHTML2ed56854.PNG"/>
          <p:cNvPicPr>
            <a:picLocks noChangeAspect="1" noChangeArrowheads="1"/>
          </p:cNvPicPr>
          <p:nvPr userDrawn="1"/>
        </p:nvPicPr>
        <p:blipFill rotWithShape="1">
          <a:blip r:embed="rId19" cstate="print">
            <a:extLst>
              <a:ext uri="{28A0092B-C50C-407E-A947-70E740481C1C}">
                <a14:useLocalDpi xmlns:a14="http://schemas.microsoft.com/office/drawing/2010/main" val="0"/>
              </a:ext>
            </a:extLst>
          </a:blip>
          <a:srcRect l="3933" t="20185" r="4315" b="26597"/>
          <a:stretch/>
        </p:blipFill>
        <p:spPr bwMode="auto">
          <a:xfrm>
            <a:off x="7860561" y="4841710"/>
            <a:ext cx="769830" cy="23919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10394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342900" rtl="0" eaLnBrk="1" latinLnBrk="0" hangingPunct="1">
        <a:lnSpc>
          <a:spcPct val="100000"/>
        </a:lnSpc>
        <a:spcBef>
          <a:spcPct val="0"/>
        </a:spcBef>
        <a:buNone/>
        <a:defRPr sz="2100" b="0" i="0" kern="1200" spc="0" baseline="0">
          <a:solidFill>
            <a:schemeClr val="tx2"/>
          </a:solidFill>
          <a:latin typeface="+mj-lt"/>
          <a:ea typeface="Intel Clear"/>
          <a:cs typeface="Arial" panose="020B0604020202020204" pitchFamily="34" charset="0"/>
        </a:defRPr>
      </a:lvl1pPr>
    </p:titleStyle>
    <p:bodyStyle>
      <a:lvl1pPr marL="0" indent="0" algn="l" defTabSz="342900" rtl="0" eaLnBrk="1" latinLnBrk="0" hangingPunct="1">
        <a:spcBef>
          <a:spcPts val="900"/>
        </a:spcBef>
        <a:spcAft>
          <a:spcPts val="0"/>
        </a:spcAft>
        <a:buFont typeface="Wingdings" panose="05000000000000000000" pitchFamily="2" charset="2"/>
        <a:buNone/>
        <a:defRPr sz="1350" b="0" kern="1200">
          <a:solidFill>
            <a:srgbClr val="0071C5"/>
          </a:solidFill>
          <a:latin typeface="+mn-lt"/>
          <a:ea typeface="+mn-ea"/>
          <a:cs typeface="Arial" panose="020B0604020202020204" pitchFamily="34" charset="0"/>
        </a:defRPr>
      </a:lvl1pPr>
      <a:lvl2pPr marL="169069" indent="-169069" algn="l" defTabSz="342900" rtl="0" eaLnBrk="1" latinLnBrk="0" hangingPunct="1">
        <a:spcBef>
          <a:spcPts val="900"/>
        </a:spcBef>
        <a:buFont typeface="Wingdings" charset="2"/>
        <a:buChar char="§"/>
        <a:defRPr sz="1200" kern="1200" baseline="0">
          <a:solidFill>
            <a:schemeClr val="tx2"/>
          </a:solidFill>
          <a:latin typeface="+mn-lt"/>
          <a:ea typeface="+mn-ea"/>
          <a:cs typeface="Arial" panose="020B0604020202020204" pitchFamily="34" charset="0"/>
        </a:defRPr>
      </a:lvl2pPr>
      <a:lvl3pPr marL="428625" indent="-171450" algn="l" defTabSz="342900" rtl="0" eaLnBrk="1" latinLnBrk="0" hangingPunct="1">
        <a:spcBef>
          <a:spcPts val="600"/>
        </a:spcBef>
        <a:buFont typeface="Intel Clear" panose="020B0604020203020204" pitchFamily="34" charset="0"/>
        <a:buChar char="–"/>
        <a:defRPr sz="1200" kern="1200">
          <a:solidFill>
            <a:schemeClr val="tx2"/>
          </a:solidFill>
          <a:latin typeface="+mn-lt"/>
          <a:ea typeface="+mn-ea"/>
          <a:cs typeface="Arial" panose="020B0604020202020204" pitchFamily="34" charset="0"/>
        </a:defRPr>
      </a:lvl3pPr>
      <a:lvl4pPr marL="727472" indent="-171450" algn="l" defTabSz="342900" rtl="0" eaLnBrk="1" latinLnBrk="0" hangingPunct="1">
        <a:spcBef>
          <a:spcPct val="20000"/>
        </a:spcBef>
        <a:buFont typeface="Arial"/>
        <a:buChar char="–"/>
        <a:defRPr sz="1050" kern="1200">
          <a:solidFill>
            <a:schemeClr val="tx2"/>
          </a:solidFill>
          <a:latin typeface="+mn-lt"/>
          <a:ea typeface="+mn-ea"/>
          <a:cs typeface="Arial" panose="020B0604020202020204" pitchFamily="34" charset="0"/>
        </a:defRPr>
      </a:lvl4pPr>
      <a:lvl5pPr marL="989410" indent="-171450" algn="l" defTabSz="342900" rtl="0" eaLnBrk="1" latinLnBrk="0" hangingPunct="1">
        <a:spcBef>
          <a:spcPct val="20000"/>
        </a:spcBef>
        <a:buFont typeface="Intel Clear" panose="020B0604020203020204" pitchFamily="34" charset="0"/>
        <a:buChar char="–"/>
        <a:defRPr sz="1050" kern="1200">
          <a:solidFill>
            <a:schemeClr val="tx2"/>
          </a:solidFill>
          <a:latin typeface="+mn-lt"/>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www.ixpug.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tiff"/></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tiff"/><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tiff"/><Relationship Id="rId2" Type="http://schemas.openxmlformats.org/officeDocument/2006/relationships/image" Target="../media/image15.png"/><Relationship Id="rId16"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7.tiff"/><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sc-hpc.com/" TargetMode="External"/><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hyperlink" Target="https://www.ixpug.org/events/9-uncategorised/175-isc19-ixpug-worksho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40075DE-DC17-A946-BC7F-2E635EE58D05}"/>
              </a:ext>
            </a:extLst>
          </p:cNvPr>
          <p:cNvSpPr>
            <a:spLocks noGrp="1"/>
          </p:cNvSpPr>
          <p:nvPr>
            <p:ph type="ctrTitle"/>
          </p:nvPr>
        </p:nvSpPr>
        <p:spPr>
          <a:xfrm>
            <a:off x="685800" y="818591"/>
            <a:ext cx="7772400" cy="1102519"/>
          </a:xfrm>
        </p:spPr>
        <p:txBody>
          <a:bodyPr>
            <a:noAutofit/>
          </a:bodyPr>
          <a:lstStyle/>
          <a:p>
            <a:r>
              <a:rPr kumimoji="1" lang="en-US" altLang="ja-JP" sz="4800" dirty="0"/>
              <a:t>Closing Remarks</a:t>
            </a:r>
            <a:br>
              <a:rPr kumimoji="1" lang="en-US" altLang="ja-JP" dirty="0"/>
            </a:br>
            <a:r>
              <a:rPr kumimoji="1" lang="en-US" altLang="ja-JP" sz="3600" dirty="0"/>
              <a:t>IXPUG Workshop Asia 2019</a:t>
            </a:r>
            <a:endParaRPr kumimoji="1" lang="ja-JP" altLang="en-US" sz="3600"/>
          </a:p>
        </p:txBody>
      </p:sp>
      <p:sp>
        <p:nvSpPr>
          <p:cNvPr id="3" name="Subtitle 2"/>
          <p:cNvSpPr>
            <a:spLocks noGrp="1"/>
          </p:cNvSpPr>
          <p:nvPr>
            <p:ph type="subTitle" idx="1"/>
          </p:nvPr>
        </p:nvSpPr>
        <p:spPr/>
        <p:txBody>
          <a:bodyPr>
            <a:normAutofit fontScale="85000" lnSpcReduction="20000"/>
          </a:bodyPr>
          <a:lstStyle/>
          <a:p>
            <a:r>
              <a:rPr lang="en-US" dirty="0">
                <a:solidFill>
                  <a:schemeClr val="tx1"/>
                </a:solidFill>
              </a:rPr>
              <a:t>Taisuke </a:t>
            </a:r>
            <a:r>
              <a:rPr lang="en-US" dirty="0" err="1">
                <a:solidFill>
                  <a:schemeClr val="tx1"/>
                </a:solidFill>
              </a:rPr>
              <a:t>Boku</a:t>
            </a:r>
            <a:endParaRPr lang="en-US" dirty="0">
              <a:solidFill>
                <a:schemeClr val="tx1"/>
              </a:solidFill>
            </a:endParaRPr>
          </a:p>
          <a:p>
            <a:r>
              <a:rPr lang="en-US" dirty="0">
                <a:solidFill>
                  <a:schemeClr val="tx1"/>
                </a:solidFill>
              </a:rPr>
              <a:t>Steering Committee Member of IXPUG</a:t>
            </a:r>
          </a:p>
          <a:p>
            <a:r>
              <a:rPr lang="en-US" dirty="0">
                <a:solidFill>
                  <a:schemeClr val="tx1"/>
                </a:solidFill>
              </a:rPr>
              <a:t>University of Tsukuba</a:t>
            </a:r>
          </a:p>
        </p:txBody>
      </p:sp>
    </p:spTree>
    <p:extLst>
      <p:ext uri="{BB962C8B-B14F-4D97-AF65-F5344CB8AC3E}">
        <p14:creationId xmlns:p14="http://schemas.microsoft.com/office/powerpoint/2010/main" val="27977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Involved</a:t>
            </a:r>
          </a:p>
        </p:txBody>
      </p:sp>
      <p:sp>
        <p:nvSpPr>
          <p:cNvPr id="3" name="Content Placeholder 2"/>
          <p:cNvSpPr>
            <a:spLocks noGrp="1"/>
          </p:cNvSpPr>
          <p:nvPr>
            <p:ph idx="1"/>
          </p:nvPr>
        </p:nvSpPr>
        <p:spPr>
          <a:xfrm>
            <a:off x="457200" y="1200150"/>
            <a:ext cx="8229600" cy="3584913"/>
          </a:xfrm>
        </p:spPr>
        <p:txBody>
          <a:bodyPr>
            <a:normAutofit fontScale="77500" lnSpcReduction="20000"/>
          </a:bodyPr>
          <a:lstStyle/>
          <a:p>
            <a:r>
              <a:rPr lang="en-US" dirty="0"/>
              <a:t>Join IXPUG (</a:t>
            </a:r>
            <a:r>
              <a:rPr lang="en-US" dirty="0">
                <a:hlinkClick r:id="rId2"/>
              </a:rPr>
              <a:t>www.ixpug.org</a:t>
            </a:r>
            <a:r>
              <a:rPr lang="en-US" dirty="0"/>
              <a:t>)</a:t>
            </a:r>
          </a:p>
          <a:p>
            <a:r>
              <a:rPr lang="en-US" dirty="0"/>
              <a:t>Connect with us on Twitter @IXPUG1</a:t>
            </a:r>
          </a:p>
          <a:p>
            <a:r>
              <a:rPr lang="en-US" dirty="0"/>
              <a:t>Contribute to an IXPUG Forum</a:t>
            </a:r>
          </a:p>
          <a:p>
            <a:r>
              <a:rPr lang="en-US" dirty="0"/>
              <a:t>Participate in an IXPUG Working Group</a:t>
            </a:r>
          </a:p>
          <a:p>
            <a:r>
              <a:rPr lang="en-US" dirty="0"/>
              <a:t>Attend an IXPUG Event</a:t>
            </a:r>
          </a:p>
          <a:p>
            <a:r>
              <a:rPr lang="en-US" dirty="0"/>
              <a:t>Volunteer for the Program Committee for an IXPUG Event</a:t>
            </a:r>
          </a:p>
          <a:p>
            <a:r>
              <a:rPr lang="en-US" dirty="0"/>
              <a:t>Submit Your Work to an IXPUG Event</a:t>
            </a:r>
          </a:p>
          <a:p>
            <a:r>
              <a:rPr lang="en-US" dirty="0"/>
              <a:t>Host an IXPUG Event</a:t>
            </a:r>
          </a:p>
          <a:p>
            <a:r>
              <a:rPr lang="en-US" dirty="0"/>
              <a:t>Volunteer for the IXPUG Steering Group</a:t>
            </a:r>
          </a:p>
        </p:txBody>
      </p:sp>
      <p:pic>
        <p:nvPicPr>
          <p:cNvPr id="5" name="Picture 4">
            <a:extLst>
              <a:ext uri="{FF2B5EF4-FFF2-40B4-BE49-F238E27FC236}">
                <a16:creationId xmlns:a16="http://schemas.microsoft.com/office/drawing/2014/main" id="{EA88EC45-BE37-FA4B-95EF-299A62C54135}"/>
              </a:ext>
            </a:extLst>
          </p:cNvPr>
          <p:cNvPicPr>
            <a:picLocks noChangeAspect="1"/>
          </p:cNvPicPr>
          <p:nvPr/>
        </p:nvPicPr>
        <p:blipFill>
          <a:blip r:embed="rId3"/>
          <a:stretch>
            <a:fillRect/>
          </a:stretch>
        </p:blipFill>
        <p:spPr>
          <a:xfrm>
            <a:off x="192070" y="193377"/>
            <a:ext cx="1559245" cy="589048"/>
          </a:xfrm>
          <a:prstGeom prst="rect">
            <a:avLst/>
          </a:prstGeom>
        </p:spPr>
      </p:pic>
    </p:spTree>
    <p:extLst>
      <p:ext uri="{BB962C8B-B14F-4D97-AF65-F5344CB8AC3E}">
        <p14:creationId xmlns:p14="http://schemas.microsoft.com/office/powerpoint/2010/main" val="114359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E6B308-4448-8F45-B443-D39BADEA68D9}"/>
              </a:ext>
            </a:extLst>
          </p:cNvPr>
          <p:cNvPicPr>
            <a:picLocks noChangeAspect="1"/>
          </p:cNvPicPr>
          <p:nvPr/>
        </p:nvPicPr>
        <p:blipFill>
          <a:blip r:embed="rId2"/>
          <a:stretch>
            <a:fillRect/>
          </a:stretch>
        </p:blipFill>
        <p:spPr>
          <a:xfrm>
            <a:off x="1206838" y="0"/>
            <a:ext cx="6730324" cy="5143500"/>
          </a:xfrm>
          <a:prstGeom prst="rect">
            <a:avLst/>
          </a:prstGeom>
        </p:spPr>
      </p:pic>
    </p:spTree>
    <p:extLst>
      <p:ext uri="{BB962C8B-B14F-4D97-AF65-F5344CB8AC3E}">
        <p14:creationId xmlns:p14="http://schemas.microsoft.com/office/powerpoint/2010/main" val="228085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F6E77D-4CA0-4A4C-82B6-DC94ECF5D168}"/>
              </a:ext>
            </a:extLst>
          </p:cNvPr>
          <p:cNvSpPr>
            <a:spLocks noGrp="1"/>
          </p:cNvSpPr>
          <p:nvPr>
            <p:ph type="ctrTitle"/>
          </p:nvPr>
        </p:nvSpPr>
        <p:spPr/>
        <p:txBody>
          <a:bodyPr>
            <a:normAutofit fontScale="90000"/>
          </a:bodyPr>
          <a:lstStyle/>
          <a:p>
            <a:r>
              <a:rPr kumimoji="1" lang="en-US" altLang="ja-JP" dirty="0"/>
              <a:t>See you at</a:t>
            </a:r>
            <a:br>
              <a:rPr kumimoji="1" lang="en-US" altLang="ja-JP" dirty="0"/>
            </a:br>
            <a:r>
              <a:rPr kumimoji="1" lang="en-US" altLang="ja-JP" dirty="0"/>
              <a:t> </a:t>
            </a:r>
            <a:r>
              <a:rPr kumimoji="1" lang="en-US" altLang="ja-JP" dirty="0">
                <a:solidFill>
                  <a:srgbClr val="FF0000"/>
                </a:solidFill>
              </a:rPr>
              <a:t>IXPUG Workshop ISC2019</a:t>
            </a:r>
            <a:br>
              <a:rPr kumimoji="1" lang="en-US" altLang="ja-JP" dirty="0"/>
            </a:br>
            <a:r>
              <a:rPr kumimoji="1" lang="en-US" altLang="ja-JP" dirty="0"/>
              <a:t> in Frankfurt!! (June 20</a:t>
            </a:r>
            <a:r>
              <a:rPr kumimoji="1" lang="en-US" altLang="ja-JP" baseline="30000" dirty="0"/>
              <a:t>th</a:t>
            </a:r>
            <a:r>
              <a:rPr kumimoji="1" lang="en-US" altLang="ja-JP" dirty="0"/>
              <a:t>, 2019)</a:t>
            </a:r>
            <a:br>
              <a:rPr kumimoji="1" lang="en-US" altLang="ja-JP" dirty="0"/>
            </a:br>
            <a:br>
              <a:rPr kumimoji="1" lang="en-US" altLang="ja-JP" dirty="0"/>
            </a:br>
            <a:r>
              <a:rPr kumimoji="1" lang="en-US" altLang="ja-JP" sz="2700" dirty="0">
                <a:solidFill>
                  <a:srgbClr val="FF0000"/>
                </a:solidFill>
              </a:rPr>
              <a:t>Paper submission has been opened today </a:t>
            </a:r>
            <a:r>
              <a:rPr kumimoji="1" lang="en-US" altLang="ja-JP" sz="2700">
                <a:solidFill>
                  <a:srgbClr val="FF0000"/>
                </a:solidFill>
              </a:rPr>
              <a:t>(~April 14</a:t>
            </a:r>
            <a:r>
              <a:rPr kumimoji="1" lang="en-US" altLang="ja-JP" sz="2700" baseline="30000">
                <a:solidFill>
                  <a:srgbClr val="FF0000"/>
                </a:solidFill>
              </a:rPr>
              <a:t>th</a:t>
            </a:r>
            <a:r>
              <a:rPr kumimoji="1" lang="en-US" altLang="ja-JP" sz="2700">
                <a:solidFill>
                  <a:srgbClr val="FF0000"/>
                </a:solidFill>
              </a:rPr>
              <a:t>)</a:t>
            </a:r>
            <a:br>
              <a:rPr kumimoji="1" lang="en-US" altLang="ja-JP" sz="2700" dirty="0">
                <a:solidFill>
                  <a:srgbClr val="FF0000"/>
                </a:solidFill>
              </a:rPr>
            </a:br>
            <a:r>
              <a:rPr lang="en-US" altLang="ja-JP" sz="2700" dirty="0">
                <a:solidFill>
                  <a:srgbClr val="FF0000"/>
                </a:solidFill>
              </a:rPr>
              <a:t>http://</a:t>
            </a:r>
            <a:r>
              <a:rPr lang="en-US" altLang="ja-JP" sz="2700" dirty="0" err="1">
                <a:solidFill>
                  <a:srgbClr val="FF0000"/>
                </a:solidFill>
              </a:rPr>
              <a:t>www.ixpug.org</a:t>
            </a:r>
            <a:r>
              <a:rPr lang="en-US" altLang="ja-JP" sz="2700" dirty="0">
                <a:solidFill>
                  <a:srgbClr val="FF0000"/>
                </a:solidFill>
              </a:rPr>
              <a:t>/</a:t>
            </a:r>
            <a:endParaRPr kumimoji="1" lang="ja-JP" altLang="en-US">
              <a:solidFill>
                <a:srgbClr val="FF0000"/>
              </a:solidFill>
            </a:endParaRPr>
          </a:p>
        </p:txBody>
      </p:sp>
    </p:spTree>
    <p:extLst>
      <p:ext uri="{BB962C8B-B14F-4D97-AF65-F5344CB8AC3E}">
        <p14:creationId xmlns:p14="http://schemas.microsoft.com/office/powerpoint/2010/main" val="109282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78624" y="4751268"/>
            <a:ext cx="2419728" cy="369332"/>
          </a:xfrm>
          <a:prstGeom prst="rect">
            <a:avLst/>
          </a:prstGeom>
          <a:noFill/>
        </p:spPr>
        <p:txBody>
          <a:bodyPr wrap="none" rtlCol="0">
            <a:spAutoFit/>
          </a:bodyPr>
          <a:lstStyle/>
          <a:p>
            <a:r>
              <a:rPr lang="en-US" dirty="0"/>
              <a:t>http://</a:t>
            </a:r>
            <a:r>
              <a:rPr lang="en-US" dirty="0" err="1"/>
              <a:t>www.ixpug.org</a:t>
            </a:r>
            <a:r>
              <a:rPr lang="en-US" dirty="0"/>
              <a:t>/</a:t>
            </a:r>
          </a:p>
        </p:txBody>
      </p:sp>
      <p:sp>
        <p:nvSpPr>
          <p:cNvPr id="4" name="TextBox 3"/>
          <p:cNvSpPr txBox="1"/>
          <p:nvPr/>
        </p:nvSpPr>
        <p:spPr>
          <a:xfrm>
            <a:off x="185876" y="1533104"/>
            <a:ext cx="8403373" cy="3293209"/>
          </a:xfrm>
          <a:prstGeom prst="rect">
            <a:avLst/>
          </a:prstGeom>
          <a:noFill/>
        </p:spPr>
        <p:txBody>
          <a:bodyPr wrap="square" rtlCol="0">
            <a:spAutoFit/>
          </a:bodyPr>
          <a:lstStyle/>
          <a:p>
            <a:pPr marL="457200" indent="-457200">
              <a:buFont typeface="Arial" charset="0"/>
              <a:buChar char="•"/>
            </a:pPr>
            <a:r>
              <a:rPr lang="en-US" sz="2800" dirty="0"/>
              <a:t>Worldwide organization</a:t>
            </a:r>
          </a:p>
          <a:p>
            <a:pPr marL="457200" indent="-457200">
              <a:buFont typeface="Arial" charset="0"/>
              <a:buChar char="•"/>
            </a:pPr>
            <a:r>
              <a:rPr lang="en-US" sz="2800" dirty="0"/>
              <a:t>Optimization of scientific applications on Intel based HPC systems</a:t>
            </a:r>
          </a:p>
          <a:p>
            <a:pPr marL="457200" indent="-457200">
              <a:buFont typeface="Arial" charset="0"/>
              <a:buChar char="•"/>
            </a:pPr>
            <a:r>
              <a:rPr lang="en-US" sz="2800" dirty="0"/>
              <a:t>Now </a:t>
            </a:r>
            <a:r>
              <a:rPr lang="en-US" sz="2800" b="1" dirty="0"/>
              <a:t>I</a:t>
            </a:r>
            <a:r>
              <a:rPr lang="en-US" sz="2800" dirty="0"/>
              <a:t>ntel </a:t>
            </a:r>
            <a:r>
              <a:rPr lang="en-US" sz="2800" dirty="0" err="1"/>
              <a:t>e</a:t>
            </a:r>
            <a:r>
              <a:rPr lang="en-US" sz="2800" b="1" dirty="0" err="1"/>
              <a:t>X</a:t>
            </a:r>
            <a:r>
              <a:rPr lang="en-US" sz="2800" dirty="0" err="1"/>
              <a:t>treme</a:t>
            </a:r>
            <a:r>
              <a:rPr lang="en-US" sz="2800" dirty="0"/>
              <a:t> </a:t>
            </a:r>
            <a:r>
              <a:rPr lang="en-US" sz="2800" b="1" dirty="0"/>
              <a:t>P</a:t>
            </a:r>
            <a:r>
              <a:rPr lang="en-US" sz="2800" dirty="0"/>
              <a:t>erformance </a:t>
            </a:r>
            <a:r>
              <a:rPr lang="en-US" sz="2800" b="1" dirty="0"/>
              <a:t>U</a:t>
            </a:r>
            <a:r>
              <a:rPr lang="en-US" sz="2800" dirty="0"/>
              <a:t>sers </a:t>
            </a:r>
            <a:r>
              <a:rPr lang="en-US" sz="2800" b="1" dirty="0"/>
              <a:t>G</a:t>
            </a:r>
            <a:r>
              <a:rPr lang="en-US" sz="2800" dirty="0"/>
              <a:t>roup</a:t>
            </a:r>
          </a:p>
          <a:p>
            <a:pPr marL="914400" lvl="1" indent="-457200">
              <a:buFont typeface="Arial" charset="0"/>
              <a:buChar char="•"/>
            </a:pPr>
            <a:r>
              <a:rPr lang="en-US" sz="2400" dirty="0"/>
              <a:t>Originally Intel Xeon Phi Users Group</a:t>
            </a:r>
          </a:p>
          <a:p>
            <a:pPr marL="914400" lvl="1" indent="-457200">
              <a:buFont typeface="Arial" charset="0"/>
              <a:buChar char="•"/>
            </a:pPr>
            <a:r>
              <a:rPr lang="en-US" sz="2400" dirty="0"/>
              <a:t>Expanding focus to system hardware beyond the processor, software tools &amp; </a:t>
            </a:r>
            <a:r>
              <a:rPr lang="en-US" sz="2400" dirty="0" err="1"/>
              <a:t>porgraming</a:t>
            </a:r>
            <a:r>
              <a:rPr lang="en-US" sz="2400" dirty="0"/>
              <a:t> models, new workloads (e.g. viz, data analytics, ML)</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79391" y="182644"/>
            <a:ext cx="2581156" cy="1451900"/>
          </a:xfrm>
          <a:prstGeom prst="rect">
            <a:avLst/>
          </a:prstGeom>
        </p:spPr>
      </p:pic>
      <p:pic>
        <p:nvPicPr>
          <p:cNvPr id="5" name="Picture 4">
            <a:extLst>
              <a:ext uri="{FF2B5EF4-FFF2-40B4-BE49-F238E27FC236}">
                <a16:creationId xmlns:a16="http://schemas.microsoft.com/office/drawing/2014/main" id="{EF97AD5F-5ECC-7848-B422-D7376552664A}"/>
              </a:ext>
            </a:extLst>
          </p:cNvPr>
          <p:cNvPicPr>
            <a:picLocks noChangeAspect="1"/>
          </p:cNvPicPr>
          <p:nvPr/>
        </p:nvPicPr>
        <p:blipFill>
          <a:blip r:embed="rId3"/>
          <a:stretch>
            <a:fillRect/>
          </a:stretch>
        </p:blipFill>
        <p:spPr>
          <a:xfrm>
            <a:off x="650277" y="282804"/>
            <a:ext cx="2542902" cy="960652"/>
          </a:xfrm>
          <a:prstGeom prst="rect">
            <a:avLst/>
          </a:prstGeom>
        </p:spPr>
      </p:pic>
    </p:spTree>
    <p:extLst>
      <p:ext uri="{BB962C8B-B14F-4D97-AF65-F5344CB8AC3E}">
        <p14:creationId xmlns:p14="http://schemas.microsoft.com/office/powerpoint/2010/main" val="54693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78624" y="4751268"/>
            <a:ext cx="2419728" cy="369332"/>
          </a:xfrm>
          <a:prstGeom prst="rect">
            <a:avLst/>
          </a:prstGeom>
          <a:noFill/>
        </p:spPr>
        <p:txBody>
          <a:bodyPr wrap="none" rtlCol="0">
            <a:spAutoFit/>
          </a:bodyPr>
          <a:lstStyle/>
          <a:p>
            <a:r>
              <a:rPr lang="en-US" dirty="0"/>
              <a:t>http://</a:t>
            </a:r>
            <a:r>
              <a:rPr lang="en-US" dirty="0" err="1"/>
              <a:t>www.ixpug.org</a:t>
            </a:r>
            <a:r>
              <a:rPr lang="en-US" dirty="0"/>
              <a:t>/</a:t>
            </a:r>
          </a:p>
        </p:txBody>
      </p:sp>
      <p:sp>
        <p:nvSpPr>
          <p:cNvPr id="4" name="TextBox 3"/>
          <p:cNvSpPr txBox="1"/>
          <p:nvPr/>
        </p:nvSpPr>
        <p:spPr>
          <a:xfrm>
            <a:off x="185876" y="1533104"/>
            <a:ext cx="8403373" cy="2246769"/>
          </a:xfrm>
          <a:prstGeom prst="rect">
            <a:avLst/>
          </a:prstGeom>
          <a:noFill/>
        </p:spPr>
        <p:txBody>
          <a:bodyPr wrap="square" rtlCol="0">
            <a:spAutoFit/>
          </a:bodyPr>
          <a:lstStyle/>
          <a:p>
            <a:pPr marL="457200" indent="-457200">
              <a:buFont typeface="Arial" charset="0"/>
              <a:buChar char="•"/>
            </a:pPr>
            <a:r>
              <a:rPr lang="en-US" sz="2800" dirty="0"/>
              <a:t>Free exchange of information and ideas</a:t>
            </a:r>
          </a:p>
          <a:p>
            <a:pPr marL="457200" indent="-457200">
              <a:buFont typeface="Arial" charset="0"/>
              <a:buChar char="•"/>
            </a:pPr>
            <a:r>
              <a:rPr lang="en-US" sz="2800" dirty="0"/>
              <a:t>Meetings and activities open to everyone</a:t>
            </a:r>
          </a:p>
          <a:p>
            <a:pPr marL="457200" indent="-457200">
              <a:buFont typeface="Arial" charset="0"/>
              <a:buChar char="•"/>
            </a:pPr>
            <a:r>
              <a:rPr lang="en-US" sz="2800" dirty="0"/>
              <a:t>No cost or barrier to participate</a:t>
            </a:r>
          </a:p>
          <a:p>
            <a:pPr marL="457200" indent="-457200">
              <a:buFont typeface="Arial" charset="0"/>
              <a:buChar char="•"/>
            </a:pPr>
            <a:r>
              <a:rPr lang="en-US" sz="2800" dirty="0"/>
              <a:t>Independent and member run</a:t>
            </a:r>
          </a:p>
          <a:p>
            <a:pPr marL="914400" lvl="1" indent="-457200">
              <a:buFont typeface="Arial" charset="0"/>
              <a:buChar char="•"/>
            </a:pPr>
            <a:r>
              <a:rPr lang="en-US" sz="2800" dirty="0"/>
              <a:t>Strong support from, and interactions with, Intel</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79391" y="182644"/>
            <a:ext cx="2581156" cy="1451900"/>
          </a:xfrm>
          <a:prstGeom prst="rect">
            <a:avLst/>
          </a:prstGeom>
        </p:spPr>
      </p:pic>
      <p:pic>
        <p:nvPicPr>
          <p:cNvPr id="5" name="Picture 4">
            <a:extLst>
              <a:ext uri="{FF2B5EF4-FFF2-40B4-BE49-F238E27FC236}">
                <a16:creationId xmlns:a16="http://schemas.microsoft.com/office/drawing/2014/main" id="{EF97AD5F-5ECC-7848-B422-D7376552664A}"/>
              </a:ext>
            </a:extLst>
          </p:cNvPr>
          <p:cNvPicPr>
            <a:picLocks noChangeAspect="1"/>
          </p:cNvPicPr>
          <p:nvPr/>
        </p:nvPicPr>
        <p:blipFill>
          <a:blip r:embed="rId3"/>
          <a:stretch>
            <a:fillRect/>
          </a:stretch>
        </p:blipFill>
        <p:spPr>
          <a:xfrm>
            <a:off x="650277" y="282804"/>
            <a:ext cx="2542902" cy="960652"/>
          </a:xfrm>
          <a:prstGeom prst="rect">
            <a:avLst/>
          </a:prstGeom>
        </p:spPr>
      </p:pic>
    </p:spTree>
    <p:extLst>
      <p:ext uri="{BB962C8B-B14F-4D97-AF65-F5344CB8AC3E}">
        <p14:creationId xmlns:p14="http://schemas.microsoft.com/office/powerpoint/2010/main" val="224768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Leadership</a:t>
            </a:r>
          </a:p>
        </p:txBody>
      </p:sp>
      <p:sp>
        <p:nvSpPr>
          <p:cNvPr id="4" name="Content Placeholder 3"/>
          <p:cNvSpPr>
            <a:spLocks noGrp="1"/>
          </p:cNvSpPr>
          <p:nvPr>
            <p:ph idx="1"/>
          </p:nvPr>
        </p:nvSpPr>
        <p:spPr>
          <a:xfrm>
            <a:off x="1581268" y="1200151"/>
            <a:ext cx="7105532" cy="3394472"/>
          </a:xfrm>
        </p:spPr>
        <p:txBody>
          <a:bodyPr>
            <a:normAutofit/>
          </a:bodyPr>
          <a:lstStyle/>
          <a:p>
            <a:pPr marL="0" indent="0">
              <a:buNone/>
            </a:pPr>
            <a:r>
              <a:rPr lang="en-US" dirty="0"/>
              <a:t>President: Thomas Steinke, </a:t>
            </a:r>
            <a:r>
              <a:rPr lang="en-US" dirty="0" err="1"/>
              <a:t>Zuse</a:t>
            </a:r>
            <a:r>
              <a:rPr lang="en-US" dirty="0"/>
              <a:t> Institute Berlin</a:t>
            </a:r>
          </a:p>
          <a:p>
            <a:pPr marL="0" indent="0">
              <a:buNone/>
            </a:pPr>
            <a:r>
              <a:rPr lang="en-US" dirty="0"/>
              <a:t>Vice President: Glenn Brook, University of Tennessee </a:t>
            </a:r>
          </a:p>
          <a:p>
            <a:pPr marL="0" indent="0">
              <a:buNone/>
            </a:pPr>
            <a:r>
              <a:rPr lang="en-US" dirty="0"/>
              <a:t>Acting Secretary: </a:t>
            </a:r>
            <a:r>
              <a:rPr lang="en-US" dirty="0" err="1"/>
              <a:t>Melyssa</a:t>
            </a:r>
            <a:r>
              <a:rPr lang="en-US" dirty="0"/>
              <a:t> </a:t>
            </a:r>
            <a:r>
              <a:rPr lang="en-US" dirty="0" err="1"/>
              <a:t>Fratkin</a:t>
            </a:r>
            <a:r>
              <a:rPr lang="en-US" dirty="0"/>
              <a:t>, Texas Advanced Computing Center</a:t>
            </a:r>
          </a:p>
        </p:txBody>
      </p:sp>
      <p:pic>
        <p:nvPicPr>
          <p:cNvPr id="1030" name="Picture 6" descr="https://www.ixpug.org/images/bluepurMelyssa-IMG-006.jpg">
            <a:extLst>
              <a:ext uri="{FF2B5EF4-FFF2-40B4-BE49-F238E27FC236}">
                <a16:creationId xmlns:a16="http://schemas.microsoft.com/office/drawing/2014/main" id="{5B1093A7-1FE9-B840-9205-125B9AB26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23" y="3475823"/>
            <a:ext cx="1019495" cy="14293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30F54F5-E6BA-4D40-BD67-43701E08F103}"/>
              </a:ext>
            </a:extLst>
          </p:cNvPr>
          <p:cNvPicPr>
            <a:picLocks noChangeAspect="1"/>
          </p:cNvPicPr>
          <p:nvPr/>
        </p:nvPicPr>
        <p:blipFill>
          <a:blip r:embed="rId3"/>
          <a:stretch>
            <a:fillRect/>
          </a:stretch>
        </p:blipFill>
        <p:spPr>
          <a:xfrm>
            <a:off x="357969" y="205978"/>
            <a:ext cx="1675607" cy="633007"/>
          </a:xfrm>
          <a:prstGeom prst="rect">
            <a:avLst/>
          </a:prstGeom>
        </p:spPr>
      </p:pic>
      <p:pic>
        <p:nvPicPr>
          <p:cNvPr id="5" name="Picture 4">
            <a:extLst>
              <a:ext uri="{FF2B5EF4-FFF2-40B4-BE49-F238E27FC236}">
                <a16:creationId xmlns:a16="http://schemas.microsoft.com/office/drawing/2014/main" id="{93B78703-2091-9843-8E81-051A898DD119}"/>
              </a:ext>
            </a:extLst>
          </p:cNvPr>
          <p:cNvPicPr>
            <a:picLocks noChangeAspect="1"/>
          </p:cNvPicPr>
          <p:nvPr/>
        </p:nvPicPr>
        <p:blipFill>
          <a:blip r:embed="rId4"/>
          <a:stretch>
            <a:fillRect/>
          </a:stretch>
        </p:blipFill>
        <p:spPr>
          <a:xfrm>
            <a:off x="419723" y="1224805"/>
            <a:ext cx="996594" cy="996594"/>
          </a:xfrm>
          <a:prstGeom prst="rect">
            <a:avLst/>
          </a:prstGeom>
        </p:spPr>
      </p:pic>
      <p:pic>
        <p:nvPicPr>
          <p:cNvPr id="6" name="Picture 2" descr="http://www.jics.utk.edu/files/images/staff/2015/brook_r._2015.jpg">
            <a:extLst>
              <a:ext uri="{FF2B5EF4-FFF2-40B4-BE49-F238E27FC236}">
                <a16:creationId xmlns:a16="http://schemas.microsoft.com/office/drawing/2014/main" id="{39575E80-0C95-2348-B415-7103710926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999" t="6865" r="6550" b="29662"/>
          <a:stretch/>
        </p:blipFill>
        <p:spPr bwMode="auto">
          <a:xfrm>
            <a:off x="419723" y="2336417"/>
            <a:ext cx="996594" cy="102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47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48A7-F649-AD47-9BF1-0C83F8E50036}"/>
              </a:ext>
            </a:extLst>
          </p:cNvPr>
          <p:cNvSpPr>
            <a:spLocks noGrp="1"/>
          </p:cNvSpPr>
          <p:nvPr>
            <p:ph type="title"/>
          </p:nvPr>
        </p:nvSpPr>
        <p:spPr/>
        <p:txBody>
          <a:bodyPr/>
          <a:lstStyle/>
          <a:p>
            <a:r>
              <a:rPr lang="en-US" dirty="0"/>
              <a:t>Steering Committee</a:t>
            </a:r>
          </a:p>
        </p:txBody>
      </p:sp>
      <p:pic>
        <p:nvPicPr>
          <p:cNvPr id="5" name="Picture 4">
            <a:extLst>
              <a:ext uri="{FF2B5EF4-FFF2-40B4-BE49-F238E27FC236}">
                <a16:creationId xmlns:a16="http://schemas.microsoft.com/office/drawing/2014/main" id="{043C742A-DEB3-9E48-85B6-A9833C87F19F}"/>
              </a:ext>
            </a:extLst>
          </p:cNvPr>
          <p:cNvPicPr>
            <a:picLocks noChangeAspect="1"/>
          </p:cNvPicPr>
          <p:nvPr/>
        </p:nvPicPr>
        <p:blipFill>
          <a:blip r:embed="rId2"/>
          <a:stretch>
            <a:fillRect/>
          </a:stretch>
        </p:blipFill>
        <p:spPr>
          <a:xfrm>
            <a:off x="1034693" y="1037129"/>
            <a:ext cx="6764602" cy="4106371"/>
          </a:xfrm>
          <a:prstGeom prst="rect">
            <a:avLst/>
          </a:prstGeom>
        </p:spPr>
      </p:pic>
    </p:spTree>
    <p:extLst>
      <p:ext uri="{BB962C8B-B14F-4D97-AF65-F5344CB8AC3E}">
        <p14:creationId xmlns:p14="http://schemas.microsoft.com/office/powerpoint/2010/main" val="305087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271BC-2370-4E47-A36F-9FBC1951F764}"/>
              </a:ext>
            </a:extLst>
          </p:cNvPr>
          <p:cNvSpPr>
            <a:spLocks noGrp="1"/>
          </p:cNvSpPr>
          <p:nvPr>
            <p:ph type="title"/>
          </p:nvPr>
        </p:nvSpPr>
        <p:spPr/>
        <p:txBody>
          <a:bodyPr/>
          <a:lstStyle/>
          <a:p>
            <a:r>
              <a:rPr lang="en-US" dirty="0"/>
              <a:t>Steering Committee (cont.)</a:t>
            </a:r>
          </a:p>
        </p:txBody>
      </p:sp>
      <p:pic>
        <p:nvPicPr>
          <p:cNvPr id="4" name="Picture 3">
            <a:extLst>
              <a:ext uri="{FF2B5EF4-FFF2-40B4-BE49-F238E27FC236}">
                <a16:creationId xmlns:a16="http://schemas.microsoft.com/office/drawing/2014/main" id="{6F038E90-4A3A-FA4A-8A88-7B441EA40FB2}"/>
              </a:ext>
            </a:extLst>
          </p:cNvPr>
          <p:cNvPicPr>
            <a:picLocks noChangeAspect="1"/>
          </p:cNvPicPr>
          <p:nvPr/>
        </p:nvPicPr>
        <p:blipFill>
          <a:blip r:embed="rId2"/>
          <a:stretch>
            <a:fillRect/>
          </a:stretch>
        </p:blipFill>
        <p:spPr>
          <a:xfrm>
            <a:off x="1497557" y="1063229"/>
            <a:ext cx="5934186" cy="3904967"/>
          </a:xfrm>
          <a:prstGeom prst="rect">
            <a:avLst/>
          </a:prstGeom>
        </p:spPr>
      </p:pic>
    </p:spTree>
    <p:extLst>
      <p:ext uri="{BB962C8B-B14F-4D97-AF65-F5344CB8AC3E}">
        <p14:creationId xmlns:p14="http://schemas.microsoft.com/office/powerpoint/2010/main" val="383710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04800"/>
            <a:ext cx="9144000" cy="453390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2265" y="1610879"/>
            <a:ext cx="741317" cy="19406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4180" y="1133515"/>
            <a:ext cx="1012421" cy="275081"/>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7024" y="700073"/>
            <a:ext cx="1371955" cy="397867"/>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40264" y="1147470"/>
            <a:ext cx="1324057" cy="573185"/>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44290" y="1054052"/>
            <a:ext cx="685468" cy="393779"/>
          </a:xfrm>
          <a:prstGeom prst="rect">
            <a:avLst/>
          </a:prstGeom>
        </p:spPr>
      </p:pic>
      <p:pic>
        <p:nvPicPr>
          <p:cNvPr id="18" name="Pictur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3834" y="892901"/>
            <a:ext cx="835737" cy="410077"/>
          </a:xfrm>
          <a:prstGeom prst="rect">
            <a:avLst/>
          </a:prstGeom>
        </p:spPr>
      </p:pic>
      <p:sp>
        <p:nvSpPr>
          <p:cNvPr id="19" name="TextBox 18"/>
          <p:cNvSpPr txBox="1"/>
          <p:nvPr/>
        </p:nvSpPr>
        <p:spPr>
          <a:xfrm>
            <a:off x="2735702" y="0"/>
            <a:ext cx="3616631" cy="461665"/>
          </a:xfrm>
          <a:prstGeom prst="rect">
            <a:avLst/>
          </a:prstGeom>
          <a:noFill/>
        </p:spPr>
        <p:txBody>
          <a:bodyPr wrap="none" rtlCol="0">
            <a:spAutoFit/>
          </a:bodyPr>
          <a:lstStyle/>
          <a:p>
            <a:r>
              <a:rPr lang="en-US" sz="2400" b="1" dirty="0">
                <a:solidFill>
                  <a:srgbClr val="0000FF"/>
                </a:solidFill>
              </a:rPr>
              <a:t>15 major events in 2 years!</a:t>
            </a:r>
          </a:p>
        </p:txBody>
      </p:sp>
      <p:pic>
        <p:nvPicPr>
          <p:cNvPr id="4098" name="Picture 2" descr="https://www.ixpug.org/images/IXPUG2016-Group-cro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0722" y="3160287"/>
            <a:ext cx="3451707" cy="16784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0"/>
          <a:stretch>
            <a:fillRect/>
          </a:stretch>
        </p:blipFill>
        <p:spPr>
          <a:xfrm>
            <a:off x="6042722" y="1072947"/>
            <a:ext cx="464141" cy="355991"/>
          </a:xfrm>
          <a:prstGeom prst="rect">
            <a:avLst/>
          </a:prstGeom>
        </p:spPr>
      </p:pic>
      <p:pic>
        <p:nvPicPr>
          <p:cNvPr id="13" name="Picture 12"/>
          <p:cNvPicPr>
            <a:picLocks noChangeAspect="1"/>
          </p:cNvPicPr>
          <p:nvPr/>
        </p:nvPicPr>
        <p:blipFill>
          <a:blip r:embed="rId11"/>
          <a:stretch>
            <a:fillRect/>
          </a:stretch>
        </p:blipFill>
        <p:spPr>
          <a:xfrm>
            <a:off x="3635643" y="981695"/>
            <a:ext cx="691864" cy="151820"/>
          </a:xfrm>
          <a:prstGeom prst="rect">
            <a:avLst/>
          </a:prstGeom>
        </p:spPr>
      </p:pic>
      <p:pic>
        <p:nvPicPr>
          <p:cNvPr id="14" name="Picture 13">
            <a:extLst>
              <a:ext uri="{FF2B5EF4-FFF2-40B4-BE49-F238E27FC236}">
                <a16:creationId xmlns:a16="http://schemas.microsoft.com/office/drawing/2014/main" id="{AFAA6912-1403-384E-A895-FFA06019094B}"/>
              </a:ext>
            </a:extLst>
          </p:cNvPr>
          <p:cNvPicPr>
            <a:picLocks noChangeAspect="1"/>
          </p:cNvPicPr>
          <p:nvPr/>
        </p:nvPicPr>
        <p:blipFill>
          <a:blip r:embed="rId12"/>
          <a:stretch>
            <a:fillRect/>
          </a:stretch>
        </p:blipFill>
        <p:spPr>
          <a:xfrm>
            <a:off x="1143694" y="1384929"/>
            <a:ext cx="520823" cy="199378"/>
          </a:xfrm>
          <a:prstGeom prst="rect">
            <a:avLst/>
          </a:prstGeom>
        </p:spPr>
      </p:pic>
      <p:pic>
        <p:nvPicPr>
          <p:cNvPr id="15" name="Picture 14">
            <a:extLst>
              <a:ext uri="{FF2B5EF4-FFF2-40B4-BE49-F238E27FC236}">
                <a16:creationId xmlns:a16="http://schemas.microsoft.com/office/drawing/2014/main" id="{03768D20-E017-D34F-9207-33D9FC469A78}"/>
              </a:ext>
            </a:extLst>
          </p:cNvPr>
          <p:cNvPicPr>
            <a:picLocks noChangeAspect="1"/>
          </p:cNvPicPr>
          <p:nvPr/>
        </p:nvPicPr>
        <p:blipFill>
          <a:blip r:embed="rId13"/>
          <a:stretch>
            <a:fillRect/>
          </a:stretch>
        </p:blipFill>
        <p:spPr>
          <a:xfrm>
            <a:off x="4792174" y="1428938"/>
            <a:ext cx="381251" cy="412188"/>
          </a:xfrm>
          <a:prstGeom prst="rect">
            <a:avLst/>
          </a:prstGeom>
        </p:spPr>
      </p:pic>
      <p:pic>
        <p:nvPicPr>
          <p:cNvPr id="16" name="Picture 15">
            <a:extLst>
              <a:ext uri="{FF2B5EF4-FFF2-40B4-BE49-F238E27FC236}">
                <a16:creationId xmlns:a16="http://schemas.microsoft.com/office/drawing/2014/main" id="{DE167AD9-6BDF-C440-B12D-357BB9D2CEB3}"/>
              </a:ext>
            </a:extLst>
          </p:cNvPr>
          <p:cNvPicPr>
            <a:picLocks noChangeAspect="1"/>
          </p:cNvPicPr>
          <p:nvPr/>
        </p:nvPicPr>
        <p:blipFill>
          <a:blip r:embed="rId14"/>
          <a:stretch>
            <a:fillRect/>
          </a:stretch>
        </p:blipFill>
        <p:spPr>
          <a:xfrm>
            <a:off x="187916" y="4100660"/>
            <a:ext cx="1953635" cy="738040"/>
          </a:xfrm>
          <a:prstGeom prst="rect">
            <a:avLst/>
          </a:prstGeom>
        </p:spPr>
      </p:pic>
      <p:pic>
        <p:nvPicPr>
          <p:cNvPr id="20" name="図 19">
            <a:extLst>
              <a:ext uri="{FF2B5EF4-FFF2-40B4-BE49-F238E27FC236}">
                <a16:creationId xmlns:a16="http://schemas.microsoft.com/office/drawing/2014/main" id="{A1950721-0712-894C-896C-FB3894C9BDBB}"/>
              </a:ext>
            </a:extLst>
          </p:cNvPr>
          <p:cNvPicPr>
            <a:picLocks noChangeAspect="1"/>
          </p:cNvPicPr>
          <p:nvPr/>
        </p:nvPicPr>
        <p:blipFill rotWithShape="1">
          <a:blip r:embed="rId15"/>
          <a:srcRect l="4717" t="15101" r="61337" b="56040"/>
          <a:stretch/>
        </p:blipFill>
        <p:spPr>
          <a:xfrm>
            <a:off x="7746703" y="1498678"/>
            <a:ext cx="515763" cy="171257"/>
          </a:xfrm>
          <a:prstGeom prst="rect">
            <a:avLst/>
          </a:prstGeom>
        </p:spPr>
      </p:pic>
      <p:pic>
        <p:nvPicPr>
          <p:cNvPr id="5" name="図 4">
            <a:extLst>
              <a:ext uri="{FF2B5EF4-FFF2-40B4-BE49-F238E27FC236}">
                <a16:creationId xmlns:a16="http://schemas.microsoft.com/office/drawing/2014/main" id="{92F373B3-B212-454B-9768-F7F172DBB923}"/>
              </a:ext>
            </a:extLst>
          </p:cNvPr>
          <p:cNvPicPr>
            <a:picLocks noChangeAspect="1"/>
          </p:cNvPicPr>
          <p:nvPr/>
        </p:nvPicPr>
        <p:blipFill>
          <a:blip r:embed="rId16"/>
          <a:stretch>
            <a:fillRect/>
          </a:stretch>
        </p:blipFill>
        <p:spPr>
          <a:xfrm>
            <a:off x="2453740" y="3180133"/>
            <a:ext cx="2803809" cy="1656619"/>
          </a:xfrm>
          <a:prstGeom prst="rect">
            <a:avLst/>
          </a:prstGeom>
        </p:spPr>
      </p:pic>
    </p:spTree>
    <p:extLst>
      <p:ext uri="{BB962C8B-B14F-4D97-AF65-F5344CB8AC3E}">
        <p14:creationId xmlns:p14="http://schemas.microsoft.com/office/powerpoint/2010/main" val="146452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06F2FE-AD71-1148-8854-27D088F78C4D}"/>
              </a:ext>
            </a:extLst>
          </p:cNvPr>
          <p:cNvPicPr>
            <a:picLocks noChangeAspect="1"/>
          </p:cNvPicPr>
          <p:nvPr/>
        </p:nvPicPr>
        <p:blipFill>
          <a:blip r:embed="rId2"/>
          <a:stretch>
            <a:fillRect/>
          </a:stretch>
        </p:blipFill>
        <p:spPr>
          <a:xfrm>
            <a:off x="7064219" y="236758"/>
            <a:ext cx="1622581" cy="1110187"/>
          </a:xfrm>
          <a:prstGeom prst="rect">
            <a:avLst/>
          </a:prstGeom>
        </p:spPr>
      </p:pic>
      <p:sp>
        <p:nvSpPr>
          <p:cNvPr id="2" name="Title 1"/>
          <p:cNvSpPr>
            <a:spLocks noGrp="1"/>
          </p:cNvSpPr>
          <p:nvPr>
            <p:ph type="title"/>
          </p:nvPr>
        </p:nvSpPr>
        <p:spPr/>
        <p:txBody>
          <a:bodyPr/>
          <a:lstStyle/>
          <a:p>
            <a:r>
              <a:rPr lang="en-US" dirty="0"/>
              <a:t>Upcoming Events</a:t>
            </a:r>
          </a:p>
        </p:txBody>
      </p:sp>
      <p:sp>
        <p:nvSpPr>
          <p:cNvPr id="3" name="Content Placeholder 2"/>
          <p:cNvSpPr>
            <a:spLocks noGrp="1"/>
          </p:cNvSpPr>
          <p:nvPr>
            <p:ph idx="1"/>
          </p:nvPr>
        </p:nvSpPr>
        <p:spPr/>
        <p:txBody>
          <a:bodyPr>
            <a:normAutofit/>
          </a:bodyPr>
          <a:lstStyle/>
          <a:p>
            <a:r>
              <a:rPr lang="en-US" dirty="0"/>
              <a:t>Workshop at HPC Asia, January 14, 2019 </a:t>
            </a:r>
            <a:r>
              <a:rPr lang="mr-IN" dirty="0"/>
              <a:t>–</a:t>
            </a:r>
            <a:r>
              <a:rPr lang="en-US" dirty="0"/>
              <a:t> Guangzhou, China</a:t>
            </a:r>
          </a:p>
          <a:p>
            <a:r>
              <a:rPr lang="en-US" dirty="0"/>
              <a:t>IXPUG Workshop at ISC19, June 20, 2019 </a:t>
            </a:r>
            <a:r>
              <a:rPr lang="mr-IN" dirty="0"/>
              <a:t>–</a:t>
            </a:r>
            <a:r>
              <a:rPr lang="en-US" dirty="0"/>
              <a:t> Frankfurt, Germany </a:t>
            </a:r>
          </a:p>
          <a:p>
            <a:r>
              <a:rPr lang="en-US" dirty="0"/>
              <a:t>IXPUG Annual Meeting, TBD </a:t>
            </a:r>
            <a:r>
              <a:rPr lang="mr-IN" dirty="0"/>
              <a:t>–</a:t>
            </a:r>
            <a:r>
              <a:rPr lang="en-US" dirty="0"/>
              <a:t> Berlin, Germany</a:t>
            </a:r>
          </a:p>
        </p:txBody>
      </p:sp>
      <p:pic>
        <p:nvPicPr>
          <p:cNvPr id="4" name="Picture 3">
            <a:extLst>
              <a:ext uri="{FF2B5EF4-FFF2-40B4-BE49-F238E27FC236}">
                <a16:creationId xmlns:a16="http://schemas.microsoft.com/office/drawing/2014/main" id="{02845882-EDCE-D941-B5AF-16D1AC4A0DCA}"/>
              </a:ext>
            </a:extLst>
          </p:cNvPr>
          <p:cNvPicPr>
            <a:picLocks noChangeAspect="1"/>
          </p:cNvPicPr>
          <p:nvPr/>
        </p:nvPicPr>
        <p:blipFill>
          <a:blip r:embed="rId3"/>
          <a:stretch>
            <a:fillRect/>
          </a:stretch>
        </p:blipFill>
        <p:spPr>
          <a:xfrm>
            <a:off x="192070" y="202804"/>
            <a:ext cx="1559245" cy="589048"/>
          </a:xfrm>
          <a:prstGeom prst="rect">
            <a:avLst/>
          </a:prstGeom>
        </p:spPr>
      </p:pic>
    </p:spTree>
    <p:extLst>
      <p:ext uri="{BB962C8B-B14F-4D97-AF65-F5344CB8AC3E}">
        <p14:creationId xmlns:p14="http://schemas.microsoft.com/office/powerpoint/2010/main" val="1240911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4C6AAB-D0E5-44F0-B658-5D418DAD4614}"/>
              </a:ext>
            </a:extLst>
          </p:cNvPr>
          <p:cNvPicPr>
            <a:picLocks noChangeAspect="1"/>
          </p:cNvPicPr>
          <p:nvPr/>
        </p:nvPicPr>
        <p:blipFill>
          <a:blip r:embed="rId2"/>
          <a:stretch>
            <a:fillRect/>
          </a:stretch>
        </p:blipFill>
        <p:spPr>
          <a:xfrm>
            <a:off x="0" y="-1"/>
            <a:ext cx="9144000" cy="1653683"/>
          </a:xfrm>
          <a:prstGeom prst="rect">
            <a:avLst/>
          </a:prstGeom>
        </p:spPr>
      </p:pic>
      <p:sp>
        <p:nvSpPr>
          <p:cNvPr id="11" name="Rectangle 10"/>
          <p:cNvSpPr/>
          <p:nvPr/>
        </p:nvSpPr>
        <p:spPr>
          <a:xfrm>
            <a:off x="128096" y="1704659"/>
            <a:ext cx="8887809" cy="3329116"/>
          </a:xfrm>
          <a:prstGeom prst="rect">
            <a:avLst/>
          </a:prstGeom>
        </p:spPr>
        <p:txBody>
          <a:bodyPr wrap="square">
            <a:spAutoFit/>
          </a:bodyPr>
          <a:lstStyle/>
          <a:p>
            <a:pPr algn="ctr">
              <a:lnSpc>
                <a:spcPct val="107000"/>
              </a:lnSpc>
            </a:pPr>
            <a:r>
              <a:rPr lang="en-US" sz="1100" b="1" dirty="0">
                <a:latin typeface="Arial" panose="020B0604020202020204" pitchFamily="34" charset="0"/>
                <a:cs typeface="Arial" panose="020B0604020202020204" pitchFamily="34" charset="0"/>
              </a:rPr>
              <a:t>ISC19 IXPUG Workshop: “Using FPGAs to Accelerate HPC &amp; Data Analytics on Intel-Based Systems”</a:t>
            </a:r>
            <a:endParaRPr lang="en-US" sz="1100" dirty="0">
              <a:latin typeface="Arial" panose="020B0604020202020204" pitchFamily="34" charset="0"/>
              <a:cs typeface="Arial" panose="020B0604020202020204" pitchFamily="34" charset="0"/>
            </a:endParaRPr>
          </a:p>
          <a:p>
            <a:pPr algn="ctr">
              <a:lnSpc>
                <a:spcPct val="107000"/>
              </a:lnSpc>
            </a:pPr>
            <a:endParaRPr lang="en-US" sz="1100" dirty="0">
              <a:latin typeface="Arial" panose="020B0604020202020204" pitchFamily="34" charset="0"/>
              <a:cs typeface="Arial" panose="020B0604020202020204" pitchFamily="34" charset="0"/>
            </a:endParaRPr>
          </a:p>
          <a:p>
            <a:pPr algn="ctr">
              <a:lnSpc>
                <a:spcPct val="107000"/>
              </a:lnSpc>
            </a:pPr>
            <a:r>
              <a:rPr lang="en-US" sz="1100" dirty="0">
                <a:latin typeface="Arial" panose="020B0604020202020204" pitchFamily="34" charset="0"/>
                <a:cs typeface="Arial" panose="020B0604020202020204" pitchFamily="34" charset="0"/>
              </a:rPr>
              <a:t>The workshop will bring together software developers, scientists, academia, and industry luminaries to share learnings around the integration and use of FPGA devices in HPC, Data Analytics, and Artificial Intelligence (Machine Learning and Deep Learning) workloads in Intel-based HPC systems. The workshop will cover strategies for migrating workloads onto FPGAs, performance comparisons, aspects of productivity, performance portability, and scalability.</a:t>
            </a:r>
          </a:p>
          <a:p>
            <a:pPr>
              <a:lnSpc>
                <a:spcPct val="107000"/>
              </a:lnSpc>
            </a:pPr>
            <a:endParaRPr lang="en-US" sz="1100" b="1" dirty="0">
              <a:latin typeface="Arial" panose="020B0604020202020204" pitchFamily="34" charset="0"/>
              <a:ea typeface="Intel Clear" panose="020B0604020203020204" pitchFamily="34" charset="0"/>
              <a:cs typeface="Arial" panose="020B0604020202020204" pitchFamily="34" charset="0"/>
            </a:endParaRPr>
          </a:p>
          <a:p>
            <a:pPr>
              <a:lnSpc>
                <a:spcPct val="107000"/>
              </a:lnSpc>
            </a:pPr>
            <a:r>
              <a:rPr lang="en-US" sz="1100" b="1" dirty="0">
                <a:latin typeface="Arial" panose="020B0604020202020204" pitchFamily="34" charset="0"/>
                <a:ea typeface="Intel Clear" panose="020B0604020203020204" pitchFamily="34" charset="0"/>
                <a:cs typeface="Arial" panose="020B0604020202020204" pitchFamily="34" charset="0"/>
              </a:rPr>
              <a:t>Date:</a:t>
            </a:r>
            <a:r>
              <a:rPr lang="en-US" sz="1100" dirty="0">
                <a:latin typeface="Arial" panose="020B0604020202020204" pitchFamily="34" charset="0"/>
                <a:ea typeface="Intel Clear" panose="020B0604020203020204" pitchFamily="34" charset="0"/>
                <a:cs typeface="Arial" panose="020B0604020202020204" pitchFamily="34" charset="0"/>
              </a:rPr>
              <a:t> June 20, 2019</a:t>
            </a:r>
          </a:p>
          <a:p>
            <a:pPr>
              <a:lnSpc>
                <a:spcPct val="107000"/>
              </a:lnSpc>
            </a:pPr>
            <a:r>
              <a:rPr lang="en-US" sz="1100" b="1" dirty="0">
                <a:latin typeface="Arial" panose="020B0604020202020204" pitchFamily="34" charset="0"/>
                <a:ea typeface="Intel Clear" panose="020B0604020203020204" pitchFamily="34" charset="0"/>
                <a:cs typeface="Arial" panose="020B0604020202020204" pitchFamily="34" charset="0"/>
              </a:rPr>
              <a:t>Location:</a:t>
            </a:r>
            <a:r>
              <a:rPr lang="en-US" sz="1100" dirty="0">
                <a:latin typeface="Arial" panose="020B0604020202020204" pitchFamily="34" charset="0"/>
                <a:ea typeface="Intel Clear" panose="020B0604020203020204" pitchFamily="34" charset="0"/>
                <a:cs typeface="Arial" panose="020B0604020202020204" pitchFamily="34" charset="0"/>
              </a:rPr>
              <a:t> </a:t>
            </a:r>
            <a:r>
              <a:rPr lang="en-US" sz="1100" dirty="0" err="1">
                <a:latin typeface="Arial" panose="020B0604020202020204" pitchFamily="34" charset="0"/>
                <a:ea typeface="Intel Clear" panose="020B0604020203020204" pitchFamily="34" charset="0"/>
                <a:cs typeface="Arial" panose="020B0604020202020204" pitchFamily="34" charset="0"/>
              </a:rPr>
              <a:t>Messe</a:t>
            </a:r>
            <a:r>
              <a:rPr lang="en-US" sz="1100" dirty="0">
                <a:latin typeface="Arial" panose="020B0604020202020204" pitchFamily="34" charset="0"/>
                <a:ea typeface="Intel Clear" panose="020B0604020203020204" pitchFamily="34" charset="0"/>
                <a:cs typeface="Arial" panose="020B0604020202020204" pitchFamily="34" charset="0"/>
              </a:rPr>
              <a:t>, Frankfurt, Germany</a:t>
            </a:r>
          </a:p>
          <a:p>
            <a:pPr>
              <a:lnSpc>
                <a:spcPct val="107000"/>
              </a:lnSpc>
            </a:pPr>
            <a:r>
              <a:rPr lang="en-US" sz="1100" b="1" dirty="0">
                <a:latin typeface="Arial" panose="020B0604020202020204" pitchFamily="34" charset="0"/>
                <a:ea typeface="Intel Clear" panose="020B0604020203020204" pitchFamily="34" charset="0"/>
                <a:cs typeface="Arial" panose="020B0604020202020204" pitchFamily="34" charset="0"/>
              </a:rPr>
              <a:t>Registration: </a:t>
            </a:r>
            <a:r>
              <a:rPr lang="en-US" sz="1100" dirty="0">
                <a:latin typeface="Arial" panose="020B0604020202020204" pitchFamily="34" charset="0"/>
                <a:ea typeface="Intel Clear" panose="020B0604020203020204" pitchFamily="34" charset="0"/>
                <a:cs typeface="Arial" panose="020B0604020202020204" pitchFamily="34" charset="0"/>
              </a:rPr>
              <a:t>The workshop is held in conjunction with the ISC 2019 in </a:t>
            </a:r>
            <a:r>
              <a:rPr lang="en-US" sz="1100" dirty="0" err="1">
                <a:latin typeface="Arial" panose="020B0604020202020204" pitchFamily="34" charset="0"/>
                <a:ea typeface="Intel Clear" panose="020B0604020203020204" pitchFamily="34" charset="0"/>
                <a:cs typeface="Arial" panose="020B0604020202020204" pitchFamily="34" charset="0"/>
              </a:rPr>
              <a:t>Messe</a:t>
            </a:r>
            <a:r>
              <a:rPr lang="en-US" sz="1100" dirty="0">
                <a:latin typeface="Arial" panose="020B0604020202020204" pitchFamily="34" charset="0"/>
                <a:ea typeface="Intel Clear" panose="020B0604020203020204" pitchFamily="34" charset="0"/>
                <a:cs typeface="Arial" panose="020B0604020202020204" pitchFamily="34" charset="0"/>
              </a:rPr>
              <a:t> Frankfurt. To attend the IXPUG workshop, you must register through the </a:t>
            </a:r>
            <a:r>
              <a:rPr lang="en-US" sz="1100" dirty="0">
                <a:latin typeface="Arial" panose="020B0604020202020204" pitchFamily="34" charset="0"/>
                <a:ea typeface="Intel Clear" panose="020B0604020203020204" pitchFamily="34" charset="0"/>
                <a:cs typeface="Arial" panose="020B0604020202020204" pitchFamily="34" charset="0"/>
                <a:hlinkClick r:id="rId3"/>
              </a:rPr>
              <a:t>ISC 2019 Conference</a:t>
            </a:r>
            <a:r>
              <a:rPr lang="en-US" sz="1100" dirty="0">
                <a:latin typeface="Arial" panose="020B0604020202020204" pitchFamily="34" charset="0"/>
                <a:ea typeface="Intel Clear" panose="020B0604020203020204" pitchFamily="34" charset="0"/>
                <a:cs typeface="Arial" panose="020B0604020202020204" pitchFamily="34" charset="0"/>
              </a:rPr>
              <a:t> website specifically for workshops</a:t>
            </a:r>
            <a:r>
              <a:rPr lang="en-US" sz="1100" dirty="0">
                <a:latin typeface="Arial" panose="020B0604020202020204" pitchFamily="34" charset="0"/>
                <a:cs typeface="Arial" panose="020B0604020202020204" pitchFamily="34" charset="0"/>
              </a:rPr>
              <a:t>.</a:t>
            </a:r>
            <a:endParaRPr lang="en-US" sz="1100" dirty="0">
              <a:latin typeface="Arial" panose="020B0604020202020204" pitchFamily="34" charset="0"/>
              <a:ea typeface="Intel Clear" panose="020B0604020203020204" pitchFamily="34" charset="0"/>
              <a:cs typeface="Arial" panose="020B0604020202020204" pitchFamily="34" charset="0"/>
            </a:endParaRPr>
          </a:p>
          <a:p>
            <a:pPr>
              <a:lnSpc>
                <a:spcPct val="107000"/>
              </a:lnSpc>
            </a:pPr>
            <a:r>
              <a:rPr lang="en-US" sz="1100" b="1" dirty="0">
                <a:latin typeface="Arial" panose="020B0604020202020204" pitchFamily="34" charset="0"/>
                <a:ea typeface="Intel Clear" panose="020B0604020203020204" pitchFamily="34" charset="0"/>
                <a:cs typeface="Arial" panose="020B0604020202020204" pitchFamily="34" charset="0"/>
              </a:rPr>
              <a:t>Agenda:</a:t>
            </a:r>
            <a:r>
              <a:rPr lang="en-US" sz="1100" dirty="0">
                <a:latin typeface="Arial" panose="020B0604020202020204" pitchFamily="34" charset="0"/>
                <a:ea typeface="Intel Clear" panose="020B0604020203020204" pitchFamily="34" charset="0"/>
                <a:cs typeface="Arial" panose="020B0604020202020204" pitchFamily="34" charset="0"/>
              </a:rPr>
              <a:t> to be featured on the </a:t>
            </a:r>
            <a:r>
              <a:rPr lang="en-US" sz="1100" dirty="0">
                <a:latin typeface="Arial" panose="020B0604020202020204" pitchFamily="34" charset="0"/>
                <a:ea typeface="Intel Clear" panose="020B0604020203020204" pitchFamily="34" charset="0"/>
                <a:cs typeface="Arial" panose="020B0604020202020204" pitchFamily="34" charset="0"/>
                <a:hlinkClick r:id="rId4"/>
              </a:rPr>
              <a:t>IXPUG</a:t>
            </a:r>
            <a:r>
              <a:rPr lang="en-US" sz="1100" dirty="0">
                <a:latin typeface="Arial" panose="020B0604020202020204" pitchFamily="34" charset="0"/>
                <a:ea typeface="Intel Clear" panose="020B0604020203020204" pitchFamily="34" charset="0"/>
                <a:cs typeface="Arial" panose="020B0604020202020204" pitchFamily="34" charset="0"/>
              </a:rPr>
              <a:t> website, upon completion of paper submissions review </a:t>
            </a:r>
            <a:r>
              <a:rPr lang="en-GB" sz="1100" dirty="0">
                <a:latin typeface="Arial" panose="020B0604020202020204" pitchFamily="34" charset="0"/>
                <a:ea typeface="Intel Clear" panose="020B0604020203020204" pitchFamily="34" charset="0"/>
                <a:cs typeface="Arial" panose="020B0604020202020204" pitchFamily="34" charset="0"/>
              </a:rPr>
              <a:t>process </a:t>
            </a:r>
            <a:endParaRPr lang="en-US" sz="1100" dirty="0">
              <a:latin typeface="Arial" panose="020B0604020202020204" pitchFamily="34" charset="0"/>
              <a:ea typeface="Intel Clear" panose="020B0604020203020204" pitchFamily="34" charset="0"/>
              <a:cs typeface="Arial" panose="020B0604020202020204" pitchFamily="34" charset="0"/>
            </a:endParaRPr>
          </a:p>
          <a:p>
            <a:endParaRPr lang="en-GB" sz="1100" b="1" dirty="0">
              <a:latin typeface="Arial" panose="020B0604020202020204" pitchFamily="34" charset="0"/>
              <a:ea typeface="Intel Clear" panose="020B0604020203020204" pitchFamily="34" charset="0"/>
              <a:cs typeface="Arial" panose="020B0604020202020204" pitchFamily="34" charset="0"/>
            </a:endParaRPr>
          </a:p>
          <a:p>
            <a:r>
              <a:rPr lang="en-GB" sz="1100" b="1" dirty="0">
                <a:latin typeface="Arial" panose="020B0604020202020204" pitchFamily="34" charset="0"/>
                <a:ea typeface="Intel Clear" panose="020B0604020203020204" pitchFamily="34" charset="0"/>
                <a:cs typeface="Arial" panose="020B0604020202020204" pitchFamily="34" charset="0"/>
              </a:rPr>
              <a:t>Important Dates: </a:t>
            </a:r>
            <a:endParaRPr lang="en-US" sz="1100" b="1" dirty="0">
              <a:solidFill>
                <a:srgbClr val="00B0F0"/>
              </a:solidFill>
              <a:latin typeface="Arial" panose="020B0604020202020204" pitchFamily="34" charset="0"/>
              <a:ea typeface="Intel Clear" panose="020B0604020203020204" pitchFamily="34" charset="0"/>
              <a:cs typeface="Arial" panose="020B0604020202020204" pitchFamily="34" charset="0"/>
            </a:endParaRPr>
          </a:p>
          <a:p>
            <a:pPr marL="0" lvl="1" indent="-171450">
              <a:lnSpc>
                <a:spcPct val="107000"/>
              </a:lnSpc>
              <a:buFont typeface="Wingdings" panose="05000000000000000000" pitchFamily="2" charset="2"/>
              <a:buChar char="q"/>
            </a:pPr>
            <a:r>
              <a:rPr lang="en-US" sz="1100" dirty="0">
                <a:latin typeface="Arial" panose="020B0604020202020204" pitchFamily="34" charset="0"/>
                <a:ea typeface="Intel Clear" panose="020B0604020203020204" pitchFamily="34" charset="0"/>
                <a:cs typeface="Arial" panose="020B0604020202020204" pitchFamily="34" charset="0"/>
              </a:rPr>
              <a:t>Call for Papers Open: </a:t>
            </a:r>
            <a:r>
              <a:rPr lang="en-US" sz="1100" b="1" dirty="0">
                <a:latin typeface="Arial" panose="020B0604020202020204" pitchFamily="34" charset="0"/>
                <a:ea typeface="Intel Clear" panose="020B0604020203020204" pitchFamily="34" charset="0"/>
                <a:cs typeface="Arial" panose="020B0604020202020204" pitchFamily="34" charset="0"/>
              </a:rPr>
              <a:t>January 14, 2019</a:t>
            </a:r>
          </a:p>
          <a:p>
            <a:pPr marL="0" lvl="1" indent="-171450">
              <a:lnSpc>
                <a:spcPct val="107000"/>
              </a:lnSpc>
              <a:buFont typeface="Wingdings" panose="05000000000000000000" pitchFamily="2" charset="2"/>
              <a:buChar char="q"/>
            </a:pPr>
            <a:r>
              <a:rPr lang="en-US" sz="1100" dirty="0">
                <a:latin typeface="Arial" panose="020B0604020202020204" pitchFamily="34" charset="0"/>
                <a:ea typeface="Intel Clear" panose="020B0604020203020204" pitchFamily="34" charset="0"/>
                <a:cs typeface="Arial" panose="020B0604020202020204" pitchFamily="34" charset="0"/>
              </a:rPr>
              <a:t>Deadline for Paper Submissions and Uploaded to IXPUG </a:t>
            </a:r>
            <a:r>
              <a:rPr lang="en-US" sz="1100" dirty="0" err="1">
                <a:latin typeface="Arial" panose="020B0604020202020204" pitchFamily="34" charset="0"/>
                <a:ea typeface="Intel Clear" panose="020B0604020203020204" pitchFamily="34" charset="0"/>
                <a:cs typeface="Arial" panose="020B0604020202020204" pitchFamily="34" charset="0"/>
              </a:rPr>
              <a:t>EasyChair</a:t>
            </a:r>
            <a:r>
              <a:rPr lang="en-US" sz="1100" dirty="0">
                <a:latin typeface="Arial" panose="020B0604020202020204" pitchFamily="34" charset="0"/>
                <a:ea typeface="Intel Clear" panose="020B0604020203020204" pitchFamily="34" charset="0"/>
                <a:cs typeface="Arial" panose="020B0604020202020204" pitchFamily="34" charset="0"/>
              </a:rPr>
              <a:t>: </a:t>
            </a:r>
            <a:r>
              <a:rPr lang="en-US" sz="1100" b="1" dirty="0">
                <a:latin typeface="Arial" panose="020B0604020202020204" pitchFamily="34" charset="0"/>
                <a:ea typeface="Intel Clear" panose="020B0604020203020204" pitchFamily="34" charset="0"/>
                <a:cs typeface="Arial" panose="020B0604020202020204" pitchFamily="34" charset="0"/>
              </a:rPr>
              <a:t>April 14, 2019</a:t>
            </a:r>
          </a:p>
          <a:p>
            <a:pPr marL="171450" indent="-171450">
              <a:lnSpc>
                <a:spcPct val="107000"/>
              </a:lnSpc>
              <a:buFont typeface="Wingdings" panose="05000000000000000000" pitchFamily="2" charset="2"/>
              <a:buChar char="q"/>
            </a:pPr>
            <a:r>
              <a:rPr lang="en-US" sz="1100" dirty="0">
                <a:latin typeface="Arial" panose="020B0604020202020204" pitchFamily="34" charset="0"/>
                <a:ea typeface="Intel Clear" panose="020B0604020203020204" pitchFamily="34" charset="0"/>
                <a:cs typeface="Arial" panose="020B0604020202020204" pitchFamily="34" charset="0"/>
              </a:rPr>
              <a:t>Final Paper Acceptance Notifications: </a:t>
            </a:r>
            <a:r>
              <a:rPr lang="en-US" sz="1100" b="1" dirty="0">
                <a:latin typeface="Arial" panose="020B0604020202020204" pitchFamily="34" charset="0"/>
                <a:ea typeface="Intel Clear" panose="020B0604020203020204" pitchFamily="34" charset="0"/>
                <a:cs typeface="Arial" panose="020B0604020202020204" pitchFamily="34" charset="0"/>
              </a:rPr>
              <a:t>May 21, 2019</a:t>
            </a:r>
          </a:p>
          <a:p>
            <a:pPr marL="171450" indent="-171450">
              <a:lnSpc>
                <a:spcPct val="107000"/>
              </a:lnSpc>
              <a:buFont typeface="Wingdings" panose="05000000000000000000" pitchFamily="2" charset="2"/>
              <a:buChar char="q"/>
            </a:pPr>
            <a:r>
              <a:rPr lang="en-US" sz="1100" dirty="0">
                <a:latin typeface="Arial" panose="020B0604020202020204" pitchFamily="34" charset="0"/>
                <a:ea typeface="Intel Clear" panose="020B0604020203020204" pitchFamily="34" charset="0"/>
                <a:cs typeface="Arial" panose="020B0604020202020204" pitchFamily="34" charset="0"/>
              </a:rPr>
              <a:t>Final Paper Submission and Uploaded to IXPUG </a:t>
            </a:r>
            <a:r>
              <a:rPr lang="en-US" sz="1100" dirty="0" err="1">
                <a:latin typeface="Arial" panose="020B0604020202020204" pitchFamily="34" charset="0"/>
                <a:ea typeface="Intel Clear" panose="020B0604020203020204" pitchFamily="34" charset="0"/>
                <a:cs typeface="Arial" panose="020B0604020202020204" pitchFamily="34" charset="0"/>
              </a:rPr>
              <a:t>EasyChair</a:t>
            </a:r>
            <a:r>
              <a:rPr lang="en-US" sz="1100" dirty="0">
                <a:latin typeface="Arial" panose="020B0604020202020204" pitchFamily="34" charset="0"/>
                <a:ea typeface="Intel Clear" panose="020B0604020203020204" pitchFamily="34" charset="0"/>
                <a:cs typeface="Arial" panose="020B0604020202020204" pitchFamily="34" charset="0"/>
              </a:rPr>
              <a:t>: </a:t>
            </a:r>
            <a:r>
              <a:rPr lang="en-US" sz="1100" b="1" dirty="0">
                <a:latin typeface="Arial" panose="020B0604020202020204" pitchFamily="34" charset="0"/>
                <a:ea typeface="Intel Clear" panose="020B0604020203020204" pitchFamily="34" charset="0"/>
                <a:cs typeface="Arial" panose="020B0604020202020204" pitchFamily="34" charset="0"/>
              </a:rPr>
              <a:t>June 19, 2019</a:t>
            </a:r>
            <a:endParaRPr lang="en-US" sz="1100" b="1" dirty="0">
              <a:solidFill>
                <a:srgbClr val="00B0F0"/>
              </a:solidFill>
              <a:latin typeface="Arial" panose="020B0604020202020204" pitchFamily="34" charset="0"/>
              <a:ea typeface="Intel Clear" panose="020B0604020203020204" pitchFamily="34" charset="0"/>
              <a:cs typeface="Arial" panose="020B0604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8229" y="893251"/>
            <a:ext cx="1559308" cy="669129"/>
          </a:xfrm>
          <a:prstGeom prst="rect">
            <a:avLst/>
          </a:prstGeom>
        </p:spPr>
      </p:pic>
    </p:spTree>
    <p:extLst>
      <p:ext uri="{BB962C8B-B14F-4D97-AF65-F5344CB8AC3E}">
        <p14:creationId xmlns:p14="http://schemas.microsoft.com/office/powerpoint/2010/main" val="548994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extLst>
    <a:ext uri="{05A4C25C-085E-4340-85A3-A5531E510DB2}">
      <thm15:themeFamily xmlns:thm15="http://schemas.microsoft.com/office/thememl/2012/main" name="Intel_PPT_Template_Clear_16x9_061715.potx" id="{DC130910-E4EA-463F-BF27-F9958CCEF1C8}" vid="{45351ACF-657B-46DA-AF99-D46224AE820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2543</TotalTime>
  <Words>411</Words>
  <Application>Microsoft Macintosh PowerPoint</Application>
  <PresentationFormat>画面に合わせる (16:9)</PresentationFormat>
  <Paragraphs>52</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12</vt:i4>
      </vt:variant>
    </vt:vector>
  </HeadingPairs>
  <TitlesOfParts>
    <vt:vector size="20" baseType="lpstr">
      <vt:lpstr>Intel Clear</vt:lpstr>
      <vt:lpstr>ＭＳ Ｐゴシック</vt:lpstr>
      <vt:lpstr>Arial</vt:lpstr>
      <vt:lpstr>Calibri</vt:lpstr>
      <vt:lpstr>Mangal</vt:lpstr>
      <vt:lpstr>Wingdings</vt:lpstr>
      <vt:lpstr>Office Theme</vt:lpstr>
      <vt:lpstr>Int_PPT Template_ClearPro_16x9</vt:lpstr>
      <vt:lpstr>Closing Remarks IXPUG Workshop Asia 2019</vt:lpstr>
      <vt:lpstr>PowerPoint プレゼンテーション</vt:lpstr>
      <vt:lpstr>PowerPoint プレゼンテーション</vt:lpstr>
      <vt:lpstr>Leadership</vt:lpstr>
      <vt:lpstr>Steering Committee</vt:lpstr>
      <vt:lpstr>Steering Committee (cont.)</vt:lpstr>
      <vt:lpstr>PowerPoint プレゼンテーション</vt:lpstr>
      <vt:lpstr>Upcoming Events</vt:lpstr>
      <vt:lpstr>PowerPoint プレゼンテーション</vt:lpstr>
      <vt:lpstr>How to Get Involved</vt:lpstr>
      <vt:lpstr>PowerPoint プレゼンテーション</vt:lpstr>
      <vt:lpstr>See you at  IXPUG Workshop ISC2019  in Frankfurt!! (June 20th, 2019)  Paper submission has been opened today (~April 14th) http://www.ixpug.org/</vt:lpstr>
    </vt:vector>
  </TitlesOfParts>
  <Company>NERSC / LBNL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Gerber</dc:creator>
  <cp:lastModifiedBy>朴泰祐</cp:lastModifiedBy>
  <cp:revision>127</cp:revision>
  <cp:lastPrinted>2017-06-21T10:15:20Z</cp:lastPrinted>
  <dcterms:created xsi:type="dcterms:W3CDTF">2016-09-18T17:19:48Z</dcterms:created>
  <dcterms:modified xsi:type="dcterms:W3CDTF">2019-01-14T05:21:54Z</dcterms:modified>
</cp:coreProperties>
</file>