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4" r:id="rId1"/>
    <p:sldMasterId id="2147483685" r:id="rId2"/>
  </p:sldMasterIdLst>
  <p:notesMasterIdLst>
    <p:notesMasterId r:id="rId8"/>
  </p:notesMasterIdLst>
  <p:sldIdLst>
    <p:sldId id="263" r:id="rId3"/>
    <p:sldId id="256" r:id="rId4"/>
    <p:sldId id="262" r:id="rId5"/>
    <p:sldId id="261" r:id="rId6"/>
    <p:sldId id="265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b="1" i="1" kern="1200">
        <a:solidFill>
          <a:srgbClr val="000099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b="1" i="1" kern="1200">
        <a:solidFill>
          <a:srgbClr val="000099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b="1" i="1" kern="1200">
        <a:solidFill>
          <a:srgbClr val="000099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b="1" i="1" kern="1200">
        <a:solidFill>
          <a:srgbClr val="000099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b="1" i="1" kern="1200">
        <a:solidFill>
          <a:srgbClr val="000099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i="1" kern="1200">
        <a:solidFill>
          <a:srgbClr val="000099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i="1" kern="1200">
        <a:solidFill>
          <a:srgbClr val="000099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i="1" kern="1200">
        <a:solidFill>
          <a:srgbClr val="000099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i="1" kern="1200">
        <a:solidFill>
          <a:srgbClr val="000099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73258" autoAdjust="0"/>
  </p:normalViewPr>
  <p:slideViewPr>
    <p:cSldViewPr>
      <p:cViewPr varScale="1">
        <p:scale>
          <a:sx n="132" d="100"/>
          <a:sy n="132" d="100"/>
        </p:scale>
        <p:origin x="76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954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 i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 i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 i="0">
                <a:solidFill>
                  <a:schemeClr val="tx1"/>
                </a:solidFill>
              </a:defRPr>
            </a:lvl1pPr>
          </a:lstStyle>
          <a:p>
            <a:fld id="{05790411-5673-4A55-BA26-B00AB95F401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8161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i="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90411-5673-4A55-BA26-B00AB95F401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66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90411-5673-4A55-BA26-B00AB95F401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9559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90411-5673-4A55-BA26-B00AB95F401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88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1E9BB-A4F0-41D5-92AD-693C6DF63B44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9994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gradFill>
          <a:gsLst>
            <a:gs pos="30000">
              <a:schemeClr val="tx2"/>
            </a:gs>
            <a:gs pos="100000">
              <a:srgbClr val="009FDF"/>
            </a:gs>
            <a:gs pos="65000">
              <a:srgbClr val="0071C5"/>
            </a:gs>
          </a:gsLst>
          <a:lin ang="1986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358467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baseline="0"/>
            </a:lvl1pPr>
          </a:lstStyle>
          <a:p>
            <a:r>
              <a:rPr lang="en-US" dirty="0" smtClean="0"/>
              <a:t>Insert photo here. Drag picture to placeholder or click icon to add.</a:t>
            </a:r>
            <a:endParaRPr lang="en-US" dirty="0"/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357853" y="3375349"/>
            <a:ext cx="8212886" cy="1470025"/>
          </a:xfrm>
        </p:spPr>
        <p:txBody>
          <a:bodyPr lIns="0" rIns="0" anchor="b" anchorCtr="0">
            <a:noAutofit/>
          </a:bodyPr>
          <a:lstStyle>
            <a:lvl1pPr>
              <a:lnSpc>
                <a:spcPct val="80000"/>
              </a:lnSpc>
              <a:defRPr sz="5000" b="0" spc="0" baseline="0">
                <a:solidFill>
                  <a:schemeClr val="bg1">
                    <a:alpha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50pt Arial pro Title</a:t>
            </a:r>
            <a:br>
              <a:rPr lang="en-US" dirty="0" smtClean="0"/>
            </a:br>
            <a:r>
              <a:rPr lang="en-US" dirty="0" smtClean="0"/>
              <a:t>with image</a:t>
            </a:r>
            <a:endParaRPr lang="en-US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57853" y="5029200"/>
            <a:ext cx="6330212" cy="1233813"/>
          </a:xfrm>
        </p:spPr>
        <p:txBody>
          <a:bodyPr lIns="0" rIns="0">
            <a:noAutofit/>
          </a:bodyPr>
          <a:lstStyle>
            <a:lvl1pPr marL="0" indent="0" algn="l">
              <a:buNone/>
              <a:defRPr sz="1600" b="0" i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Arial Subhead, Date, Etc.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8718552" y="6432680"/>
            <a:ext cx="2381" cy="316992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432516"/>
            <a:ext cx="12954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39437" y="6477000"/>
            <a:ext cx="804502" cy="29208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2000" y="152400"/>
            <a:ext cx="1905000" cy="63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lue Section Break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 userDrawn="1">
            <p:ph type="title" hasCustomPrompt="1"/>
          </p:nvPr>
        </p:nvSpPr>
        <p:spPr>
          <a:xfrm>
            <a:off x="455613" y="2810749"/>
            <a:ext cx="7772400" cy="1362075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4000" b="0" cap="none" spc="0" baseline="0">
                <a:solidFill>
                  <a:schemeClr val="bg1">
                    <a:alpha val="90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40pt Intel Clear Pro</a:t>
            </a:r>
            <a:br>
              <a:rPr lang="en-US" dirty="0" smtClean="0"/>
            </a:br>
            <a:r>
              <a:rPr lang="en-US" dirty="0" smtClean="0"/>
              <a:t>blue section break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 userDrawn="1">
            <p:ph type="body" idx="1" hasCustomPrompt="1"/>
          </p:nvPr>
        </p:nvSpPr>
        <p:spPr>
          <a:xfrm>
            <a:off x="455613" y="4321533"/>
            <a:ext cx="7772400" cy="1500187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0" i="0" baseline="0">
                <a:solidFill>
                  <a:srgbClr val="F3D54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Intel Clear Subhead</a:t>
            </a:r>
            <a:endParaRPr lang="en-US" dirty="0"/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718552" y="6432680"/>
            <a:ext cx="2381" cy="316992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432516"/>
            <a:ext cx="12954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39437" y="6477000"/>
            <a:ext cx="804502" cy="29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2360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ro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2979843"/>
            <a:ext cx="7772400" cy="1896957"/>
          </a:xfrm>
        </p:spPr>
        <p:txBody>
          <a:bodyPr anchor="t" anchorCtr="0">
            <a:noAutofit/>
          </a:bodyPr>
          <a:lstStyle>
            <a:lvl1pPr marL="0" indent="0">
              <a:buNone/>
              <a:defRPr sz="4000" b="0" baseline="0">
                <a:solidFill>
                  <a:schemeClr val="accent2"/>
                </a:solidFill>
                <a:latin typeface="Arial" panose="020B0604020202020204" pitchFamily="34" charset="0"/>
                <a:ea typeface="Intel Clear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40pt Arial Light Body.</a:t>
            </a:r>
            <a:br>
              <a:rPr lang="en-US" dirty="0" smtClean="0"/>
            </a:br>
            <a:r>
              <a:rPr lang="en-US" dirty="0" smtClean="0"/>
              <a:t>For content that is not a section, but has a big idea in text only.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1469059"/>
            <a:ext cx="7772400" cy="1362075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4000" b="0" cap="none" spc="0" baseline="0">
                <a:solidFill>
                  <a:schemeClr val="tx2"/>
                </a:solidFill>
                <a:latin typeface="Arial" panose="020B0604020202020204" pitchFamily="34" charset="0"/>
                <a:ea typeface="Intel Clear" panose="020B0604020203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40pt Arial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711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ue Section Break Image">
    <p:bg>
      <p:bgPr>
        <a:gradFill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3464260"/>
            <a:ext cx="7772400" cy="1362075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4000" b="0" cap="none" spc="0" baseline="0">
                <a:solidFill>
                  <a:schemeClr val="bg1">
                    <a:alpha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40pt Arial Pro blue section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04800" y="4915858"/>
            <a:ext cx="7772400" cy="1500187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0" baseline="0">
                <a:solidFill>
                  <a:schemeClr val="accent3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Arial Subhead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2"/>
            <a:ext cx="9144000" cy="3432175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baseline="0">
                <a:solidFill>
                  <a:srgbClr val="0071C5"/>
                </a:solidFill>
              </a:defRPr>
            </a:lvl1pPr>
          </a:lstStyle>
          <a:p>
            <a:r>
              <a:rPr lang="en-US" dirty="0" smtClean="0"/>
              <a:t>Insert photo here. Drag picture to placeholder or click icon to add.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8718552" y="6432680"/>
            <a:ext cx="2381" cy="316992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432516"/>
            <a:ext cx="12954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39437" y="6477000"/>
            <a:ext cx="804502" cy="29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4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Arial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927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699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ack Cover Radial Gradient">
    <p:bg>
      <p:bgPr>
        <a:gradFill flip="none" rotWithShape="1">
          <a:gsLst>
            <a:gs pos="32000">
              <a:schemeClr val="tx2"/>
            </a:gs>
            <a:gs pos="95000">
              <a:srgbClr val="009FDF"/>
            </a:gs>
            <a:gs pos="78000">
              <a:srgbClr val="0071C5"/>
            </a:gs>
          </a:gsLst>
          <a:lin ang="198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1950564"/>
            <a:ext cx="9144000" cy="2956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274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4221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27" indent="0" algn="ctr">
              <a:buNone/>
              <a:defRPr sz="2000"/>
            </a:lvl2pPr>
            <a:lvl3pPr marL="914254" indent="0" algn="ctr">
              <a:buNone/>
              <a:defRPr sz="1800"/>
            </a:lvl3pPr>
            <a:lvl4pPr marL="1371381" indent="0" algn="ctr">
              <a:buNone/>
              <a:defRPr sz="1600"/>
            </a:lvl4pPr>
            <a:lvl5pPr marL="1828507" indent="0" algn="ctr">
              <a:buNone/>
              <a:defRPr sz="1600"/>
            </a:lvl5pPr>
            <a:lvl6pPr marL="2285634" indent="0" algn="ctr">
              <a:buNone/>
              <a:defRPr sz="1600"/>
            </a:lvl6pPr>
            <a:lvl7pPr marL="2742761" indent="0" algn="ctr">
              <a:buNone/>
              <a:defRPr sz="1600"/>
            </a:lvl7pPr>
            <a:lvl8pPr marL="3199888" indent="0" algn="ctr">
              <a:buNone/>
              <a:defRPr sz="1600"/>
            </a:lvl8pPr>
            <a:lvl9pPr marL="3657015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38CFE-56A3-482C-A8E8-2C4EE26CBE5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Intel® HPC Developer Conference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548-3AF0-409B-A11A-3F04C91935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0393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E4668B-344E-485D-ADF7-4A78833E3B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Intel® HPC Developer Conference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548-3AF0-409B-A11A-3F04C91935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26780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2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2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38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50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63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7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88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01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959D8A-4CAD-4BC2-A07E-312C6E2E20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Intel® HPC Developer Conference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548-3AF0-409B-A11A-3F04C91935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10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Arial Headline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455613" y="1604434"/>
            <a:ext cx="8228012" cy="4567767"/>
          </a:xfrm>
        </p:spPr>
        <p:txBody>
          <a:bodyPr/>
          <a:lstStyle>
            <a:lvl1pPr>
              <a:defRPr>
                <a:solidFill>
                  <a:srgbClr val="0071C5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8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2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18pt Arial body text</a:t>
            </a:r>
          </a:p>
          <a:p>
            <a:pPr lvl="1"/>
            <a:r>
              <a:rPr lang="en-US" dirty="0" smtClean="0"/>
              <a:t>18pt Arial bullet one</a:t>
            </a:r>
          </a:p>
          <a:p>
            <a:pPr lvl="2"/>
            <a:r>
              <a:rPr lang="en-US" dirty="0" smtClean="0"/>
              <a:t>16pt Arial sub-bullet</a:t>
            </a:r>
          </a:p>
          <a:p>
            <a:pPr lvl="3"/>
            <a:r>
              <a:rPr lang="en-US" dirty="0" smtClean="0"/>
              <a:t>14pt Arial fourth level</a:t>
            </a:r>
          </a:p>
          <a:p>
            <a:pPr lvl="4"/>
            <a:r>
              <a:rPr lang="en-US" dirty="0" smtClean="0"/>
              <a:t>12pt Arial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940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876A10-9DF2-4617-A303-DDC424807DD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Intel® HPC Developer Conference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548-3AF0-409B-A11A-3F04C91935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0317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7" indent="0">
              <a:buNone/>
              <a:defRPr sz="2000" b="1"/>
            </a:lvl2pPr>
            <a:lvl3pPr marL="914254" indent="0">
              <a:buNone/>
              <a:defRPr sz="1800" b="1"/>
            </a:lvl3pPr>
            <a:lvl4pPr marL="1371381" indent="0">
              <a:buNone/>
              <a:defRPr sz="1600" b="1"/>
            </a:lvl4pPr>
            <a:lvl5pPr marL="1828507" indent="0">
              <a:buNone/>
              <a:defRPr sz="1600" b="1"/>
            </a:lvl5pPr>
            <a:lvl6pPr marL="2285634" indent="0">
              <a:buNone/>
              <a:defRPr sz="1600" b="1"/>
            </a:lvl6pPr>
            <a:lvl7pPr marL="2742761" indent="0">
              <a:buNone/>
              <a:defRPr sz="1600" b="1"/>
            </a:lvl7pPr>
            <a:lvl8pPr marL="3199888" indent="0">
              <a:buNone/>
              <a:defRPr sz="1600" b="1"/>
            </a:lvl8pPr>
            <a:lvl9pPr marL="365701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27" indent="0">
              <a:buNone/>
              <a:defRPr sz="2000" b="1"/>
            </a:lvl2pPr>
            <a:lvl3pPr marL="914254" indent="0">
              <a:buNone/>
              <a:defRPr sz="1800" b="1"/>
            </a:lvl3pPr>
            <a:lvl4pPr marL="1371381" indent="0">
              <a:buNone/>
              <a:defRPr sz="1600" b="1"/>
            </a:lvl4pPr>
            <a:lvl5pPr marL="1828507" indent="0">
              <a:buNone/>
              <a:defRPr sz="1600" b="1"/>
            </a:lvl5pPr>
            <a:lvl6pPr marL="2285634" indent="0">
              <a:buNone/>
              <a:defRPr sz="1600" b="1"/>
            </a:lvl6pPr>
            <a:lvl7pPr marL="2742761" indent="0">
              <a:buNone/>
              <a:defRPr sz="1600" b="1"/>
            </a:lvl7pPr>
            <a:lvl8pPr marL="3199888" indent="0">
              <a:buNone/>
              <a:defRPr sz="1600" b="1"/>
            </a:lvl8pPr>
            <a:lvl9pPr marL="3657015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E6859-776F-4E14-AFB9-5F205B58123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Intel® HPC Developer Conference 2017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548-3AF0-409B-A11A-3F04C91935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67892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EE83D-F684-4937-A647-6C303A05E49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Intel® HPC Developer Conference 2017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548-3AF0-409B-A11A-3F04C91935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10682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BEB13-C17D-452D-A977-ABBAE1DFB20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Intel® HPC Developer Conference 2017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548-3AF0-409B-A11A-3F04C91935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4902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199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27" indent="0">
              <a:buNone/>
              <a:defRPr sz="1400"/>
            </a:lvl2pPr>
            <a:lvl3pPr marL="914254" indent="0">
              <a:buNone/>
              <a:defRPr sz="1200"/>
            </a:lvl3pPr>
            <a:lvl4pPr marL="1371381" indent="0">
              <a:buNone/>
              <a:defRPr sz="1000"/>
            </a:lvl4pPr>
            <a:lvl5pPr marL="1828507" indent="0">
              <a:buNone/>
              <a:defRPr sz="1000"/>
            </a:lvl5pPr>
            <a:lvl6pPr marL="2285634" indent="0">
              <a:buNone/>
              <a:defRPr sz="1000"/>
            </a:lvl6pPr>
            <a:lvl7pPr marL="2742761" indent="0">
              <a:buNone/>
              <a:defRPr sz="1000"/>
            </a:lvl7pPr>
            <a:lvl8pPr marL="3199888" indent="0">
              <a:buNone/>
              <a:defRPr sz="1000"/>
            </a:lvl8pPr>
            <a:lvl9pPr marL="365701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1755A-9F7D-492E-97F0-D725C626B376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Intel® HPC Developer Conference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548-3AF0-409B-A11A-3F04C91935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3624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127" indent="0">
              <a:buNone/>
              <a:defRPr sz="2800"/>
            </a:lvl2pPr>
            <a:lvl3pPr marL="914254" indent="0">
              <a:buNone/>
              <a:defRPr sz="2400"/>
            </a:lvl3pPr>
            <a:lvl4pPr marL="1371381" indent="0">
              <a:buNone/>
              <a:defRPr sz="2000"/>
            </a:lvl4pPr>
            <a:lvl5pPr marL="1828507" indent="0">
              <a:buNone/>
              <a:defRPr sz="2000"/>
            </a:lvl5pPr>
            <a:lvl6pPr marL="2285634" indent="0">
              <a:buNone/>
              <a:defRPr sz="2000"/>
            </a:lvl6pPr>
            <a:lvl7pPr marL="2742761" indent="0">
              <a:buNone/>
              <a:defRPr sz="2000"/>
            </a:lvl7pPr>
            <a:lvl8pPr marL="3199888" indent="0">
              <a:buNone/>
              <a:defRPr sz="2000"/>
            </a:lvl8pPr>
            <a:lvl9pPr marL="3657015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27" indent="0">
              <a:buNone/>
              <a:defRPr sz="1400"/>
            </a:lvl2pPr>
            <a:lvl3pPr marL="914254" indent="0">
              <a:buNone/>
              <a:defRPr sz="1200"/>
            </a:lvl3pPr>
            <a:lvl4pPr marL="1371381" indent="0">
              <a:buNone/>
              <a:defRPr sz="1000"/>
            </a:lvl4pPr>
            <a:lvl5pPr marL="1828507" indent="0">
              <a:buNone/>
              <a:defRPr sz="1000"/>
            </a:lvl5pPr>
            <a:lvl6pPr marL="2285634" indent="0">
              <a:buNone/>
              <a:defRPr sz="1000"/>
            </a:lvl6pPr>
            <a:lvl7pPr marL="2742761" indent="0">
              <a:buNone/>
              <a:defRPr sz="1000"/>
            </a:lvl7pPr>
            <a:lvl8pPr marL="3199888" indent="0">
              <a:buNone/>
              <a:defRPr sz="1000"/>
            </a:lvl8pPr>
            <a:lvl9pPr marL="365701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EE517-DCBE-4928-AEC9-F44CAD48988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Intel® HPC Developer Conference 2017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548-3AF0-409B-A11A-3F04C91935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20983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B8FAE-96D4-47AF-84CD-7B8250AF0CE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Intel® HPC Developer Conference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548-3AF0-409B-A11A-3F04C91935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0486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2CBA9-605A-4A80-BAE0-8C28FA3848C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Intel® HPC Developer Conference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CD7548-3AF0-409B-A11A-3F04C919350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8784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4" y="1604433"/>
            <a:ext cx="4006851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Arial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Arial bullet one</a:t>
            </a:r>
          </a:p>
          <a:p>
            <a:pPr lvl="2"/>
            <a:r>
              <a:rPr lang="en-US" dirty="0" smtClean="0"/>
              <a:t>14pt Arial third level</a:t>
            </a:r>
          </a:p>
          <a:p>
            <a:pPr lvl="3"/>
            <a:r>
              <a:rPr lang="en-US" dirty="0" smtClean="0"/>
              <a:t>12pt Arial fourth level</a:t>
            </a:r>
          </a:p>
          <a:p>
            <a:pPr lvl="4"/>
            <a:r>
              <a:rPr lang="en-US" dirty="0" smtClean="0"/>
              <a:t>12pt Arial fifth level</a:t>
            </a:r>
            <a:endParaRPr lang="en-US" dirty="0"/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Arial Headline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4830764" y="1257907"/>
            <a:ext cx="3181123" cy="2227933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sz="1800">
                <a:latin typeface="Intel Clear"/>
              </a:defRPr>
            </a:lvl1pPr>
          </a:lstStyle>
          <a:p>
            <a:r>
              <a:rPr lang="en-US" sz="1100" smtClean="0">
                <a:latin typeface="Arial"/>
              </a:rPr>
              <a:t>Click icon to add picture</a:t>
            </a:r>
            <a:endParaRPr lang="en-US" sz="1100" dirty="0">
              <a:latin typeface="Arial"/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830764" y="3791863"/>
            <a:ext cx="3181123" cy="2227933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sz="1800">
                <a:latin typeface="Intel Clear"/>
              </a:defRPr>
            </a:lvl1pPr>
          </a:lstStyle>
          <a:p>
            <a:r>
              <a:rPr lang="en-US" sz="1100" smtClean="0">
                <a:latin typeface="Arial"/>
              </a:rPr>
              <a:t>Click icon to add picture</a:t>
            </a:r>
            <a:endParaRPr lang="en-US" sz="1100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9767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4" y="1604433"/>
            <a:ext cx="4006851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Arial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Arial bullet one</a:t>
            </a:r>
          </a:p>
          <a:p>
            <a:pPr lvl="2"/>
            <a:r>
              <a:rPr lang="en-US" dirty="0" smtClean="0"/>
              <a:t>14pt Arial third level</a:t>
            </a:r>
          </a:p>
          <a:p>
            <a:pPr lvl="3"/>
            <a:r>
              <a:rPr lang="en-US" dirty="0" smtClean="0"/>
              <a:t>12pt Arial fourth level</a:t>
            </a:r>
          </a:p>
          <a:p>
            <a:pPr lvl="4"/>
            <a:r>
              <a:rPr lang="en-US" dirty="0" smtClean="0"/>
              <a:t>12pt Arial 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678363" y="1604433"/>
            <a:ext cx="4005264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Arial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Arial bullet one</a:t>
            </a:r>
          </a:p>
          <a:p>
            <a:pPr lvl="2"/>
            <a:r>
              <a:rPr lang="en-US" dirty="0" smtClean="0"/>
              <a:t>14pt Arial third level</a:t>
            </a:r>
          </a:p>
          <a:p>
            <a:pPr lvl="3"/>
            <a:r>
              <a:rPr lang="en-US" dirty="0" smtClean="0"/>
              <a:t>12pt Arial fourth level</a:t>
            </a:r>
          </a:p>
          <a:p>
            <a:pPr lvl="4"/>
            <a:r>
              <a:rPr lang="en-US" dirty="0" smtClean="0"/>
              <a:t>12pt Arial fifth level</a:t>
            </a:r>
            <a:endParaRPr lang="en-US" dirty="0"/>
          </a:p>
        </p:txBody>
      </p:sp>
      <p:sp>
        <p:nvSpPr>
          <p:cNvPr id="8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Arial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840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with Attribu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5614" y="1604434"/>
            <a:ext cx="8228013" cy="4567767"/>
          </a:xfrm>
        </p:spPr>
        <p:txBody>
          <a:bodyPr anchor="ctr" anchorCtr="0"/>
          <a:lstStyle>
            <a:lvl1pPr marL="190500" indent="-190500">
              <a:defRPr sz="3600" b="1" baseline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7513" indent="-225425">
              <a:buFont typeface="Intel Clear" pitchFamily="34" charset="0"/>
              <a:buChar char="–"/>
              <a:defRPr sz="1200" baseline="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85800" indent="-228600">
              <a:buFont typeface="Intel Clear" pitchFamily="34" charset="0"/>
              <a:buChar char="–"/>
              <a:defRPr sz="1200">
                <a:latin typeface="Arial" panose="020B0604020202020204" pitchFamily="34" charset="0"/>
              </a:defRPr>
            </a:lvl3pPr>
            <a:lvl4pPr>
              <a:buFont typeface="Intel Clear" pitchFamily="34" charset="0"/>
              <a:buChar char="–"/>
              <a:defRPr sz="1100">
                <a:latin typeface="Arial" panose="020B0604020202020204" pitchFamily="34" charset="0"/>
              </a:defRPr>
            </a:lvl4pPr>
            <a:lvl5pPr>
              <a:buFont typeface="Intel Clear" pitchFamily="34" charset="0"/>
              <a:buChar char="–"/>
              <a:defRPr sz="1050">
                <a:latin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“36pt Arial Bold Text”</a:t>
            </a:r>
          </a:p>
          <a:p>
            <a:pPr lvl="1"/>
            <a:r>
              <a:rPr lang="en-US" dirty="0" err="1" smtClean="0"/>
              <a:t>12pt</a:t>
            </a:r>
            <a:r>
              <a:rPr lang="en-US" dirty="0" smtClean="0"/>
              <a:t> Attribution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Arial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8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Blee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9144000" cy="6358467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baseline="0">
                <a:latin typeface="+mj-lt"/>
              </a:defRPr>
            </a:lvl1pPr>
          </a:lstStyle>
          <a:p>
            <a:r>
              <a:rPr lang="en-US" dirty="0" smtClean="0"/>
              <a:t>Insert photo here. Drag picture to placeholder or click icon to add.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2352" y="6432516"/>
            <a:ext cx="2133600" cy="365125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Arial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13126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Bottom Half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3432175"/>
            <a:ext cx="9144000" cy="2926292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None/>
              <a:tabLst/>
              <a:defRPr baseline="0"/>
            </a:lvl1pPr>
          </a:lstStyle>
          <a:p>
            <a:r>
              <a:rPr lang="en-US" dirty="0" smtClean="0"/>
              <a:t>Insert photo here. Drag picture to placeholder or click icon to add.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2352" y="6432516"/>
            <a:ext cx="2133600" cy="365125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8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4" y="1604433"/>
            <a:ext cx="4006851" cy="1745720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Arial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Arial bullet one</a:t>
            </a:r>
          </a:p>
          <a:p>
            <a:pPr lvl="2"/>
            <a:r>
              <a:rPr lang="en-US" dirty="0" smtClean="0"/>
              <a:t>14pt Arial third level</a:t>
            </a:r>
          </a:p>
          <a:p>
            <a:pPr lvl="3"/>
            <a:r>
              <a:rPr lang="en-US" dirty="0" smtClean="0"/>
              <a:t>12pt Arial fourth level</a:t>
            </a:r>
          </a:p>
          <a:p>
            <a:pPr lvl="4"/>
            <a:r>
              <a:rPr lang="en-US" dirty="0" smtClean="0"/>
              <a:t>12pt Arial fifth level</a:t>
            </a:r>
            <a:endParaRPr lang="en-US" dirty="0"/>
          </a:p>
        </p:txBody>
      </p:sp>
      <p:sp>
        <p:nvSpPr>
          <p:cNvPr id="19" name="Content Placeholder 2"/>
          <p:cNvSpPr>
            <a:spLocks noGrp="1"/>
          </p:cNvSpPr>
          <p:nvPr>
            <p:ph sz="half" idx="15" hasCustomPrompt="1"/>
          </p:nvPr>
        </p:nvSpPr>
        <p:spPr>
          <a:xfrm>
            <a:off x="4678363" y="1604433"/>
            <a:ext cx="4005264" cy="1745720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Arial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Arial bullet one</a:t>
            </a:r>
          </a:p>
          <a:p>
            <a:pPr lvl="2"/>
            <a:r>
              <a:rPr lang="en-US" dirty="0" smtClean="0"/>
              <a:t>14pt Arial third level</a:t>
            </a:r>
          </a:p>
          <a:p>
            <a:pPr lvl="3"/>
            <a:r>
              <a:rPr lang="en-US" dirty="0" smtClean="0"/>
              <a:t>12pt Arial fourth level</a:t>
            </a:r>
          </a:p>
          <a:p>
            <a:pPr lvl="4"/>
            <a:r>
              <a:rPr lang="en-US" dirty="0" smtClean="0"/>
              <a:t>12pt Arial fifth level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009487" y="6634394"/>
            <a:ext cx="184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000" dirty="0" smtClean="0">
              <a:solidFill>
                <a:schemeClr val="tx2"/>
              </a:solidFill>
              <a:cs typeface="Arial" panose="020B0604020202020204" pitchFamily="34" charset="0"/>
            </a:endParaRPr>
          </a:p>
        </p:txBody>
      </p:sp>
      <p:sp>
        <p:nvSpPr>
          <p:cNvPr id="10" name="Title 6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8229600" cy="1158240"/>
          </a:xfrm>
        </p:spPr>
        <p:txBody>
          <a:bodyPr/>
          <a:lstStyle>
            <a:lvl1pPr>
              <a:defRPr b="0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Arial Headline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75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/>
          <p:cNvSpPr>
            <a:spLocks noGrp="1"/>
          </p:cNvSpPr>
          <p:nvPr>
            <p:ph type="pic" sz="quarter" idx="13" hasCustomPrompt="1"/>
          </p:nvPr>
        </p:nvSpPr>
        <p:spPr>
          <a:xfrm>
            <a:off x="4678364" y="2"/>
            <a:ext cx="4465637" cy="6358465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Insert photo here. Drag picture to placeholder or click icon to add.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411797"/>
            <a:ext cx="4006850" cy="1158240"/>
          </a:xfrm>
        </p:spPr>
        <p:txBody>
          <a:bodyPr>
            <a:noAutofit/>
          </a:bodyPr>
          <a:lstStyle>
            <a:lvl1pPr>
              <a:defRPr sz="2800" b="0" i="0" baseline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28pt Arial Headline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72352" y="6432516"/>
            <a:ext cx="2133600" cy="365125"/>
          </a:xfrm>
        </p:spPr>
        <p:txBody>
          <a:bodyPr/>
          <a:lstStyle/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5614" y="1766992"/>
            <a:ext cx="4006850" cy="4567767"/>
          </a:xfrm>
        </p:spPr>
        <p:txBody>
          <a:bodyPr vert="horz" lIns="0" tIns="0" rIns="0" bIns="0" rtlCol="0">
            <a:noAutofit/>
          </a:bodyPr>
          <a:lstStyle>
            <a:lvl1pPr>
              <a:defRPr lang="en-US" dirty="0" smtClean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lang="en-US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lang="en-US" sz="14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lang="en-US" sz="1200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lang="en-US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marR="0" lvl="0" fontAlgn="auto">
              <a:lnSpc>
                <a:spcPct val="100000"/>
              </a:lnSpc>
              <a:buClrTx/>
              <a:buSzTx/>
              <a:tabLst/>
            </a:pPr>
            <a:r>
              <a:rPr lang="en-US" dirty="0" smtClean="0"/>
              <a:t>18pt Arial body text</a:t>
            </a:r>
          </a:p>
          <a:p>
            <a:pPr marR="0" lvl="1" fontAlgn="auto">
              <a:lnSpc>
                <a:spcPct val="100000"/>
              </a:lnSpc>
              <a:spcAft>
                <a:spcPts val="0"/>
              </a:spcAft>
              <a:buClrTx/>
              <a:buSzTx/>
              <a:tabLst/>
            </a:pPr>
            <a:r>
              <a:rPr lang="en-US" dirty="0" smtClean="0"/>
              <a:t>16pt Arial bullet one</a:t>
            </a:r>
          </a:p>
          <a:p>
            <a:pPr lvl="2"/>
            <a:r>
              <a:rPr lang="en-US" dirty="0" smtClean="0"/>
              <a:t>14pt Arial third level</a:t>
            </a:r>
          </a:p>
          <a:p>
            <a:pPr lvl="3"/>
            <a:r>
              <a:rPr lang="en-US" dirty="0" smtClean="0"/>
              <a:t>12pt Arial fourth level</a:t>
            </a:r>
          </a:p>
          <a:p>
            <a:pPr lvl="4"/>
            <a:r>
              <a:rPr lang="en-US" dirty="0" smtClean="0"/>
              <a:t>12pt Arial 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50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5613" y="2810749"/>
            <a:ext cx="7772400" cy="1362075"/>
          </a:xfrm>
        </p:spPr>
        <p:txBody>
          <a:bodyPr anchor="b" anchorCtr="0">
            <a:noAutofit/>
          </a:bodyPr>
          <a:lstStyle>
            <a:lvl1pPr algn="l">
              <a:lnSpc>
                <a:spcPct val="80000"/>
              </a:lnSpc>
              <a:defRPr sz="4000" b="0" cap="none" spc="0" baseline="0">
                <a:solidFill>
                  <a:schemeClr val="tx2">
                    <a:alpha val="9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40pt Arial Pro</a:t>
            </a:r>
            <a:br>
              <a:rPr lang="en-US" dirty="0" smtClean="0"/>
            </a:br>
            <a:r>
              <a:rPr lang="en-US" dirty="0" smtClean="0"/>
              <a:t>white section break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5613" y="4321533"/>
            <a:ext cx="7772400" cy="1500187"/>
          </a:xfrm>
        </p:spPr>
        <p:txBody>
          <a:bodyPr anchor="t" anchorCtr="0">
            <a:noAutofit/>
          </a:bodyPr>
          <a:lstStyle>
            <a:lvl1pPr marL="0" indent="0">
              <a:buNone/>
              <a:defRPr sz="1600" b="0" baseline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16pt Arial Subhead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719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-1587" y="6363521"/>
            <a:ext cx="9144000" cy="512064"/>
          </a:xfrm>
          <a:prstGeom prst="rect">
            <a:avLst/>
          </a:prstGeom>
          <a:gradFill flip="none" rotWithShape="1">
            <a:gsLst>
              <a:gs pos="32000">
                <a:schemeClr val="tx2"/>
              </a:gs>
              <a:gs pos="95000">
                <a:srgbClr val="009FDF"/>
              </a:gs>
              <a:gs pos="78000">
                <a:srgbClr val="0071C5"/>
              </a:gs>
            </a:gsLst>
            <a:lin ang="19860000" scaled="0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18552" y="6432680"/>
            <a:ext cx="2381" cy="316992"/>
          </a:xfrm>
          <a:prstGeom prst="line">
            <a:avLst/>
          </a:prstGeom>
          <a:ln w="9525">
            <a:solidFill>
              <a:schemeClr val="bg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5613" y="413507"/>
            <a:ext cx="8229600" cy="115824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28pt Arial Headline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5613" y="1604434"/>
            <a:ext cx="8228012" cy="4567767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18pt Arial body text</a:t>
            </a:r>
          </a:p>
          <a:p>
            <a:pPr lvl="1"/>
            <a:r>
              <a:rPr lang="en-US" dirty="0" smtClean="0"/>
              <a:t>16pt Arial bullet one</a:t>
            </a:r>
          </a:p>
          <a:p>
            <a:pPr lvl="2"/>
            <a:r>
              <a:rPr lang="en-US" dirty="0" smtClean="0"/>
              <a:t>16pt Arial sub-bullet</a:t>
            </a:r>
          </a:p>
          <a:p>
            <a:pPr lvl="3"/>
            <a:r>
              <a:rPr lang="en-US" dirty="0" smtClean="0"/>
              <a:t>14pt Arial fourth level</a:t>
            </a:r>
          </a:p>
          <a:p>
            <a:pPr lvl="4"/>
            <a:r>
              <a:rPr lang="en-US" dirty="0" smtClean="0"/>
              <a:t>14pt Arial 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6432516"/>
            <a:ext cx="1295400" cy="36512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fld id="{EE2556C5-CE8C-6547-B838-EA80C61A4AF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7422750" y="6398384"/>
            <a:ext cx="1281620" cy="433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3993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81" r:id="rId15"/>
    <p:sldLayoutId id="2147483683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i="0" kern="1200" spc="0" baseline="0">
          <a:solidFill>
            <a:schemeClr val="tx2"/>
          </a:solidFill>
          <a:latin typeface="Arial" panose="020B0604020202020204" pitchFamily="34" charset="0"/>
          <a:ea typeface="Intel Clear"/>
          <a:cs typeface="Arial" panose="020B0604020202020204" pitchFamily="34" charset="0"/>
        </a:defRPr>
      </a:lvl1pPr>
    </p:titleStyle>
    <p:bodyStyle>
      <a:lvl1pPr marL="0" indent="0" algn="l" defTabSz="457200" rtl="0" eaLnBrk="1" latinLnBrk="0" hangingPunct="1">
        <a:spcBef>
          <a:spcPts val="1200"/>
        </a:spcBef>
        <a:spcAft>
          <a:spcPts val="0"/>
        </a:spcAft>
        <a:buFont typeface="Wingdings" panose="05000000000000000000" pitchFamily="2" charset="2"/>
        <a:buNone/>
        <a:defRPr sz="1800" b="0" kern="1200">
          <a:solidFill>
            <a:srgbClr val="0071C5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225425" indent="-225425" algn="l" defTabSz="457200" rtl="0" eaLnBrk="1" latinLnBrk="0" hangingPunct="1">
        <a:spcBef>
          <a:spcPts val="1200"/>
        </a:spcBef>
        <a:buFont typeface="Wingdings" charset="2"/>
        <a:buChar char="§"/>
        <a:defRPr sz="1600" kern="1200" baseline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571500" indent="-228600" algn="l" defTabSz="457200" rtl="0" eaLnBrk="1" latinLnBrk="0" hangingPunct="1">
        <a:spcBef>
          <a:spcPts val="800"/>
        </a:spcBef>
        <a:buFont typeface="Intel Clear" panose="020B0604020203020204" pitchFamily="34" charset="0"/>
        <a:buChar char="–"/>
        <a:defRPr sz="1600" kern="1200" baseline="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69963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19213" indent="-228600" algn="l" defTabSz="457200" rtl="0" eaLnBrk="1" latinLnBrk="0" hangingPunct="1">
        <a:spcBef>
          <a:spcPct val="20000"/>
        </a:spcBef>
        <a:buFont typeface="Intel Clear" panose="020B0604020203020204" pitchFamily="34" charset="0"/>
        <a:buChar char="–"/>
        <a:defRPr sz="1400" kern="1200">
          <a:solidFill>
            <a:schemeClr val="tx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08" eaLnBrk="1" fontAlgn="auto" hangingPunct="1">
              <a:spcBef>
                <a:spcPts val="0"/>
              </a:spcBef>
              <a:spcAft>
                <a:spcPts val="0"/>
              </a:spcAft>
            </a:pPr>
            <a:fld id="{231A7C02-E4A5-4741-B08F-D2A3615A80D1}" type="datetime1">
              <a:rPr lang="en-US" b="0" i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914108" eaLnBrk="1" fontAlgn="auto" hangingPunct="1">
                <a:spcBef>
                  <a:spcPts val="0"/>
                </a:spcBef>
                <a:spcAft>
                  <a:spcPts val="0"/>
                </a:spcAft>
              </a:pPr>
              <a:t>3/27/2018</a:t>
            </a:fld>
            <a:endParaRPr lang="en-US" b="0" i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0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b="0" i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t>Intel® HPC Developer Conference 2017</a:t>
            </a:r>
            <a:endParaRPr lang="en-US" b="0" i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108" eaLnBrk="1" fontAlgn="auto" hangingPunct="1">
              <a:spcBef>
                <a:spcPts val="0"/>
              </a:spcBef>
              <a:spcAft>
                <a:spcPts val="0"/>
              </a:spcAft>
            </a:pPr>
            <a:fld id="{F7CD7548-3AF0-409B-A11A-3F04C9193504}" type="slidenum">
              <a:rPr lang="en-US" b="0" i="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914108"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b="0" i="0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839756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hf sldNum="0" hdr="0" dt="0"/>
  <p:txStyles>
    <p:titleStyle>
      <a:lvl1pPr algn="l" defTabSz="914254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63" indent="-228563" algn="l" defTabSz="91425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690" indent="-228563" algn="l" defTabSz="9142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17" indent="-228563" algn="l" defTabSz="9142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99944" indent="-228563" algn="l" defTabSz="9142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071" indent="-228563" algn="l" defTabSz="9142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198" indent="-228563" algn="l" defTabSz="9142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25" indent="-228563" algn="l" defTabSz="9142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51" indent="-228563" algn="l" defTabSz="9142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78" indent="-228563" algn="l" defTabSz="9142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7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4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81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07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34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61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88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15" algn="l" defTabSz="9142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5613" y="609600"/>
            <a:ext cx="8383587" cy="1371600"/>
          </a:xfrm>
        </p:spPr>
        <p:txBody>
          <a:bodyPr/>
          <a:lstStyle/>
          <a:p>
            <a:pPr algn="ctr"/>
            <a:r>
              <a:rPr lang="en-US" sz="4800" dirty="0" smtClean="0"/>
              <a:t>IXPUG Abstract </a:t>
            </a:r>
            <a:br>
              <a:rPr lang="en-US" sz="4800" dirty="0" smtClean="0"/>
            </a:br>
            <a:r>
              <a:rPr lang="en-US" sz="4800" dirty="0" smtClean="0"/>
              <a:t>Submission Instructions</a:t>
            </a:r>
            <a:endParaRPr lang="en-US" sz="4800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5613" y="3962400"/>
            <a:ext cx="7772400" cy="1523999"/>
          </a:xfrm>
        </p:spPr>
        <p:txBody>
          <a:bodyPr/>
          <a:lstStyle/>
          <a:p>
            <a:pPr marL="285750" indent="-285750">
              <a:buFontTx/>
              <a:buChar char="-"/>
            </a:pPr>
            <a:r>
              <a:rPr lang="en-US" dirty="0" smtClean="0"/>
              <a:t>You will need to complete all appropriate slides with your abstract submission.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For Technical Lectures, Lightning Talks and Tutorials abstract submissions, please complete all of the slides, except for slide #5 (posters only) </a:t>
            </a:r>
          </a:p>
          <a:p>
            <a:pPr marL="285750" indent="-285750">
              <a:buFontTx/>
              <a:buChar char="-"/>
            </a:pPr>
            <a:r>
              <a:rPr lang="en-US" dirty="0" smtClean="0"/>
              <a:t>For Poster abstract submissions, please reference slide #5 as a template option for your final poster submission. 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8839200" y="6400800"/>
            <a:ext cx="228600" cy="396841"/>
          </a:xfrm>
        </p:spPr>
        <p:txBody>
          <a:bodyPr/>
          <a:lstStyle/>
          <a:p>
            <a:fld id="{EE2556C5-CE8C-6547-B838-EA80C61A4AF7}" type="slidenum">
              <a:rPr lang="en-US" sz="900" smtClean="0"/>
              <a:pPr/>
              <a:t>1</a:t>
            </a:fld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25170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>
          <a:xfrm>
            <a:off x="381000" y="152400"/>
            <a:ext cx="8229600" cy="6858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4572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000" b="0" i="0" kern="1200" cap="none" spc="0" baseline="0">
                <a:solidFill>
                  <a:schemeClr val="tx2"/>
                </a:solidFill>
                <a:latin typeface="Arial" panose="020B0604020202020204" pitchFamily="34" charset="0"/>
                <a:ea typeface="Intel Clear" panose="020B0604020203020204" pitchFamily="34" charset="0"/>
                <a:cs typeface="Arial" panose="020B0604020202020204" pitchFamily="34" charset="0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dirty="0" smtClean="0"/>
              <a:t>Abstract Submission Information</a:t>
            </a:r>
            <a:endParaRPr lang="en-US" dirty="0"/>
          </a:p>
        </p:txBody>
      </p:sp>
      <p:graphicFrame>
        <p:nvGraphicFramePr>
          <p:cNvPr id="5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4552707"/>
              </p:ext>
            </p:extLst>
          </p:nvPr>
        </p:nvGraphicFramePr>
        <p:xfrm>
          <a:off x="364524" y="1143000"/>
          <a:ext cx="8460259" cy="1722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69572"/>
                <a:gridCol w="6690687"/>
              </a:tblGrid>
              <a:tr h="147637">
                <a:tc gridSpan="2"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Abstract Submission Information</a:t>
                      </a:r>
                      <a:endParaRPr 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Author(s)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2397"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Authors(s) Institute(s)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Authors(s) or Institutes(s) Twitter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Handle (optional)</a:t>
                      </a:r>
                      <a:endParaRPr lang="en-US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76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Abstract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Title</a:t>
                      </a:r>
                      <a:endParaRPr lang="en-US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76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Abstract Description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824782" y="6400800"/>
            <a:ext cx="257369" cy="365125"/>
          </a:xfrm>
        </p:spPr>
        <p:txBody>
          <a:bodyPr/>
          <a:lstStyle/>
          <a:p>
            <a:r>
              <a:rPr lang="en-US" sz="900" dirty="0" smtClean="0"/>
              <a:t>2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914821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8789035" y="6400800"/>
            <a:ext cx="242952" cy="365125"/>
          </a:xfrm>
        </p:spPr>
        <p:txBody>
          <a:bodyPr/>
          <a:lstStyle/>
          <a:p>
            <a:fld id="{EE2556C5-CE8C-6547-B838-EA80C61A4AF7}" type="slidenum">
              <a:rPr lang="en-US" sz="900" smtClean="0"/>
              <a:pPr/>
              <a:t>3</a:t>
            </a:fld>
            <a:endParaRPr lang="en-US" sz="9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296678901"/>
              </p:ext>
            </p:extLst>
          </p:nvPr>
        </p:nvGraphicFramePr>
        <p:xfrm>
          <a:off x="304800" y="3809541"/>
          <a:ext cx="4505643" cy="243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/>
                <a:gridCol w="4200843"/>
              </a:tblGrid>
              <a:tr h="147637">
                <a:tc gridSpan="2"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Techniques Used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Vectorization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2397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Memory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Multi- node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157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Parallel- Programming - Communications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7637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Parallel- Programming - Thread and process management experiences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Libraries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2397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SW environment and tools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Compiler Flags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157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Algorithms and methods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426403"/>
          </a:xfrm>
        </p:spPr>
        <p:txBody>
          <a:bodyPr/>
          <a:lstStyle/>
          <a:p>
            <a:r>
              <a:rPr lang="en-US" dirty="0" smtClean="0"/>
              <a:t>Abstract Submission Categories</a:t>
            </a:r>
            <a:endParaRPr lang="en-US" dirty="0"/>
          </a:p>
        </p:txBody>
      </p:sp>
      <p:graphicFrame>
        <p:nvGraphicFramePr>
          <p:cNvPr id="12" name="Content Placeholder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916631620"/>
              </p:ext>
            </p:extLst>
          </p:nvPr>
        </p:nvGraphicFramePr>
        <p:xfrm>
          <a:off x="390685" y="1147278"/>
          <a:ext cx="1632267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800"/>
                <a:gridCol w="1327467"/>
              </a:tblGrid>
              <a:tr h="205587">
                <a:tc gridSpan="2"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of Content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05587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Keynote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05587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Technical Talk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05587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Workshop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05587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Tutorial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205587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Poster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Content Placeholder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52396585"/>
              </p:ext>
            </p:extLst>
          </p:nvPr>
        </p:nvGraphicFramePr>
        <p:xfrm>
          <a:off x="2290842" y="1143000"/>
          <a:ext cx="2622867" cy="2438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6769"/>
                <a:gridCol w="2316098"/>
              </a:tblGrid>
              <a:tr h="147637">
                <a:tc gridSpan="2"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</a:t>
                      </a:r>
                      <a:r>
                        <a:rPr lang="en-US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Product(s) Association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Intel® Xeon Phi™ Co/Processor</a:t>
                      </a:r>
                    </a:p>
                  </a:txBody>
                  <a:tcPr/>
                </a:tc>
              </a:tr>
              <a:tr h="132397">
                <a:tc>
                  <a:txBody>
                    <a:bodyPr/>
                    <a:lstStyle/>
                    <a:p>
                      <a:endParaRPr 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Intel® Xeon Processor Family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Intel® Omni Path Fabric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157">
                <a:tc>
                  <a:txBody>
                    <a:bodyPr/>
                    <a:lstStyle/>
                    <a:p>
                      <a:endParaRPr 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Intel® FPGA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7637">
                <a:tc>
                  <a:txBody>
                    <a:bodyPr/>
                    <a:lstStyle/>
                    <a:p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Intel® SSDs/NVMe Solutions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Intel®  Lustre Software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2397">
                <a:tc>
                  <a:txBody>
                    <a:bodyPr/>
                    <a:lstStyle/>
                    <a:p>
                      <a:endParaRPr 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Visualization</a:t>
                      </a:r>
                      <a:r>
                        <a:rPr lang="en-US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Technology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2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Intel® Software Tools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Content Placeholder 10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65163432"/>
              </p:ext>
            </p:extLst>
          </p:nvPr>
        </p:nvGraphicFramePr>
        <p:xfrm>
          <a:off x="5181600" y="1161076"/>
          <a:ext cx="3057049" cy="487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04006"/>
                <a:gridCol w="2753043"/>
              </a:tblGrid>
              <a:tr h="147637">
                <a:tc gridSpan="2"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Domain</a:t>
                      </a:r>
                      <a:r>
                        <a:rPr lang="en-US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(s) Association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Climate &amp; Weather</a:t>
                      </a:r>
                    </a:p>
                  </a:txBody>
                  <a:tcPr/>
                </a:tc>
              </a:tr>
              <a:tr h="132397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Libraries &amp; Tools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Computational Fluid Dynamics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157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Material</a:t>
                      </a:r>
                      <a:r>
                        <a:rPr lang="en-US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Science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7637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Chemistry 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Physics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2397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Bioinformatics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endParaRPr lang="en-US" sz="100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Nanotechnology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157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Visualization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157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Astrophysics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157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Energy (Oil &amp; Gas, etc.)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157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Molecular Dynamics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157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Geophysics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157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Life Science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157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Data Analytics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157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Artificial</a:t>
                      </a:r>
                      <a:r>
                        <a:rPr lang="en-US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Intelligence (</a:t>
                      </a:r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Machine/Deep</a:t>
                      </a:r>
                      <a:r>
                        <a:rPr lang="en-US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Learning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157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Financial Services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157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Medical Imaging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17157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Other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97934" y="721152"/>
            <a:ext cx="8727069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0" dirty="0" smtClean="0">
                <a:solidFill>
                  <a:schemeClr val="tx1"/>
                </a:solidFill>
              </a:rPr>
              <a:t>Instructions: </a:t>
            </a:r>
            <a:r>
              <a:rPr lang="en-US" b="0" i="0" dirty="0" smtClean="0">
                <a:solidFill>
                  <a:schemeClr val="tx1"/>
                </a:solidFill>
              </a:rPr>
              <a:t>Please place an “X” next to the sub-categories that correspond with your abstract submission.</a:t>
            </a:r>
            <a:endParaRPr lang="en-US" b="0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176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500893"/>
          </a:xfrm>
        </p:spPr>
        <p:txBody>
          <a:bodyPr/>
          <a:lstStyle/>
          <a:p>
            <a:r>
              <a:rPr lang="en-US" dirty="0" smtClean="0"/>
              <a:t>What’s unique about my tuning work</a:t>
            </a:r>
            <a:endParaRPr lang="en-US" dirty="0"/>
          </a:p>
        </p:txBody>
      </p:sp>
      <p:graphicFrame>
        <p:nvGraphicFramePr>
          <p:cNvPr id="4" name="Content Placeholder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21432990"/>
              </p:ext>
            </p:extLst>
          </p:nvPr>
        </p:nvGraphicFramePr>
        <p:xfrm>
          <a:off x="266565" y="860046"/>
          <a:ext cx="8458469" cy="34137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8679"/>
                <a:gridCol w="6819790"/>
              </a:tblGrid>
              <a:tr h="147637">
                <a:tc gridSpan="2">
                  <a:txBody>
                    <a:bodyPr/>
                    <a:lstStyle/>
                    <a:p>
                      <a:r>
                        <a:rPr lang="en-US" sz="11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Abstract Submission Information</a:t>
                      </a:r>
                      <a:endParaRPr lang="en-US" sz="11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Name of Application and a brief description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3239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i="0" dirty="0" smtClean="0">
                          <a:solidFill>
                            <a:prstClr val="black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Briefly</a:t>
                      </a:r>
                      <a:r>
                        <a:rPr lang="en-US" sz="1100" b="0" i="0" baseline="0" dirty="0" smtClean="0">
                          <a:solidFill>
                            <a:prstClr val="black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 Describe the </a:t>
                      </a:r>
                      <a:r>
                        <a:rPr lang="en-US" sz="1100" b="0" i="0" dirty="0" smtClean="0">
                          <a:solidFill>
                            <a:prstClr val="black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Approach</a:t>
                      </a:r>
                      <a:r>
                        <a:rPr lang="en-US" sz="1100" b="0" i="0" baseline="0" dirty="0" smtClean="0">
                          <a:solidFill>
                            <a:prstClr val="black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 </a:t>
                      </a:r>
                      <a:r>
                        <a:rPr lang="en-US" sz="1100" b="0" i="0" dirty="0" smtClean="0">
                          <a:solidFill>
                            <a:prstClr val="black"/>
                          </a:solidFill>
                          <a:latin typeface="Intel Clear" panose="020B0604020203020204" pitchFamily="34" charset="0"/>
                          <a:ea typeface="Intel Clear" panose="020B0604020203020204" pitchFamily="34" charset="0"/>
                          <a:cs typeface="Intel Clear" panose="020B0604020203020204" pitchFamily="34" charset="0"/>
                        </a:rPr>
                        <a:t>used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example: briefly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explain your journey for getting results (technique, tools, best practices, etc.).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Briefly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Describe your </a:t>
                      </a: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Execution Mode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example: </a:t>
                      </a:r>
                      <a:r>
                        <a:rPr lang="en-US" sz="1100" dirty="0" smtClean="0"/>
                        <a:t>native, offloaded, symmetric MPI, cluster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76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Configuration Details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example: the number of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threads per core, compiler flags, type of HW, libraries used, library version, etc. 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76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Compelling Performance Results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example: benchmarks taking before and after tuning work, competitive performance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(if available), performance versus workload size, etc.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76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you Learned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&amp; What you would recommend to the community?</a:t>
                      </a:r>
                      <a:endParaRPr lang="en-US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example: what would you have done differently,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which tools/technique was most useful, what were the biggest surprises, any remaining challenges, etc.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4763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can IXPUG help you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going forward?</a:t>
                      </a:r>
                      <a:endParaRPr lang="en-US" sz="11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 example:</a:t>
                      </a:r>
                      <a:r>
                        <a:rPr lang="en-US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sharing learnings, collaborations, addressing unresolved issues, etc.</a:t>
                      </a:r>
                      <a:endParaRPr lang="en-US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Slide Number Placeholder 2"/>
          <p:cNvSpPr txBox="1">
            <a:spLocks/>
          </p:cNvSpPr>
          <p:nvPr/>
        </p:nvSpPr>
        <p:spPr>
          <a:xfrm>
            <a:off x="8763000" y="6432516"/>
            <a:ext cx="242952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b="1" i="1" kern="1200">
                <a:solidFill>
                  <a:srgbClr val="000099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976586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3"/>
          <p:cNvSpPr txBox="1">
            <a:spLocks/>
          </p:cNvSpPr>
          <p:nvPr/>
        </p:nvSpPr>
        <p:spPr>
          <a:xfrm>
            <a:off x="163518" y="132743"/>
            <a:ext cx="8777882" cy="64472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2291" b="0" i="0" u="sng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Poster Title</a:t>
            </a:r>
            <a:r>
              <a:rPr lang="en-US" sz="2291" b="0" i="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/>
            </a:r>
            <a:br>
              <a:rPr lang="en-US" sz="2291" b="0" i="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</a:br>
            <a:r>
              <a:rPr lang="en-US" sz="1250" b="0" i="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Lead Authors Name, Institution Co-Author(s) Name, Institution(s)</a:t>
            </a:r>
          </a:p>
        </p:txBody>
      </p:sp>
      <p:sp>
        <p:nvSpPr>
          <p:cNvPr id="30" name="Rectangle 29"/>
          <p:cNvSpPr/>
          <p:nvPr/>
        </p:nvSpPr>
        <p:spPr>
          <a:xfrm>
            <a:off x="163516" y="3376433"/>
            <a:ext cx="2848625" cy="30931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10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0" i="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Results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163515" y="318101"/>
            <a:ext cx="815380" cy="598753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10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050" b="0" i="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Logo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149662" y="3376433"/>
            <a:ext cx="1284818" cy="309315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10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b="0" i="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Figure 1</a:t>
            </a:r>
          </a:p>
        </p:txBody>
      </p:sp>
      <p:sp>
        <p:nvSpPr>
          <p:cNvPr id="33" name="Rectangle 32"/>
          <p:cNvSpPr/>
          <p:nvPr/>
        </p:nvSpPr>
        <p:spPr>
          <a:xfrm>
            <a:off x="4572000" y="3376433"/>
            <a:ext cx="1383255" cy="309315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10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350" b="0" i="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Figure 2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135806" y="3376434"/>
            <a:ext cx="2805593" cy="203466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10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0" i="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Conclusions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135806" y="5621509"/>
            <a:ext cx="2805593" cy="84807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10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0" i="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Acknowledgments</a:t>
            </a:r>
          </a:p>
          <a:p>
            <a:pPr algn="ctr" defTabSz="91410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0" i="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Disclosures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163519" y="1232204"/>
            <a:ext cx="2805593" cy="20058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10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0" i="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Background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149662" y="1232204"/>
            <a:ext cx="2805593" cy="20058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10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0" i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Background</a:t>
            </a:r>
            <a:endParaRPr lang="en-US" sz="1200" b="0" i="0" dirty="0">
              <a:solidFill>
                <a:prstClr val="black"/>
              </a:solidFill>
              <a:latin typeface="Intel Clear" panose="020B0604020203020204" pitchFamily="34" charset="0"/>
              <a:ea typeface="Intel Clear" panose="020B0604020203020204" pitchFamily="34" charset="0"/>
              <a:cs typeface="Intel Clear" panose="020B0604020203020204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6135806" y="1232203"/>
            <a:ext cx="2805593" cy="200585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defTabSz="914108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sz="1200" b="0" i="0" dirty="0">
                <a:solidFill>
                  <a:prstClr val="black"/>
                </a:solidFill>
                <a:latin typeface="Intel Clear" panose="020B0604020203020204" pitchFamily="34" charset="0"/>
                <a:ea typeface="Intel Clear" panose="020B0604020203020204" pitchFamily="34" charset="0"/>
                <a:cs typeface="Intel Clear" panose="020B0604020203020204" pitchFamily="34" charset="0"/>
              </a:rPr>
              <a:t>Approach used/Code Details / Development Techniques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912" y="240196"/>
            <a:ext cx="1601736" cy="53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7086542"/>
      </p:ext>
    </p:extLst>
  </p:cSld>
  <p:clrMapOvr>
    <a:masterClrMapping/>
  </p:clrMapOvr>
</p:sld>
</file>

<file path=ppt/theme/theme1.xml><?xml version="1.0" encoding="utf-8"?>
<a:theme xmlns:a="http://schemas.openxmlformats.org/drawingml/2006/main" name="Int_PPT Template_ClearPro_16x9">
  <a:themeElements>
    <a:clrScheme name="Intel Color Palette">
      <a:dk1>
        <a:sysClr val="windowText" lastClr="000000"/>
      </a:dk1>
      <a:lt1>
        <a:sysClr val="window" lastClr="FFFFFF"/>
      </a:lt1>
      <a:dk2>
        <a:srgbClr val="003C71"/>
      </a:dk2>
      <a:lt2>
        <a:srgbClr val="B1BABF"/>
      </a:lt2>
      <a:accent1>
        <a:srgbClr val="0071C5"/>
      </a:accent1>
      <a:accent2>
        <a:srgbClr val="00AEEF"/>
      </a:accent2>
      <a:accent3>
        <a:srgbClr val="F3D54E"/>
      </a:accent3>
      <a:accent4>
        <a:srgbClr val="FFA300"/>
      </a:accent4>
      <a:accent5>
        <a:srgbClr val="FC4C02"/>
      </a:accent5>
      <a:accent6>
        <a:srgbClr val="C3D600"/>
      </a:accent6>
      <a:hlink>
        <a:srgbClr val="0071C5"/>
      </a:hlink>
      <a:folHlink>
        <a:srgbClr val="00AEEF"/>
      </a:folHlink>
    </a:clrScheme>
    <a:fontScheme name="Intel Clear">
      <a:majorFont>
        <a:latin typeface="Intel Clear"/>
        <a:ea typeface=""/>
        <a:cs typeface=""/>
      </a:majorFont>
      <a:minorFont>
        <a:latin typeface="Intel Clear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2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vert="horz" wrap="square" lIns="0" tIns="0" rIns="0" bIns="0" rtlCol="0">
        <a:spAutoFit/>
      </a:bodyPr>
      <a:lstStyle>
        <a:defPPr>
          <a:defRPr sz="1100" dirty="0" err="1" smtClean="0">
            <a:solidFill>
              <a:srgbClr val="003C71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Intel_PPT_Template_Clear_16x9_061715.potx" id="{DC130910-E4EA-463F-BF27-F9958CCEF1C8}" vid="{45351ACF-657B-46DA-AF99-D46224AE8205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417</TotalTime>
  <Words>429</Words>
  <Application>Microsoft Office PowerPoint</Application>
  <PresentationFormat>On-screen Show (4:3)</PresentationFormat>
  <Paragraphs>92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Intel Clear</vt:lpstr>
      <vt:lpstr>Wingdings</vt:lpstr>
      <vt:lpstr>Int_PPT Template_ClearPro_16x9</vt:lpstr>
      <vt:lpstr>Office Theme</vt:lpstr>
      <vt:lpstr>IXPUG Abstract  Submission Instructions</vt:lpstr>
      <vt:lpstr>PowerPoint Presentation</vt:lpstr>
      <vt:lpstr>Abstract Submission Categories</vt:lpstr>
      <vt:lpstr>What’s unique about my tuning work</vt:lpstr>
      <vt:lpstr>PowerPoint Presentation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Newburn, Chris</dc:creator>
  <cp:keywords>CTPClassification=CTP_IC:VisualMarkings=, CTPClassification=CTP_IC</cp:keywords>
  <cp:lastModifiedBy>Smith, Lisa M</cp:lastModifiedBy>
  <cp:revision>25</cp:revision>
  <dcterms:created xsi:type="dcterms:W3CDTF">2014-10-09T20:36:43Z</dcterms:created>
  <dcterms:modified xsi:type="dcterms:W3CDTF">2018-03-27T20:45:03Z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62a8e54a-4a41-42a7-a6c4-def2398d9544</vt:lpwstr>
  </property>
  <property fmtid="{D5CDD505-2E9C-101B-9397-08002B2CF9AE}" pid="3" name="CTP_BU">
    <vt:lpwstr>ENTERPRISE AND GOVERNMENT</vt:lpwstr>
  </property>
  <property fmtid="{D5CDD505-2E9C-101B-9397-08002B2CF9AE}" pid="4" name="CTP_TimeStamp">
    <vt:lpwstr>2018-03-27 20:45:01Z</vt:lpwstr>
  </property>
  <property fmtid="{D5CDD505-2E9C-101B-9397-08002B2CF9AE}" pid="5" name="CTPClassification">
    <vt:lpwstr>CTP_IC</vt:lpwstr>
  </property>
</Properties>
</file>