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5" r:id="rId2"/>
    <p:sldId id="346" r:id="rId3"/>
    <p:sldId id="331" r:id="rId4"/>
    <p:sldId id="347" r:id="rId5"/>
    <p:sldId id="348" r:id="rId6"/>
    <p:sldId id="340" r:id="rId7"/>
    <p:sldId id="344" r:id="rId8"/>
    <p:sldId id="336" r:id="rId9"/>
    <p:sldId id="337" r:id="rId10"/>
    <p:sldId id="351" r:id="rId11"/>
    <p:sldId id="338" r:id="rId12"/>
    <p:sldId id="339" r:id="rId13"/>
    <p:sldId id="350" r:id="rId14"/>
    <p:sldId id="330" r:id="rId15"/>
    <p:sldId id="33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C4E183-DD0E-4BE0-9899-4EE495248B01}">
          <p14:sldIdLst>
            <p14:sldId id="295"/>
            <p14:sldId id="346"/>
            <p14:sldId id="331"/>
            <p14:sldId id="347"/>
            <p14:sldId id="348"/>
            <p14:sldId id="340"/>
            <p14:sldId id="344"/>
            <p14:sldId id="336"/>
            <p14:sldId id="337"/>
            <p14:sldId id="351"/>
            <p14:sldId id="338"/>
            <p14:sldId id="339"/>
            <p14:sldId id="350"/>
            <p14:sldId id="330"/>
            <p14:sldId id="333"/>
          </p14:sldIdLst>
        </p14:section>
        <p14:section name="Untitled Section" id="{13D83B43-A69A-4A67-A4BA-741237F53D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645"/>
    <a:srgbClr val="37FF91"/>
    <a:srgbClr val="FF3300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9" autoAdjust="0"/>
    <p:restoredTop sz="94915" autoAdjust="0"/>
  </p:normalViewPr>
  <p:slideViewPr>
    <p:cSldViewPr>
      <p:cViewPr>
        <p:scale>
          <a:sx n="95" d="100"/>
          <a:sy n="95" d="100"/>
        </p:scale>
        <p:origin x="143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36"/>
    </p:cViewPr>
  </p:sorterViewPr>
  <p:notesViewPr>
    <p:cSldViewPr snapToGrid="0" snapToObjects="1">
      <p:cViewPr varScale="1">
        <p:scale>
          <a:sx n="125" d="100"/>
          <a:sy n="125" d="100"/>
        </p:scale>
        <p:origin x="-3960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1609AF73-7F35-49A8-99D5-6E51E3C6E6E9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3FB8443D-E05B-44F6-81FE-4D898BAEE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56" tIns="48328" rIns="96656" bIns="4832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602BB-28CC-4FD7-8B7F-2532843D6C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602BB-28CC-4FD7-8B7F-2532843D6C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1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6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1"/>
          <p:cNvSpPr>
            <a:spLocks noChangeShapeType="1"/>
          </p:cNvSpPr>
          <p:nvPr/>
        </p:nvSpPr>
        <p:spPr bwMode="auto">
          <a:xfrm flipH="1">
            <a:off x="6629400" y="9906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3" name="Line 10"/>
          <p:cNvSpPr>
            <a:spLocks noChangeShapeType="1"/>
          </p:cNvSpPr>
          <p:nvPr/>
        </p:nvSpPr>
        <p:spPr bwMode="auto">
          <a:xfrm>
            <a:off x="533400" y="1066800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5300" y="76200"/>
            <a:ext cx="7924800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SciPhi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XVI” KNL Cluster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495300" y="4229100"/>
            <a:ext cx="19812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6781800" y="4219575"/>
            <a:ext cx="190500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992785"/>
            <a:ext cx="6362700" cy="1350050"/>
          </a:xfrm>
        </p:spPr>
        <p:txBody>
          <a:bodyPr/>
          <a:lstStyle/>
          <a:p>
            <a:r>
              <a:rPr lang="en-US" sz="1600" b="1" dirty="0" smtClean="0"/>
              <a:t>Thomas Jefferson National Accelerator Facility</a:t>
            </a:r>
          </a:p>
          <a:p>
            <a:r>
              <a:rPr lang="en-US" sz="1600" dirty="0" err="1" smtClean="0"/>
              <a:t>Sandy.Philpott@jlab.org</a:t>
            </a:r>
            <a:endParaRPr lang="en-US" sz="16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r>
              <a:rPr lang="en-US" sz="1000" b="1" dirty="0" smtClean="0"/>
              <a:t>IXPUG @ TACC 09/26/17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181600" cy="36335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OPA to the Fabric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0" y="914400"/>
            <a:ext cx="7242000" cy="5410200"/>
          </a:xfrm>
        </p:spPr>
      </p:pic>
    </p:spTree>
    <p:extLst>
      <p:ext uri="{BB962C8B-B14F-4D97-AF65-F5344CB8AC3E}">
        <p14:creationId xmlns:p14="http://schemas.microsoft.com/office/powerpoint/2010/main" val="125753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 to IB File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Omni-Path 16p nodes need to reach </a:t>
            </a:r>
            <a:r>
              <a:rPr lang="en-US" sz="2000" dirty="0" err="1" smtClean="0"/>
              <a:t>Lustre</a:t>
            </a:r>
            <a:r>
              <a:rPr lang="en-US" sz="2000" dirty="0" smtClean="0"/>
              <a:t> and NFS file services on the </a:t>
            </a:r>
            <a:r>
              <a:rPr lang="en-US" sz="2000" dirty="0" err="1" smtClean="0"/>
              <a:t>Infiniband</a:t>
            </a:r>
            <a:r>
              <a:rPr lang="en-US" sz="2000" dirty="0" smtClean="0"/>
              <a:t> QDR fabric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b="1" dirty="0" err="1" smtClean="0"/>
              <a:t>Lustre</a:t>
            </a:r>
            <a:r>
              <a:rPr lang="en-US" sz="2000" dirty="0" smtClean="0"/>
              <a:t>: /cache (on tape), /volatile (scratch)</a:t>
            </a:r>
          </a:p>
          <a:p>
            <a:pPr marL="0" indent="0">
              <a:buNone/>
            </a:pPr>
            <a:r>
              <a:rPr lang="en-US" sz="2000" dirty="0" smtClean="0"/>
              <a:t>Use 4 </a:t>
            </a:r>
            <a:r>
              <a:rPr lang="en-US" sz="2000" dirty="0" err="1" smtClean="0"/>
              <a:t>LNet</a:t>
            </a:r>
            <a:r>
              <a:rPr lang="en-US" sz="2000" dirty="0" smtClean="0"/>
              <a:t> routers between OPA and IB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2000" b="1" dirty="0" smtClean="0"/>
              <a:t>NFS</a:t>
            </a:r>
            <a:r>
              <a:rPr lang="en-US" sz="2000" dirty="0" smtClean="0"/>
              <a:t> : /home, /</a:t>
            </a:r>
            <a:r>
              <a:rPr lang="en-US" sz="2000" dirty="0" err="1" smtClean="0"/>
              <a:t>dist</a:t>
            </a:r>
            <a:r>
              <a:rPr lang="en-US" sz="2000" dirty="0" smtClean="0"/>
              <a:t>, /work</a:t>
            </a:r>
          </a:p>
          <a:p>
            <a:pPr marL="0" indent="0">
              <a:buNone/>
            </a:pPr>
            <a:r>
              <a:rPr lang="en-US" sz="2000" dirty="0" smtClean="0"/>
              <a:t>Use 2 </a:t>
            </a:r>
            <a:r>
              <a:rPr lang="en-US" sz="2000" dirty="0" err="1" smtClean="0"/>
              <a:t>JLab</a:t>
            </a:r>
            <a:r>
              <a:rPr lang="en-US" sz="2000" dirty="0" smtClean="0"/>
              <a:t> hosts with IB and OPA connections, with IP routing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035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check the power</a:t>
            </a:r>
          </a:p>
          <a:p>
            <a:pPr lvl="1"/>
            <a:r>
              <a:rPr lang="en-US" dirty="0" smtClean="0"/>
              <a:t>Our first HPL run tripped the single power panel</a:t>
            </a:r>
          </a:p>
          <a:p>
            <a:pPr lvl="1"/>
            <a:r>
              <a:rPr lang="en-US" dirty="0" smtClean="0"/>
              <a:t>PDU reached &gt;100 </a:t>
            </a:r>
            <a:r>
              <a:rPr lang="en-US" dirty="0"/>
              <a:t>KW, </a:t>
            </a:r>
            <a:r>
              <a:rPr lang="en-US" dirty="0" smtClean="0"/>
              <a:t>can </a:t>
            </a:r>
            <a:r>
              <a:rPr lang="en-US" dirty="0"/>
              <a:t>run </a:t>
            </a:r>
            <a:r>
              <a:rPr lang="en-US" dirty="0" smtClean="0"/>
              <a:t>at </a:t>
            </a:r>
            <a:r>
              <a:rPr lang="en-US" dirty="0"/>
              <a:t>135KW, 90% of </a:t>
            </a:r>
            <a:r>
              <a:rPr lang="en-US" dirty="0" smtClean="0"/>
              <a:t>rating, when nodes distributed across 2 panels</a:t>
            </a:r>
            <a:endParaRPr lang="en-US" dirty="0"/>
          </a:p>
          <a:p>
            <a:r>
              <a:rPr lang="en-US" dirty="0" smtClean="0"/>
              <a:t>5 nodes of 200 initially had hardware errors</a:t>
            </a:r>
          </a:p>
          <a:p>
            <a:pPr lvl="1"/>
            <a:r>
              <a:rPr lang="en-US" dirty="0" smtClean="0"/>
              <a:t>3 MCDRAM</a:t>
            </a:r>
          </a:p>
          <a:p>
            <a:pPr lvl="1"/>
            <a:r>
              <a:rPr lang="en-US" dirty="0" smtClean="0"/>
              <a:t>1 bad DIMM slot</a:t>
            </a:r>
          </a:p>
          <a:p>
            <a:pPr lvl="1"/>
            <a:r>
              <a:rPr lang="en-US" dirty="0" smtClean="0"/>
              <a:t>1 won’t POST</a:t>
            </a:r>
            <a:endParaRPr lang="en-US" dirty="0"/>
          </a:p>
          <a:p>
            <a:r>
              <a:rPr lang="en-US" dirty="0" smtClean="0"/>
              <a:t>Transparent </a:t>
            </a:r>
            <a:r>
              <a:rPr lang="en-US" dirty="0" err="1" smtClean="0"/>
              <a:t>khugepaged</a:t>
            </a:r>
            <a:r>
              <a:rPr lang="en-US" dirty="0" smtClean="0"/>
              <a:t> problematic</a:t>
            </a:r>
          </a:p>
          <a:p>
            <a:pPr lvl="1"/>
            <a:r>
              <a:rPr lang="en-US" dirty="0" smtClean="0"/>
              <a:t>– turned off; watching 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2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PBS/Torque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prologue</a:t>
            </a:r>
          </a:p>
          <a:p>
            <a:pPr marL="0" indent="0">
              <a:buNone/>
            </a:pPr>
            <a:r>
              <a:rPr lang="en-US" dirty="0" smtClean="0"/>
              <a:t>   sync</a:t>
            </a:r>
            <a:r>
              <a:rPr lang="en-US" dirty="0"/>
              <a:t>; echo 3 &gt; /</a:t>
            </a:r>
            <a:r>
              <a:rPr lang="en-US" dirty="0" err="1" smtClean="0"/>
              <a:t>proc</a:t>
            </a:r>
            <a:r>
              <a:rPr lang="en-US" dirty="0" smtClean="0"/>
              <a:t>/sys/</a:t>
            </a:r>
            <a:r>
              <a:rPr lang="en-US" dirty="0" err="1" smtClean="0"/>
              <a:t>vm</a:t>
            </a:r>
            <a:r>
              <a:rPr lang="en-US" dirty="0" smtClean="0"/>
              <a:t>/</a:t>
            </a:r>
            <a:r>
              <a:rPr lang="en-US" dirty="0" err="1" smtClean="0"/>
              <a:t>drop_caches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But, still problematic </a:t>
            </a:r>
            <a:r>
              <a:rPr lang="is-IS" dirty="0" smtClean="0"/>
              <a:t>… must do it on every node in the job</a:t>
            </a:r>
            <a:r>
              <a:rPr lang="is-IS" dirty="0" smtClean="0"/>
              <a:t>!</a:t>
            </a:r>
            <a:endParaRPr lang="is-IS" dirty="0"/>
          </a:p>
          <a:p>
            <a:r>
              <a:rPr lang="en-US" dirty="0" smtClean="0"/>
              <a:t>p</a:t>
            </a:r>
            <a:r>
              <a:rPr lang="is-IS" dirty="0" smtClean="0"/>
              <a:t>rologue.parallel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onfig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Increase alarm timeout to execute the job prologue to 5 minutes</a:t>
            </a:r>
          </a:p>
          <a:p>
            <a:pPr lvl="1"/>
            <a:r>
              <a:rPr lang="en-US" dirty="0" smtClean="0"/>
              <a:t>our setting of 1 minute was leaving many jobs orphaned, nodes “busy”, required manual intervention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prologalarm</a:t>
            </a:r>
            <a:r>
              <a:rPr lang="en-US" dirty="0" smtClean="0"/>
              <a:t> 300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Benchmark users’ USQCD codes relative to conventional cores</a:t>
            </a:r>
          </a:p>
          <a:p>
            <a:pPr lvl="1"/>
            <a:r>
              <a:rPr lang="en-US" sz="1800" dirty="0" smtClean="0"/>
              <a:t>Currently assuming 3 </a:t>
            </a:r>
            <a:r>
              <a:rPr lang="en-US" sz="1800" dirty="0" err="1" smtClean="0"/>
              <a:t>Jpsi</a:t>
            </a:r>
            <a:r>
              <a:rPr lang="en-US" sz="1800" dirty="0" smtClean="0"/>
              <a:t> core hour, the reference for USQCD 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Bin nodes into fast/medium/slow, with 80% in medium, so jobs land on consistently performant nodes (we’ve seen &gt;10% spread) ?</a:t>
            </a:r>
          </a:p>
          <a:p>
            <a:endParaRPr lang="en-US" dirty="0" smtClean="0"/>
          </a:p>
          <a:p>
            <a:r>
              <a:rPr lang="en-US" dirty="0" smtClean="0"/>
              <a:t>Automate cache/flat memory reboots based on job demands</a:t>
            </a:r>
          </a:p>
          <a:p>
            <a:pPr lvl="1"/>
            <a:r>
              <a:rPr lang="en-US" dirty="0" smtClean="0"/>
              <a:t>PBS/Torque/Maui</a:t>
            </a:r>
          </a:p>
          <a:p>
            <a:endParaRPr lang="en-US" dirty="0"/>
          </a:p>
          <a:p>
            <a:r>
              <a:rPr lang="en-US" dirty="0" smtClean="0"/>
              <a:t>Chip screening, BIOS </a:t>
            </a:r>
            <a:r>
              <a:rPr lang="en-US" dirty="0" smtClean="0"/>
              <a:t>updates for 3 more racks</a:t>
            </a:r>
          </a:p>
          <a:p>
            <a:pPr lvl="1"/>
            <a:r>
              <a:rPr lang="en-US" dirty="0" smtClean="0"/>
              <a:t>More spares on hand by vendor, to keep downtime &lt; 0.5%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Investigate </a:t>
            </a:r>
            <a:r>
              <a:rPr lang="en-US" dirty="0" err="1" smtClean="0"/>
              <a:t>Zonesort</a:t>
            </a:r>
            <a:r>
              <a:rPr lang="en-US" dirty="0" smtClean="0"/>
              <a:t> kernel module, Intel Cluster Checker tool</a:t>
            </a:r>
          </a:p>
          <a:p>
            <a:endParaRPr lang="en-US" dirty="0" smtClean="0"/>
          </a:p>
          <a:p>
            <a:r>
              <a:rPr lang="en-US" dirty="0" smtClean="0"/>
              <a:t>More sharing </a:t>
            </a:r>
            <a:r>
              <a:rPr lang="en-US" dirty="0" smtClean="0"/>
              <a:t>experiences with other KNL sites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1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to share expertise!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410200"/>
          </a:xfrm>
        </p:spPr>
        <p:txBody>
          <a:bodyPr/>
          <a:lstStyle/>
          <a:p>
            <a:pPr marL="400050" lvl="1" indent="0">
              <a:buNone/>
            </a:pPr>
            <a:r>
              <a:rPr lang="en-US" sz="2400" dirty="0" smtClean="0"/>
              <a:t> </a:t>
            </a:r>
          </a:p>
          <a:p>
            <a:pPr marL="400050" lvl="1" indent="0">
              <a:buNone/>
            </a:pPr>
            <a:r>
              <a:rPr lang="en-US" sz="2400" dirty="0" smtClean="0"/>
              <a:t>Fall16 </a:t>
            </a:r>
            <a:r>
              <a:rPr lang="en-US" sz="2400" dirty="0" err="1"/>
              <a:t>HEPiX</a:t>
            </a:r>
            <a:r>
              <a:rPr lang="en-US" sz="2400" dirty="0"/>
              <a:t> HPC BOF</a:t>
            </a:r>
            <a:endParaRPr lang="en-US" sz="2400" dirty="0" smtClean="0"/>
          </a:p>
          <a:p>
            <a:pPr lvl="1" indent="-342900">
              <a:buFontTx/>
              <a:buChar char="-"/>
            </a:pPr>
            <a:r>
              <a:rPr lang="en-US" sz="1800" dirty="0" smtClean="0"/>
              <a:t>Procurements</a:t>
            </a:r>
          </a:p>
          <a:p>
            <a:pPr lvl="1" indent="-342900">
              <a:buFontTx/>
              <a:buChar char="-"/>
            </a:pPr>
            <a:r>
              <a:rPr lang="en-US" sz="1800" dirty="0" smtClean="0"/>
              <a:t>Allocations</a:t>
            </a:r>
          </a:p>
          <a:p>
            <a:pPr lvl="1" indent="-342900">
              <a:buFontTx/>
              <a:buChar char="-"/>
            </a:pPr>
            <a:r>
              <a:rPr lang="en-US" sz="1800" dirty="0" smtClean="0"/>
              <a:t>Benchmarks</a:t>
            </a:r>
          </a:p>
          <a:p>
            <a:pPr lvl="1" indent="-342900">
              <a:buFontTx/>
              <a:buChar char="-"/>
            </a:pPr>
            <a:r>
              <a:rPr lang="en-US" sz="1800" dirty="0" smtClean="0"/>
              <a:t>Software</a:t>
            </a:r>
          </a:p>
          <a:p>
            <a:pPr lvl="1" indent="-342900">
              <a:buFontTx/>
              <a:buChar char="-"/>
            </a:pPr>
            <a:r>
              <a:rPr lang="en-US" sz="1800" dirty="0" smtClean="0"/>
              <a:t>Porting</a:t>
            </a:r>
          </a:p>
          <a:p>
            <a:pPr lvl="1" indent="-342900">
              <a:buFontTx/>
              <a:buChar char="-"/>
            </a:pPr>
            <a:r>
              <a:rPr lang="en-US" sz="1800" dirty="0" smtClean="0"/>
              <a:t>Lessons learned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 smtClean="0"/>
              <a:t>NLCIO group brown bag lunches?</a:t>
            </a:r>
            <a:endParaRPr lang="en-US" sz="2400" dirty="0" smtClean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 smtClean="0"/>
              <a:t>IXPUG</a:t>
            </a:r>
            <a:endParaRPr lang="is-I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The DOE USQCD project’s FY16 procurement was installed at </a:t>
            </a:r>
            <a:r>
              <a:rPr lang="en-US" sz="1600" dirty="0" err="1" smtClean="0"/>
              <a:t>JLab</a:t>
            </a:r>
            <a:r>
              <a:rPr lang="en-US" sz="1600" dirty="0" smtClean="0"/>
              <a:t> in August</a:t>
            </a:r>
            <a:r>
              <a:rPr lang="en-US" sz="1600" dirty="0"/>
              <a:t> </a:t>
            </a:r>
            <a:r>
              <a:rPr lang="en-US" sz="1600" dirty="0" smtClean="0"/>
              <a:t>2016</a:t>
            </a:r>
          </a:p>
          <a:p>
            <a:pPr marL="0" indent="0">
              <a:buNone/>
            </a:pPr>
            <a:r>
              <a:rPr lang="en-US" sz="1600" dirty="0" smtClean="0"/>
              <a:t>  3 racks of 64 7230 KNL nodes, ~ $ </a:t>
            </a:r>
            <a:r>
              <a:rPr lang="en-US" sz="1600" dirty="0" smtClean="0"/>
              <a:t>1M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In FY17 (October 3!), exercised the upgrade option in the award, for a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rack, ~ $ 0.25M, installed late October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Competitive procurement…</a:t>
            </a:r>
          </a:p>
          <a:p>
            <a:pPr lvl="1"/>
            <a:r>
              <a:rPr lang="en-US" sz="1000" dirty="0" smtClean="0"/>
              <a:t>Intel Xeon Phi / Knights Landing</a:t>
            </a:r>
          </a:p>
          <a:p>
            <a:pPr lvl="1"/>
            <a:r>
              <a:rPr lang="en-US" sz="1000" dirty="0" smtClean="0"/>
              <a:t>NVIDIA Pascal GPU, CUDA</a:t>
            </a:r>
          </a:p>
          <a:p>
            <a:pPr lvl="1"/>
            <a:r>
              <a:rPr lang="en-US" sz="1000" dirty="0" smtClean="0"/>
              <a:t>Intel </a:t>
            </a:r>
            <a:r>
              <a:rPr lang="en-US" sz="1000" dirty="0" err="1" smtClean="0"/>
              <a:t>Broadwell</a:t>
            </a:r>
            <a:r>
              <a:rPr lang="en-US" sz="1000" dirty="0" smtClean="0"/>
              <a:t> CPU server</a:t>
            </a: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Consideration factors</a:t>
            </a:r>
          </a:p>
          <a:p>
            <a:pPr lvl="1"/>
            <a:r>
              <a:rPr lang="en-US" sz="1000" dirty="0" smtClean="0"/>
              <a:t>hardware availability timeline</a:t>
            </a:r>
          </a:p>
          <a:p>
            <a:pPr lvl="1"/>
            <a:r>
              <a:rPr lang="en-US" sz="1000" dirty="0" smtClean="0"/>
              <a:t>high speed network – 100 </a:t>
            </a:r>
            <a:r>
              <a:rPr lang="en-US" sz="1000" dirty="0" err="1" smtClean="0"/>
              <a:t>Gbps</a:t>
            </a:r>
            <a:r>
              <a:rPr lang="en-US" sz="1000" dirty="0" smtClean="0"/>
              <a:t> price/performance; Omni-Path or </a:t>
            </a:r>
            <a:r>
              <a:rPr lang="en-US" sz="1000" dirty="0" err="1" smtClean="0"/>
              <a:t>Infiniband</a:t>
            </a:r>
            <a:endParaRPr lang="en-US" sz="1000" dirty="0" smtClean="0"/>
          </a:p>
          <a:p>
            <a:pPr lvl="1"/>
            <a:r>
              <a:rPr lang="en-US" sz="1000" dirty="0" smtClean="0"/>
              <a:t>available configurations</a:t>
            </a:r>
          </a:p>
          <a:p>
            <a:pPr lvl="1"/>
            <a:r>
              <a:rPr lang="en-US" sz="1000" b="1" dirty="0" smtClean="0"/>
              <a:t>reflective benchmarks of USQCD </a:t>
            </a:r>
            <a:r>
              <a:rPr lang="en-US" sz="1000" b="1" dirty="0" smtClean="0"/>
              <a:t>codes</a:t>
            </a:r>
          </a:p>
          <a:p>
            <a:pPr lvl="1"/>
            <a:endParaRPr lang="en-US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Strategy: optimize portfolio of  machines to get the most science on the portfolio of applications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/>
              <a:t>KNL proposals achieved highest aggregate score on all performance metrics and sub-metrics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install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4th rack of 64 nodes installed, for a total of 264 nodes</a:t>
            </a:r>
          </a:p>
          <a:p>
            <a:pPr lvl="1">
              <a:defRPr/>
            </a:pPr>
            <a:r>
              <a:rPr lang="en-US" sz="1600" dirty="0" smtClean="0"/>
              <a:t>and more temp location power circuits</a:t>
            </a:r>
            <a:endParaRPr lang="en-US" sz="1600" dirty="0"/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Top500  #397!   Green500 #10!</a:t>
            </a:r>
          </a:p>
          <a:p>
            <a:pPr marL="0" indent="0">
              <a:buNone/>
              <a:defRPr/>
            </a:pPr>
            <a:endParaRPr lang="en-US" sz="20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/>
              <a:t>Relocation into new Hot Aisle Containment System last December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MCDRAM flat/cache reboots (sometimes hung?)</a:t>
            </a:r>
          </a:p>
          <a:p>
            <a:pPr lvl="1">
              <a:defRPr/>
            </a:pPr>
            <a:r>
              <a:rPr lang="en-US" sz="1600" dirty="0">
                <a:ea typeface="ＭＳ Ｐゴシック" pitchFamily="63" charset="-128"/>
              </a:rPr>
              <a:t>d</a:t>
            </a:r>
            <a:r>
              <a:rPr lang="en-US" sz="1600" dirty="0" smtClean="0">
                <a:ea typeface="ＭＳ Ｐゴシック" pitchFamily="63" charset="-128"/>
              </a:rPr>
              <a:t>aemon to switch not yet automated</a:t>
            </a:r>
            <a:r>
              <a:rPr lang="is-IS" sz="1600" dirty="0" smtClean="0">
                <a:ea typeface="ＭＳ Ｐゴシック" pitchFamily="63" charset="-128"/>
              </a:rPr>
              <a:t>…</a:t>
            </a:r>
            <a:endParaRPr lang="en-US" sz="1600" b="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/>
              <a:t>Multi-node job insight</a:t>
            </a:r>
          </a:p>
          <a:p>
            <a:pPr lvl="1">
              <a:defRPr/>
            </a:pPr>
            <a:r>
              <a:rPr lang="en-US" sz="1600" dirty="0" smtClean="0"/>
              <a:t>Reboot/power cycle between every job?</a:t>
            </a:r>
          </a:p>
          <a:p>
            <a:pPr>
              <a:defRPr/>
            </a:pPr>
            <a:r>
              <a:rPr lang="en-US" sz="2000" dirty="0" smtClean="0"/>
              <a:t>Early-ship KNL silicon </a:t>
            </a:r>
            <a:r>
              <a:rPr lang="is-IS" sz="2000" dirty="0" smtClean="0"/>
              <a:t>… 26 nodes replaced as we discovered issues</a:t>
            </a:r>
            <a:endParaRPr lang="en-US" dirty="0" smtClean="0"/>
          </a:p>
          <a:p>
            <a:pPr>
              <a:defRPr/>
            </a:pPr>
            <a:r>
              <a:rPr lang="en-US" sz="2000" dirty="0" smtClean="0"/>
              <a:t>User b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enchmarks </a:t>
            </a:r>
            <a:r>
              <a:rPr lang="is-IS" sz="20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… are sometimes hard to get ...</a:t>
            </a:r>
          </a:p>
          <a:p>
            <a:pPr>
              <a:defRPr/>
            </a:pPr>
            <a:r>
              <a:rPr lang="is-IS" sz="20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Testbed configured </a:t>
            </a:r>
            <a:r>
              <a:rPr lang="is-IS" sz="2000" b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in </a:t>
            </a:r>
            <a:r>
              <a:rPr lang="is-IS" sz="2000" b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June; one rack production in July</a:t>
            </a:r>
            <a:endParaRPr lang="is-IS" sz="2000" b="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lvl="1">
              <a:defRPr/>
            </a:pPr>
            <a:r>
              <a:rPr lang="en-US" sz="1600" dirty="0" smtClean="0">
                <a:ea typeface="ＭＳ Ｐゴシック" pitchFamily="63" charset="-128"/>
              </a:rPr>
              <a:t>X</a:t>
            </a:r>
            <a:r>
              <a:rPr lang="is-IS" sz="1600" dirty="0" smtClean="0">
                <a:ea typeface="ＭＳ Ｐゴシック" pitchFamily="63" charset="-128"/>
              </a:rPr>
              <a:t>ppsl 1.5.1, OPA 10.3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N</a:t>
            </a:r>
            <a:r>
              <a:rPr lang="is-IS" sz="16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ew production BIOS, along with chip </a:t>
            </a:r>
            <a:r>
              <a:rPr lang="is-IS" sz="1600" b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63" charset="-128"/>
                <a:cs typeface="Arial" pitchFamily="34" charset="0"/>
              </a:rPr>
              <a:t>screening</a:t>
            </a:r>
          </a:p>
          <a:p>
            <a:pPr lvl="2">
              <a:defRPr/>
            </a:pPr>
            <a:r>
              <a:rPr lang="is-IS" sz="1400" dirty="0"/>
              <a:t>R01.02.0072</a:t>
            </a:r>
            <a:endParaRPr lang="is-IS" sz="1400" b="0" dirty="0" smtClean="0">
              <a:solidFill>
                <a:srgbClr val="FF0000"/>
              </a:solidFill>
              <a:effectLst/>
              <a:ea typeface="ＭＳ Ｐゴシック" pitchFamily="6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5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Top500 #397 on Nov ‘16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6064208" cy="5413248"/>
          </a:xfrm>
        </p:spPr>
      </p:pic>
    </p:spTree>
    <p:extLst>
      <p:ext uri="{BB962C8B-B14F-4D97-AF65-F5344CB8AC3E}">
        <p14:creationId xmlns:p14="http://schemas.microsoft.com/office/powerpoint/2010/main" val="6396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Green500 #10  on Nov ‘16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1" y="914400"/>
            <a:ext cx="7050658" cy="5410200"/>
          </a:xfrm>
        </p:spPr>
      </p:pic>
    </p:spTree>
    <p:extLst>
      <p:ext uri="{BB962C8B-B14F-4D97-AF65-F5344CB8AC3E}">
        <p14:creationId xmlns:p14="http://schemas.microsoft.com/office/powerpoint/2010/main" val="3680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KNL Cluster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264 Intel Xeon Phi 7230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64 cores</a:t>
            </a:r>
            <a:r>
              <a:rPr lang="en-US" sz="1800" dirty="0"/>
              <a:t>, 1.3GHz</a:t>
            </a:r>
            <a:r>
              <a:rPr lang="en-US" sz="1800" dirty="0" smtClean="0"/>
              <a:t>, 256 </a:t>
            </a:r>
            <a:r>
              <a:rPr lang="en-US" sz="1800" dirty="0"/>
              <a:t>threads, 192GB </a:t>
            </a:r>
            <a:r>
              <a:rPr lang="en-US" sz="1800" dirty="0" smtClean="0"/>
              <a:t>RAM, 16GB MCDRAM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1 TB Seagate disk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Intel Omni-Path 100gbps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Total: 16,896 cores, &gt;50 TB memory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Server </a:t>
            </a:r>
            <a:r>
              <a:rPr lang="en-US" sz="1800" dirty="0" smtClean="0"/>
              <a:t>Board: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Intel </a:t>
            </a:r>
            <a:r>
              <a:rPr lang="en-US" sz="1800" dirty="0"/>
              <a:t>S7200AP</a:t>
            </a:r>
          </a:p>
          <a:p>
            <a:pPr marL="0" indent="0">
              <a:buNone/>
            </a:pPr>
            <a:r>
              <a:rPr lang="en-US" sz="1800" dirty="0" smtClean="0"/>
              <a:t>	BIOS</a:t>
            </a:r>
            <a:r>
              <a:rPr lang="en-US" sz="1800" dirty="0"/>
              <a:t>: S72C610.86B.01.01.0190.080520162104 (08/05/2016)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595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KNL Cluster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en-US" dirty="0" smtClean="0"/>
              <a:t>7.2: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3.10.0-327.22.2.el7.xppsl_1.4.1.3272.x86_64</a:t>
            </a:r>
          </a:p>
          <a:p>
            <a:pPr marL="0" indent="0">
              <a:buNone/>
            </a:pPr>
            <a:r>
              <a:rPr lang="en-US" dirty="0" err="1" smtClean="0"/>
              <a:t>openMPI</a:t>
            </a:r>
            <a:r>
              <a:rPr lang="en-US" dirty="0" smtClean="0"/>
              <a:t>:</a:t>
            </a:r>
          </a:p>
          <a:p>
            <a:pPr lvl="1"/>
            <a:r>
              <a:rPr lang="en-US" sz="1600" dirty="0" smtClean="0"/>
              <a:t>openmpi-1.10.0-10.el7.x86_64</a:t>
            </a:r>
            <a:endParaRPr lang="en-US" sz="1600" dirty="0"/>
          </a:p>
          <a:p>
            <a:pPr lvl="1"/>
            <a:r>
              <a:rPr lang="en-US" sz="1600" dirty="0"/>
              <a:t>openmpi_intel_hfi-1.10.2-8.x86_64</a:t>
            </a:r>
          </a:p>
          <a:p>
            <a:pPr lvl="1"/>
            <a:r>
              <a:rPr lang="en-US" sz="1600" dirty="0" smtClean="0"/>
              <a:t>openmpi_gcc-1.10.2-8.x86_64</a:t>
            </a:r>
          </a:p>
          <a:p>
            <a:pPr lvl="1"/>
            <a:r>
              <a:rPr lang="en-US" sz="1600" dirty="0" smtClean="0"/>
              <a:t>openmpi_gcc_hfi-1.10.2-8.x86_64</a:t>
            </a:r>
            <a:endParaRPr lang="en-US" sz="1600" dirty="0"/>
          </a:p>
          <a:p>
            <a:pPr lvl="1"/>
            <a:r>
              <a:rPr lang="en-US" sz="1600" dirty="0" smtClean="0"/>
              <a:t>openmpi_pgi_hfi-1.10.2-8.x86_64</a:t>
            </a:r>
          </a:p>
          <a:p>
            <a:pPr marL="0" indent="0">
              <a:buNone/>
            </a:pPr>
            <a:r>
              <a:rPr lang="en-US" dirty="0" smtClean="0"/>
              <a:t>Mvapich2</a:t>
            </a:r>
          </a:p>
          <a:p>
            <a:pPr lvl="1"/>
            <a:r>
              <a:rPr lang="en-US" sz="1600" dirty="0" smtClean="0"/>
              <a:t>mvapich2_gcc_hfi-2.1-4.x86_64</a:t>
            </a:r>
            <a:endParaRPr lang="en-US" sz="1600" dirty="0"/>
          </a:p>
          <a:p>
            <a:pPr lvl="1"/>
            <a:r>
              <a:rPr lang="en-US" sz="1600" dirty="0"/>
              <a:t>mvapich2_pgi_hfi-2.1-4.x86_64</a:t>
            </a:r>
          </a:p>
          <a:p>
            <a:pPr lvl="1"/>
            <a:r>
              <a:rPr lang="en-US" sz="1600" dirty="0" smtClean="0"/>
              <a:t>mvapich2_intel_hfi-2.1-4.x86_64</a:t>
            </a:r>
            <a:endParaRPr lang="en-US" sz="1600" dirty="0"/>
          </a:p>
          <a:p>
            <a:pPr lvl="1"/>
            <a:r>
              <a:rPr lang="en-US" sz="1600" dirty="0" smtClean="0"/>
              <a:t>mvapich2_gcc-2.1-4.x86_64</a:t>
            </a:r>
          </a:p>
          <a:p>
            <a:pPr marL="0" indent="0">
              <a:buNone/>
            </a:pPr>
            <a:r>
              <a:rPr lang="en-US" dirty="0" smtClean="0"/>
              <a:t>Intel Parallel Studio</a:t>
            </a:r>
          </a:p>
          <a:p>
            <a:pPr lvl="1"/>
            <a:r>
              <a:rPr lang="en-US" sz="1600" dirty="0" smtClean="0"/>
              <a:t>parallel_studio_xe_2016.3.067</a:t>
            </a:r>
            <a:endParaRPr lang="en-US" sz="1600" dirty="0"/>
          </a:p>
          <a:p>
            <a:pPr lvl="1"/>
            <a:r>
              <a:rPr lang="en-US" sz="1600" dirty="0" smtClean="0"/>
              <a:t>parallel_studio_xe_2017</a:t>
            </a:r>
            <a:endParaRPr lang="en-US" sz="16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Changing nodes with reboot to update BIOS to set MCDRAM to Flat or Cache mode per user job tag…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latest version of </a:t>
            </a:r>
            <a:r>
              <a:rPr lang="en-US" dirty="0" err="1" smtClean="0"/>
              <a:t>syscfg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hwloc_dump_hwdata</a:t>
            </a:r>
            <a:r>
              <a:rPr lang="en-US" dirty="0" smtClean="0"/>
              <a:t> showed different settings?!)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Works </a:t>
            </a:r>
            <a:r>
              <a:rPr lang="is-IS" dirty="0" smtClean="0"/>
              <a:t>… but nodes would often randomly hang during the process, remaining down until a required a power cycle ...</a:t>
            </a:r>
            <a:endParaRPr lang="is-IS" dirty="0"/>
          </a:p>
          <a:p>
            <a:pPr marL="0" indent="0">
              <a:buNone/>
            </a:pPr>
            <a:r>
              <a:rPr lang="is-IS" dirty="0" smtClean="0"/>
              <a:t>Turns out, Intel requires a </a:t>
            </a:r>
            <a:r>
              <a:rPr lang="is-IS" dirty="0" smtClean="0">
                <a:solidFill>
                  <a:srgbClr val="FF0000"/>
                </a:solidFill>
              </a:rPr>
              <a:t>CPU reset (IPMI “power cycle”) </a:t>
            </a:r>
            <a:r>
              <a:rPr lang="is-IS" strike="sngStrike" dirty="0" smtClean="0">
                <a:solidFill>
                  <a:srgbClr val="FF0000"/>
                </a:solidFill>
              </a:rPr>
              <a:t>power cycle </a:t>
            </a:r>
            <a:r>
              <a:rPr lang="is-IS" dirty="0" smtClean="0"/>
              <a:t>anyway to guarantee the memory setting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N</a:t>
            </a:r>
            <a:r>
              <a:rPr lang="is-IS" dirty="0" smtClean="0"/>
              <a:t>ew solution in the works ...</a:t>
            </a:r>
          </a:p>
          <a:p>
            <a:pPr marL="0" indent="0">
              <a:buNone/>
            </a:pPr>
            <a:r>
              <a:rPr lang="is-IS" dirty="0" smtClean="0"/>
              <a:t>Update the BIOS, check the chip set; if “old” – update ...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is-IS" dirty="0" smtClean="0"/>
              <a:t>ut this takes several hours of manual intervention on each node!  Final arrangements await ...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7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Omni-Path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S</a:t>
            </a:r>
            <a:r>
              <a:rPr lang="en-US" sz="1800" dirty="0" smtClean="0"/>
              <a:t>pine : 4 </a:t>
            </a:r>
            <a:r>
              <a:rPr lang="en-US" sz="1800" dirty="0"/>
              <a:t>64 port </a:t>
            </a:r>
            <a:r>
              <a:rPr lang="en-US" sz="1800" dirty="0" smtClean="0"/>
              <a:t>switches; Leaf switch uplinks in </a:t>
            </a:r>
            <a:r>
              <a:rPr lang="en-US" sz="1800" dirty="0"/>
              <a:t>bundles of </a:t>
            </a:r>
            <a:r>
              <a:rPr lang="en-US" sz="1800" dirty="0" smtClean="0"/>
              <a:t>6,6,4</a:t>
            </a:r>
          </a:p>
          <a:p>
            <a:pPr marL="0" indent="0">
              <a:buNone/>
            </a:pPr>
            <a:r>
              <a:rPr lang="en-US" sz="1800" dirty="0" smtClean="0"/>
              <a:t>for 256 </a:t>
            </a:r>
            <a:r>
              <a:rPr lang="en-US" sz="1800" dirty="0"/>
              <a:t>nodes, 2 </a:t>
            </a:r>
            <a:r>
              <a:rPr lang="en-US" sz="1800" dirty="0" smtClean="0"/>
              <a:t> core </a:t>
            </a:r>
            <a:r>
              <a:rPr lang="en-US" sz="1800" dirty="0"/>
              <a:t>switches </a:t>
            </a:r>
            <a:r>
              <a:rPr lang="en-US" sz="1800" dirty="0" smtClean="0"/>
              <a:t>consumed</a:t>
            </a:r>
            <a:r>
              <a:rPr lang="en-US" sz="1800" dirty="0"/>
              <a:t>, </a:t>
            </a:r>
            <a:r>
              <a:rPr lang="en-US" sz="1800" dirty="0" smtClean="0"/>
              <a:t>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support s 4 </a:t>
            </a:r>
            <a:r>
              <a:rPr lang="en-US" sz="1800" dirty="0"/>
              <a:t>links to </a:t>
            </a:r>
            <a:r>
              <a:rPr lang="en-US" sz="1800" dirty="0" smtClean="0"/>
              <a:t>the </a:t>
            </a:r>
            <a:r>
              <a:rPr lang="en-US" sz="1800" dirty="0"/>
              <a:t>file system plus 8 additional nodes with a little room to </a:t>
            </a:r>
            <a:r>
              <a:rPr lang="en-US" sz="1800" dirty="0" smtClean="0"/>
              <a:t>spare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32 </a:t>
            </a:r>
            <a:r>
              <a:rPr lang="en-US" sz="1800" dirty="0"/>
              <a:t>nodes </a:t>
            </a:r>
            <a:r>
              <a:rPr lang="en-US" sz="1800" dirty="0" smtClean="0"/>
              <a:t>connect to </a:t>
            </a:r>
            <a:r>
              <a:rPr lang="en-US" sz="1800" dirty="0"/>
              <a:t>a 48 port </a:t>
            </a:r>
            <a:r>
              <a:rPr lang="en-US" sz="1800" dirty="0" smtClean="0"/>
              <a:t>leaf switch</a:t>
            </a:r>
          </a:p>
          <a:p>
            <a:pPr marL="0" indent="0">
              <a:buNone/>
            </a:pPr>
            <a:r>
              <a:rPr lang="en-US" sz="1800" dirty="0" smtClean="0"/>
              <a:t>- nominally </a:t>
            </a:r>
            <a:r>
              <a:rPr lang="en-US" sz="1800" dirty="0"/>
              <a:t>2:1 </a:t>
            </a:r>
            <a:r>
              <a:rPr lang="en-US" sz="1800" dirty="0" smtClean="0"/>
              <a:t>oversubscribed</a:t>
            </a:r>
            <a:r>
              <a:rPr lang="en-US" sz="1800" dirty="0"/>
              <a:t>, </a:t>
            </a:r>
            <a:r>
              <a:rPr lang="en-US" sz="1800" dirty="0" smtClean="0"/>
              <a:t>but effectively full </a:t>
            </a:r>
            <a:r>
              <a:rPr lang="en-US" sz="1800" dirty="0"/>
              <a:t>bandwidth per </a:t>
            </a:r>
            <a:r>
              <a:rPr lang="en-US" sz="1800" dirty="0" smtClean="0"/>
              <a:t>node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Need more than a single core to drive OPA to full bandwidth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/dev/hfi1 driver – use the correct one, or</a:t>
            </a:r>
          </a:p>
          <a:p>
            <a:pPr marL="400050" lvl="1" indent="0">
              <a:buNone/>
            </a:pPr>
            <a:r>
              <a:rPr lang="en-US" sz="1800" dirty="0" err="1" smtClean="0"/>
              <a:t>hfi_userinit</a:t>
            </a:r>
            <a:r>
              <a:rPr lang="en-US" sz="1800" dirty="0"/>
              <a:t>: PSM2 and driver version mismatch</a:t>
            </a:r>
            <a:br>
              <a:rPr lang="en-US" sz="1800" dirty="0"/>
            </a:br>
            <a:r>
              <a:rPr lang="en-US" sz="1800" dirty="0" smtClean="0"/>
              <a:t>Driver </a:t>
            </a:r>
            <a:r>
              <a:rPr lang="en-US" sz="1800" dirty="0"/>
              <a:t>initialization failure on /dev/hfi1 (err=23)</a:t>
            </a:r>
            <a:br>
              <a:rPr lang="en-US" sz="1800" dirty="0"/>
            </a:br>
            <a:r>
              <a:rPr lang="en-US" sz="1800" dirty="0"/>
              <a:t>[3] MPI startup(): </a:t>
            </a:r>
            <a:r>
              <a:rPr lang="en-US" sz="1800" dirty="0" err="1"/>
              <a:t>tmi</a:t>
            </a:r>
            <a:r>
              <a:rPr lang="en-US" sz="1800" dirty="0"/>
              <a:t> fabric is not available and fallback fabric is </a:t>
            </a:r>
            <a:r>
              <a:rPr lang="en-US" sz="1800" dirty="0" smtClean="0"/>
              <a:t>not enabled</a:t>
            </a:r>
          </a:p>
          <a:p>
            <a:pPr marL="40005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Managed OPA switch subnet manager stopped running several times; recommended for &lt;100 nodes</a:t>
            </a:r>
          </a:p>
          <a:p>
            <a:pPr marL="0" indent="0">
              <a:buNone/>
            </a:pPr>
            <a:r>
              <a:rPr lang="en-US" sz="1800" dirty="0" smtClean="0"/>
              <a:t>	so, installed subnet manager on 2 hosts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803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20863</TotalTime>
  <Words>582</Words>
  <Application>Microsoft Macintosh PowerPoint</Application>
  <PresentationFormat>On-screen Show (4:3)</PresentationFormat>
  <Paragraphs>164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ＭＳ Ｐゴシック</vt:lpstr>
      <vt:lpstr>Times</vt:lpstr>
      <vt:lpstr>Arial</vt:lpstr>
      <vt:lpstr>JLab_PowerPoint1</vt:lpstr>
      <vt:lpstr>PowerPoint Presentation</vt:lpstr>
      <vt:lpstr>Background</vt:lpstr>
      <vt:lpstr>Since install </vt:lpstr>
      <vt:lpstr>Top500 #397 on Nov ‘16 list</vt:lpstr>
      <vt:lpstr>Green500 #10  on Nov ‘16 list</vt:lpstr>
      <vt:lpstr>KNL Cluster Hardware</vt:lpstr>
      <vt:lpstr>KNL Cluster Software</vt:lpstr>
      <vt:lpstr>Memory options</vt:lpstr>
      <vt:lpstr>Omni-Path</vt:lpstr>
      <vt:lpstr>Adding OPA to the Fabric</vt:lpstr>
      <vt:lpstr>OPA to IB File Systems</vt:lpstr>
      <vt:lpstr>Observations</vt:lpstr>
      <vt:lpstr>Updates to PBS/Torque</vt:lpstr>
      <vt:lpstr>Still To Do…</vt:lpstr>
      <vt:lpstr>We want to share expertise!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Division</dc:title>
  <dc:creator>Roy Whitney</dc:creator>
  <cp:lastModifiedBy>Microsoft Office User</cp:lastModifiedBy>
  <cp:revision>594</cp:revision>
  <cp:lastPrinted>2015-10-09T17:53:03Z</cp:lastPrinted>
  <dcterms:created xsi:type="dcterms:W3CDTF">2010-09-07T14:39:13Z</dcterms:created>
  <dcterms:modified xsi:type="dcterms:W3CDTF">2017-09-26T16:32:01Z</dcterms:modified>
</cp:coreProperties>
</file>