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77" r:id="rId9"/>
    <p:sldId id="263" r:id="rId10"/>
    <p:sldId id="276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8" r:id="rId19"/>
    <p:sldId id="271" r:id="rId20"/>
    <p:sldId id="272" r:id="rId21"/>
    <p:sldId id="273" r:id="rId22"/>
    <p:sldId id="274" r:id="rId23"/>
    <p:sldId id="275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75" d="100"/>
          <a:sy n="75" d="100"/>
        </p:scale>
        <p:origin x="1768" y="168"/>
      </p:cViewPr>
      <p:guideLst/>
    </p:cSldViewPr>
  </p:slideViewPr>
  <p:outlineViewPr>
    <p:cViewPr>
      <p:scale>
        <a:sx n="33" d="100"/>
        <a:sy n="33" d="100"/>
      </p:scale>
      <p:origin x="0" y="-772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14318670761982"/>
          <c:y val="0.118900258352928"/>
          <c:w val="0.851813287154786"/>
          <c:h val="0.7690610757932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ConvNet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5.0</c:v>
                </c:pt>
                <c:pt idx="1">
                  <c:v>9.0</c:v>
                </c:pt>
                <c:pt idx="2">
                  <c:v>62.0</c:v>
                </c:pt>
              </c:numLit>
            </c:plus>
            <c:minus>
              <c:numLit>
                <c:formatCode>General</c:formatCode>
                <c:ptCount val="3"/>
                <c:pt idx="0">
                  <c:v>5.0</c:v>
                </c:pt>
                <c:pt idx="1">
                  <c:v>9.0</c:v>
                </c:pt>
                <c:pt idx="2">
                  <c:v>62.0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1476.0</c:v>
                </c:pt>
                <c:pt idx="1">
                  <c:v>1259.0</c:v>
                </c:pt>
                <c:pt idx="2">
                  <c:v>1638.0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CaffeNet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hueOff val="495547"/>
                    <a:lumOff val="5161"/>
                  </a:schemeClr>
                </a:gs>
                <a:gs pos="100000">
                  <a:schemeClr val="accent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7.0</c:v>
                </c:pt>
                <c:pt idx="1">
                  <c:v>18.0</c:v>
                </c:pt>
                <c:pt idx="2">
                  <c:v>78.0</c:v>
                </c:pt>
              </c:numLit>
            </c:plus>
            <c:minus>
              <c:numLit>
                <c:formatCode>General</c:formatCode>
                <c:ptCount val="3"/>
                <c:pt idx="0">
                  <c:v>7.0</c:v>
                </c:pt>
                <c:pt idx="1">
                  <c:v>18.0</c:v>
                </c:pt>
                <c:pt idx="2">
                  <c:v>78.0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32</c:v>
                </c:pt>
                <c:pt idx="1">
                  <c:v>64</c:v>
                </c:pt>
                <c:pt idx="2">
                  <c:v>128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1517.0</c:v>
                </c:pt>
                <c:pt idx="1">
                  <c:v>863.0</c:v>
                </c:pt>
                <c:pt idx="2">
                  <c:v>1268.0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96753984"/>
        <c:axId val="-2096760208"/>
      </c:barChart>
      <c:catAx>
        <c:axId val="-2096753984"/>
        <c:scaling>
          <c:orientation val="minMax"/>
        </c:scaling>
        <c:delete val="0"/>
        <c:axPos val="b"/>
        <c:title>
          <c:tx>
            <c:rich>
              <a:bodyPr rot="0"/>
              <a:lstStyle/>
              <a:p>
                <a:pPr>
                  <a:defRPr/>
                </a:pPr>
                <a:r>
                  <a:rPr lang="en-US"/>
                  <a:t>OpenMP Thread Count</a:t>
                </a:r>
              </a:p>
            </c:rich>
          </c:tx>
          <c:overlay val="1"/>
        </c:title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96760208"/>
        <c:crosses val="autoZero"/>
        <c:auto val="1"/>
        <c:lblAlgn val="ctr"/>
        <c:lblOffset val="100"/>
        <c:noMultiLvlLbl val="1"/>
      </c:catAx>
      <c:valAx>
        <c:axId val="-2096760208"/>
        <c:scaling>
          <c:orientation val="minMax"/>
          <c:max val="2000.0"/>
        </c:scaling>
        <c:delete val="0"/>
        <c:axPos val="l"/>
        <c:majorGridlines>
          <c:spPr>
            <a:ln w="3175" cap="flat">
              <a:solidFill>
                <a:srgbClr val="B8B8B8"/>
              </a:solidFill>
              <a:prstDash val="solid"/>
              <a:miter lim="400000"/>
            </a:ln>
          </c:spPr>
        </c:majorGridlines>
        <c:title>
          <c:tx>
            <c:rich>
              <a:bodyPr rot="-5400000"/>
              <a:lstStyle/>
              <a:p>
                <a:pPr>
                  <a:defRPr/>
                </a:pPr>
                <a:r>
                  <a:rPr lang="en-US" dirty="0"/>
                  <a:t>Time-to-solution (</a:t>
                </a:r>
                <a:r>
                  <a:rPr lang="en-US" dirty="0" smtClean="0"/>
                  <a:t>sec)</a:t>
                </a:r>
                <a:endParaRPr lang="en-US" dirty="0"/>
              </a:p>
            </c:rich>
          </c:tx>
          <c:overlay val="1"/>
        </c:title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96753984"/>
        <c:crosses val="autoZero"/>
        <c:crossBetween val="between"/>
        <c:majorUnit val="500.0"/>
        <c:minorUnit val="250.0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299119"/>
          <c:y val="0.0"/>
          <c:w val="0.5309"/>
          <c:h val="0.060022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/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154984485805566"/>
          <c:y val="0.0887997301213687"/>
          <c:w val="0.84001550896904"/>
          <c:h val="0.8365751481649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ConvNet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9.261210999999997</c:v>
                </c:pt>
                <c:pt idx="1">
                  <c:v>0.695485</c:v>
                </c:pt>
                <c:pt idx="2">
                  <c:v>5.183573</c:v>
                </c:pt>
              </c:numLit>
            </c:plus>
            <c:minus>
              <c:numLit>
                <c:formatCode>General</c:formatCode>
                <c:ptCount val="3"/>
                <c:pt idx="0">
                  <c:v>9.261210999999997</c:v>
                </c:pt>
                <c:pt idx="1">
                  <c:v>0.695485</c:v>
                </c:pt>
                <c:pt idx="2">
                  <c:v>5.183573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1 KNL</c:v>
                </c:pt>
                <c:pt idx="1">
                  <c:v>K40</c:v>
                </c:pt>
                <c:pt idx="2">
                  <c:v>P100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1259.546667</c:v>
                </c:pt>
                <c:pt idx="1">
                  <c:v>2223.49</c:v>
                </c:pt>
                <c:pt idx="2">
                  <c:v>669.9166666999993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CaffeNet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hueOff val="495547"/>
                    <a:lumOff val="5161"/>
                  </a:schemeClr>
                </a:gs>
                <a:gs pos="100000">
                  <a:schemeClr val="accent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17.684709</c:v>
                </c:pt>
                <c:pt idx="1">
                  <c:v>0.687701</c:v>
                </c:pt>
                <c:pt idx="2">
                  <c:v>43.17544</c:v>
                </c:pt>
              </c:numLit>
            </c:plus>
            <c:minus>
              <c:numLit>
                <c:formatCode>General</c:formatCode>
                <c:ptCount val="3"/>
                <c:pt idx="0">
                  <c:v>17.684709</c:v>
                </c:pt>
                <c:pt idx="1">
                  <c:v>0.687701</c:v>
                </c:pt>
                <c:pt idx="2">
                  <c:v>43.17544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1 KNL</c:v>
                </c:pt>
                <c:pt idx="1">
                  <c:v>K40</c:v>
                </c:pt>
                <c:pt idx="2">
                  <c:v>P100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863.8266666999992</c:v>
                </c:pt>
                <c:pt idx="1">
                  <c:v>1961.266667</c:v>
                </c:pt>
                <c:pt idx="2">
                  <c:v>619.6433333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AlexNet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hueOff val="136527"/>
                    <a:satOff val="23858"/>
                    <a:lumOff val="7773"/>
                  </a:schemeClr>
                </a:gs>
                <a:gs pos="100000">
                  <a:schemeClr val="accent3">
                    <a:hueOff val="-192295"/>
                    <a:satOff val="2884"/>
                    <a:lumOff val="-7566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16.757996</c:v>
                </c:pt>
                <c:pt idx="1">
                  <c:v>2.687031</c:v>
                </c:pt>
                <c:pt idx="2">
                  <c:v>71.960129</c:v>
                </c:pt>
              </c:numLit>
            </c:plus>
            <c:minus>
              <c:numLit>
                <c:formatCode>General</c:formatCode>
                <c:ptCount val="3"/>
                <c:pt idx="0">
                  <c:v>16.757996</c:v>
                </c:pt>
                <c:pt idx="1">
                  <c:v>2.687031</c:v>
                </c:pt>
                <c:pt idx="2">
                  <c:v>71.960129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1 KNL</c:v>
                </c:pt>
                <c:pt idx="1">
                  <c:v>K40</c:v>
                </c:pt>
                <c:pt idx="2">
                  <c:v>P100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892.2666666999993</c:v>
                </c:pt>
                <c:pt idx="1">
                  <c:v>1987.083333</c:v>
                </c:pt>
                <c:pt idx="2">
                  <c:v>631.2566666999994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GoogLeNet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hueOff val="260291"/>
                    <a:satOff val="1998"/>
                    <a:lumOff val="12368"/>
                  </a:schemeClr>
                </a:gs>
                <a:gs pos="100000">
                  <a:schemeClr val="accent5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3"/>
                <c:pt idx="0">
                  <c:v>5.067053999999993</c:v>
                </c:pt>
                <c:pt idx="1">
                  <c:v>1.157598</c:v>
                </c:pt>
                <c:pt idx="2">
                  <c:v>19.78553999999993</c:v>
                </c:pt>
              </c:numLit>
            </c:plus>
            <c:minus>
              <c:numLit>
                <c:formatCode>General</c:formatCode>
                <c:ptCount val="3"/>
                <c:pt idx="0">
                  <c:v>5.067053999999993</c:v>
                </c:pt>
                <c:pt idx="1">
                  <c:v>1.157598</c:v>
                </c:pt>
                <c:pt idx="2">
                  <c:v>19.78553999999993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Sheet1!$A$2:$A$4</c:f>
              <c:strCache>
                <c:ptCount val="3"/>
                <c:pt idx="0">
                  <c:v>1 KNL</c:v>
                </c:pt>
                <c:pt idx="1">
                  <c:v>K40</c:v>
                </c:pt>
                <c:pt idx="2">
                  <c:v>P100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933.7566666999994</c:v>
                </c:pt>
                <c:pt idx="1">
                  <c:v>1706.686667</c:v>
                </c:pt>
                <c:pt idx="2">
                  <c:v>540.9499999999996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97009968"/>
        <c:axId val="-2097014976"/>
      </c:barChart>
      <c:catAx>
        <c:axId val="-2097009968"/>
        <c:scaling>
          <c:orientation val="minMax"/>
        </c:scaling>
        <c:delete val="0"/>
        <c:axPos val="b"/>
        <c:numFmt formatCode="0.00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97014976"/>
        <c:crosses val="autoZero"/>
        <c:auto val="1"/>
        <c:lblAlgn val="ctr"/>
        <c:lblOffset val="100"/>
        <c:noMultiLvlLbl val="1"/>
      </c:catAx>
      <c:valAx>
        <c:axId val="-2097014976"/>
        <c:scaling>
          <c:orientation val="minMax"/>
        </c:scaling>
        <c:delete val="0"/>
        <c:axPos val="l"/>
        <c:majorGridlines>
          <c:spPr>
            <a:ln w="3175" cap="flat">
              <a:solidFill>
                <a:srgbClr val="B8B8B8"/>
              </a:solidFill>
              <a:prstDash val="solid"/>
              <a:miter lim="400000"/>
            </a:ln>
          </c:spPr>
        </c:majorGridlines>
        <c:title>
          <c:tx>
            <c:rich>
              <a:bodyPr rot="-5400000"/>
              <a:lstStyle/>
              <a:p>
                <a:pPr>
                  <a:defRPr/>
                </a:pPr>
                <a:r>
                  <a:rPr lang="en-US"/>
                  <a:t>Time-to-solution (sec)</a:t>
                </a:r>
              </a:p>
            </c:rich>
          </c:tx>
          <c:overlay val="1"/>
        </c:title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97009968"/>
        <c:crosses val="autoZero"/>
        <c:crossBetween val="between"/>
        <c:majorUnit val="600.0"/>
        <c:minorUnit val="300.0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40801"/>
          <c:y val="0.0"/>
          <c:w val="0.835371"/>
          <c:h val="0.062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/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175630597630621"/>
          <c:y val="0.102431667803939"/>
          <c:w val="0.819369397143985"/>
          <c:h val="0.8229432104823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ConvNet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4"/>
                <c:pt idx="0">
                  <c:v>9.261210999999997</c:v>
                </c:pt>
                <c:pt idx="1">
                  <c:v>3.690668</c:v>
                </c:pt>
                <c:pt idx="2">
                  <c:v>30.720766</c:v>
                </c:pt>
                <c:pt idx="3">
                  <c:v>17.074678</c:v>
                </c:pt>
              </c:numLit>
            </c:plus>
            <c:minus>
              <c:numLit>
                <c:formatCode>General</c:formatCode>
                <c:ptCount val="4"/>
                <c:pt idx="0">
                  <c:v>9.261210999999997</c:v>
                </c:pt>
                <c:pt idx="1">
                  <c:v>3.690668</c:v>
                </c:pt>
                <c:pt idx="2">
                  <c:v>30.720766</c:v>
                </c:pt>
                <c:pt idx="3">
                  <c:v>17.074678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1 KNL</c:v>
                </c:pt>
                <c:pt idx="1">
                  <c:v>2 KNL</c:v>
                </c:pt>
                <c:pt idx="2">
                  <c:v>4 KNL</c:v>
                </c:pt>
                <c:pt idx="3">
                  <c:v>8 KNL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1259.546667</c:v>
                </c:pt>
                <c:pt idx="1">
                  <c:v>1015.726667</c:v>
                </c:pt>
                <c:pt idx="2">
                  <c:v>813.3933333</c:v>
                </c:pt>
                <c:pt idx="3">
                  <c:v>639.2166666999996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CaffeNet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hueOff val="495547"/>
                    <a:lumOff val="5161"/>
                  </a:schemeClr>
                </a:gs>
                <a:gs pos="100000">
                  <a:schemeClr val="accent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4"/>
                <c:pt idx="0">
                  <c:v>17.684709</c:v>
                </c:pt>
                <c:pt idx="1">
                  <c:v>1.107986</c:v>
                </c:pt>
                <c:pt idx="2">
                  <c:v>32.879699</c:v>
                </c:pt>
                <c:pt idx="3">
                  <c:v>30.907</c:v>
                </c:pt>
              </c:numLit>
            </c:plus>
            <c:minus>
              <c:numLit>
                <c:formatCode>General</c:formatCode>
                <c:ptCount val="4"/>
                <c:pt idx="0">
                  <c:v>17.684709</c:v>
                </c:pt>
                <c:pt idx="1">
                  <c:v>1.107986</c:v>
                </c:pt>
                <c:pt idx="2">
                  <c:v>32.879699</c:v>
                </c:pt>
                <c:pt idx="3">
                  <c:v>30.907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1 KNL</c:v>
                </c:pt>
                <c:pt idx="1">
                  <c:v>2 KNL</c:v>
                </c:pt>
                <c:pt idx="2">
                  <c:v>4 KNL</c:v>
                </c:pt>
                <c:pt idx="3">
                  <c:v>8 KNL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863.8266666999992</c:v>
                </c:pt>
                <c:pt idx="1">
                  <c:v>516.1133333</c:v>
                </c:pt>
                <c:pt idx="2">
                  <c:v>374.2733332999996</c:v>
                </c:pt>
                <c:pt idx="3">
                  <c:v>276.0233332999996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AlexNet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hueOff val="136527"/>
                    <a:satOff val="23858"/>
                    <a:lumOff val="7773"/>
                  </a:schemeClr>
                </a:gs>
                <a:gs pos="100000">
                  <a:schemeClr val="accent3">
                    <a:hueOff val="-192295"/>
                    <a:satOff val="2884"/>
                    <a:lumOff val="-7566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4"/>
                <c:pt idx="0">
                  <c:v>16.757996</c:v>
                </c:pt>
                <c:pt idx="1">
                  <c:v>3.518579</c:v>
                </c:pt>
                <c:pt idx="2">
                  <c:v>22.587679</c:v>
                </c:pt>
                <c:pt idx="3">
                  <c:v>15.757495</c:v>
                </c:pt>
              </c:numLit>
            </c:plus>
            <c:minus>
              <c:numLit>
                <c:formatCode>General</c:formatCode>
                <c:ptCount val="4"/>
                <c:pt idx="0">
                  <c:v>16.757996</c:v>
                </c:pt>
                <c:pt idx="1">
                  <c:v>3.518579</c:v>
                </c:pt>
                <c:pt idx="2">
                  <c:v>22.587679</c:v>
                </c:pt>
                <c:pt idx="3">
                  <c:v>15.757495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1 KNL</c:v>
                </c:pt>
                <c:pt idx="1">
                  <c:v>2 KNL</c:v>
                </c:pt>
                <c:pt idx="2">
                  <c:v>4 KNL</c:v>
                </c:pt>
                <c:pt idx="3">
                  <c:v>8 KNL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892.2666666999993</c:v>
                </c:pt>
                <c:pt idx="1">
                  <c:v>530.3</c:v>
                </c:pt>
                <c:pt idx="2">
                  <c:v>387.1466667</c:v>
                </c:pt>
                <c:pt idx="3">
                  <c:v>277.0733332999996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GoogLeNet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hueOff val="260291"/>
                    <a:satOff val="1998"/>
                    <a:lumOff val="12368"/>
                  </a:schemeClr>
                </a:gs>
                <a:gs pos="100000">
                  <a:schemeClr val="accent5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4"/>
                <c:pt idx="0">
                  <c:v>5.067053999999993</c:v>
                </c:pt>
                <c:pt idx="1">
                  <c:v>1.997732</c:v>
                </c:pt>
                <c:pt idx="2">
                  <c:v>5.090386</c:v>
                </c:pt>
                <c:pt idx="3">
                  <c:v>1.339104</c:v>
                </c:pt>
              </c:numLit>
            </c:plus>
            <c:minus>
              <c:numLit>
                <c:formatCode>General</c:formatCode>
                <c:ptCount val="4"/>
                <c:pt idx="0">
                  <c:v>5.067053999999993</c:v>
                </c:pt>
                <c:pt idx="1">
                  <c:v>1.997732</c:v>
                </c:pt>
                <c:pt idx="2">
                  <c:v>5.090386</c:v>
                </c:pt>
                <c:pt idx="3">
                  <c:v>1.339104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1 KNL</c:v>
                </c:pt>
                <c:pt idx="1">
                  <c:v>2 KNL</c:v>
                </c:pt>
                <c:pt idx="2">
                  <c:v>4 KNL</c:v>
                </c:pt>
                <c:pt idx="3">
                  <c:v>8 KNL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933.7566666999994</c:v>
                </c:pt>
                <c:pt idx="1">
                  <c:v>711.6333333</c:v>
                </c:pt>
                <c:pt idx="2">
                  <c:v>579.6366666999994</c:v>
                </c:pt>
                <c:pt idx="3">
                  <c:v>507.04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52259472"/>
        <c:axId val="-2052256256"/>
      </c:barChart>
      <c:catAx>
        <c:axId val="-2052259472"/>
        <c:scaling>
          <c:orientation val="minMax"/>
        </c:scaling>
        <c:delete val="0"/>
        <c:axPos val="b"/>
        <c:numFmt formatCode="0.00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52256256"/>
        <c:crosses val="autoZero"/>
        <c:auto val="1"/>
        <c:lblAlgn val="ctr"/>
        <c:lblOffset val="100"/>
        <c:noMultiLvlLbl val="1"/>
      </c:catAx>
      <c:valAx>
        <c:axId val="-2052256256"/>
        <c:scaling>
          <c:orientation val="minMax"/>
        </c:scaling>
        <c:delete val="0"/>
        <c:axPos val="l"/>
        <c:majorGridlines>
          <c:spPr>
            <a:ln w="3175" cap="flat">
              <a:solidFill>
                <a:srgbClr val="B8B8B8"/>
              </a:solidFill>
              <a:prstDash val="solid"/>
              <a:miter lim="400000"/>
            </a:ln>
          </c:spPr>
        </c:majorGridlines>
        <c:title>
          <c:tx>
            <c:rich>
              <a:bodyPr rot="-5400000"/>
              <a:lstStyle/>
              <a:p>
                <a:pPr>
                  <a:defRPr/>
                </a:pPr>
                <a:r>
                  <a:rPr lang="en-US"/>
                  <a:t>Time-to-solution (sec)</a:t>
                </a:r>
              </a:p>
            </c:rich>
          </c:tx>
          <c:overlay val="1"/>
        </c:title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52259472"/>
        <c:crosses val="autoZero"/>
        <c:crossBetween val="between"/>
        <c:majorUnit val="350.0"/>
        <c:minorUnit val="175.0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40801"/>
          <c:y val="0.0"/>
          <c:w val="0.835371"/>
          <c:h val="0.062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/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138738920452926"/>
          <c:y val="0.0740019"/>
          <c:w val="0.856261084781574"/>
          <c:h val="0.8638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Cifar10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2"/>
                <c:pt idx="0">
                  <c:v>3.690668</c:v>
                </c:pt>
                <c:pt idx="1">
                  <c:v>5.183573</c:v>
                </c:pt>
              </c:numLit>
            </c:plus>
            <c:minus>
              <c:numLit>
                <c:formatCode>General</c:formatCode>
                <c:ptCount val="2"/>
                <c:pt idx="0">
                  <c:v>3.690668</c:v>
                </c:pt>
                <c:pt idx="1">
                  <c:v>5.183573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2 KNL</c:v>
                </c:pt>
                <c:pt idx="1">
                  <c:v>P100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1015.726667</c:v>
                </c:pt>
                <c:pt idx="1">
                  <c:v>669.9166669999993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CaffeNet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hueOff val="495547"/>
                    <a:lumOff val="5161"/>
                  </a:schemeClr>
                </a:gs>
                <a:gs pos="100000">
                  <a:schemeClr val="accent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2"/>
                <c:pt idx="0">
                  <c:v>1.107986</c:v>
                </c:pt>
                <c:pt idx="1">
                  <c:v>43.17544</c:v>
                </c:pt>
              </c:numLit>
            </c:plus>
            <c:minus>
              <c:numLit>
                <c:formatCode>General</c:formatCode>
                <c:ptCount val="2"/>
                <c:pt idx="0">
                  <c:v>1.107986</c:v>
                </c:pt>
                <c:pt idx="1">
                  <c:v>43.17544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2 KNL</c:v>
                </c:pt>
                <c:pt idx="1">
                  <c:v>P100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516.113333</c:v>
                </c:pt>
                <c:pt idx="1">
                  <c:v>619.643333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AlexNet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hueOff val="136527"/>
                    <a:satOff val="23858"/>
                    <a:lumOff val="7773"/>
                  </a:schemeClr>
                </a:gs>
                <a:gs pos="100000">
                  <a:schemeClr val="accent3">
                    <a:hueOff val="-192295"/>
                    <a:satOff val="2884"/>
                    <a:lumOff val="-7566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2"/>
                <c:pt idx="0">
                  <c:v>3.518579</c:v>
                </c:pt>
                <c:pt idx="1">
                  <c:v>71.960129</c:v>
                </c:pt>
              </c:numLit>
            </c:plus>
            <c:minus>
              <c:numLit>
                <c:formatCode>General</c:formatCode>
                <c:ptCount val="2"/>
                <c:pt idx="0">
                  <c:v>3.518579</c:v>
                </c:pt>
                <c:pt idx="1">
                  <c:v>71.960129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2 KNL</c:v>
                </c:pt>
                <c:pt idx="1">
                  <c:v>P100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530.3</c:v>
                </c:pt>
                <c:pt idx="1">
                  <c:v>631.2566669999995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GoogLeNet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hueOff val="260291"/>
                    <a:satOff val="1998"/>
                    <a:lumOff val="12368"/>
                  </a:schemeClr>
                </a:gs>
                <a:gs pos="100000">
                  <a:schemeClr val="accent5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Lit>
                <c:formatCode>General</c:formatCode>
                <c:ptCount val="2"/>
                <c:pt idx="0">
                  <c:v>1.997732</c:v>
                </c:pt>
                <c:pt idx="1">
                  <c:v>19.78553999999996</c:v>
                </c:pt>
              </c:numLit>
            </c:plus>
            <c:minus>
              <c:numLit>
                <c:formatCode>General</c:formatCode>
                <c:ptCount val="2"/>
                <c:pt idx="0">
                  <c:v>1.997732</c:v>
                </c:pt>
                <c:pt idx="1">
                  <c:v>19.78553999999996</c:v>
                </c:pt>
              </c:numLit>
            </c:minus>
            <c:spPr>
              <a:noFill/>
              <a:ln w="12700" cap="flat">
                <a:solidFill>
                  <a:srgbClr val="000000"/>
                </a:solidFill>
                <a:prstDash val="solid"/>
                <a:miter lim="400000"/>
              </a:ln>
              <a:effectLst/>
            </c:spPr>
          </c:errBars>
          <c:cat>
            <c:strRef>
              <c:f>Sheet1!$A$2:$A$3</c:f>
              <c:strCache>
                <c:ptCount val="2"/>
                <c:pt idx="0">
                  <c:v>2 KNL</c:v>
                </c:pt>
                <c:pt idx="1">
                  <c:v>P100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711.633333</c:v>
                </c:pt>
                <c:pt idx="1">
                  <c:v>540.9499999999996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52184928"/>
        <c:axId val="-2052181712"/>
      </c:barChart>
      <c:catAx>
        <c:axId val="-2052184928"/>
        <c:scaling>
          <c:orientation val="minMax"/>
        </c:scaling>
        <c:delete val="0"/>
        <c:axPos val="b"/>
        <c:numFmt formatCode="0.00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52181712"/>
        <c:crosses val="autoZero"/>
        <c:auto val="1"/>
        <c:lblAlgn val="ctr"/>
        <c:lblOffset val="100"/>
        <c:noMultiLvlLbl val="1"/>
      </c:catAx>
      <c:valAx>
        <c:axId val="-2052181712"/>
        <c:scaling>
          <c:orientation val="minMax"/>
        </c:scaling>
        <c:delete val="0"/>
        <c:axPos val="l"/>
        <c:majorGridlines>
          <c:spPr>
            <a:ln w="3175" cap="flat">
              <a:solidFill>
                <a:srgbClr val="B8B8B8"/>
              </a:solidFill>
              <a:prstDash val="solid"/>
              <a:miter lim="400000"/>
            </a:ln>
          </c:spPr>
        </c:majorGridlines>
        <c:title>
          <c:tx>
            <c:rich>
              <a:bodyPr rot="-5400000"/>
              <a:lstStyle/>
              <a:p>
                <a:pPr>
                  <a:defRPr/>
                </a:pPr>
                <a:r>
                  <a:rPr lang="en-US"/>
                  <a:t>Time-to-solution (sec)</a:t>
                </a:r>
              </a:p>
            </c:rich>
          </c:tx>
          <c:overlay val="1"/>
        </c:title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52184928"/>
        <c:crosses val="autoZero"/>
        <c:crossBetween val="between"/>
        <c:majorUnit val="275.0"/>
        <c:minorUnit val="137.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39304"/>
          <c:y val="0.0"/>
          <c:w val="0.836827"/>
          <c:h val="0.062001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/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c:style val="18"/>
  <c:chart>
    <c:autoTitleDeleted val="1"/>
    <c:plotArea>
      <c:layout>
        <c:manualLayout>
          <c:layoutTarget val="inner"/>
          <c:xMode val="edge"/>
          <c:yMode val="edge"/>
          <c:x val="0.163816711375414"/>
          <c:y val="0.115969849975379"/>
          <c:w val="0.831183390648793"/>
          <c:h val="0.8089076250295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ConvNet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atOff val="-3355"/>
                    <a:lumOff val="26614"/>
                  </a:schemeClr>
                </a:gs>
                <a:gs pos="100000">
                  <a:schemeClr val="accent1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128 KNLs</c:v>
                </c:pt>
                <c:pt idx="1">
                  <c:v>256 KNLs</c:v>
                </c:pt>
                <c:pt idx="2">
                  <c:v>512 KNLs</c:v>
                </c:pt>
                <c:pt idx="3">
                  <c:v>1024 KNLs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0.8543</c:v>
                </c:pt>
                <c:pt idx="1">
                  <c:v>0.8072</c:v>
                </c:pt>
                <c:pt idx="2">
                  <c:v>0.7572</c:v>
                </c:pt>
                <c:pt idx="3">
                  <c:v>0.7034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CaffeNet</c:v>
                </c:pt>
              </c:strCache>
            </c:strRef>
          </c:tx>
          <c:spPr>
            <a:gradFill flip="none" rotWithShape="1">
              <a:gsLst>
                <a:gs pos="0">
                  <a:schemeClr val="accent4">
                    <a:hueOff val="495547"/>
                    <a:lumOff val="5161"/>
                  </a:schemeClr>
                </a:gs>
                <a:gs pos="100000">
                  <a:schemeClr val="accent4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128 KNLs</c:v>
                </c:pt>
                <c:pt idx="1">
                  <c:v>256 KNLs</c:v>
                </c:pt>
                <c:pt idx="2">
                  <c:v>512 KNLs</c:v>
                </c:pt>
                <c:pt idx="3">
                  <c:v>1024 KNLs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0.9248</c:v>
                </c:pt>
                <c:pt idx="1">
                  <c:v>0.8768</c:v>
                </c:pt>
                <c:pt idx="2">
                  <c:v>0.845</c:v>
                </c:pt>
                <c:pt idx="3">
                  <c:v>0.5633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AlexNet</c:v>
                </c:pt>
              </c:strCache>
            </c:strRef>
          </c:tx>
          <c:spPr>
            <a:gradFill flip="none" rotWithShape="1">
              <a:gsLst>
                <a:gs pos="0">
                  <a:schemeClr val="accent3">
                    <a:hueOff val="136527"/>
                    <a:satOff val="23858"/>
                    <a:lumOff val="7773"/>
                  </a:schemeClr>
                </a:gs>
                <a:gs pos="100000">
                  <a:schemeClr val="accent3">
                    <a:hueOff val="-192295"/>
                    <a:satOff val="2884"/>
                    <a:lumOff val="-7566"/>
                  </a:schemeClr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128 KNLs</c:v>
                </c:pt>
                <c:pt idx="1">
                  <c:v>256 KNLs</c:v>
                </c:pt>
                <c:pt idx="2">
                  <c:v>512 KNLs</c:v>
                </c:pt>
                <c:pt idx="3">
                  <c:v>1024 KNLs</c:v>
                </c:pt>
              </c:strCache>
            </c:strRef>
          </c:cat>
          <c:val>
            <c:numRef>
              <c:f>Sheet1!$B$4:$E$4</c:f>
              <c:numCache>
                <c:formatCode>General</c:formatCode>
                <c:ptCount val="4"/>
                <c:pt idx="0">
                  <c:v>0.8366</c:v>
                </c:pt>
                <c:pt idx="1">
                  <c:v>0.8116</c:v>
                </c:pt>
                <c:pt idx="2">
                  <c:v>0.7711</c:v>
                </c:pt>
                <c:pt idx="3">
                  <c:v>0.5506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GoogLeNet</c:v>
                </c:pt>
              </c:strCache>
            </c:strRef>
          </c:tx>
          <c:spPr>
            <a:gradFill flip="none" rotWithShape="1">
              <a:gsLst>
                <a:gs pos="0">
                  <a:schemeClr val="accent5">
                    <a:hueOff val="260291"/>
                    <a:satOff val="1998"/>
                    <a:lumOff val="12368"/>
                  </a:schemeClr>
                </a:gs>
                <a:gs pos="100000">
                  <a:schemeClr val="accent5"/>
                </a:gs>
              </a:gsLst>
              <a:lin ang="5400000" scaled="0"/>
            </a:gradFill>
            <a:ln w="12700" cap="flat">
              <a:noFill/>
              <a:miter lim="400000"/>
            </a:ln>
            <a:effectLst/>
          </c:spPr>
          <c:invertIfNegative val="0"/>
          <c:dLbls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128 KNLs</c:v>
                </c:pt>
                <c:pt idx="1">
                  <c:v>256 KNLs</c:v>
                </c:pt>
                <c:pt idx="2">
                  <c:v>512 KNLs</c:v>
                </c:pt>
                <c:pt idx="3">
                  <c:v>1024 KNLs</c:v>
                </c:pt>
              </c:strCache>
            </c:strRef>
          </c:cat>
          <c:val>
            <c:numRef>
              <c:f>Sheet1!$B$5:$E$5</c:f>
              <c:numCache>
                <c:formatCode>General</c:formatCode>
                <c:ptCount val="4"/>
                <c:pt idx="0">
                  <c:v>0.7764</c:v>
                </c:pt>
                <c:pt idx="1">
                  <c:v>0.757</c:v>
                </c:pt>
                <c:pt idx="2">
                  <c:v>0.7092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-2069994512"/>
        <c:axId val="-2069991808"/>
      </c:barChart>
      <c:catAx>
        <c:axId val="-2069994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69991808"/>
        <c:crosses val="autoZero"/>
        <c:auto val="1"/>
        <c:lblAlgn val="ctr"/>
        <c:lblOffset val="100"/>
        <c:noMultiLvlLbl val="1"/>
      </c:catAx>
      <c:valAx>
        <c:axId val="-2069991808"/>
        <c:scaling>
          <c:orientation val="minMax"/>
        </c:scaling>
        <c:delete val="0"/>
        <c:axPos val="l"/>
        <c:majorGridlines>
          <c:spPr>
            <a:ln w="3175" cap="flat">
              <a:solidFill>
                <a:srgbClr val="B8B8B8"/>
              </a:solidFill>
              <a:prstDash val="solid"/>
              <a:miter lim="400000"/>
            </a:ln>
          </c:spPr>
        </c:majorGridlines>
        <c:title>
          <c:tx>
            <c:rich>
              <a:bodyPr rot="-5400000"/>
              <a:lstStyle/>
              <a:p>
                <a:pPr>
                  <a:defRPr/>
                </a:pPr>
                <a:r>
                  <a:rPr lang="en-US"/>
                  <a:t>Weak Scaling Efficiency</a:t>
                </a:r>
              </a:p>
            </c:rich>
          </c:tx>
          <c:overlay val="1"/>
        </c:title>
        <c:numFmt formatCode="General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/>
            </a:pPr>
            <a:endParaRPr lang="en-US"/>
          </a:p>
        </c:txPr>
        <c:crossAx val="-2069994512"/>
        <c:crosses val="autoZero"/>
        <c:crossBetween val="between"/>
        <c:majorUnit val="0.1"/>
        <c:minorUnit val="0.0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08679"/>
          <c:y val="0.0"/>
          <c:w val="0.891321"/>
          <c:h val="0.060287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/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135601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43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318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97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traight Connector 6"/>
          <p:cNvSpPr/>
          <p:nvPr/>
        </p:nvSpPr>
        <p:spPr>
          <a:xfrm>
            <a:off x="11430000" y="9144000"/>
            <a:ext cx="0" cy="365125"/>
          </a:xfrm>
          <a:prstGeom prst="line">
            <a:avLst/>
          </a:prstGeom>
          <a:ln w="3175">
            <a:solidFill>
              <a:srgbClr val="000000"/>
            </a:solidFill>
            <a:miter/>
          </a:ln>
        </p:spPr>
        <p:txBody>
          <a:bodyPr lIns="65023" tIns="65023" rIns="65023" bIns="65023"/>
          <a:lstStyle/>
          <a:p>
            <a:pPr algn="l" defTabSz="65024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1300480">
              <a:lnSpc>
                <a:spcPct val="90000"/>
              </a:lnSpc>
              <a:defRPr sz="6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Title Text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0" indent="0" algn="ctr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4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  <a:lvl2pPr marL="0" indent="457200" algn="ctr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4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2pPr>
            <a:lvl3pPr marL="0" indent="914400" algn="ctr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4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3pPr>
            <a:lvl4pPr marL="0" indent="1371600" algn="ctr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4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4pPr>
            <a:lvl5pPr marL="0" indent="1828800" algn="ctr" defTabSz="1300480">
              <a:lnSpc>
                <a:spcPct val="90000"/>
              </a:lnSpc>
              <a:spcBef>
                <a:spcPts val="1400"/>
              </a:spcBef>
              <a:buSzTx/>
              <a:buNone/>
              <a:defRPr sz="3400">
                <a:solidFill>
                  <a:srgbClr val="888888"/>
                </a:solidFill>
                <a:latin typeface="Helvetica"/>
                <a:ea typeface="Helvetica"/>
                <a:cs typeface="Helvetica"/>
                <a:sym typeface="Helvetic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29999" y="9143999"/>
            <a:ext cx="368770" cy="352002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r" defTabSz="650240">
              <a:defRPr sz="16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Image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4" name="Image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2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“Type a quote here.” 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traight Connector 6"/>
          <p:cNvSpPr/>
          <p:nvPr/>
        </p:nvSpPr>
        <p:spPr>
          <a:xfrm>
            <a:off x="11430000" y="9144000"/>
            <a:ext cx="0" cy="365125"/>
          </a:xfrm>
          <a:prstGeom prst="line">
            <a:avLst/>
          </a:prstGeom>
          <a:ln w="3175">
            <a:solidFill>
              <a:srgbClr val="000000"/>
            </a:solidFill>
            <a:miter/>
          </a:ln>
        </p:spPr>
        <p:txBody>
          <a:bodyPr lIns="65023" tIns="65023" rIns="65023" bIns="65023"/>
          <a:lstStyle/>
          <a:p>
            <a:pPr algn="l" defTabSz="65024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8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1300480">
              <a:lnSpc>
                <a:spcPct val="90000"/>
              </a:lnSpc>
              <a:defRPr sz="6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Title Text</a:t>
            </a:r>
          </a:p>
        </p:txBody>
      </p:sp>
      <p:sp>
        <p:nvSpPr>
          <p:cNvPr id="149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11430000" cy="6096000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419805" indent="-419805" defTabSz="1300480">
              <a:lnSpc>
                <a:spcPct val="90000"/>
              </a:lnSpc>
              <a:spcBef>
                <a:spcPts val="1400"/>
              </a:spcBef>
              <a:defRPr sz="3400"/>
            </a:lvl1pPr>
            <a:lvl2pPr marL="864305" indent="-419805" defTabSz="1300480">
              <a:lnSpc>
                <a:spcPts val="2400"/>
              </a:lnSpc>
              <a:spcBef>
                <a:spcPts val="2400"/>
              </a:spcBef>
              <a:defRPr sz="3400"/>
            </a:lvl2pPr>
            <a:lvl3pPr marL="1308805" indent="-419805" defTabSz="1300480">
              <a:lnSpc>
                <a:spcPts val="2400"/>
              </a:lnSpc>
              <a:spcBef>
                <a:spcPts val="2400"/>
              </a:spcBef>
              <a:defRPr sz="3400"/>
            </a:lvl3pPr>
            <a:lvl4pPr marL="1753305" indent="-419805" defTabSz="1300480">
              <a:lnSpc>
                <a:spcPts val="2400"/>
              </a:lnSpc>
              <a:spcBef>
                <a:spcPts val="2400"/>
              </a:spcBef>
              <a:defRPr sz="3400"/>
            </a:lvl4pPr>
            <a:lvl5pPr marL="2197805" indent="-419805" defTabSz="1300480">
              <a:lnSpc>
                <a:spcPts val="2400"/>
              </a:lnSpc>
              <a:spcBef>
                <a:spcPts val="2400"/>
              </a:spcBef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29999" y="9143999"/>
            <a:ext cx="368770" cy="352002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r" defTabSz="650240">
              <a:defRPr sz="16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6"/>
          <p:cNvSpPr/>
          <p:nvPr/>
        </p:nvSpPr>
        <p:spPr>
          <a:xfrm>
            <a:off x="11430000" y="9144000"/>
            <a:ext cx="0" cy="365125"/>
          </a:xfrm>
          <a:prstGeom prst="line">
            <a:avLst/>
          </a:prstGeom>
          <a:ln w="3175">
            <a:solidFill>
              <a:srgbClr val="000000"/>
            </a:solidFill>
            <a:miter/>
          </a:ln>
        </p:spPr>
        <p:txBody>
          <a:bodyPr lIns="65023" tIns="65023" rIns="65023" bIns="65023"/>
          <a:lstStyle/>
          <a:p>
            <a:pPr algn="l" defTabSz="65024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4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1300480">
              <a:lnSpc>
                <a:spcPct val="90000"/>
              </a:lnSpc>
              <a:defRPr sz="6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11430000" cy="6096000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419805" indent="-419805" defTabSz="1300480">
              <a:lnSpc>
                <a:spcPct val="90000"/>
              </a:lnSpc>
              <a:spcBef>
                <a:spcPts val="1400"/>
              </a:spcBef>
              <a:defRPr sz="3400"/>
            </a:lvl1pPr>
            <a:lvl2pPr marL="864305" indent="-419805" defTabSz="1300480">
              <a:lnSpc>
                <a:spcPct val="90000"/>
              </a:lnSpc>
              <a:spcBef>
                <a:spcPts val="1400"/>
              </a:spcBef>
              <a:defRPr sz="3400"/>
            </a:lvl2pPr>
            <a:lvl3pPr marL="1308805" indent="-419805" defTabSz="1300480">
              <a:lnSpc>
                <a:spcPct val="90000"/>
              </a:lnSpc>
              <a:spcBef>
                <a:spcPts val="1400"/>
              </a:spcBef>
              <a:defRPr sz="3400"/>
            </a:lvl3pPr>
            <a:lvl4pPr marL="1753305" indent="-419805" defTabSz="1300480">
              <a:lnSpc>
                <a:spcPct val="90000"/>
              </a:lnSpc>
              <a:spcBef>
                <a:spcPts val="1400"/>
              </a:spcBef>
              <a:defRPr sz="3400"/>
            </a:lvl4pPr>
            <a:lvl5pPr marL="2197805" indent="-419805" defTabSz="1300480">
              <a:lnSpc>
                <a:spcPct val="90000"/>
              </a:lnSpc>
              <a:spcBef>
                <a:spcPts val="1400"/>
              </a:spcBef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29999" y="9143999"/>
            <a:ext cx="368770" cy="352002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r" defTabSz="650240">
              <a:defRPr sz="16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densed Title and Content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traight Connector 6"/>
          <p:cNvSpPr/>
          <p:nvPr/>
        </p:nvSpPr>
        <p:spPr>
          <a:xfrm>
            <a:off x="11430000" y="9144000"/>
            <a:ext cx="0" cy="365125"/>
          </a:xfrm>
          <a:prstGeom prst="line">
            <a:avLst/>
          </a:prstGeom>
          <a:ln w="3175">
            <a:solidFill>
              <a:srgbClr val="000000"/>
            </a:solidFill>
            <a:miter/>
          </a:ln>
        </p:spPr>
        <p:txBody>
          <a:bodyPr lIns="65023" tIns="65023" rIns="65023" bIns="65023"/>
          <a:lstStyle/>
          <a:p>
            <a:pPr algn="l" defTabSz="650240">
              <a:defRPr sz="2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628650" y="365127"/>
            <a:ext cx="7886700" cy="734330"/>
          </a:xfrm>
          <a:prstGeom prst="rect">
            <a:avLst/>
          </a:prstGeom>
        </p:spPr>
        <p:txBody>
          <a:bodyPr lIns="65023" tIns="65023" rIns="65023" bIns="65023"/>
          <a:lstStyle>
            <a:lvl1pPr algn="l" defTabSz="1300480">
              <a:lnSpc>
                <a:spcPct val="90000"/>
              </a:lnSpc>
              <a:defRPr sz="44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230084"/>
            <a:ext cx="11430000" cy="6096001"/>
          </a:xfrm>
          <a:prstGeom prst="rect">
            <a:avLst/>
          </a:prstGeom>
        </p:spPr>
        <p:txBody>
          <a:bodyPr lIns="65023" tIns="65023" rIns="65023" bIns="65023" anchor="t"/>
          <a:lstStyle>
            <a:lvl1pPr marL="419805" indent="-419805" defTabSz="1300480">
              <a:lnSpc>
                <a:spcPct val="90000"/>
              </a:lnSpc>
              <a:spcBef>
                <a:spcPts val="1400"/>
              </a:spcBef>
              <a:defRPr sz="3400"/>
            </a:lvl1pPr>
            <a:lvl2pPr marL="864305" indent="-419805" defTabSz="1300480">
              <a:lnSpc>
                <a:spcPct val="90000"/>
              </a:lnSpc>
              <a:spcBef>
                <a:spcPts val="1400"/>
              </a:spcBef>
              <a:defRPr sz="3400"/>
            </a:lvl2pPr>
            <a:lvl3pPr marL="1308805" indent="-419805" defTabSz="1300480">
              <a:lnSpc>
                <a:spcPct val="90000"/>
              </a:lnSpc>
              <a:spcBef>
                <a:spcPts val="1400"/>
              </a:spcBef>
              <a:defRPr sz="3400"/>
            </a:lvl3pPr>
            <a:lvl4pPr marL="1753305" indent="-419805" defTabSz="1300480">
              <a:lnSpc>
                <a:spcPct val="90000"/>
              </a:lnSpc>
              <a:spcBef>
                <a:spcPts val="1400"/>
              </a:spcBef>
              <a:defRPr sz="3400"/>
            </a:lvl4pPr>
            <a:lvl5pPr marL="2197805" indent="-419805" defTabSz="1300480">
              <a:lnSpc>
                <a:spcPct val="90000"/>
              </a:lnSpc>
              <a:spcBef>
                <a:spcPts val="1400"/>
              </a:spcBef>
              <a:defRPr sz="3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29999" y="9143999"/>
            <a:ext cx="368770" cy="352002"/>
          </a:xfrm>
          <a:prstGeom prst="rect">
            <a:avLst/>
          </a:prstGeom>
        </p:spPr>
        <p:txBody>
          <a:bodyPr lIns="65023" tIns="65023" rIns="65023" bIns="65023" anchor="ctr"/>
          <a:lstStyle>
            <a:lvl1pPr algn="r" defTabSz="650240">
              <a:defRPr sz="16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4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Image"/>
          <p:cNvSpPr>
            <a:spLocks noGrp="1"/>
          </p:cNvSpPr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Early Results of Deep Learning on the Stampede2 Supercomputer"/>
          <p:cNvSpPr txBox="1">
            <a:spLocks noGrp="1"/>
          </p:cNvSpPr>
          <p:nvPr>
            <p:ph type="ctrTitle"/>
          </p:nvPr>
        </p:nvSpPr>
        <p:spPr>
          <a:xfrm>
            <a:off x="732780" y="1952625"/>
            <a:ext cx="11539240" cy="2655442"/>
          </a:xfrm>
          <a:prstGeom prst="rect">
            <a:avLst/>
          </a:prstGeom>
        </p:spPr>
        <p:txBody>
          <a:bodyPr/>
          <a:lstStyle>
            <a:lvl1pPr algn="ctr">
              <a:defRPr sz="5400"/>
            </a:lvl1pPr>
          </a:lstStyle>
          <a:p>
            <a:r>
              <a:rPr dirty="0"/>
              <a:t>Early Results of Deep Learning on the Stampede2 Supercomputer</a:t>
            </a:r>
          </a:p>
        </p:txBody>
      </p:sp>
      <p:sp>
        <p:nvSpPr>
          <p:cNvPr id="160" name="Zhao Zhang Data Intensive Computing…"/>
          <p:cNvSpPr txBox="1">
            <a:spLocks noGrp="1"/>
          </p:cNvSpPr>
          <p:nvPr>
            <p:ph type="subTitle" sz="quarter" idx="1"/>
          </p:nvPr>
        </p:nvSpPr>
        <p:spPr>
          <a:xfrm>
            <a:off x="2895600" y="5999733"/>
            <a:ext cx="721360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819302">
              <a:lnSpc>
                <a:spcPct val="100000"/>
              </a:lnSpc>
              <a:spcBef>
                <a:spcPts val="0"/>
              </a:spcBef>
              <a:defRPr sz="2142"/>
            </a:pPr>
            <a:r>
              <a:rPr b="1" dirty="0"/>
              <a:t>Zhao </a:t>
            </a:r>
            <a:r>
              <a:rPr b="1" dirty="0" smtClean="0"/>
              <a:t>Zhang</a:t>
            </a:r>
            <a:r>
              <a:rPr lang="en-US" dirty="0" smtClean="0"/>
              <a:t>, Weijia Xu, Niall Gaffney, Daniel Stanzione</a:t>
            </a:r>
            <a:r>
              <a:rPr dirty="0"/>
              <a:t/>
            </a:r>
            <a:br>
              <a:rPr dirty="0"/>
            </a:br>
            <a:r>
              <a:rPr dirty="0" smtClean="0"/>
              <a:t>Texas </a:t>
            </a:r>
            <a:r>
              <a:rPr dirty="0"/>
              <a:t>Advanced Computing Center</a:t>
            </a:r>
          </a:p>
          <a:p>
            <a:pPr defTabSz="819302">
              <a:lnSpc>
                <a:spcPct val="100000"/>
              </a:lnSpc>
              <a:spcBef>
                <a:spcPts val="0"/>
              </a:spcBef>
              <a:defRPr sz="2142"/>
            </a:pPr>
            <a:r>
              <a:rPr dirty="0"/>
              <a:t>zzhang@tacc.utexas.edu</a:t>
            </a:r>
          </a:p>
          <a:p>
            <a:pPr defTabSz="819302">
              <a:lnSpc>
                <a:spcPct val="100000"/>
              </a:lnSpc>
              <a:spcBef>
                <a:spcPts val="0"/>
              </a:spcBef>
              <a:defRPr sz="2142"/>
            </a:pPr>
            <a:r>
              <a:rPr dirty="0"/>
              <a:t>Sep </a:t>
            </a:r>
            <a:r>
              <a:rPr dirty="0" smtClean="0"/>
              <a:t>26</a:t>
            </a:r>
            <a:r>
              <a:rPr lang="en-US" dirty="0" smtClean="0"/>
              <a:t>th</a:t>
            </a:r>
            <a:r>
              <a:rPr dirty="0" smtClean="0"/>
              <a:t>, </a:t>
            </a:r>
            <a:r>
              <a:rPr dirty="0"/>
              <a:t>2017</a:t>
            </a:r>
          </a:p>
        </p:txBody>
      </p:sp>
      <p:sp>
        <p:nvSpPr>
          <p:cNvPr id="16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tampede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Software Stack</a:t>
            </a:r>
            <a:endParaRPr dirty="0"/>
          </a:p>
        </p:txBody>
      </p:sp>
      <p:sp>
        <p:nvSpPr>
          <p:cNvPr id="192" name="Phase 1 of Stampede2 has 4,200 KNL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Intel </a:t>
            </a:r>
            <a:r>
              <a:rPr lang="en-US" dirty="0" err="1" smtClean="0"/>
              <a:t>Caffe</a:t>
            </a:r>
            <a:r>
              <a:rPr lang="en-US" dirty="0" smtClean="0"/>
              <a:t> (self_contained_MKLGOLD_u2)</a:t>
            </a:r>
          </a:p>
          <a:p>
            <a:r>
              <a:rPr lang="en-US" dirty="0" smtClean="0"/>
              <a:t>Machine Learning Scaling Library -- MLSL (v2017-Preview)</a:t>
            </a:r>
          </a:p>
          <a:p>
            <a:r>
              <a:rPr lang="en-US" dirty="0" smtClean="0"/>
              <a:t>MKLML (2017.0.2.20170110)</a:t>
            </a:r>
          </a:p>
          <a:p>
            <a:r>
              <a:rPr lang="en-US" dirty="0" smtClean="0"/>
              <a:t>Intel MPI 17.0.4</a:t>
            </a:r>
          </a:p>
          <a:p>
            <a:endParaRPr lang="en-US" dirty="0"/>
          </a:p>
          <a:p>
            <a:r>
              <a:rPr lang="en-US" dirty="0" err="1" smtClean="0"/>
              <a:t>MXNet</a:t>
            </a:r>
            <a:r>
              <a:rPr lang="en-US" dirty="0" smtClean="0"/>
              <a:t> (v0.10.0-79-g790328f)</a:t>
            </a:r>
          </a:p>
          <a:p>
            <a:r>
              <a:rPr lang="en-US" dirty="0" err="1" smtClean="0"/>
              <a:t>TensorFlow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v1.3.0-rc2)</a:t>
            </a:r>
            <a:endParaRPr dirty="0"/>
          </a:p>
        </p:txBody>
      </p:sp>
      <p:sp>
        <p:nvSpPr>
          <p:cNvPr id="19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692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ingle-node Performance — Caff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rPr dirty="0"/>
              <a:t>Single-node Performance — Caffe</a:t>
            </a:r>
          </a:p>
        </p:txBody>
      </p:sp>
      <p:sp>
        <p:nvSpPr>
          <p:cNvPr id="196" name="Goal: to find out the OMP_NUM_THREADS configuration for best performance on a single KN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Goal</a:t>
            </a:r>
            <a:r>
              <a:rPr dirty="0" smtClean="0"/>
              <a:t>:</a:t>
            </a:r>
            <a:endParaRPr lang="en-US" dirty="0" smtClean="0"/>
          </a:p>
          <a:p>
            <a:pPr lvl="1"/>
            <a:r>
              <a:rPr lang="en-US" dirty="0"/>
              <a:t>F</a:t>
            </a:r>
            <a:r>
              <a:rPr dirty="0" smtClean="0"/>
              <a:t>ind </a:t>
            </a:r>
            <a:r>
              <a:rPr dirty="0"/>
              <a:t>out the OMP_NUM_THREADS configuration for best performance on a </a:t>
            </a:r>
            <a:r>
              <a:rPr dirty="0" smtClean="0"/>
              <a:t>KNL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ompare the MKL2017 kernel and the default kernel</a:t>
            </a:r>
            <a:endParaRPr dirty="0"/>
          </a:p>
          <a:p>
            <a:r>
              <a:rPr dirty="0"/>
              <a:t>Methodology: </a:t>
            </a:r>
            <a:endParaRPr lang="en-US" dirty="0" smtClean="0"/>
          </a:p>
          <a:p>
            <a:pPr lvl="1"/>
            <a:r>
              <a:rPr lang="en-US" dirty="0"/>
              <a:t>F</a:t>
            </a:r>
            <a:r>
              <a:rPr dirty="0" smtClean="0"/>
              <a:t>ix </a:t>
            </a:r>
            <a:r>
              <a:rPr dirty="0"/>
              <a:t>the workload of ConvNet with Cifar10 </a:t>
            </a:r>
            <a:r>
              <a:rPr dirty="0" smtClean="0"/>
              <a:t>dataset </a:t>
            </a:r>
            <a:r>
              <a:rPr dirty="0"/>
              <a:t>and CaffeNet with ImageNet-100 </a:t>
            </a:r>
            <a:r>
              <a:rPr dirty="0" smtClean="0"/>
              <a:t>dataset 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un the workloads with {32, 64, 128}</a:t>
            </a:r>
            <a:r>
              <a:rPr dirty="0" smtClean="0"/>
              <a:t> </a:t>
            </a:r>
            <a:r>
              <a:rPr dirty="0"/>
              <a:t>OpenMP threads </a:t>
            </a:r>
          </a:p>
        </p:txBody>
      </p:sp>
      <p:sp>
        <p:nvSpPr>
          <p:cNvPr id="1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" grpId="1" build="p" bldLvl="5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graphicFrame>
        <p:nvGraphicFramePr>
          <p:cNvPr id="200" name="2D Column Chart"/>
          <p:cNvGraphicFramePr/>
          <p:nvPr>
            <p:extLst>
              <p:ext uri="{D42A27DB-BD31-4B8C-83A1-F6EECF244321}">
                <p14:modId xmlns:p14="http://schemas.microsoft.com/office/powerpoint/2010/main" val="1881399850"/>
              </p:ext>
            </p:extLst>
          </p:nvPr>
        </p:nvGraphicFramePr>
        <p:xfrm>
          <a:off x="1675209" y="2178000"/>
          <a:ext cx="8611791" cy="688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1" name="Single-Node Performance - Caff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rPr dirty="0"/>
              <a:t>Single-Node Performance - Caffe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9512300" y="2178000"/>
            <a:ext cx="3492500" cy="2973864"/>
          </a:xfrm>
          <a:prstGeom prst="wedgeRoundRectCallout">
            <a:avLst>
              <a:gd name="adj1" fmla="val -134281"/>
              <a:gd name="adj2" fmla="val 69221"/>
              <a:gd name="adj3" fmla="val 16667"/>
            </a:avLst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228600" indent="-228600" algn="l">
              <a:buSzPct val="100000"/>
              <a:buChar char="•"/>
              <a:defRPr sz="2300"/>
            </a:pPr>
            <a:r>
              <a:rPr lang="en-US" sz="2400" dirty="0" smtClean="0">
                <a:solidFill>
                  <a:schemeClr val="tx1"/>
                </a:solidFill>
              </a:rPr>
              <a:t>MKL2017 has a 1.4-3.7x speedup compared to the default kernel</a:t>
            </a:r>
          </a:p>
          <a:p>
            <a:pPr marL="228600" indent="-228600" algn="l">
              <a:buSzPct val="100000"/>
              <a:buChar char="•"/>
              <a:defRPr sz="2300"/>
            </a:pP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64 </a:t>
            </a:r>
            <a:r>
              <a:rPr kumimoji="0" lang="en-US" sz="2400" b="0" i="0" u="none" strike="noStrike" cap="none" spc="0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OpenMP</a:t>
            </a:r>
            <a:r>
              <a:rPr kumimoji="0" lang="en-US" sz="2400" b="0" i="0" u="none" strike="noStrike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 threads deliver the best performance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al: to understand the performance difference between KNL and Nvidia’s K40 and P100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Goal: </a:t>
            </a:r>
            <a:endParaRPr lang="en-US" dirty="0" smtClean="0"/>
          </a:p>
          <a:p>
            <a:pPr lvl="1"/>
            <a:r>
              <a:rPr lang="en-US" dirty="0"/>
              <a:t>U</a:t>
            </a:r>
            <a:r>
              <a:rPr dirty="0" smtClean="0"/>
              <a:t>nderstand </a:t>
            </a:r>
            <a:r>
              <a:rPr dirty="0"/>
              <a:t>the performance difference between KNL and Nvidia’s K40 and P100</a:t>
            </a:r>
          </a:p>
          <a:p>
            <a:r>
              <a:rPr dirty="0"/>
              <a:t>Methodology: </a:t>
            </a:r>
            <a:endParaRPr lang="en-US" dirty="0" smtClean="0"/>
          </a:p>
          <a:p>
            <a:pPr lvl="1"/>
            <a:r>
              <a:rPr lang="en-US" dirty="0"/>
              <a:t>F</a:t>
            </a:r>
            <a:r>
              <a:rPr lang="en-US" dirty="0" smtClean="0"/>
              <a:t>ix the workloads</a:t>
            </a:r>
          </a:p>
          <a:p>
            <a:pPr lvl="1"/>
            <a:r>
              <a:rPr lang="en-US" dirty="0"/>
              <a:t>R</a:t>
            </a:r>
            <a:r>
              <a:rPr dirty="0" smtClean="0"/>
              <a:t>un </a:t>
            </a:r>
            <a:r>
              <a:rPr dirty="0" err="1" smtClean="0"/>
              <a:t>ConvNet</a:t>
            </a:r>
            <a:r>
              <a:rPr lang="en-US" dirty="0" smtClean="0"/>
              <a:t>,</a:t>
            </a:r>
            <a:r>
              <a:rPr dirty="0" smtClean="0"/>
              <a:t> </a:t>
            </a:r>
            <a:r>
              <a:rPr dirty="0" err="1" smtClean="0"/>
              <a:t>CaffeNet</a:t>
            </a:r>
            <a:r>
              <a:rPr dirty="0"/>
              <a:t>, AlexNet, and </a:t>
            </a:r>
            <a:r>
              <a:rPr dirty="0" err="1"/>
              <a:t>GoogleNet</a:t>
            </a:r>
            <a:r>
              <a:rPr dirty="0"/>
              <a:t> </a:t>
            </a:r>
            <a:r>
              <a:rPr dirty="0" smtClean="0"/>
              <a:t>on </a:t>
            </a:r>
            <a:r>
              <a:rPr lang="en-US" dirty="0" smtClean="0"/>
              <a:t>one</a:t>
            </a:r>
            <a:r>
              <a:rPr dirty="0" smtClean="0"/>
              <a:t> </a:t>
            </a:r>
            <a:r>
              <a:rPr dirty="0"/>
              <a:t>KNL, </a:t>
            </a:r>
            <a:r>
              <a:rPr lang="en-US" dirty="0" smtClean="0"/>
              <a:t>one</a:t>
            </a:r>
            <a:r>
              <a:rPr dirty="0" smtClean="0"/>
              <a:t> </a:t>
            </a:r>
            <a:r>
              <a:rPr dirty="0"/>
              <a:t>K40, and </a:t>
            </a:r>
            <a:r>
              <a:rPr lang="en-US" dirty="0" smtClean="0"/>
              <a:t>one</a:t>
            </a:r>
            <a:r>
              <a:rPr dirty="0" smtClean="0"/>
              <a:t> </a:t>
            </a:r>
            <a:r>
              <a:rPr dirty="0"/>
              <a:t>P100</a:t>
            </a:r>
          </a:p>
        </p:txBody>
      </p:sp>
      <p:sp>
        <p:nvSpPr>
          <p:cNvPr id="20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445081" y="9143999"/>
            <a:ext cx="353688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13</a:t>
            </a:fld>
            <a:endParaRPr/>
          </a:p>
        </p:txBody>
      </p:sp>
      <p:sp>
        <p:nvSpPr>
          <p:cNvPr id="205" name="Single-node Performance — Architecture Comparis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t>Single-node Performance — Architecture Comparison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1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graphicFrame>
        <p:nvGraphicFramePr>
          <p:cNvPr id="208" name="2D Column Chart"/>
          <p:cNvGraphicFramePr/>
          <p:nvPr>
            <p:extLst>
              <p:ext uri="{D42A27DB-BD31-4B8C-83A1-F6EECF244321}">
                <p14:modId xmlns:p14="http://schemas.microsoft.com/office/powerpoint/2010/main" val="526780526"/>
              </p:ext>
            </p:extLst>
          </p:nvPr>
        </p:nvGraphicFramePr>
        <p:xfrm>
          <a:off x="1675209" y="2184400"/>
          <a:ext cx="8611791" cy="652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9" name="1 KNL is 2x faster than 1 K40…"/>
          <p:cNvSpPr/>
          <p:nvPr/>
        </p:nvSpPr>
        <p:spPr>
          <a:xfrm>
            <a:off x="6858000" y="2848272"/>
            <a:ext cx="5955457" cy="1018779"/>
          </a:xfrm>
          <a:prstGeom prst="rect">
            <a:avLst/>
          </a:prstGeom>
          <a:ln w="254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2400"/>
            </a:pPr>
            <a:r>
              <a:rPr lang="en-US" dirty="0" smtClean="0"/>
              <a:t>One</a:t>
            </a:r>
            <a:r>
              <a:rPr dirty="0" smtClean="0"/>
              <a:t> </a:t>
            </a:r>
            <a:r>
              <a:rPr dirty="0"/>
              <a:t>KNL is 2x faster than </a:t>
            </a:r>
            <a:r>
              <a:rPr lang="en-US" dirty="0" smtClean="0"/>
              <a:t>one</a:t>
            </a:r>
            <a:r>
              <a:rPr dirty="0" smtClean="0"/>
              <a:t> </a:t>
            </a:r>
            <a:r>
              <a:rPr dirty="0"/>
              <a:t>K40</a:t>
            </a:r>
          </a:p>
          <a:p>
            <a:pPr>
              <a:defRPr sz="2400"/>
            </a:pPr>
            <a:r>
              <a:rPr lang="en-US" dirty="0" smtClean="0"/>
              <a:t>One</a:t>
            </a:r>
            <a:r>
              <a:rPr dirty="0" smtClean="0"/>
              <a:t> </a:t>
            </a:r>
            <a:r>
              <a:rPr dirty="0"/>
              <a:t>KNL is 40-80% slower than </a:t>
            </a:r>
            <a:r>
              <a:rPr lang="en-US" dirty="0" smtClean="0"/>
              <a:t>one</a:t>
            </a:r>
            <a:r>
              <a:rPr dirty="0" smtClean="0"/>
              <a:t> </a:t>
            </a:r>
            <a:r>
              <a:rPr dirty="0"/>
              <a:t>P100</a:t>
            </a:r>
          </a:p>
        </p:txBody>
      </p:sp>
      <p:sp>
        <p:nvSpPr>
          <p:cNvPr id="210" name="Single-node Performance — Architecture Comparis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t>Single-node Performance — Architecture Comparison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" grpId="1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lowdown summary of MXNet and TensorFlow on KNL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Slowdown summary of MXNet and TensorFlow on KNL</a:t>
            </a:r>
          </a:p>
        </p:txBody>
      </p:sp>
      <p:sp>
        <p:nvSpPr>
          <p:cNvPr id="2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  <p:sp>
        <p:nvSpPr>
          <p:cNvPr id="214" name="Single-node Performance — MXNet and TensorFLow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t>Single-node Performance — MXNet and TensorFLow</a:t>
            </a:r>
          </a:p>
        </p:txBody>
      </p:sp>
      <p:graphicFrame>
        <p:nvGraphicFramePr>
          <p:cNvPr id="215" name="Table"/>
          <p:cNvGraphicFramePr/>
          <p:nvPr/>
        </p:nvGraphicFramePr>
        <p:xfrm>
          <a:off x="2825750" y="3492500"/>
          <a:ext cx="7353300" cy="4249539"/>
        </p:xfrm>
        <a:graphic>
          <a:graphicData uri="http://schemas.openxmlformats.org/drawingml/2006/table">
            <a:tbl>
              <a:tblPr firstRow="1" firstCol="1">
                <a:tableStyleId>{C7B018BB-80A7-4F77-B60F-C8B233D01FF8}</a:tableStyleId>
              </a:tblPr>
              <a:tblGrid>
                <a:gridCol w="2451100"/>
                <a:gridCol w="2451100"/>
                <a:gridCol w="2451100"/>
              </a:tblGrid>
              <a:tr h="1416513">
                <a:tc>
                  <a:txBody>
                    <a:bodyPr/>
                    <a:lstStyle/>
                    <a:p>
                      <a:pPr>
                        <a:defRPr sz="3200" b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satOff val="-3355"/>
                        <a:lumOff val="2661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latin typeface="+mn-lt"/>
                          <a:ea typeface="+mn-ea"/>
                          <a:cs typeface="+mn-cs"/>
                        </a:rPr>
                        <a:t>MXNet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satOff val="-3355"/>
                        <a:lumOff val="2661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latin typeface="+mn-lt"/>
                          <a:ea typeface="+mn-ea"/>
                          <a:cs typeface="+mn-cs"/>
                        </a:rPr>
                        <a:t>TensorFlow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satOff val="-3355"/>
                        <a:lumOff val="26614"/>
                      </a:schemeClr>
                    </a:solidFill>
                  </a:tcPr>
                </a:tc>
              </a:tr>
              <a:tr h="1416513">
                <a:tc>
                  <a:txBody>
                    <a:bodyPr/>
                    <a:lstStyle/>
                    <a:p>
                      <a:pPr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latin typeface="+mn-lt"/>
                          <a:ea typeface="+mn-ea"/>
                          <a:cs typeface="+mn-cs"/>
                        </a:rPr>
                        <a:t>K40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satOff val="-3355"/>
                        <a:lumOff val="2661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1.2-3.7x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5.0-22.3x</a:t>
                      </a:r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</a:tcPr>
                </a:tc>
              </a:tr>
              <a:tr h="1416513">
                <a:tc>
                  <a:txBody>
                    <a:bodyPr/>
                    <a:lstStyle/>
                    <a:p>
                      <a:pPr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3200">
                          <a:latin typeface="+mn-lt"/>
                          <a:ea typeface="+mn-ea"/>
                          <a:cs typeface="+mn-cs"/>
                        </a:rPr>
                        <a:t>P100</a:t>
                      </a:r>
                    </a:p>
                  </a:txBody>
                  <a:tcPr marL="50800" marR="50800" marT="50800" marB="50800" anchor="ctr" horzOverflow="overflow">
                    <a:solidFill>
                      <a:schemeClr val="accent1">
                        <a:satOff val="-3355"/>
                        <a:lumOff val="26614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5.3-14.1x</a:t>
                      </a:r>
                    </a:p>
                  </a:txBody>
                  <a:tcPr marL="50800" marR="50800" marT="50800" marB="50800" anchor="ctr" horzOverflow="overflow"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2600"/>
                        <a:t>18.9-59.0x</a:t>
                      </a:r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606060"/>
                      </a:solidFill>
                      <a:miter lim="400000"/>
                    </a:lnR>
                    <a:lnB w="12700">
                      <a:solidFill>
                        <a:srgbClr val="606060"/>
                      </a:solidFill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al: to understand the strong scaling pattern of Caff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Goal: </a:t>
            </a:r>
            <a:endParaRPr lang="en-US" dirty="0"/>
          </a:p>
          <a:p>
            <a:pPr lvl="1"/>
            <a:r>
              <a:rPr lang="en-US" dirty="0"/>
              <a:t>U</a:t>
            </a:r>
            <a:r>
              <a:rPr dirty="0" smtClean="0"/>
              <a:t>nderstand </a:t>
            </a:r>
            <a:r>
              <a:rPr dirty="0"/>
              <a:t>the strong scaling pattern of Caffe</a:t>
            </a:r>
          </a:p>
          <a:p>
            <a:r>
              <a:rPr dirty="0"/>
              <a:t>Methodology: </a:t>
            </a:r>
            <a:endParaRPr lang="en-US" dirty="0"/>
          </a:p>
          <a:p>
            <a:pPr lvl="1"/>
            <a:r>
              <a:rPr lang="en-US" dirty="0" smtClean="0"/>
              <a:t>F</a:t>
            </a:r>
            <a:r>
              <a:rPr dirty="0" smtClean="0"/>
              <a:t>ix </a:t>
            </a:r>
            <a:r>
              <a:rPr dirty="0"/>
              <a:t>the mini-batch size of each </a:t>
            </a:r>
            <a:r>
              <a:rPr dirty="0" smtClean="0"/>
              <a:t>model </a:t>
            </a:r>
            <a:endParaRPr lang="en-US" dirty="0"/>
          </a:p>
          <a:p>
            <a:pPr lvl="1"/>
            <a:r>
              <a:rPr lang="en-US" dirty="0"/>
              <a:t>F</a:t>
            </a:r>
            <a:r>
              <a:rPr lang="en-US" dirty="0" smtClean="0"/>
              <a:t>ix the number of epochs </a:t>
            </a:r>
          </a:p>
          <a:p>
            <a:pPr lvl="1"/>
            <a:r>
              <a:rPr lang="en-US" dirty="0"/>
              <a:t>R</a:t>
            </a:r>
            <a:r>
              <a:rPr dirty="0" smtClean="0"/>
              <a:t>un </a:t>
            </a:r>
            <a:r>
              <a:rPr dirty="0" err="1" smtClean="0"/>
              <a:t>ConvNet</a:t>
            </a:r>
            <a:r>
              <a:rPr lang="en-US" dirty="0" smtClean="0"/>
              <a:t>,</a:t>
            </a:r>
            <a:r>
              <a:rPr dirty="0" smtClean="0"/>
              <a:t> </a:t>
            </a:r>
            <a:r>
              <a:rPr dirty="0" err="1" smtClean="0"/>
              <a:t>CaffeNet</a:t>
            </a:r>
            <a:r>
              <a:rPr dirty="0"/>
              <a:t>, AlexNet, and </a:t>
            </a:r>
            <a:r>
              <a:rPr dirty="0" err="1" smtClean="0"/>
              <a:t>GoogleNet</a:t>
            </a:r>
            <a:r>
              <a:rPr lang="en-US" dirty="0" smtClean="0"/>
              <a:t> </a:t>
            </a:r>
            <a:r>
              <a:rPr dirty="0" smtClean="0"/>
              <a:t>on </a:t>
            </a:r>
            <a:r>
              <a:rPr dirty="0"/>
              <a:t>{1, 2, 4, </a:t>
            </a:r>
            <a:r>
              <a:rPr dirty="0" smtClean="0"/>
              <a:t>8}</a:t>
            </a:r>
            <a:r>
              <a:rPr lang="en-US" dirty="0" smtClean="0"/>
              <a:t> </a:t>
            </a:r>
            <a:r>
              <a:rPr dirty="0" smtClean="0"/>
              <a:t>KNLs</a:t>
            </a:r>
            <a:endParaRPr dirty="0"/>
          </a:p>
        </p:txBody>
      </p:sp>
      <p:sp>
        <p:nvSpPr>
          <p:cNvPr id="2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  <p:sp>
        <p:nvSpPr>
          <p:cNvPr id="219" name="Multi-node Performance - Strong Scaling Caff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t>Multi-node Performance - Strong Scaling Caffe</a:t>
            </a:r>
          </a:p>
        </p:txBody>
      </p:sp>
      <p:grpSp>
        <p:nvGrpSpPr>
          <p:cNvPr id="226" name="Group"/>
          <p:cNvGrpSpPr/>
          <p:nvPr/>
        </p:nvGrpSpPr>
        <p:grpSpPr>
          <a:xfrm>
            <a:off x="1119073" y="5937258"/>
            <a:ext cx="7821727" cy="1574800"/>
            <a:chOff x="0" y="0"/>
            <a:chExt cx="7821726" cy="1574799"/>
          </a:xfrm>
        </p:grpSpPr>
        <p:sp>
          <p:nvSpPr>
            <p:cNvPr id="220" name="Rectangle"/>
            <p:cNvSpPr/>
            <p:nvPr/>
          </p:nvSpPr>
          <p:spPr>
            <a:xfrm>
              <a:off x="2627426" y="1841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1" name="Rectangle"/>
            <p:cNvSpPr/>
            <p:nvPr/>
          </p:nvSpPr>
          <p:spPr>
            <a:xfrm>
              <a:off x="3935526" y="1841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2" name="Rectangle"/>
            <p:cNvSpPr/>
            <p:nvPr/>
          </p:nvSpPr>
          <p:spPr>
            <a:xfrm>
              <a:off x="5243626" y="1841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3" name="Rectangle"/>
            <p:cNvSpPr/>
            <p:nvPr/>
          </p:nvSpPr>
          <p:spPr>
            <a:xfrm>
              <a:off x="6551726" y="1841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4" name="mini-batch size {"/>
            <p:cNvSpPr txBox="1"/>
            <p:nvPr/>
          </p:nvSpPr>
          <p:spPr>
            <a:xfrm>
              <a:off x="0" y="0"/>
              <a:ext cx="2671878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2200"/>
              </a:pPr>
              <a:r>
                <a:rPr sz="2400"/>
                <a:t>mini-batch size</a:t>
              </a:r>
              <a:r>
                <a:t> </a:t>
              </a:r>
              <a:r>
                <a:rPr sz="5600"/>
                <a:t>{</a:t>
              </a:r>
            </a:p>
          </p:txBody>
        </p:sp>
        <p:sp>
          <p:nvSpPr>
            <p:cNvPr id="225" name="Number of Epochs"/>
            <p:cNvSpPr txBox="1"/>
            <p:nvPr/>
          </p:nvSpPr>
          <p:spPr>
            <a:xfrm>
              <a:off x="3888638" y="1104899"/>
              <a:ext cx="2671878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r>
                <a:t>Number of Epochs</a:t>
              </a:r>
            </a:p>
          </p:txBody>
        </p:sp>
      </p:grpSp>
      <p:grpSp>
        <p:nvGrpSpPr>
          <p:cNvPr id="245" name="Group"/>
          <p:cNvGrpSpPr/>
          <p:nvPr/>
        </p:nvGrpSpPr>
        <p:grpSpPr>
          <a:xfrm>
            <a:off x="1119073" y="7933269"/>
            <a:ext cx="6560516" cy="1644650"/>
            <a:chOff x="0" y="0"/>
            <a:chExt cx="6560515" cy="1644649"/>
          </a:xfrm>
        </p:grpSpPr>
        <p:sp>
          <p:nvSpPr>
            <p:cNvPr id="227" name="Rectangle"/>
            <p:cNvSpPr/>
            <p:nvPr/>
          </p:nvSpPr>
          <p:spPr>
            <a:xfrm>
              <a:off x="2627426" y="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8" name="Rectangle"/>
            <p:cNvSpPr/>
            <p:nvPr/>
          </p:nvSpPr>
          <p:spPr>
            <a:xfrm>
              <a:off x="2944926" y="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29" name="Rectangle"/>
            <p:cNvSpPr/>
            <p:nvPr/>
          </p:nvSpPr>
          <p:spPr>
            <a:xfrm>
              <a:off x="3268776" y="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0" name="Rectangle"/>
            <p:cNvSpPr/>
            <p:nvPr/>
          </p:nvSpPr>
          <p:spPr>
            <a:xfrm>
              <a:off x="3579926" y="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1" name="mini-batch size {"/>
            <p:cNvSpPr txBox="1"/>
            <p:nvPr/>
          </p:nvSpPr>
          <p:spPr>
            <a:xfrm>
              <a:off x="0" y="19050"/>
              <a:ext cx="2671878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2200"/>
              </a:pPr>
              <a:r>
                <a:rPr sz="2400"/>
                <a:t>mini-batch size</a:t>
              </a:r>
              <a:r>
                <a:t> </a:t>
              </a:r>
              <a:r>
                <a:rPr sz="5600"/>
                <a:t>{</a:t>
              </a:r>
            </a:p>
          </p:txBody>
        </p:sp>
        <p:sp>
          <p:nvSpPr>
            <p:cNvPr id="232" name="Number of Epochs"/>
            <p:cNvSpPr txBox="1"/>
            <p:nvPr/>
          </p:nvSpPr>
          <p:spPr>
            <a:xfrm>
              <a:off x="3888638" y="1174749"/>
              <a:ext cx="2671878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r>
                <a:t>Number of Epochs</a:t>
              </a:r>
            </a:p>
          </p:txBody>
        </p:sp>
        <p:sp>
          <p:nvSpPr>
            <p:cNvPr id="233" name="Rectangle"/>
            <p:cNvSpPr/>
            <p:nvPr/>
          </p:nvSpPr>
          <p:spPr>
            <a:xfrm>
              <a:off x="2627426" y="2921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4" name="Rectangle"/>
            <p:cNvSpPr/>
            <p:nvPr/>
          </p:nvSpPr>
          <p:spPr>
            <a:xfrm>
              <a:off x="2944926" y="2921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5" name="Rectangle"/>
            <p:cNvSpPr/>
            <p:nvPr/>
          </p:nvSpPr>
          <p:spPr>
            <a:xfrm>
              <a:off x="3268776" y="2921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6" name="Rectangle"/>
            <p:cNvSpPr/>
            <p:nvPr/>
          </p:nvSpPr>
          <p:spPr>
            <a:xfrm>
              <a:off x="3579926" y="2921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7" name="Rectangle"/>
            <p:cNvSpPr/>
            <p:nvPr/>
          </p:nvSpPr>
          <p:spPr>
            <a:xfrm>
              <a:off x="2627426" y="5842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8" name="Rectangle"/>
            <p:cNvSpPr/>
            <p:nvPr/>
          </p:nvSpPr>
          <p:spPr>
            <a:xfrm>
              <a:off x="2944926" y="5842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39" name="Rectangle"/>
            <p:cNvSpPr/>
            <p:nvPr/>
          </p:nvSpPr>
          <p:spPr>
            <a:xfrm>
              <a:off x="3268776" y="5842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0" name="Rectangle"/>
            <p:cNvSpPr/>
            <p:nvPr/>
          </p:nvSpPr>
          <p:spPr>
            <a:xfrm>
              <a:off x="3579926" y="5842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1" name="Rectangle"/>
            <p:cNvSpPr/>
            <p:nvPr/>
          </p:nvSpPr>
          <p:spPr>
            <a:xfrm>
              <a:off x="2627426" y="8763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2" name="Rectangle"/>
            <p:cNvSpPr/>
            <p:nvPr/>
          </p:nvSpPr>
          <p:spPr>
            <a:xfrm>
              <a:off x="2944926" y="8763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3" name="Rectangle"/>
            <p:cNvSpPr/>
            <p:nvPr/>
          </p:nvSpPr>
          <p:spPr>
            <a:xfrm>
              <a:off x="3268776" y="8763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44" name="Rectangle"/>
            <p:cNvSpPr/>
            <p:nvPr/>
          </p:nvSpPr>
          <p:spPr>
            <a:xfrm>
              <a:off x="3579926" y="876300"/>
              <a:ext cx="317501" cy="1905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46" name="Arrow"/>
          <p:cNvSpPr/>
          <p:nvPr/>
        </p:nvSpPr>
        <p:spPr>
          <a:xfrm rot="16200000" flipH="1">
            <a:off x="6077818" y="7548992"/>
            <a:ext cx="531664" cy="573832"/>
          </a:xfrm>
          <a:prstGeom prst="rightArrow">
            <a:avLst>
              <a:gd name="adj1" fmla="val 32000"/>
              <a:gd name="adj2" fmla="val 77724"/>
            </a:avLst>
          </a:prstGeom>
          <a:solidFill>
            <a:schemeClr val="accent1">
              <a:satOff val="-3355"/>
              <a:lumOff val="26614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7" name="Guaranteed Generalization!"/>
          <p:cNvSpPr txBox="1"/>
          <p:nvPr/>
        </p:nvSpPr>
        <p:spPr>
          <a:xfrm>
            <a:off x="8539937" y="7366007"/>
            <a:ext cx="3976726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r>
              <a:t>Guaranteed Generalization!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2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1" build="p" bldLvl="5" animBg="1" advAuto="0"/>
      <p:bldP spid="226" grpId="2" animBg="1" advAuto="0"/>
      <p:bldP spid="245" grpId="4" animBg="1" advAuto="0"/>
      <p:bldP spid="246" grpId="3" animBg="1" advAuto="0"/>
      <p:bldP spid="247" grpId="5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Multi-Node Performance — Strong Scaling Caff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rPr dirty="0"/>
              <a:t>Multi-Node Performance — Strong Scaling Caffe</a:t>
            </a:r>
          </a:p>
        </p:txBody>
      </p:sp>
      <p:sp>
        <p:nvSpPr>
          <p:cNvPr id="2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graphicFrame>
        <p:nvGraphicFramePr>
          <p:cNvPr id="251" name="2D Column Chart"/>
          <p:cNvGraphicFramePr/>
          <p:nvPr>
            <p:extLst>
              <p:ext uri="{D42A27DB-BD31-4B8C-83A1-F6EECF244321}">
                <p14:modId xmlns:p14="http://schemas.microsoft.com/office/powerpoint/2010/main" val="1363081164"/>
              </p:ext>
            </p:extLst>
          </p:nvPr>
        </p:nvGraphicFramePr>
        <p:xfrm>
          <a:off x="1675209" y="2184400"/>
          <a:ext cx="8611791" cy="652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ounded Rectangular Callout 5"/>
          <p:cNvSpPr/>
          <p:nvPr/>
        </p:nvSpPr>
        <p:spPr>
          <a:xfrm>
            <a:off x="9152467" y="3578490"/>
            <a:ext cx="3039533" cy="930751"/>
          </a:xfrm>
          <a:prstGeom prst="wedgeRoundRectCallout">
            <a:avLst>
              <a:gd name="adj1" fmla="val -99845"/>
              <a:gd name="adj2" fmla="val 216849"/>
              <a:gd name="adj3" fmla="val 16667"/>
            </a:avLst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228600" indent="-228600" algn="l">
              <a:buSzPct val="100000"/>
              <a:buChar char="•"/>
              <a:defRPr sz="2300"/>
            </a:pPr>
            <a:r>
              <a:rPr lang="en-US" sz="2400" dirty="0" smtClean="0"/>
              <a:t>~50% strong scaling efficiency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Multi-Node Performance — Strong Scaling Caff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t>Multi-Node Performance — Strong Scaling Caffe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  <p:graphicFrame>
        <p:nvGraphicFramePr>
          <p:cNvPr id="256" name="2D Column Chart"/>
          <p:cNvGraphicFramePr/>
          <p:nvPr>
            <p:extLst>
              <p:ext uri="{D42A27DB-BD31-4B8C-83A1-F6EECF244321}">
                <p14:modId xmlns:p14="http://schemas.microsoft.com/office/powerpoint/2010/main" val="573032125"/>
              </p:ext>
            </p:extLst>
          </p:nvPr>
        </p:nvGraphicFramePr>
        <p:xfrm>
          <a:off x="1690191" y="2184400"/>
          <a:ext cx="8596809" cy="652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ounded Rectangular Callout 4"/>
          <p:cNvSpPr/>
          <p:nvPr/>
        </p:nvSpPr>
        <p:spPr>
          <a:xfrm>
            <a:off x="8515350" y="2644935"/>
            <a:ext cx="3991437" cy="1747996"/>
          </a:xfrm>
          <a:prstGeom prst="wedgeRoundRectCallout">
            <a:avLst>
              <a:gd name="adj1" fmla="val -99981"/>
              <a:gd name="adj2" fmla="val 69933"/>
              <a:gd name="adj3" fmla="val 16667"/>
            </a:avLst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228600" indent="-228600" algn="l">
              <a:buSzPct val="100000"/>
              <a:buChar char="•"/>
              <a:defRPr sz="2300"/>
            </a:pPr>
            <a:r>
              <a:rPr lang="en-US" sz="2400" dirty="0" smtClean="0"/>
              <a:t>2 KNLs deliver similar performance to one P100 for </a:t>
            </a:r>
            <a:r>
              <a:rPr lang="en-US" sz="2400" dirty="0" err="1" smtClean="0"/>
              <a:t>CaffeNet</a:t>
            </a:r>
            <a:r>
              <a:rPr lang="en-US" sz="2400" dirty="0" smtClean="0"/>
              <a:t>, </a:t>
            </a:r>
            <a:r>
              <a:rPr lang="en-US" sz="2400" dirty="0" err="1" smtClean="0"/>
              <a:t>AlexNet</a:t>
            </a:r>
            <a:r>
              <a:rPr lang="en-US" sz="2400" dirty="0" smtClean="0"/>
              <a:t>, and </a:t>
            </a:r>
            <a:r>
              <a:rPr lang="en-US" sz="2400" dirty="0" err="1" smtClean="0"/>
              <a:t>GoogleNet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583062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al: to understand the weak scaling pattern of Caff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Goal: to understand the weak scaling pattern of Caffe</a:t>
            </a:r>
          </a:p>
          <a:p>
            <a:r>
              <a:rPr dirty="0"/>
              <a:t>Methodology: </a:t>
            </a:r>
            <a:endParaRPr lang="en-US" dirty="0" smtClean="0"/>
          </a:p>
          <a:p>
            <a:pPr lvl="1"/>
            <a:r>
              <a:rPr lang="en-US" sz="2800" dirty="0" smtClean="0"/>
              <a:t>Increase the mini-batch size proportionally to node count</a:t>
            </a:r>
          </a:p>
          <a:p>
            <a:pPr lvl="1"/>
            <a:r>
              <a:rPr lang="en-US" sz="2800" dirty="0" smtClean="0"/>
              <a:t>Fix the number of epochs</a:t>
            </a:r>
            <a:endParaRPr lang="en-US" sz="2800" dirty="0"/>
          </a:p>
          <a:p>
            <a:pPr lvl="1"/>
            <a:r>
              <a:rPr lang="en-US" sz="2800" dirty="0"/>
              <a:t>R</a:t>
            </a:r>
            <a:r>
              <a:rPr sz="2800" dirty="0" smtClean="0"/>
              <a:t>un </a:t>
            </a:r>
            <a:r>
              <a:rPr sz="2800" dirty="0" err="1" smtClean="0"/>
              <a:t>ConvNet</a:t>
            </a:r>
            <a:r>
              <a:rPr lang="en-US" sz="2800" dirty="0" smtClean="0"/>
              <a:t>,</a:t>
            </a:r>
            <a:r>
              <a:rPr sz="2800" dirty="0" smtClean="0"/>
              <a:t> </a:t>
            </a:r>
            <a:r>
              <a:rPr sz="2800" dirty="0" err="1" smtClean="0"/>
              <a:t>CaffeNet</a:t>
            </a:r>
            <a:r>
              <a:rPr sz="2800" dirty="0"/>
              <a:t>, AlexNet, and GoogleNet on {128, 256, 512, </a:t>
            </a:r>
            <a:r>
              <a:rPr sz="2800" dirty="0" smtClean="0"/>
              <a:t>1024}</a:t>
            </a:r>
            <a:r>
              <a:rPr lang="en-US" sz="2800" dirty="0" smtClean="0"/>
              <a:t> </a:t>
            </a:r>
            <a:r>
              <a:rPr sz="2800" dirty="0" smtClean="0"/>
              <a:t>KNLs</a:t>
            </a:r>
            <a:r>
              <a:rPr lang="en-US" sz="2800" dirty="0" smtClean="0"/>
              <a:t> with </a:t>
            </a:r>
            <a:endParaRPr sz="2800" dirty="0"/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  <p:sp>
        <p:nvSpPr>
          <p:cNvPr id="256" name="Multi-node Performance — Weak Scaling Caff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t>Multi-node Performance — Weak Scaling Caffe</a:t>
            </a:r>
          </a:p>
        </p:txBody>
      </p:sp>
      <p:grpSp>
        <p:nvGrpSpPr>
          <p:cNvPr id="263" name="Group"/>
          <p:cNvGrpSpPr/>
          <p:nvPr/>
        </p:nvGrpSpPr>
        <p:grpSpPr>
          <a:xfrm>
            <a:off x="1119073" y="5209111"/>
            <a:ext cx="7821727" cy="1574800"/>
            <a:chOff x="0" y="0"/>
            <a:chExt cx="7821726" cy="1574799"/>
          </a:xfrm>
        </p:grpSpPr>
        <p:sp>
          <p:nvSpPr>
            <p:cNvPr id="257" name="Rectangle"/>
            <p:cNvSpPr/>
            <p:nvPr/>
          </p:nvSpPr>
          <p:spPr>
            <a:xfrm>
              <a:off x="2627426" y="1841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8" name="Rectangle"/>
            <p:cNvSpPr/>
            <p:nvPr/>
          </p:nvSpPr>
          <p:spPr>
            <a:xfrm>
              <a:off x="3935526" y="1841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59" name="Rectangle"/>
            <p:cNvSpPr/>
            <p:nvPr/>
          </p:nvSpPr>
          <p:spPr>
            <a:xfrm>
              <a:off x="5243626" y="1841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0" name="Rectangle"/>
            <p:cNvSpPr/>
            <p:nvPr/>
          </p:nvSpPr>
          <p:spPr>
            <a:xfrm>
              <a:off x="6551726" y="1841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1" name="mini-batch size {"/>
            <p:cNvSpPr txBox="1"/>
            <p:nvPr/>
          </p:nvSpPr>
          <p:spPr>
            <a:xfrm>
              <a:off x="0" y="0"/>
              <a:ext cx="2671878" cy="952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2200"/>
              </a:pPr>
              <a:r>
                <a:rPr sz="2400"/>
                <a:t>mini-batch size</a:t>
              </a:r>
              <a:r>
                <a:t> </a:t>
              </a:r>
              <a:r>
                <a:rPr sz="5600"/>
                <a:t>{</a:t>
              </a:r>
            </a:p>
          </p:txBody>
        </p:sp>
        <p:sp>
          <p:nvSpPr>
            <p:cNvPr id="262" name="Number of Epochs"/>
            <p:cNvSpPr txBox="1"/>
            <p:nvPr/>
          </p:nvSpPr>
          <p:spPr>
            <a:xfrm>
              <a:off x="3888638" y="1104899"/>
              <a:ext cx="2671878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r>
                <a:t>Number of Epochs</a:t>
              </a:r>
            </a:p>
          </p:txBody>
        </p:sp>
      </p:grpSp>
      <p:grpSp>
        <p:nvGrpSpPr>
          <p:cNvPr id="271" name="Group"/>
          <p:cNvGrpSpPr/>
          <p:nvPr/>
        </p:nvGrpSpPr>
        <p:grpSpPr>
          <a:xfrm>
            <a:off x="1119073" y="6841929"/>
            <a:ext cx="6560516" cy="2775819"/>
            <a:chOff x="0" y="0"/>
            <a:chExt cx="6560515" cy="2775818"/>
          </a:xfrm>
        </p:grpSpPr>
        <p:sp>
          <p:nvSpPr>
            <p:cNvPr id="264" name="Arrow"/>
            <p:cNvSpPr/>
            <p:nvPr/>
          </p:nvSpPr>
          <p:spPr>
            <a:xfrm rot="16200000" flipH="1">
              <a:off x="4958745" y="-21084"/>
              <a:ext cx="531664" cy="573832"/>
            </a:xfrm>
            <a:prstGeom prst="rightArrow">
              <a:avLst>
                <a:gd name="adj1" fmla="val 32000"/>
                <a:gd name="adj2" fmla="val 77724"/>
              </a:avLst>
            </a:prstGeom>
            <a:solidFill>
              <a:schemeClr val="accent1">
                <a:satOff val="-3355"/>
                <a:lumOff val="26614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5" name="Rectangle"/>
            <p:cNvSpPr/>
            <p:nvPr/>
          </p:nvSpPr>
          <p:spPr>
            <a:xfrm>
              <a:off x="2602026" y="608731"/>
              <a:ext cx="1270001" cy="762001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6" name="Rectangle"/>
            <p:cNvSpPr/>
            <p:nvPr/>
          </p:nvSpPr>
          <p:spPr>
            <a:xfrm>
              <a:off x="3910126" y="608731"/>
              <a:ext cx="1270001" cy="762001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7" name="mini-batch size {"/>
            <p:cNvSpPr txBox="1"/>
            <p:nvPr/>
          </p:nvSpPr>
          <p:spPr>
            <a:xfrm>
              <a:off x="0" y="856381"/>
              <a:ext cx="2671878" cy="952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defRPr sz="2200"/>
              </a:pPr>
              <a:r>
                <a:rPr sz="2400"/>
                <a:t>mini-batch size</a:t>
              </a:r>
              <a:r>
                <a:t> </a:t>
              </a:r>
              <a:r>
                <a:rPr sz="5600"/>
                <a:t>{</a:t>
              </a:r>
            </a:p>
          </p:txBody>
        </p:sp>
        <p:sp>
          <p:nvSpPr>
            <p:cNvPr id="268" name="Rectangle"/>
            <p:cNvSpPr/>
            <p:nvPr/>
          </p:nvSpPr>
          <p:spPr>
            <a:xfrm>
              <a:off x="2602026" y="14668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69" name="Rectangle"/>
            <p:cNvSpPr/>
            <p:nvPr/>
          </p:nvSpPr>
          <p:spPr>
            <a:xfrm>
              <a:off x="3910126" y="1466850"/>
              <a:ext cx="1270001" cy="762000"/>
            </a:xfrm>
            <a:prstGeom prst="rect">
              <a:avLst/>
            </a:prstGeom>
            <a:solidFill>
              <a:schemeClr val="accent1">
                <a:satOff val="-3355"/>
                <a:lumOff val="26614"/>
              </a:schemeClr>
            </a:solidFill>
            <a:ln w="38100" cap="flat">
              <a:solidFill>
                <a:srgbClr val="53585F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270" name="Number of Epochs"/>
            <p:cNvSpPr txBox="1"/>
            <p:nvPr/>
          </p:nvSpPr>
          <p:spPr>
            <a:xfrm>
              <a:off x="3888638" y="2305918"/>
              <a:ext cx="2671878" cy="4699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2400"/>
              </a:lvl1pPr>
            </a:lstStyle>
            <a:p>
              <a:r>
                <a:t>Number of Epochs</a:t>
              </a:r>
            </a:p>
          </p:txBody>
        </p:sp>
      </p:grpSp>
      <p:sp>
        <p:nvSpPr>
          <p:cNvPr id="272" name="Guaranteed Generalization?"/>
          <p:cNvSpPr txBox="1"/>
          <p:nvPr/>
        </p:nvSpPr>
        <p:spPr>
          <a:xfrm>
            <a:off x="7879486" y="7596710"/>
            <a:ext cx="4027628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r>
              <a:t>Guaranteed Generalization?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" grpId="1" build="p" bldLvl="5" animBg="1" advAuto="0"/>
      <p:bldP spid="263" grpId="2" animBg="1" advAuto="0"/>
      <p:bldP spid="271" grpId="3" animBg="1" advAuto="0"/>
      <p:bldP spid="272" grpId="4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utli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Outline</a:t>
            </a:r>
          </a:p>
        </p:txBody>
      </p:sp>
      <p:sp>
        <p:nvSpPr>
          <p:cNvPr id="164" name="Overview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Overview</a:t>
            </a:r>
          </a:p>
          <a:p>
            <a:r>
              <a:rPr lang="en-US" dirty="0" smtClean="0"/>
              <a:t>Technical </a:t>
            </a:r>
            <a:r>
              <a:rPr dirty="0" smtClean="0"/>
              <a:t>Approach</a:t>
            </a:r>
            <a:endParaRPr dirty="0"/>
          </a:p>
          <a:p>
            <a:r>
              <a:rPr dirty="0"/>
              <a:t>Performance</a:t>
            </a:r>
          </a:p>
          <a:p>
            <a:r>
              <a:rPr dirty="0"/>
              <a:t>Summary and Future Work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Multi-Node Performance — Weak Scaling Caff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858316">
              <a:defRPr sz="4092"/>
            </a:lvl1pPr>
          </a:lstStyle>
          <a:p>
            <a:r>
              <a:t>Multi-Node Performance — Weak Scaling Caffe</a:t>
            </a:r>
          </a:p>
        </p:txBody>
      </p:sp>
      <p:sp>
        <p:nvSpPr>
          <p:cNvPr id="2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  <p:graphicFrame>
        <p:nvGraphicFramePr>
          <p:cNvPr id="276" name="2D Column Chart"/>
          <p:cNvGraphicFramePr/>
          <p:nvPr>
            <p:extLst>
              <p:ext uri="{D42A27DB-BD31-4B8C-83A1-F6EECF244321}">
                <p14:modId xmlns:p14="http://schemas.microsoft.com/office/powerpoint/2010/main" val="1013304119"/>
              </p:ext>
            </p:extLst>
          </p:nvPr>
        </p:nvGraphicFramePr>
        <p:xfrm>
          <a:off x="1857628" y="2209800"/>
          <a:ext cx="8429372" cy="6478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ounded Rectangular Callout 2"/>
          <p:cNvSpPr/>
          <p:nvPr/>
        </p:nvSpPr>
        <p:spPr>
          <a:xfrm>
            <a:off x="9910232" y="2475071"/>
            <a:ext cx="3039533" cy="2973864"/>
          </a:xfrm>
          <a:prstGeom prst="wedgeRoundRectCallout">
            <a:avLst>
              <a:gd name="adj1" fmla="val -71433"/>
              <a:gd name="adj2" fmla="val 35570"/>
              <a:gd name="adj3" fmla="val 16667"/>
            </a:avLst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228600" indent="-228600" algn="l">
              <a:buSzPct val="100000"/>
              <a:buChar char="•"/>
              <a:defRPr sz="2300"/>
            </a:pPr>
            <a:r>
              <a:rPr lang="en-US" sz="2400" dirty="0"/>
              <a:t>MLSL stops working </a:t>
            </a:r>
          </a:p>
          <a:p>
            <a:pPr marL="228600" indent="-228600" algn="l">
              <a:buSzPct val="100000"/>
              <a:buChar char="•"/>
              <a:defRPr sz="2300"/>
            </a:pPr>
            <a:r>
              <a:rPr lang="en-US" sz="2400" dirty="0"/>
              <a:t>Pure MPI mode</a:t>
            </a:r>
          </a:p>
          <a:p>
            <a:pPr marL="228600" indent="-228600" algn="l">
              <a:buSzPct val="100000"/>
              <a:buChar char="•"/>
              <a:defRPr sz="2300"/>
            </a:pPr>
            <a:r>
              <a:rPr lang="en-US" sz="2400" dirty="0"/>
              <a:t>Known largest working scale: 768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</a:t>
            </a:r>
          </a:p>
        </p:txBody>
      </p:sp>
      <p:sp>
        <p:nvSpPr>
          <p:cNvPr id="280" name="TACC has three popular deep learning frameworks, Caffe, MXNet, and TensorFlow running on the Stampede2 supercomput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TACC has three popular deep learning frameworks, Caffe, MXNet, and TensorFlow running on the Stampede2 supercomputer</a:t>
            </a:r>
          </a:p>
          <a:p>
            <a:r>
              <a:rPr dirty="0"/>
              <a:t>A single KNL performance with Caffe is ~2x faster than a K40 and ~40%-80% slower than a P100</a:t>
            </a:r>
          </a:p>
          <a:p>
            <a:r>
              <a:rPr dirty="0"/>
              <a:t>Strong scaling Caffe with the same mini-batch size has ~</a:t>
            </a:r>
            <a:r>
              <a:rPr dirty="0" smtClean="0"/>
              <a:t>50</a:t>
            </a:r>
            <a:r>
              <a:rPr lang="en-US" dirty="0" smtClean="0"/>
              <a:t>%</a:t>
            </a:r>
            <a:r>
              <a:rPr dirty="0" smtClean="0"/>
              <a:t> </a:t>
            </a:r>
            <a:r>
              <a:rPr dirty="0"/>
              <a:t>efficiency on </a:t>
            </a:r>
            <a:r>
              <a:rPr lang="en-US" dirty="0" smtClean="0"/>
              <a:t>4</a:t>
            </a:r>
            <a:r>
              <a:rPr dirty="0" smtClean="0"/>
              <a:t> </a:t>
            </a:r>
            <a:r>
              <a:rPr dirty="0"/>
              <a:t>KNLs</a:t>
            </a:r>
          </a:p>
          <a:p>
            <a:r>
              <a:rPr dirty="0"/>
              <a:t>Weak scaling Caffe with </a:t>
            </a:r>
            <a:r>
              <a:rPr lang="en-US" dirty="0" smtClean="0"/>
              <a:t>large </a:t>
            </a:r>
            <a:r>
              <a:rPr dirty="0" smtClean="0"/>
              <a:t>mini-batch </a:t>
            </a:r>
            <a:r>
              <a:rPr dirty="0"/>
              <a:t>size has ~80% efficiency on 512 KNLs</a:t>
            </a:r>
          </a:p>
        </p:txBody>
      </p:sp>
      <p:sp>
        <p:nvSpPr>
          <p:cNvPr id="2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" grpId="1" build="p" bldLvl="5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Ongoing and Future Wor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027379">
              <a:defRPr sz="4898"/>
            </a:lvl1pPr>
          </a:lstStyle>
          <a:p>
            <a:r>
              <a:t>Ongoing and Future Work</a:t>
            </a:r>
          </a:p>
        </p:txBody>
      </p:sp>
      <p:sp>
        <p:nvSpPr>
          <p:cNvPr id="284" name="Improving the Caffe scalability with Inte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Improving the Caffe scalability with Intel</a:t>
            </a:r>
          </a:p>
          <a:p>
            <a:r>
              <a:rPr dirty="0" smtClean="0"/>
              <a:t>Deploy</a:t>
            </a:r>
            <a:r>
              <a:rPr lang="en-US" dirty="0" smtClean="0"/>
              <a:t>ing</a:t>
            </a:r>
            <a:r>
              <a:rPr dirty="0" smtClean="0"/>
              <a:t> </a:t>
            </a:r>
            <a:r>
              <a:rPr dirty="0"/>
              <a:t>the Layer-wise Adaptive Rate Scaling (LARS) algorithm to enable large mini-batch size training with less </a:t>
            </a:r>
            <a:r>
              <a:rPr lang="en-US" dirty="0" smtClean="0"/>
              <a:t>time</a:t>
            </a:r>
            <a:endParaRPr dirty="0"/>
          </a:p>
          <a:p>
            <a:r>
              <a:rPr dirty="0"/>
              <a:t>Possibly optimize MXNet and TensorFlow performance with Intel</a:t>
            </a:r>
          </a:p>
        </p:txBody>
      </p:sp>
      <p:sp>
        <p:nvSpPr>
          <p:cNvPr id="28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4" grpId="1" build="p" bldLvl="5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HANK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THANKS</a:t>
            </a:r>
          </a:p>
        </p:txBody>
      </p:sp>
      <p:sp>
        <p:nvSpPr>
          <p:cNvPr id="288" name="Q&amp;A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Q&amp;A</a:t>
            </a:r>
          </a:p>
        </p:txBody>
      </p:sp>
      <p:sp>
        <p:nvSpPr>
          <p:cNvPr id="2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Deep Learning as a Methodolog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t>Deep Learning as a Methodology</a:t>
            </a:r>
          </a:p>
        </p:txBody>
      </p:sp>
      <p:sp>
        <p:nvSpPr>
          <p:cNvPr id="168" name="Many scientists are exploring and adopting deep learning as the data science methodology to tackle their domain research challeng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7211" indent="-407211" defTabSz="1261465">
              <a:spcBef>
                <a:spcPts val="1300"/>
              </a:spcBef>
              <a:defRPr sz="3298"/>
            </a:pPr>
            <a:r>
              <a:rPr dirty="0"/>
              <a:t>Many scientists are exploring and adopting deep learning as the data science methodology to tackle their domain research challenge</a:t>
            </a:r>
          </a:p>
          <a:p>
            <a:pPr marL="838376" lvl="1" indent="-407211" defTabSz="1261465">
              <a:spcBef>
                <a:spcPts val="1300"/>
              </a:spcBef>
              <a:defRPr sz="3298"/>
            </a:pPr>
            <a:r>
              <a:rPr dirty="0"/>
              <a:t>Astronomy</a:t>
            </a:r>
          </a:p>
          <a:p>
            <a:pPr marL="838376" lvl="1" indent="-407211" defTabSz="1261465">
              <a:spcBef>
                <a:spcPts val="1300"/>
              </a:spcBef>
              <a:defRPr sz="3298"/>
            </a:pPr>
            <a:r>
              <a:rPr dirty="0"/>
              <a:t>Drug discovery</a:t>
            </a:r>
          </a:p>
          <a:p>
            <a:pPr marL="838376" lvl="1" indent="-407211" defTabSz="1261465">
              <a:spcBef>
                <a:spcPts val="1300"/>
              </a:spcBef>
              <a:defRPr sz="3298"/>
            </a:pPr>
            <a:r>
              <a:rPr dirty="0"/>
              <a:t>Disease diagnosis</a:t>
            </a:r>
          </a:p>
          <a:p>
            <a:pPr marL="838376" lvl="1" indent="-407211" defTabSz="1261465">
              <a:spcBef>
                <a:spcPts val="1300"/>
              </a:spcBef>
              <a:defRPr sz="3298"/>
            </a:pPr>
            <a:r>
              <a:rPr dirty="0"/>
              <a:t>Molecular dynamics</a:t>
            </a:r>
          </a:p>
          <a:p>
            <a:pPr marL="838376" lvl="1" indent="-407211" defTabSz="1261465">
              <a:spcBef>
                <a:spcPts val="1300"/>
              </a:spcBef>
              <a:defRPr sz="3298"/>
            </a:pPr>
            <a:r>
              <a:rPr dirty="0"/>
              <a:t>Neurology</a:t>
            </a:r>
          </a:p>
          <a:p>
            <a:pPr marL="838376" lvl="1" indent="-407211" defTabSz="1261465">
              <a:spcBef>
                <a:spcPts val="1300"/>
              </a:spcBef>
              <a:defRPr sz="3298"/>
            </a:pPr>
            <a:r>
              <a:rPr dirty="0"/>
              <a:t>Particle physics</a:t>
            </a:r>
          </a:p>
          <a:p>
            <a:pPr marL="838376" lvl="1" indent="-407211" defTabSz="1261465">
              <a:spcBef>
                <a:spcPts val="1300"/>
              </a:spcBef>
              <a:defRPr sz="3298"/>
            </a:pPr>
            <a:r>
              <a:rPr dirty="0"/>
              <a:t>Social science</a:t>
            </a:r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pic>
        <p:nvPicPr>
          <p:cNvPr id="170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18150" y="3184525"/>
            <a:ext cx="5083979" cy="18599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" descr="Image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03950" y="4745910"/>
            <a:ext cx="5083979" cy="145558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25917" y="5464733"/>
            <a:ext cx="4997784" cy="18599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" descr="Image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635239" y="6538352"/>
            <a:ext cx="4328161" cy="1905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build="p" bldLvl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Deep Learning on HPC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5400"/>
            </a:lvl1pPr>
          </a:lstStyle>
          <a:p>
            <a:r>
              <a:t>Deep Learning on HPC</a:t>
            </a:r>
          </a:p>
        </p:txBody>
      </p:sp>
      <p:sp>
        <p:nvSpPr>
          <p:cNvPr id="180" name="Neural network is a good fit for HPC architectur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5230" indent="-365230" defTabSz="1131417">
              <a:spcBef>
                <a:spcPts val="1200"/>
              </a:spcBef>
              <a:defRPr sz="2958"/>
            </a:pPr>
            <a:r>
              <a:rPr dirty="0"/>
              <a:t>Neural network is a good fit for HPC architecture</a:t>
            </a:r>
          </a:p>
          <a:p>
            <a:pPr marL="365230" indent="-365230" defTabSz="1131417">
              <a:spcBef>
                <a:spcPts val="1200"/>
              </a:spcBef>
              <a:defRPr sz="2958"/>
            </a:pPr>
            <a:r>
              <a:rPr dirty="0"/>
              <a:t>HPC can </a:t>
            </a:r>
            <a:r>
              <a:rPr dirty="0" smtClean="0"/>
              <a:t>reduce </a:t>
            </a:r>
            <a:r>
              <a:rPr dirty="0"/>
              <a:t>the training turnaround time</a:t>
            </a:r>
          </a:p>
          <a:p>
            <a:pPr marL="365230" indent="-365230" defTabSz="1131417">
              <a:spcBef>
                <a:spcPts val="1200"/>
              </a:spcBef>
              <a:defRPr sz="2958"/>
            </a:pPr>
            <a:endParaRPr dirty="0"/>
          </a:p>
          <a:p>
            <a:pPr marL="751945" lvl="1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Minutes, Hours </a:t>
            </a:r>
          </a:p>
          <a:p>
            <a:pPr marL="1138660" lvl="2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— Interactive research! Instant gratification!</a:t>
            </a:r>
          </a:p>
          <a:p>
            <a:pPr marL="751945" lvl="1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1-4 days</a:t>
            </a:r>
          </a:p>
          <a:p>
            <a:pPr marL="1138660" lvl="2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Tolerable</a:t>
            </a:r>
          </a:p>
          <a:p>
            <a:pPr marL="1138660" lvl="2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Interactivity replaced by running many experiments in parallel</a:t>
            </a:r>
          </a:p>
          <a:p>
            <a:pPr marL="751945" lvl="1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1-4 weeks</a:t>
            </a:r>
          </a:p>
          <a:p>
            <a:pPr marL="1138660" lvl="2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High value experiments only</a:t>
            </a:r>
          </a:p>
          <a:p>
            <a:pPr marL="1138660" lvl="2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Progress stalls</a:t>
            </a:r>
          </a:p>
          <a:p>
            <a:pPr marL="751945" lvl="1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&gt;1 month</a:t>
            </a:r>
          </a:p>
          <a:p>
            <a:pPr marL="1138660" lvl="2" indent="-365230" defTabSz="1131417">
              <a:spcBef>
                <a:spcPts val="1200"/>
              </a:spcBef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Don’t even try</a:t>
            </a:r>
          </a:p>
          <a:p>
            <a:pPr marL="0" lvl="3" indent="1160144" algn="r" defTabSz="1131417">
              <a:spcBef>
                <a:spcPts val="1200"/>
              </a:spcBef>
              <a:buSzTx/>
              <a:buNone/>
              <a:defRPr sz="1740" i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— Jonathan Hseu, Google Brain Team</a:t>
            </a:r>
          </a:p>
        </p:txBody>
      </p:sp>
      <p:sp>
        <p:nvSpPr>
          <p:cNvPr id="1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18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8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8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7" fill="hold"/>
                                        <p:tgtEl>
                                          <p:spTgt spid="18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8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8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1" uiExpan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ACC’s Missi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TACC’s Mission</a:t>
            </a:r>
          </a:p>
        </p:txBody>
      </p:sp>
      <p:sp>
        <p:nvSpPr>
          <p:cNvPr id="176" name="To enable discoveries that advance science and society through the application of advanced computing technologi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To enable discoveries that advance science and society through the application of advanced computing technologies</a:t>
            </a:r>
          </a:p>
          <a:p>
            <a:r>
              <a:rPr dirty="0"/>
              <a:t>TACC is embracing this new type of application and the programming paradigm </a:t>
            </a:r>
            <a:r>
              <a:rPr dirty="0" smtClean="0"/>
              <a:t>change</a:t>
            </a:r>
            <a:r>
              <a:rPr lang="en-US" dirty="0" smtClean="0"/>
              <a:t>s</a:t>
            </a:r>
            <a:r>
              <a:rPr dirty="0" smtClean="0"/>
              <a:t> </a:t>
            </a:r>
            <a:r>
              <a:rPr dirty="0"/>
              <a:t>it may bring</a:t>
            </a:r>
          </a:p>
        </p:txBody>
      </p:sp>
      <p:sp>
        <p:nvSpPr>
          <p:cNvPr id="17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1" build="p" bldLvl="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Approac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Technical </a:t>
            </a:r>
            <a:r>
              <a:rPr dirty="0" smtClean="0"/>
              <a:t>Approach</a:t>
            </a:r>
            <a:endParaRPr dirty="0"/>
          </a:p>
        </p:txBody>
      </p:sp>
      <p:sp>
        <p:nvSpPr>
          <p:cNvPr id="184" name="Support a number of popular deep learning framework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Support a number of popular deep learning frameworks</a:t>
            </a:r>
          </a:p>
          <a:p>
            <a:pPr lvl="1"/>
            <a:r>
              <a:rPr dirty="0"/>
              <a:t>Caffe, MXNet, and TensorFlow at the moment</a:t>
            </a:r>
          </a:p>
          <a:p>
            <a:r>
              <a:rPr dirty="0"/>
              <a:t>Support multiple modern architectures</a:t>
            </a:r>
          </a:p>
          <a:p>
            <a:pPr lvl="1"/>
            <a:r>
              <a:rPr dirty="0"/>
              <a:t>Intel KNL, Intel Xeon CPU, Nvidia GPU</a:t>
            </a:r>
          </a:p>
          <a:p>
            <a:r>
              <a:rPr dirty="0"/>
              <a:t>Profile and present the performance of a suite of well-known deep learning applications</a:t>
            </a:r>
          </a:p>
          <a:p>
            <a:pPr lvl="1"/>
            <a:r>
              <a:rPr dirty="0" smtClean="0"/>
              <a:t>ConvNet </a:t>
            </a:r>
            <a:r>
              <a:rPr dirty="0"/>
              <a:t>on </a:t>
            </a:r>
            <a:r>
              <a:rPr lang="en-US" dirty="0" smtClean="0"/>
              <a:t>the </a:t>
            </a:r>
            <a:r>
              <a:rPr dirty="0" smtClean="0"/>
              <a:t>Cifar10 </a:t>
            </a:r>
            <a:r>
              <a:rPr dirty="0"/>
              <a:t>dataset, AlexNet, CaffeNet, GoogeNet on </a:t>
            </a:r>
            <a:r>
              <a:rPr lang="en-US" dirty="0" smtClean="0"/>
              <a:t>the </a:t>
            </a:r>
            <a:r>
              <a:rPr dirty="0" smtClean="0"/>
              <a:t>ImageNet </a:t>
            </a:r>
            <a:r>
              <a:rPr dirty="0"/>
              <a:t>dataset</a:t>
            </a:r>
          </a:p>
        </p:txBody>
      </p:sp>
      <p:sp>
        <p:nvSpPr>
          <p:cNvPr id="1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rogres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Status</a:t>
            </a:r>
            <a:endParaRPr dirty="0"/>
          </a:p>
        </p:txBody>
      </p:sp>
      <p:sp>
        <p:nvSpPr>
          <p:cNvPr id="188" name="We measured Caffe, MXNet, and TensorFlow performance on the Stampede2 supercomputer and our GPU-based Maverick clust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We measured Caffe, MXNet, and TensorFlow performance on the Stampede2 supercomputer and our GPU-based Maverick cluster </a:t>
            </a:r>
          </a:p>
          <a:p>
            <a:r>
              <a:rPr dirty="0"/>
              <a:t>Intel Caffe is available as a module on the Stampede2 supercomputer with the user guide in </a:t>
            </a:r>
            <a:r>
              <a:rPr lang="en-US" dirty="0" smtClean="0"/>
              <a:t>preparation</a:t>
            </a:r>
            <a:endParaRPr dirty="0"/>
          </a:p>
        </p:txBody>
      </p:sp>
      <p:sp>
        <p:nvSpPr>
          <p:cNvPr id="1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1" build="p" bldLvl="5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Outli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Outline</a:t>
            </a:r>
          </a:p>
        </p:txBody>
      </p:sp>
      <p:sp>
        <p:nvSpPr>
          <p:cNvPr id="164" name="Overview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>
                <a:solidFill>
                  <a:schemeClr val="bg2">
                    <a:lumMod val="75000"/>
                  </a:schemeClr>
                </a:solidFill>
              </a:rPr>
              <a:t>Overview</a:t>
            </a:r>
          </a:p>
          <a:p>
            <a:r>
              <a:rPr dirty="0">
                <a:solidFill>
                  <a:schemeClr val="bg2">
                    <a:lumMod val="75000"/>
                  </a:schemeClr>
                </a:solidFill>
              </a:rPr>
              <a:t>Approach</a:t>
            </a:r>
          </a:p>
          <a:p>
            <a:r>
              <a:rPr dirty="0"/>
              <a:t>Performance</a:t>
            </a:r>
          </a:p>
          <a:p>
            <a:r>
              <a:rPr dirty="0"/>
              <a:t>Summary and Future Work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16504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tampede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Stampede2</a:t>
            </a:r>
          </a:p>
        </p:txBody>
      </p:sp>
      <p:sp>
        <p:nvSpPr>
          <p:cNvPr id="192" name="Phase 1 of Stampede2 has 4,200 KNL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Phase 1 of Stampede2 has 4,200 KNLs</a:t>
            </a:r>
          </a:p>
          <a:p>
            <a:r>
              <a:t>96 GB DDR4 and 16 GB MCDRAM</a:t>
            </a:r>
          </a:p>
          <a:p>
            <a:r>
              <a:t>100 Gb/s Intel Omni-Path interconnect</a:t>
            </a:r>
          </a:p>
          <a:p>
            <a:r>
              <a:t>A Lustre deployment with ~40 PB storage</a:t>
            </a:r>
          </a:p>
        </p:txBody>
      </p:sp>
      <p:sp>
        <p:nvSpPr>
          <p:cNvPr id="19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43010" y="9143999"/>
            <a:ext cx="255759" cy="352002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833</Words>
  <Application>Microsoft Macintosh PowerPoint</Application>
  <PresentationFormat>Custom</PresentationFormat>
  <Paragraphs>164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Calibri</vt:lpstr>
      <vt:lpstr>Helvetica</vt:lpstr>
      <vt:lpstr>Helvetica Light</vt:lpstr>
      <vt:lpstr>Helvetica Neue</vt:lpstr>
      <vt:lpstr>Arial</vt:lpstr>
      <vt:lpstr>White</vt:lpstr>
      <vt:lpstr>Early Results of Deep Learning on the Stampede2 Supercomputer</vt:lpstr>
      <vt:lpstr>Outline</vt:lpstr>
      <vt:lpstr>Deep Learning as a Methodology</vt:lpstr>
      <vt:lpstr>Deep Learning on HPC</vt:lpstr>
      <vt:lpstr>TACC’s Mission</vt:lpstr>
      <vt:lpstr>Technical Approach</vt:lpstr>
      <vt:lpstr>Status</vt:lpstr>
      <vt:lpstr>Outline</vt:lpstr>
      <vt:lpstr>Stampede2</vt:lpstr>
      <vt:lpstr>Software Stack</vt:lpstr>
      <vt:lpstr>Single-node Performance — Caffe</vt:lpstr>
      <vt:lpstr>Single-Node Performance - Caffe</vt:lpstr>
      <vt:lpstr>Single-node Performance — Architecture Comparison</vt:lpstr>
      <vt:lpstr>Single-node Performance — Architecture Comparison</vt:lpstr>
      <vt:lpstr>Single-node Performance — MXNet and TensorFLow</vt:lpstr>
      <vt:lpstr>Multi-node Performance - Strong Scaling Caffe</vt:lpstr>
      <vt:lpstr>Multi-Node Performance — Strong Scaling Caffe</vt:lpstr>
      <vt:lpstr>Multi-Node Performance — Strong Scaling Caffe</vt:lpstr>
      <vt:lpstr>Multi-node Performance — Weak Scaling Caffe</vt:lpstr>
      <vt:lpstr>Multi-Node Performance — Weak Scaling Caffe</vt:lpstr>
      <vt:lpstr>Summary</vt:lpstr>
      <vt:lpstr>Ongoing and Future Work</vt:lpstr>
      <vt:lpstr>THANKS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Results of Deep Learning on the Stampede2 Supercomputer</dc:title>
  <cp:lastModifiedBy>Zhao Zhang</cp:lastModifiedBy>
  <cp:revision>64</cp:revision>
  <dcterms:modified xsi:type="dcterms:W3CDTF">2017-09-26T14:43:11Z</dcterms:modified>
</cp:coreProperties>
</file>