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Good Morning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Join effort between….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Part of the Erasmus Brain Project led by the Erasmus Medical Center: neural simulations on heterogeneous environments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Familiar for those who attended the IXPUG workshop at ISC 17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First approach to the KNL platform with our application, a neuron simulator.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Goal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Intel’s goal for KNL: don’t start optimization from a point of significant performance deficit….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Application realize at least “at-par performance” for unoptimized code….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This work is….. a first approach….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in which we wanted to see where we where standing…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as we tested an “Out-of-the box” porting from KNC to KNL….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Measuring not only performance but also energy consumption</a:t>
            </a:r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en-US"/>
              <a:t>KNL:  </a:t>
            </a:r>
            <a:r>
              <a:rPr lang="en-US"/>
              <a:t>th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e efficiency of utilizing approximately 50 threads remains at satisfactory levels.</a:t>
            </a:r>
          </a:p>
          <a:p>
            <a:pPr indent="-298450" lvl="1" marL="914400" rtl="0">
              <a:spcBef>
                <a:spcPts val="0"/>
              </a:spcBef>
              <a:buSzPct val="100000"/>
              <a:buFont typeface="Arial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Each core spawns either one or two threads. </a:t>
            </a:r>
          </a:p>
          <a:p>
            <a:pPr indent="-298450" lvl="1" marL="914400" rtl="0">
              <a:spcBef>
                <a:spcPts val="0"/>
              </a:spcBef>
              <a:buSzPct val="100000"/>
              <a:buFont typeface="Arial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KNL reliable efficiency for low degrees of threading regardless of simulated network.</a:t>
            </a:r>
          </a:p>
          <a:p>
            <a:pPr indent="-298450" lvl="0" marL="4572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KNC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: larger networks ---&gt; better opportunities to utilize the computational assets. </a:t>
            </a:r>
          </a:p>
          <a:p>
            <a:pPr indent="-298450" lvl="1" marL="914400">
              <a:spcBef>
                <a:spcPts val="0"/>
              </a:spcBef>
              <a:buSzPct val="100000"/>
              <a:buFont typeface="Arial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Efficiency over 70% for 200 threads. </a:t>
            </a:r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Long term goal or holy grail: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US"/>
              <a:t>Brain functionality understanding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US"/>
              <a:t>restoration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To achieve this… details of neuron operation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Biophysically meaningful neural models</a:t>
            </a:r>
          </a:p>
          <a:p>
            <a:pPr indent="-298450" lvl="0" marL="4572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which in hand with the need...</a:t>
            </a:r>
          </a:p>
          <a:p>
            <a:pPr indent="-298450" lvl="0" marL="4572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This work is part of the Erasmus Brain Project led by the Erasmus….</a:t>
            </a:r>
          </a:p>
          <a:p>
            <a:pPr indent="-298450" lvl="0" marL="4572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 main focus of the project is on neural modelling and simulation on heterogeneous computing platforms. </a:t>
            </a:r>
          </a:p>
          <a:p>
            <a:pPr indent="-298450" lvl="0" marL="4572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Other initiatives:</a:t>
            </a:r>
          </a:p>
          <a:p>
            <a:pPr indent="-298450" lvl="1" marL="914400" rtl="0">
              <a:spcBef>
                <a:spcPts val="0"/>
              </a:spcBef>
              <a:buSzPct val="100000"/>
              <a:buFont typeface="Arial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 Human Brain Project (Europe)</a:t>
            </a:r>
          </a:p>
          <a:p>
            <a:pPr indent="-298450" lvl="1" marL="914400" rtl="0">
              <a:spcBef>
                <a:spcPts val="0"/>
              </a:spcBef>
              <a:buSzPct val="100000"/>
              <a:buFont typeface="Arial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BRAIN Initiative (USA)</a:t>
            </a:r>
          </a:p>
          <a:p>
            <a:pPr indent="-298450" lvl="1" marL="914400" rtl="0">
              <a:spcBef>
                <a:spcPts val="0"/>
              </a:spcBef>
              <a:buSzPct val="100000"/>
              <a:buFont typeface="Arial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BRAIN/MINDS (JAPAN)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First level: single neuron: detailed models require many FLOPs per neuron. (thousands per neuron per step)</a:t>
            </a: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Second level: we need to simulate massive networks (many neurons per network)</a:t>
            </a: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Third level: our brain is a highly dense interconnection system and to simulate it we need large volumes of data exchange. </a:t>
            </a: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Fourth level: we need to run long experiments which lead to many simulation steps per experiment.</a:t>
            </a:r>
          </a:p>
          <a:p>
            <a:pPr lvl="0" rtl="0" algn="just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lvl="0" rt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real-time response is currently impossible in large-scale, detailed simulations. </a:t>
            </a:r>
          </a:p>
          <a:p>
            <a:pPr lvl="0" rtl="0" algn="just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Feature a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biophysically accurate neuron representation of the human Inferior Olivary Nucleus (hence InfOli) based on a Hodgkin-Huxley model.</a:t>
            </a:r>
          </a:p>
          <a:p>
            <a:pPr indent="-298450" lvl="0" marL="4572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Each neuron comprised of 3 compartments:</a:t>
            </a:r>
          </a:p>
          <a:p>
            <a:pPr indent="-298450" lvl="1" marL="914400" rtl="0">
              <a:spcBef>
                <a:spcPts val="0"/>
              </a:spcBef>
              <a:buSzPct val="100000"/>
              <a:buFont typeface="Arial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Dendritic compartment: charge of communicating with the rest of the network. (electrical synapses named Gap Junctions)</a:t>
            </a:r>
          </a:p>
          <a:p>
            <a:pPr indent="-298450" lvl="1" marL="914400" rtl="0" algn="just">
              <a:lnSpc>
                <a:spcPct val="150000"/>
              </a:lnSpc>
              <a:spcBef>
                <a:spcPts val="0"/>
              </a:spcBef>
              <a:buSzPct val="100000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somatic compartment is where most calculations take place</a:t>
            </a:r>
          </a:p>
          <a:p>
            <a:pPr indent="-298450" lvl="1" marL="914400" rtl="0" algn="just">
              <a:lnSpc>
                <a:spcPct val="150000"/>
              </a:lnSpc>
              <a:spcBef>
                <a:spcPts val="0"/>
              </a:spcBef>
              <a:buSzPct val="100000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axonal compartment acts as the output port</a:t>
            </a:r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 algn="just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transient simulator in which brain activity is calculated in simulation steps </a:t>
            </a: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Ordinary Differential Equations governing the model via the Euler forward Method.</a:t>
            </a: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We have random cell interconnectivity based on probabilities.</a:t>
            </a: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excellent candidate for parallelization</a:t>
            </a: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realistic worst case scenario in terms of model complexity</a:t>
            </a: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benchmark for neuron modeling workloads.</a:t>
            </a:r>
          </a:p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 algn="just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OpenMP has been employed to parallelize the application</a:t>
            </a: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data partitioning scheme</a:t>
            </a: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KNC optimizations:</a:t>
            </a:r>
          </a:p>
          <a:p>
            <a:pPr indent="-298450" lvl="1" marL="914400" rtl="0" algn="just">
              <a:lnSpc>
                <a:spcPct val="150000"/>
              </a:lnSpc>
              <a:spcBef>
                <a:spcPts val="0"/>
              </a:spcBef>
              <a:buSzPct val="100000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Data transformations like struct to arrays</a:t>
            </a:r>
          </a:p>
          <a:p>
            <a:pPr indent="-298450" lvl="1" marL="914400" rtl="0" algn="just">
              <a:lnSpc>
                <a:spcPct val="150000"/>
              </a:lnSpc>
              <a:spcBef>
                <a:spcPts val="0"/>
              </a:spcBef>
              <a:buSzPct val="100000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aligning data to cache lines </a:t>
            </a:r>
          </a:p>
          <a:p>
            <a:pPr indent="-298450" lvl="1" marL="914400" rtl="0" algn="just">
              <a:lnSpc>
                <a:spcPct val="150000"/>
              </a:lnSpc>
              <a:spcBef>
                <a:spcPts val="0"/>
              </a:spcBef>
              <a:buSzPct val="100000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 loop transformations</a:t>
            </a:r>
          </a:p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en-US"/>
              <a:t>Low density:</a:t>
            </a:r>
            <a:r>
              <a:rPr lang="en-US"/>
              <a:t> KNL overtakes the KNC by a fair margin.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US"/>
              <a:t>When there are few GJs, vectorization fails to boost performance.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US"/>
              <a:t>Faster handling of serial code by both the Xeon and KNL in comparison to KNC.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en-US"/>
              <a:t>High density:</a:t>
            </a:r>
            <a:r>
              <a:rPr lang="en-US"/>
              <a:t> as computational workload increases, KNC performs significantly better.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US"/>
              <a:t>Gap lesses as KNC can use its assets with more efficiency.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US"/>
              <a:t>Better V</a:t>
            </a:r>
            <a:r>
              <a:rPr lang="en-US"/>
              <a:t>PU</a:t>
            </a:r>
            <a:r>
              <a:rPr lang="en-US"/>
              <a:t> usage.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On both cases, KNL exhibits better performance predictability. </a:t>
            </a:r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 algn="just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we measured consumption in mWh.</a:t>
            </a: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 energy consumption depends on execution time, we can observe similar patterns </a:t>
            </a: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On average KNL more efficient than KNC mostly because of its lower TDP. </a:t>
            </a: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For larger networks, KNCs smaller execution times result in less overall consumption. </a:t>
            </a:r>
          </a:p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Calibri"/>
              <a:buNone/>
              <a:defRPr b="0" i="0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Calibri"/>
              <a:buNone/>
              <a:defRPr b="0" i="0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Calibri"/>
              <a:buNone/>
              <a:defRPr b="0" i="0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Calibri"/>
              <a:buNone/>
              <a:defRPr b="0" i="0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descr="IXPUG" id="28" name="Shape 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13409" y="150523"/>
            <a:ext cx="1762124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Calibri"/>
              <a:buNone/>
              <a:defRPr b="0" i="0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Calibri"/>
              <a:buNone/>
              <a:defRPr b="0" i="0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Calibri"/>
              <a:buNone/>
              <a:defRPr b="0" i="0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Calibri"/>
              <a:buNone/>
              <a:defRPr b="0" i="0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Calibri"/>
              <a:buNone/>
              <a:defRPr b="0" i="0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Calibri"/>
              <a:buNone/>
              <a:defRPr b="0" i="0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9" name="Shape 69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Calibri"/>
              <a:buNone/>
              <a:defRPr b="0" i="0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Calibri"/>
              <a:buNone/>
              <a:defRPr b="0" i="0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descr="IXPUG" id="15" name="Shape 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13409" y="150523"/>
            <a:ext cx="1762124" cy="6762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1524000" y="780951"/>
            <a:ext cx="9144000" cy="2623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/>
              <a:t>A Comparative Evaluation of Xeon Phi Platforms Based on a Hodgkin-Huxley Neuron Simulator</a:t>
            </a:r>
          </a:p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1484975" y="3758137"/>
            <a:ext cx="91440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/>
              <a:t>George Chatzikonstantis, </a:t>
            </a:r>
            <a:r>
              <a:rPr lang="en-US" sz="1800" u="sng"/>
              <a:t>Diego Jiménez</a:t>
            </a:r>
            <a:r>
              <a:rPr lang="en-US" sz="1800"/>
              <a:t>, Esteban Meneses, Christos Strydis, Harry Sidiropoulos,  Dimitrios Soudris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-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/>
              <a:t>Microprocessors and Digital Systems Lab, National Technical University of Athens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/>
              <a:t>Advanced Computing Laboratory, Costa Rica National High Technology Center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/>
              <a:t>    School of Computing, Costa Rica Institute of Technology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/>
              <a:t>Neuroscience Department, Erasmus Medical Center Rotterdam</a:t>
            </a:r>
          </a:p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alibri"/>
              <a:buNone/>
            </a:pPr>
            <a:r>
              <a:rPr b="0" i="0" lang="en-US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IXPUG Annual </a:t>
            </a:r>
            <a:r>
              <a:rPr lang="en-US"/>
              <a:t>Fall</a:t>
            </a:r>
            <a:r>
              <a:rPr b="0" i="0" lang="en-US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Conference 2017</a:t>
            </a:r>
          </a:p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alibri"/>
              <a:buNone/>
            </a:pPr>
            <a:r>
              <a:rPr b="0" i="0" lang="en-US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IXPUG Annual </a:t>
            </a:r>
            <a:r>
              <a:rPr lang="en-US"/>
              <a:t>Fall </a:t>
            </a:r>
            <a:r>
              <a:rPr b="0" i="0" lang="en-US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Conference 2017</a:t>
            </a:r>
          </a:p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85" name="Shape 185"/>
          <p:cNvSpPr txBox="1"/>
          <p:nvPr>
            <p:ph type="ctrTitle"/>
          </p:nvPr>
        </p:nvSpPr>
        <p:spPr>
          <a:xfrm>
            <a:off x="264375" y="151175"/>
            <a:ext cx="957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/>
              <a:t>Results - Efficiency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350" y="1550949"/>
            <a:ext cx="5710547" cy="426422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994075" y="5903212"/>
            <a:ext cx="4883100" cy="36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High-density network of 1000 neurons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6375" y="1675375"/>
            <a:ext cx="5491526" cy="413979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6925000" y="5914550"/>
            <a:ext cx="4883100" cy="3651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High-density network of 10k neurons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96" name="Shape 196"/>
          <p:cNvSpPr txBox="1"/>
          <p:nvPr>
            <p:ph type="ctrTitle"/>
          </p:nvPr>
        </p:nvSpPr>
        <p:spPr>
          <a:xfrm>
            <a:off x="311025" y="244675"/>
            <a:ext cx="9579300" cy="7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/>
              <a:t>Results - Analysis</a:t>
            </a:r>
          </a:p>
        </p:txBody>
      </p:sp>
      <p:sp>
        <p:nvSpPr>
          <p:cNvPr id="197" name="Shape 197"/>
          <p:cNvSpPr txBox="1"/>
          <p:nvPr>
            <p:ph idx="1" type="subTitle"/>
          </p:nvPr>
        </p:nvSpPr>
        <p:spPr>
          <a:xfrm>
            <a:off x="482100" y="1337998"/>
            <a:ext cx="11227800" cy="52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34899" lvl="0" marL="342900" rtl="0" algn="l">
              <a:lnSpc>
                <a:spcPct val="100000"/>
              </a:lnSpc>
              <a:spcBef>
                <a:spcPts val="480"/>
              </a:spcBef>
              <a:buClr>
                <a:srgbClr val="0066FF"/>
              </a:buClr>
              <a:buSzPct val="70636"/>
              <a:buFont typeface="Noto Sans Symbols"/>
              <a:buChar char="●"/>
            </a:pPr>
            <a:r>
              <a:rPr lang="en-US" sz="2220"/>
              <a:t>Sparse networks are more serial in nature, so they operate well on KNL (superior single-threaded performance).</a:t>
            </a:r>
          </a:p>
          <a:p>
            <a:pPr indent="-334899" lvl="0" marL="342900" rtl="0" algn="l">
              <a:lnSpc>
                <a:spcPct val="150000"/>
              </a:lnSpc>
              <a:spcBef>
                <a:spcPts val="480"/>
              </a:spcBef>
              <a:buClr>
                <a:srgbClr val="0066FF"/>
              </a:buClr>
              <a:buSzPct val="70636"/>
              <a:buFont typeface="Noto Sans Symbols"/>
              <a:buChar char="●"/>
            </a:pPr>
            <a:r>
              <a:rPr lang="en-US" sz="2220"/>
              <a:t>Denser networks heavily favor vectorization-enabled implementations:</a:t>
            </a:r>
          </a:p>
          <a:p>
            <a:pPr lvl="2" rtl="0" algn="l">
              <a:lnSpc>
                <a:spcPct val="115000"/>
              </a:lnSpc>
              <a:spcBef>
                <a:spcPts val="480"/>
              </a:spcBef>
              <a:buSzPct val="100909"/>
              <a:buChar char="■"/>
            </a:pPr>
            <a:r>
              <a:rPr lang="en-US" sz="2220"/>
              <a:t> Vectorization on the KNC is significantly better after a certain point.</a:t>
            </a:r>
          </a:p>
          <a:p>
            <a:pPr lvl="2" rtl="0" algn="l">
              <a:lnSpc>
                <a:spcPct val="115000"/>
              </a:lnSpc>
              <a:spcBef>
                <a:spcPts val="480"/>
              </a:spcBef>
              <a:buSzPct val="100909"/>
              <a:buChar char="■"/>
            </a:pPr>
            <a:r>
              <a:rPr lang="en-US" sz="2220"/>
              <a:t> KNL performance is worse for some of the heaviest workloads.</a:t>
            </a:r>
          </a:p>
          <a:p>
            <a:pPr indent="-377190" lvl="0" marL="342900" rtl="0" algn="l">
              <a:lnSpc>
                <a:spcPct val="150000"/>
              </a:lnSpc>
              <a:spcBef>
                <a:spcPts val="480"/>
              </a:spcBef>
              <a:buClr>
                <a:srgbClr val="0066FF"/>
              </a:buClr>
              <a:buSzPct val="100909"/>
              <a:buFont typeface="Noto Sans Symbols"/>
              <a:buChar char="●"/>
            </a:pPr>
            <a:r>
              <a:rPr lang="en-US" sz="2220"/>
              <a:t>KNL´s lower TDP leads to significant energy gains.</a:t>
            </a:r>
          </a:p>
          <a:p>
            <a:pPr lvl="2" rtl="0" algn="l">
              <a:lnSpc>
                <a:spcPct val="115000"/>
              </a:lnSpc>
              <a:spcBef>
                <a:spcPts val="480"/>
              </a:spcBef>
              <a:buSzPct val="100909"/>
              <a:buChar char="■"/>
            </a:pPr>
            <a:r>
              <a:rPr lang="en-US" sz="2220"/>
              <a:t> Gap lessens with higher workload.</a:t>
            </a:r>
          </a:p>
          <a:p>
            <a:pPr lvl="2" rtl="0" algn="l">
              <a:lnSpc>
                <a:spcPct val="115000"/>
              </a:lnSpc>
              <a:spcBef>
                <a:spcPts val="480"/>
              </a:spcBef>
              <a:buSzPct val="100909"/>
              <a:buChar char="■"/>
            </a:pPr>
            <a:r>
              <a:rPr lang="en-US" sz="2220"/>
              <a:t> On heavier workloads, KNL´s lower TDP offset by increased simulation times.</a:t>
            </a:r>
          </a:p>
          <a:p>
            <a:pPr indent="-377190" lvl="0" marL="342900" rtl="0" algn="l">
              <a:lnSpc>
                <a:spcPct val="150000"/>
              </a:lnSpc>
              <a:spcBef>
                <a:spcPts val="480"/>
              </a:spcBef>
              <a:buClr>
                <a:srgbClr val="0066FF"/>
              </a:buClr>
              <a:buSzPct val="100909"/>
              <a:buFont typeface="Noto Sans Symbols"/>
              <a:buChar char="●"/>
            </a:pPr>
            <a:r>
              <a:rPr lang="en-US" sz="2220"/>
              <a:t>KNL very efficient for 1 thread per core, however efficiency takes a significant hit past 100 threads. </a:t>
            </a:r>
          </a:p>
          <a:p>
            <a:pPr indent="-377190" lvl="0" marL="342900" rtl="0" algn="l">
              <a:lnSpc>
                <a:spcPct val="150000"/>
              </a:lnSpc>
              <a:spcBef>
                <a:spcPts val="480"/>
              </a:spcBef>
              <a:buClr>
                <a:srgbClr val="0066FF"/>
              </a:buClr>
              <a:buSzPct val="100909"/>
              <a:buFont typeface="Noto Sans Symbols"/>
              <a:buChar char="●"/>
            </a:pPr>
            <a:r>
              <a:rPr lang="en-US" sz="2220"/>
              <a:t>KNC retains acceptable efficiency for 200 threads. </a:t>
            </a:r>
          </a:p>
          <a:p>
            <a:pPr lvl="0" rtl="0" algn="l">
              <a:lnSpc>
                <a:spcPct val="70000"/>
              </a:lnSpc>
              <a:spcBef>
                <a:spcPts val="480"/>
              </a:spcBef>
              <a:buNone/>
            </a:pPr>
            <a:r>
              <a:t/>
            </a:r>
            <a:endParaRPr sz="2220"/>
          </a:p>
          <a:p>
            <a:pPr lvl="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40"/>
          </a:p>
          <a:p>
            <a:pPr indent="-342900" lvl="0" marL="342900" marR="0" rtl="0" algn="l">
              <a:lnSpc>
                <a:spcPct val="70000"/>
              </a:lnSpc>
              <a:spcBef>
                <a:spcPts val="0"/>
              </a:spcBef>
              <a:buClr>
                <a:srgbClr val="0066FF"/>
              </a:buClr>
              <a:buSzPct val="71400"/>
              <a:buFont typeface="Noto Sans Symbols"/>
              <a:buNone/>
            </a:pPr>
            <a:r>
              <a:t/>
            </a:r>
            <a:endParaRPr b="0" i="0" sz="20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ctrTitle"/>
          </p:nvPr>
        </p:nvSpPr>
        <p:spPr>
          <a:xfrm>
            <a:off x="389825" y="306878"/>
            <a:ext cx="8395500" cy="7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Conclusions and Insights</a:t>
            </a:r>
          </a:p>
        </p:txBody>
      </p:sp>
      <p:sp>
        <p:nvSpPr>
          <p:cNvPr id="203" name="Shape 203"/>
          <p:cNvSpPr txBox="1"/>
          <p:nvPr>
            <p:ph idx="1" type="subTitle"/>
          </p:nvPr>
        </p:nvSpPr>
        <p:spPr>
          <a:xfrm>
            <a:off x="466525" y="1653439"/>
            <a:ext cx="11103300" cy="45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71400"/>
              <a:buFont typeface="Noto Sans Symbols"/>
              <a:buChar char="●"/>
            </a:pPr>
            <a:r>
              <a:rPr lang="en-US" sz="2040"/>
              <a:t>On average, 2.4x speedup, comparable to expected single thread performance upgrade of KNL over KNC (3x).</a:t>
            </a:r>
          </a:p>
          <a:p>
            <a:pPr indent="-381762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102000"/>
              <a:buFont typeface="Noto Sans Symbols"/>
              <a:buChar char="●"/>
            </a:pPr>
            <a:r>
              <a:rPr lang="en-US" sz="2040"/>
              <a:t>Lower TDP leads to overall energy savings (~50%) on KNL.  Up to 75% saving on low density networks!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66FF"/>
              </a:buClr>
              <a:buSzPct val="71400"/>
              <a:buFont typeface="Noto Sans Symbols"/>
              <a:buChar char="●"/>
            </a:pPr>
            <a:r>
              <a:rPr lang="en-US" sz="2040"/>
              <a:t>Thread efficiency suffers on the KNL possibly because of lack of fine-tuning of the application to the architectural details of the platform. </a:t>
            </a:r>
          </a:p>
          <a:p>
            <a:pPr lvl="2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ct val="102000"/>
              <a:buChar char="■"/>
            </a:pPr>
            <a:r>
              <a:rPr lang="en-US" sz="2040"/>
              <a:t> Best practice suggests ~2 threads per KNL core.</a:t>
            </a:r>
          </a:p>
          <a:p>
            <a:pPr indent="-342900" lvl="0" marL="342900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66FF"/>
              </a:buClr>
              <a:buSzPct val="71400"/>
              <a:buFont typeface="Noto Sans Symbols"/>
              <a:buChar char="●"/>
            </a:pPr>
            <a:r>
              <a:rPr lang="en-US" sz="2040"/>
              <a:t>KNL displays greater predictability in performance.</a:t>
            </a:r>
          </a:p>
          <a:p>
            <a:pPr lvl="0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40"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buClr>
                <a:srgbClr val="0066FF"/>
              </a:buClr>
              <a:buSzPct val="71400"/>
              <a:buFont typeface="Noto Sans Symbols"/>
              <a:buNone/>
            </a:pPr>
            <a:r>
              <a:t/>
            </a:r>
            <a:endParaRPr b="0" i="0" sz="20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alibri"/>
              <a:buNone/>
            </a:pPr>
            <a:r>
              <a:rPr b="0" i="0" lang="en-US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IXPUG Annual </a:t>
            </a:r>
            <a:r>
              <a:rPr lang="en-US"/>
              <a:t>Fall </a:t>
            </a:r>
            <a:r>
              <a:rPr b="0" i="0" lang="en-US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Conference 2017</a:t>
            </a:r>
          </a:p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12" name="Shape 212"/>
          <p:cNvSpPr txBox="1"/>
          <p:nvPr>
            <p:ph type="ctrTitle"/>
          </p:nvPr>
        </p:nvSpPr>
        <p:spPr>
          <a:xfrm>
            <a:off x="466525" y="291328"/>
            <a:ext cx="8395500" cy="7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/>
              <a:t>Future Work</a:t>
            </a:r>
          </a:p>
        </p:txBody>
      </p:sp>
      <p:sp>
        <p:nvSpPr>
          <p:cNvPr id="213" name="Shape 213"/>
          <p:cNvSpPr txBox="1"/>
          <p:nvPr>
            <p:ph idx="1" type="subTitle"/>
          </p:nvPr>
        </p:nvSpPr>
        <p:spPr>
          <a:xfrm>
            <a:off x="466525" y="1653439"/>
            <a:ext cx="11103300" cy="45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71400"/>
              <a:buFont typeface="Noto Sans Symbols"/>
              <a:buChar char="●"/>
            </a:pPr>
            <a:r>
              <a:rPr lang="en-US" sz="2040"/>
              <a:t>Fine tuning for the KNL:</a:t>
            </a:r>
          </a:p>
          <a:p>
            <a:pPr lvl="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2000"/>
              <a:buChar char="■"/>
            </a:pPr>
            <a:r>
              <a:rPr lang="en-US" sz="2040"/>
              <a:t> VPU optimal usage</a:t>
            </a:r>
          </a:p>
          <a:p>
            <a:pPr lvl="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2000"/>
              <a:buChar char="■"/>
            </a:pPr>
            <a:r>
              <a:rPr lang="en-US" sz="2040"/>
              <a:t> Thread efficiency</a:t>
            </a:r>
          </a:p>
          <a:p>
            <a: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40"/>
          </a:p>
          <a:p>
            <a:pPr indent="-381762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102000"/>
              <a:buFont typeface="Noto Sans Symbols"/>
              <a:buChar char="●"/>
            </a:pPr>
            <a:r>
              <a:rPr lang="en-US" sz="2040"/>
              <a:t>Exploration of MCDRAM modes and clustering modes</a:t>
            </a:r>
          </a:p>
          <a:p>
            <a: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40"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66FF"/>
              </a:buClr>
              <a:buSzPct val="71400"/>
              <a:buFont typeface="Noto Sans Symbols"/>
              <a:buChar char="●"/>
            </a:pPr>
            <a:r>
              <a:rPr lang="en-US" sz="2040"/>
              <a:t>Hybrid MPI + OpenMP for multinode systems</a:t>
            </a:r>
          </a:p>
          <a:p>
            <a: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2000"/>
              <a:buChar char="■"/>
            </a:pPr>
            <a:r>
              <a:rPr lang="en-US" sz="2040"/>
              <a:t> Usage of Intel’s Omnipath technology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Thank you!</a:t>
            </a:r>
          </a:p>
        </p:txBody>
      </p:sp>
      <p:sp>
        <p:nvSpPr>
          <p:cNvPr id="220" name="Shape 2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2" type="sldNum"/>
          </p:nvPr>
        </p:nvSpPr>
        <p:spPr>
          <a:xfrm>
            <a:off x="9347450" y="5768700"/>
            <a:ext cx="2743200" cy="1089300"/>
          </a:xfrm>
          <a:prstGeom prst="rect">
            <a:avLst/>
          </a:prstGeom>
        </p:spPr>
        <p:txBody>
          <a:bodyPr anchorCtr="0" anchor="ctr" bIns="45700" lIns="91425" rIns="91425" wrap="square" tIns="45700">
            <a:noAutofit/>
          </a:bodyPr>
          <a:lstStyle/>
          <a:p>
            <a:pPr indent="457200" lvl="0" marL="0" rtl="0">
              <a:spcBef>
                <a:spcPts val="0"/>
              </a:spcBef>
              <a:buNone/>
            </a:pPr>
            <a:r>
              <a:rPr lang="en-US">
                <a:solidFill>
                  <a:srgbClr val="999999"/>
                </a:solidFill>
              </a:rPr>
              <a:t>Source: </a:t>
            </a:r>
            <a:r>
              <a:rPr lang="en-US">
                <a:solidFill>
                  <a:srgbClr val="999999"/>
                </a:solidFill>
              </a:rPr>
              <a:t>Dr. Greg Dunn and Dr. Brian Edwards - </a:t>
            </a:r>
            <a:r>
              <a:rPr i="1" lang="en-US">
                <a:solidFill>
                  <a:srgbClr val="999999"/>
                </a:solidFill>
              </a:rPr>
              <a:t>Self Reflected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  <a:p>
            <a:pPr indent="45720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  <a:p>
            <a:pPr indent="457200" lvl="0" mar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>
                <a:solidFill>
                  <a:srgbClr val="999999"/>
                </a:solidFill>
              </a:rPr>
              <a:t>			</a:t>
            </a:r>
            <a:fld id="{00000000-1234-1234-1234-123412341234}" type="slidenum">
              <a:rPr lang="en-US">
                <a:solidFill>
                  <a:srgbClr val="999999"/>
                </a:solidFill>
              </a:rPr>
              <a:t>‹#›</a:t>
            </a:fld>
          </a:p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4038587" y="64929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alibri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IXPUG Annual </a:t>
            </a:r>
            <a:r>
              <a:rPr lang="en-US">
                <a:solidFill>
                  <a:srgbClr val="FFFFFF"/>
                </a:solidFill>
              </a:rPr>
              <a:t>Fall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Conference 2017</a:t>
            </a:r>
          </a:p>
        </p:txBody>
      </p:sp>
      <p:pic>
        <p:nvPicPr>
          <p:cNvPr descr="Self-Reflected-in-violets.jpg"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012" y="0"/>
            <a:ext cx="910317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XPUG.png"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4500"/>
            <a:ext cx="12192000" cy="685799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>
            <p:ph type="ctrTitle"/>
          </p:nvPr>
        </p:nvSpPr>
        <p:spPr>
          <a:xfrm>
            <a:off x="225625" y="0"/>
            <a:ext cx="97998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/>
              <a:t>Problem Complexity</a:t>
            </a:r>
          </a:p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alibri"/>
              <a:buNone/>
            </a:pPr>
            <a:r>
              <a:rPr b="0" i="0" lang="en-US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IXPUG Annual </a:t>
            </a:r>
            <a:r>
              <a:rPr lang="en-US"/>
              <a:t>Fall </a:t>
            </a:r>
            <a:r>
              <a:rPr b="0" i="0" lang="en-US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Conference 2017</a:t>
            </a:r>
          </a:p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subTitle"/>
          </p:nvPr>
        </p:nvSpPr>
        <p:spPr>
          <a:xfrm>
            <a:off x="257250" y="4658975"/>
            <a:ext cx="4377000" cy="18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70636"/>
              <a:buFont typeface="Noto Sans Symbols"/>
              <a:buChar char="▪"/>
            </a:pPr>
            <a:r>
              <a:rPr lang="en-US" sz="2220"/>
              <a:t>Tri-compartmental model:</a:t>
            </a:r>
          </a:p>
          <a:p>
            <a:pPr lvl="2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0066FF"/>
              </a:buClr>
              <a:buSzPct val="70636"/>
              <a:buFont typeface="Noto Sans Symbols"/>
            </a:pPr>
            <a:r>
              <a:rPr lang="en-US" sz="2220"/>
              <a:t>Dendrite: communication</a:t>
            </a:r>
          </a:p>
          <a:p>
            <a:pPr lvl="2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SzPct val="100909"/>
            </a:pPr>
            <a:r>
              <a:rPr lang="en-US" sz="2220"/>
              <a:t>Soma (body): computation</a:t>
            </a:r>
          </a:p>
          <a:p>
            <a:pPr lvl="2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SzPct val="100909"/>
            </a:pPr>
            <a:r>
              <a:rPr lang="en-US" sz="2220"/>
              <a:t>Axon: output</a:t>
            </a:r>
          </a:p>
          <a:p>
            <a:pPr indent="-342900" lvl="0" marL="342900" marR="0" rtl="0" algn="l">
              <a:lnSpc>
                <a:spcPct val="70000"/>
              </a:lnSpc>
              <a:spcBef>
                <a:spcPts val="480"/>
              </a:spcBef>
              <a:buClr>
                <a:srgbClr val="0066FF"/>
              </a:buClr>
              <a:buSzPct val="70636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/>
          <p:nvPr>
            <p:ph type="ctrTitle"/>
          </p:nvPr>
        </p:nvSpPr>
        <p:spPr>
          <a:xfrm>
            <a:off x="152400" y="182475"/>
            <a:ext cx="98451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/>
              <a:t>Infoli Simulator - Description</a:t>
            </a:r>
          </a:p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alibri"/>
              <a:buNone/>
            </a:pPr>
            <a:r>
              <a:rPr b="0" i="0" lang="en-US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IXPUG Annual </a:t>
            </a:r>
            <a:r>
              <a:rPr lang="en-US"/>
              <a:t>Fall </a:t>
            </a:r>
            <a:r>
              <a:rPr b="0" i="0" lang="en-US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Conference 2017</a:t>
            </a:r>
          </a:p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775" y="1331300"/>
            <a:ext cx="5510674" cy="3461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uron.PNG"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43175"/>
            <a:ext cx="6231974" cy="30374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Shape 120"/>
          <p:cNvCxnSpPr/>
          <p:nvPr/>
        </p:nvCxnSpPr>
        <p:spPr>
          <a:xfrm>
            <a:off x="4238350" y="5309825"/>
            <a:ext cx="1212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1" name="Shape 121"/>
          <p:cNvSpPr txBox="1"/>
          <p:nvPr/>
        </p:nvSpPr>
        <p:spPr>
          <a:xfrm>
            <a:off x="5380625" y="4658975"/>
            <a:ext cx="3312300" cy="15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342900" rtl="0">
              <a:lnSpc>
                <a:spcPct val="70000"/>
              </a:lnSpc>
              <a:spcBef>
                <a:spcPts val="0"/>
              </a:spcBef>
              <a:buClr>
                <a:srgbClr val="0066FF"/>
              </a:buClr>
              <a:buSzPct val="70636"/>
              <a:buFont typeface="Noto Sans Symbols"/>
              <a:buChar char="▪"/>
            </a:pPr>
            <a:r>
              <a:rPr lang="en-US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Gap Junction mechanic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The communication between dendrites in the network</a:t>
            </a:r>
          </a:p>
        </p:txBody>
      </p:sp>
      <p:sp>
        <p:nvSpPr>
          <p:cNvPr id="122" name="Shape 122"/>
          <p:cNvSpPr/>
          <p:nvPr/>
        </p:nvSpPr>
        <p:spPr>
          <a:xfrm>
            <a:off x="8693025" y="4785575"/>
            <a:ext cx="233100" cy="13374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9145500" y="4886737"/>
            <a:ext cx="22083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FF0000"/>
                </a:solidFill>
              </a:rPr>
              <a:t>Performance Bottleneck!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30" name="Shape 130"/>
          <p:cNvSpPr txBox="1"/>
          <p:nvPr>
            <p:ph type="ctrTitle"/>
          </p:nvPr>
        </p:nvSpPr>
        <p:spPr>
          <a:xfrm>
            <a:off x="171050" y="182475"/>
            <a:ext cx="98451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/>
              <a:t>Infoli Simulator - Description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5700" y="1389425"/>
            <a:ext cx="8621111" cy="48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alibri"/>
              <a:buNone/>
            </a:pPr>
            <a:r>
              <a:rPr b="0" i="0" lang="en-US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IXPUG Annual </a:t>
            </a:r>
            <a:r>
              <a:rPr lang="en-US"/>
              <a:t>Fall </a:t>
            </a:r>
            <a:r>
              <a:rPr b="0" i="0" lang="en-US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Conference 2017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1200" y="1020075"/>
            <a:ext cx="4121000" cy="57013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>
            <p:ph idx="12" type="sldNum"/>
          </p:nvPr>
        </p:nvSpPr>
        <p:spPr>
          <a:xfrm>
            <a:off x="8610600" y="6356350"/>
            <a:ext cx="3021600" cy="365100"/>
          </a:xfrm>
          <a:prstGeom prst="rect">
            <a:avLst/>
          </a:prstGeom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40" name="Shape 140"/>
          <p:cNvSpPr txBox="1"/>
          <p:nvPr>
            <p:ph type="ctrTitle"/>
          </p:nvPr>
        </p:nvSpPr>
        <p:spPr>
          <a:xfrm>
            <a:off x="186625" y="104700"/>
            <a:ext cx="98451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/>
              <a:t>Infoli Simulator - Parallelization</a:t>
            </a:r>
          </a:p>
        </p:txBody>
      </p:sp>
      <p:sp>
        <p:nvSpPr>
          <p:cNvPr id="141" name="Shape 141"/>
          <p:cNvSpPr txBox="1"/>
          <p:nvPr>
            <p:ph idx="1" type="subTitle"/>
          </p:nvPr>
        </p:nvSpPr>
        <p:spPr>
          <a:xfrm>
            <a:off x="186625" y="1280200"/>
            <a:ext cx="7246800" cy="55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20"/>
          </a:p>
          <a:p>
            <a:pPr indent="-342900" lvl="0" marL="3429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70636"/>
              <a:buFont typeface="Noto Sans Symbols"/>
              <a:buChar char="●"/>
            </a:pPr>
            <a:r>
              <a:rPr i="1" lang="en-US" sz="2220"/>
              <a:t>OpenMP threads, up to 240 on the KNC and 256 on the KNL</a:t>
            </a:r>
          </a:p>
          <a:p>
            <a:pPr indent="-342900" lvl="0" marL="34290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0066FF"/>
              </a:buClr>
              <a:buSzPct val="70636"/>
              <a:buFont typeface="Noto Sans Symbols"/>
              <a:buChar char="●"/>
            </a:pPr>
            <a:r>
              <a:rPr lang="en-US" sz="2220"/>
              <a:t>Data Partitioning:</a:t>
            </a:r>
          </a:p>
          <a:p>
            <a:pPr lvl="2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SzPct val="100909"/>
              <a:buChar char="■"/>
            </a:pPr>
            <a:r>
              <a:rPr lang="en-US" sz="2220"/>
              <a:t>Each thread handles a subnetwork</a:t>
            </a:r>
          </a:p>
          <a:p>
            <a:pPr lvl="2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SzPct val="100909"/>
              <a:buChar char="■"/>
            </a:pPr>
            <a:r>
              <a:rPr lang="en-US" sz="2220"/>
              <a:t>Network is divided as evenly as possible</a:t>
            </a:r>
          </a:p>
          <a:p>
            <a:pPr lvl="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220"/>
          </a:p>
          <a:p>
            <a:pPr indent="-342900" lvl="0" marL="34290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0066FF"/>
              </a:buClr>
              <a:buSzPct val="70636"/>
              <a:buFont typeface="Noto Sans Symbols"/>
              <a:buChar char="●"/>
            </a:pPr>
            <a:r>
              <a:rPr i="1" lang="en-US" sz="2220"/>
              <a:t>Need for data exchange between threads</a:t>
            </a:r>
          </a:p>
          <a:p>
            <a:pPr lvl="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i="1" sz="2220"/>
          </a:p>
          <a:p>
            <a:pPr indent="-342900" lvl="0" marL="34290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0066FF"/>
              </a:buClr>
              <a:buSzPct val="70636"/>
              <a:buFont typeface="Noto Sans Symbols"/>
              <a:buChar char="●"/>
            </a:pPr>
            <a:r>
              <a:rPr lang="en-US" sz="2220"/>
              <a:t>Neurons are calculated independently:</a:t>
            </a:r>
          </a:p>
          <a:p>
            <a:pPr lvl="2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SzPct val="100909"/>
              <a:buChar char="■"/>
            </a:pPr>
            <a:r>
              <a:rPr lang="en-US" sz="2220"/>
              <a:t>Threads operate in parallel</a:t>
            </a:r>
          </a:p>
          <a:p>
            <a:pPr lvl="2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SzPct val="100909"/>
              <a:buChar char="■"/>
            </a:pPr>
            <a:r>
              <a:rPr lang="en-US" sz="2220"/>
              <a:t>Each thread vectorizes calculation for more parallel neuron processing</a:t>
            </a:r>
          </a:p>
          <a:p>
            <a:pPr indent="-342900" lvl="0" marL="342900" marR="0" rtl="0" algn="l">
              <a:lnSpc>
                <a:spcPct val="70000"/>
              </a:lnSpc>
              <a:spcBef>
                <a:spcPts val="480"/>
              </a:spcBef>
              <a:buClr>
                <a:srgbClr val="0066FF"/>
              </a:buClr>
              <a:buSzPct val="70636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alibri"/>
              <a:buNone/>
            </a:pPr>
            <a:r>
              <a:rPr b="0" i="0" lang="en-US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IXPUG Annual </a:t>
            </a:r>
            <a:r>
              <a:rPr lang="en-US"/>
              <a:t>Fall </a:t>
            </a:r>
            <a:r>
              <a:rPr b="0" i="0" lang="en-US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Conference 2017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575" y="1514575"/>
            <a:ext cx="4848225" cy="4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50" name="Shape 150"/>
          <p:cNvSpPr txBox="1"/>
          <p:nvPr>
            <p:ph type="ctrTitle"/>
          </p:nvPr>
        </p:nvSpPr>
        <p:spPr>
          <a:xfrm>
            <a:off x="88075" y="117400"/>
            <a:ext cx="9968100" cy="83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500"/>
              <a:t>From Knights Corner to Knights Landing</a:t>
            </a:r>
          </a:p>
        </p:txBody>
      </p:sp>
      <p:sp>
        <p:nvSpPr>
          <p:cNvPr id="151" name="Shape 151"/>
          <p:cNvSpPr txBox="1"/>
          <p:nvPr>
            <p:ph idx="1" type="subTitle"/>
          </p:nvPr>
        </p:nvSpPr>
        <p:spPr>
          <a:xfrm>
            <a:off x="5513800" y="1451275"/>
            <a:ext cx="6624600" cy="49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70636"/>
              <a:buFont typeface="Noto Sans Symbols"/>
              <a:buChar char="●"/>
            </a:pPr>
            <a:r>
              <a:rPr i="1" lang="en-US" sz="2220"/>
              <a:t>Out-the-box measurements from the KNC on the KNL.</a:t>
            </a:r>
          </a:p>
          <a:p>
            <a:pPr indent="-342900" lvl="0" marL="3429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66FF"/>
              </a:buClr>
              <a:buSzPct val="70636"/>
              <a:buFont typeface="Noto Sans Symbols"/>
              <a:buChar char="●"/>
            </a:pPr>
            <a:r>
              <a:rPr b="1" lang="en-US" sz="2220"/>
              <a:t>Ease of transferring:</a:t>
            </a:r>
            <a:r>
              <a:rPr lang="en-US" sz="2220"/>
              <a:t> only recompilation needed</a:t>
            </a:r>
          </a:p>
          <a:p>
            <a:pPr indent="-342900" lvl="0" marL="3429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66FF"/>
              </a:buClr>
              <a:buSzPct val="70636"/>
              <a:buFont typeface="Noto Sans Symbols"/>
              <a:buChar char="●"/>
            </a:pPr>
            <a:r>
              <a:rPr lang="en-US" sz="2220"/>
              <a:t>KNL vs KNC?</a:t>
            </a:r>
          </a:p>
          <a:p>
            <a:pPr lvl="2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ct val="100000"/>
              <a:buChar char="■"/>
            </a:pPr>
            <a:r>
              <a:rPr lang="en-US" sz="1800"/>
              <a:t>Better single-threaded performance (3x TFPs)</a:t>
            </a:r>
          </a:p>
          <a:p>
            <a:pPr lvl="2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ct val="100000"/>
              <a:buChar char="■"/>
            </a:pPr>
            <a:r>
              <a:rPr lang="en-US" sz="1800"/>
              <a:t>More VPUs, better vectorization support</a:t>
            </a:r>
          </a:p>
          <a:p>
            <a:pPr lvl="2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ct val="100000"/>
              <a:buChar char="■"/>
            </a:pPr>
            <a:r>
              <a:rPr lang="en-US" sz="1800"/>
              <a:t>High Bandwidth MCDRAM (set to cache mode)</a:t>
            </a:r>
          </a:p>
          <a:p>
            <a:pPr lvl="2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ct val="100000"/>
              <a:buChar char="■"/>
            </a:pPr>
            <a:r>
              <a:rPr lang="en-US" sz="1800"/>
              <a:t>Increased amount of cores, maximum amount of threads</a:t>
            </a:r>
          </a:p>
          <a:p>
            <a:pPr indent="-377190" lvl="0" marL="342900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66FF"/>
              </a:buClr>
              <a:buSzPct val="100909"/>
              <a:buFont typeface="Noto Sans Symbols"/>
              <a:buChar char="●"/>
            </a:pPr>
            <a:r>
              <a:rPr lang="en-US" sz="2220"/>
              <a:t>Experimental evaluation</a:t>
            </a:r>
          </a:p>
          <a:p>
            <a:pPr lvl="2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ct val="100909"/>
              <a:buChar char="■"/>
            </a:pPr>
            <a:r>
              <a:rPr lang="en-US" sz="2220"/>
              <a:t> </a:t>
            </a:r>
            <a:r>
              <a:rPr lang="en-US" sz="1800"/>
              <a:t>Small (1000) to large (10k) neuron networks</a:t>
            </a:r>
          </a:p>
          <a:p>
            <a:pPr lvl="2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■"/>
            </a:pPr>
            <a:r>
              <a:rPr lang="en-US" sz="1800"/>
              <a:t> Connectivity densities: from 0 up to 1 k GJs per neuron.</a:t>
            </a:r>
          </a:p>
          <a:p>
            <a:pPr lvl="2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ct val="100909"/>
              <a:buChar char="■"/>
            </a:pPr>
            <a:r>
              <a:rPr lang="en-US" sz="2220"/>
              <a:t> </a:t>
            </a:r>
            <a:r>
              <a:rPr lang="en-US" sz="1800"/>
              <a:t>Exploration of simulation speed, energy used and thread efficiency.</a:t>
            </a:r>
          </a:p>
          <a:p>
            <a:pPr indent="-342900" lvl="0" marL="342900" marR="0" rtl="0" algn="l">
              <a:lnSpc>
                <a:spcPct val="70000"/>
              </a:lnSpc>
              <a:spcBef>
                <a:spcPts val="480"/>
              </a:spcBef>
              <a:buClr>
                <a:srgbClr val="0066FF"/>
              </a:buClr>
              <a:buSzPct val="70636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3234600" y="2966100"/>
            <a:ext cx="185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Model: 3120p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3138175" y="5342300"/>
            <a:ext cx="185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Model: 7210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217100" y="6078775"/>
            <a:ext cx="4689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Xeon Baseline model: E5-2609-v2 (4 cores, Ivy Bridge)</a:t>
            </a:r>
          </a:p>
        </p:txBody>
      </p:sp>
      <p:sp>
        <p:nvSpPr>
          <p:cNvPr id="155" name="Shape 15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alibri"/>
              <a:buNone/>
            </a:pPr>
            <a:r>
              <a:rPr b="0" i="0" lang="en-US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IXPUG Annual </a:t>
            </a:r>
            <a:r>
              <a:rPr lang="en-US"/>
              <a:t>Fall </a:t>
            </a:r>
            <a:r>
              <a:rPr b="0" i="0" lang="en-US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Conference 2017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ctrTitle"/>
          </p:nvPr>
        </p:nvSpPr>
        <p:spPr>
          <a:xfrm>
            <a:off x="215100" y="169928"/>
            <a:ext cx="83955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/>
              <a:t>Results - Execution time</a:t>
            </a:r>
          </a:p>
        </p:txBody>
      </p:sp>
      <p:sp>
        <p:nvSpPr>
          <p:cNvPr id="161" name="Shape 1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alibri"/>
              <a:buNone/>
            </a:pPr>
            <a:r>
              <a:rPr b="0" i="0" lang="en-US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IXPUG Annual </a:t>
            </a:r>
            <a:r>
              <a:rPr lang="en-US"/>
              <a:t>Fall </a:t>
            </a:r>
            <a:r>
              <a:rPr b="0" i="0" lang="en-US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Conference 2017</a:t>
            </a:r>
          </a:p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225" y="1582049"/>
            <a:ext cx="5355351" cy="418957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1118475" y="5881425"/>
            <a:ext cx="4883100" cy="36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Low-density networks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5775" y="1582048"/>
            <a:ext cx="5355351" cy="418957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7048025" y="5881425"/>
            <a:ext cx="4883100" cy="3651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High-</a:t>
            </a:r>
            <a:r>
              <a:rPr lang="en-US">
                <a:solidFill>
                  <a:srgbClr val="FFFFFF"/>
                </a:solidFill>
              </a:rPr>
              <a:t>density networks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73" name="Shape 173"/>
          <p:cNvSpPr txBox="1"/>
          <p:nvPr>
            <p:ph type="ctrTitle"/>
          </p:nvPr>
        </p:nvSpPr>
        <p:spPr>
          <a:xfrm>
            <a:off x="248850" y="182475"/>
            <a:ext cx="95793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/>
              <a:t>Results - Energy Consumption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751" y="1400100"/>
            <a:ext cx="5184274" cy="4437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931850" y="5963775"/>
            <a:ext cx="4883100" cy="36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Low-density networks</a:t>
            </a:r>
          </a:p>
        </p:txBody>
      </p:sp>
      <p:sp>
        <p:nvSpPr>
          <p:cNvPr id="176" name="Shape 17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alibri"/>
              <a:buNone/>
            </a:pPr>
            <a:r>
              <a:rPr b="0" i="0" lang="en-US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IXPUG Annual </a:t>
            </a:r>
            <a:r>
              <a:rPr lang="en-US"/>
              <a:t>Fall </a:t>
            </a:r>
            <a:r>
              <a:rPr b="0" i="0" lang="en-US" sz="1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Conference 2017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3825" y="1400100"/>
            <a:ext cx="5184310" cy="4437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6925000" y="5914550"/>
            <a:ext cx="4883100" cy="3651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High-density networks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