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9"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6" r:id="rId19"/>
    <p:sldId id="278" r:id="rId20"/>
  </p:sldIdLst>
  <p:sldSz cx="9144000" cy="5715000" type="screen16x1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D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9" autoAdjust="0"/>
    <p:restoredTop sz="94660"/>
  </p:normalViewPr>
  <p:slideViewPr>
    <p:cSldViewPr snapToGrid="0" snapToObjects="1">
      <p:cViewPr varScale="1">
        <p:scale>
          <a:sx n="134" d="100"/>
          <a:sy n="134" d="100"/>
        </p:scale>
        <p:origin x="-612" y="-38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2BFC5B56-155A-8A4F-A200-15510EAC000D}" type="datetime1">
              <a:rPr lang="en-US" smtClean="0"/>
              <a:t>9/20/2017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Los Alamos National Laboratory</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A3DA938-9C0B-3841-966A-9297D5C04961}" type="slidenum">
              <a:rPr lang="en-US" smtClean="0"/>
              <a:t>‹#›</a:t>
            </a:fld>
            <a:endParaRPr lang="en-US"/>
          </a:p>
        </p:txBody>
      </p:sp>
    </p:spTree>
    <p:extLst>
      <p:ext uri="{BB962C8B-B14F-4D97-AF65-F5344CB8AC3E}">
        <p14:creationId xmlns:p14="http://schemas.microsoft.com/office/powerpoint/2010/main" val="203510931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420232FE-02A3-6D41-B422-B15757ACBFED}" type="datetime1">
              <a:rPr lang="en-US" smtClean="0"/>
              <a:t>9/20/2017</a:t>
            </a:fld>
            <a:endParaRPr lang="en-US"/>
          </a:p>
        </p:txBody>
      </p:sp>
      <p:sp>
        <p:nvSpPr>
          <p:cNvPr id="4" name="Slide Image Placeholder 3"/>
          <p:cNvSpPr>
            <a:spLocks noGrp="1" noRot="1" noChangeAspect="1"/>
          </p:cNvSpPr>
          <p:nvPr>
            <p:ph type="sldImg" idx="2"/>
          </p:nvPr>
        </p:nvSpPr>
        <p:spPr>
          <a:xfrm>
            <a:off x="654050" y="696913"/>
            <a:ext cx="55753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Los Alamos National Laboratory</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B4268CE-33B7-7549-BEF6-7F438D74ABCA}" type="slidenum">
              <a:rPr lang="en-US" smtClean="0"/>
              <a:t>‹#›</a:t>
            </a:fld>
            <a:endParaRPr lang="en-US"/>
          </a:p>
        </p:txBody>
      </p:sp>
    </p:spTree>
    <p:extLst>
      <p:ext uri="{BB962C8B-B14F-4D97-AF65-F5344CB8AC3E}">
        <p14:creationId xmlns:p14="http://schemas.microsoft.com/office/powerpoint/2010/main" val="233283916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a:t>
            </a:fld>
            <a:endParaRPr lang="en-US"/>
          </a:p>
        </p:txBody>
      </p:sp>
    </p:spTree>
    <p:extLst>
      <p:ext uri="{BB962C8B-B14F-4D97-AF65-F5344CB8AC3E}">
        <p14:creationId xmlns:p14="http://schemas.microsoft.com/office/powerpoint/2010/main" val="225181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10</a:t>
            </a:fld>
            <a:endParaRPr lang="en-US"/>
          </a:p>
        </p:txBody>
      </p:sp>
    </p:spTree>
    <p:extLst>
      <p:ext uri="{BB962C8B-B14F-4D97-AF65-F5344CB8AC3E}">
        <p14:creationId xmlns:p14="http://schemas.microsoft.com/office/powerpoint/2010/main" val="26698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11</a:t>
            </a:fld>
            <a:endParaRPr lang="en-US"/>
          </a:p>
        </p:txBody>
      </p:sp>
    </p:spTree>
    <p:extLst>
      <p:ext uri="{BB962C8B-B14F-4D97-AF65-F5344CB8AC3E}">
        <p14:creationId xmlns:p14="http://schemas.microsoft.com/office/powerpoint/2010/main" val="363126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12</a:t>
            </a:fld>
            <a:endParaRPr lang="en-US"/>
          </a:p>
        </p:txBody>
      </p:sp>
    </p:spTree>
    <p:extLst>
      <p:ext uri="{BB962C8B-B14F-4D97-AF65-F5344CB8AC3E}">
        <p14:creationId xmlns:p14="http://schemas.microsoft.com/office/powerpoint/2010/main" val="387882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13</a:t>
            </a:fld>
            <a:endParaRPr lang="en-US"/>
          </a:p>
        </p:txBody>
      </p:sp>
    </p:spTree>
    <p:extLst>
      <p:ext uri="{BB962C8B-B14F-4D97-AF65-F5344CB8AC3E}">
        <p14:creationId xmlns:p14="http://schemas.microsoft.com/office/powerpoint/2010/main" val="376027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14</a:t>
            </a:fld>
            <a:endParaRPr lang="en-US"/>
          </a:p>
        </p:txBody>
      </p:sp>
    </p:spTree>
    <p:extLst>
      <p:ext uri="{BB962C8B-B14F-4D97-AF65-F5344CB8AC3E}">
        <p14:creationId xmlns:p14="http://schemas.microsoft.com/office/powerpoint/2010/main" val="387258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15</a:t>
            </a:fld>
            <a:endParaRPr lang="en-US"/>
          </a:p>
        </p:txBody>
      </p:sp>
    </p:spTree>
    <p:extLst>
      <p:ext uri="{BB962C8B-B14F-4D97-AF65-F5344CB8AC3E}">
        <p14:creationId xmlns:p14="http://schemas.microsoft.com/office/powerpoint/2010/main" val="383669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16</a:t>
            </a:fld>
            <a:endParaRPr lang="en-US"/>
          </a:p>
        </p:txBody>
      </p:sp>
    </p:spTree>
    <p:extLst>
      <p:ext uri="{BB962C8B-B14F-4D97-AF65-F5344CB8AC3E}">
        <p14:creationId xmlns:p14="http://schemas.microsoft.com/office/powerpoint/2010/main" val="44969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17</a:t>
            </a:fld>
            <a:endParaRPr lang="en-US"/>
          </a:p>
        </p:txBody>
      </p:sp>
    </p:spTree>
    <p:extLst>
      <p:ext uri="{BB962C8B-B14F-4D97-AF65-F5344CB8AC3E}">
        <p14:creationId xmlns:p14="http://schemas.microsoft.com/office/powerpoint/2010/main" val="322162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18</a:t>
            </a:fld>
            <a:endParaRPr lang="en-US"/>
          </a:p>
        </p:txBody>
      </p:sp>
    </p:spTree>
    <p:extLst>
      <p:ext uri="{BB962C8B-B14F-4D97-AF65-F5344CB8AC3E}">
        <p14:creationId xmlns:p14="http://schemas.microsoft.com/office/powerpoint/2010/main" val="209328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19</a:t>
            </a:fld>
            <a:endParaRPr lang="en-US"/>
          </a:p>
        </p:txBody>
      </p:sp>
    </p:spTree>
    <p:extLst>
      <p:ext uri="{BB962C8B-B14F-4D97-AF65-F5344CB8AC3E}">
        <p14:creationId xmlns:p14="http://schemas.microsoft.com/office/powerpoint/2010/main" val="2785982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2</a:t>
            </a:fld>
            <a:endParaRPr lang="en-US"/>
          </a:p>
        </p:txBody>
      </p:sp>
    </p:spTree>
    <p:extLst>
      <p:ext uri="{BB962C8B-B14F-4D97-AF65-F5344CB8AC3E}">
        <p14:creationId xmlns:p14="http://schemas.microsoft.com/office/powerpoint/2010/main" val="115274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3</a:t>
            </a:fld>
            <a:endParaRPr lang="en-US"/>
          </a:p>
        </p:txBody>
      </p:sp>
    </p:spTree>
    <p:extLst>
      <p:ext uri="{BB962C8B-B14F-4D97-AF65-F5344CB8AC3E}">
        <p14:creationId xmlns:p14="http://schemas.microsoft.com/office/powerpoint/2010/main" val="48663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4</a:t>
            </a:fld>
            <a:endParaRPr lang="en-US"/>
          </a:p>
        </p:txBody>
      </p:sp>
    </p:spTree>
    <p:extLst>
      <p:ext uri="{BB962C8B-B14F-4D97-AF65-F5344CB8AC3E}">
        <p14:creationId xmlns:p14="http://schemas.microsoft.com/office/powerpoint/2010/main" val="301001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5</a:t>
            </a:fld>
            <a:endParaRPr lang="en-US"/>
          </a:p>
        </p:txBody>
      </p:sp>
    </p:spTree>
    <p:extLst>
      <p:ext uri="{BB962C8B-B14F-4D97-AF65-F5344CB8AC3E}">
        <p14:creationId xmlns:p14="http://schemas.microsoft.com/office/powerpoint/2010/main" val="141622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6</a:t>
            </a:fld>
            <a:endParaRPr lang="en-US"/>
          </a:p>
        </p:txBody>
      </p:sp>
    </p:spTree>
    <p:extLst>
      <p:ext uri="{BB962C8B-B14F-4D97-AF65-F5344CB8AC3E}">
        <p14:creationId xmlns:p14="http://schemas.microsoft.com/office/powerpoint/2010/main" val="333673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7</a:t>
            </a:fld>
            <a:endParaRPr lang="en-US"/>
          </a:p>
        </p:txBody>
      </p:sp>
    </p:spTree>
    <p:extLst>
      <p:ext uri="{BB962C8B-B14F-4D97-AF65-F5344CB8AC3E}">
        <p14:creationId xmlns:p14="http://schemas.microsoft.com/office/powerpoint/2010/main" val="411216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8</a:t>
            </a:fld>
            <a:endParaRPr lang="en-US"/>
          </a:p>
        </p:txBody>
      </p:sp>
    </p:spTree>
    <p:extLst>
      <p:ext uri="{BB962C8B-B14F-4D97-AF65-F5344CB8AC3E}">
        <p14:creationId xmlns:p14="http://schemas.microsoft.com/office/powerpoint/2010/main" val="106594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20232FE-02A3-6D41-B422-B15757ACBFED}" type="datetime1">
              <a:rPr lang="en-US" smtClean="0"/>
              <a:t>9/20/2017</a:t>
            </a:fld>
            <a:endParaRPr lang="en-US"/>
          </a:p>
        </p:txBody>
      </p:sp>
      <p:sp>
        <p:nvSpPr>
          <p:cNvPr id="5" name="Footer Placeholder 4"/>
          <p:cNvSpPr>
            <a:spLocks noGrp="1"/>
          </p:cNvSpPr>
          <p:nvPr>
            <p:ph type="ftr" sz="quarter" idx="11"/>
          </p:nvPr>
        </p:nvSpPr>
        <p:spPr/>
        <p:txBody>
          <a:bodyPr/>
          <a:lstStyle/>
          <a:p>
            <a:r>
              <a:rPr lang="en-US" smtClean="0"/>
              <a:t>Los Alamos National Laboratory</a:t>
            </a:r>
            <a:endParaRPr lang="en-US"/>
          </a:p>
        </p:txBody>
      </p:sp>
      <p:sp>
        <p:nvSpPr>
          <p:cNvPr id="6" name="Slide Number Placeholder 5"/>
          <p:cNvSpPr>
            <a:spLocks noGrp="1"/>
          </p:cNvSpPr>
          <p:nvPr>
            <p:ph type="sldNum" sz="quarter" idx="12"/>
          </p:nvPr>
        </p:nvSpPr>
        <p:spPr/>
        <p:txBody>
          <a:bodyPr/>
          <a:lstStyle/>
          <a:p>
            <a:fld id="{9B4268CE-33B7-7549-BEF6-7F438D74ABCA}" type="slidenum">
              <a:rPr lang="en-US" smtClean="0"/>
              <a:t>9</a:t>
            </a:fld>
            <a:endParaRPr lang="en-US"/>
          </a:p>
        </p:txBody>
      </p:sp>
    </p:spTree>
    <p:extLst>
      <p:ext uri="{BB962C8B-B14F-4D97-AF65-F5344CB8AC3E}">
        <p14:creationId xmlns:p14="http://schemas.microsoft.com/office/powerpoint/2010/main" val="3954255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alk-in slide">
    <p:spTree>
      <p:nvGrpSpPr>
        <p:cNvPr id="1" name=""/>
        <p:cNvGrpSpPr/>
        <p:nvPr/>
      </p:nvGrpSpPr>
      <p:grpSpPr>
        <a:xfrm>
          <a:off x="0" y="0"/>
          <a:ext cx="0" cy="0"/>
          <a:chOff x="0" y="0"/>
          <a:chExt cx="0" cy="0"/>
        </a:xfrm>
      </p:grpSpPr>
      <p:sp>
        <p:nvSpPr>
          <p:cNvPr id="3" name="TextBox 2"/>
          <p:cNvSpPr txBox="1"/>
          <p:nvPr userDrawn="1"/>
        </p:nvSpPr>
        <p:spPr>
          <a:xfrm>
            <a:off x="-1371600" y="0"/>
            <a:ext cx="1371600" cy="2677650"/>
          </a:xfrm>
          <a:prstGeom prst="rect">
            <a:avLst/>
          </a:prstGeom>
          <a:noFill/>
        </p:spPr>
        <p:txBody>
          <a:bodyPr wrap="square" lIns="91433" tIns="45717" rIns="91433" bIns="45717" rtlCol="0">
            <a:spAutoFit/>
          </a:bodyPr>
          <a:lstStyle/>
          <a:p>
            <a:r>
              <a:rPr lang="en-US" sz="1200" b="1" dirty="0" smtClean="0">
                <a:solidFill>
                  <a:srgbClr val="000000"/>
                </a:solidFill>
              </a:rPr>
              <a:t>NOTE</a:t>
            </a:r>
            <a:r>
              <a:rPr lang="en-US" sz="1200" b="0" dirty="0" smtClean="0">
                <a:solidFill>
                  <a:srgbClr val="000000"/>
                </a:solidFill>
              </a:rPr>
              <a:t>: THIS IS YOUR WALK-IN SLIDE OPTION #1. </a:t>
            </a:r>
            <a:r>
              <a:rPr lang="en-US" sz="1200" kern="1200" dirty="0" smtClean="0">
                <a:solidFill>
                  <a:schemeClr val="tx1"/>
                </a:solidFill>
                <a:effectLst/>
                <a:latin typeface="+mn-lt"/>
                <a:ea typeface="+mn-ea"/>
                <a:cs typeface="+mn-cs"/>
              </a:rPr>
              <a:t>Instead of the Title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Slide, display this slide on the venue screen while your audience is arriving.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t>
            </a:r>
            <a:r>
              <a:rPr lang="en-US" sz="1200" b="1" u="none"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title slide. </a:t>
            </a:r>
            <a:br>
              <a:rPr lang="en-US" sz="1200" kern="1200" dirty="0" smtClean="0">
                <a:solidFill>
                  <a:schemeClr val="tx1"/>
                </a:solidFill>
                <a:effectLst/>
                <a:latin typeface="+mn-lt"/>
                <a:ea typeface="+mn-ea"/>
                <a:cs typeface="+mn-cs"/>
              </a:rPr>
            </a:br>
            <a:endParaRPr lang="en-US" sz="1200" dirty="0">
              <a:solidFill>
                <a:srgbClr val="000000"/>
              </a:solidFill>
            </a:endParaRPr>
          </a:p>
        </p:txBody>
      </p:sp>
      <p:sp>
        <p:nvSpPr>
          <p:cNvPr id="10" name="Rectangle 9"/>
          <p:cNvSpPr/>
          <p:nvPr userDrawn="1"/>
        </p:nvSpPr>
        <p:spPr>
          <a:xfrm>
            <a:off x="0" y="5258058"/>
            <a:ext cx="9144000" cy="4663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2E"/>
              </a:solidFill>
              <a:effectLst/>
              <a:uLnTx/>
              <a:uFillTx/>
              <a:latin typeface="Arial"/>
              <a:ea typeface="+mn-ea"/>
              <a:cs typeface="+mn-cs"/>
            </a:endParaRPr>
          </a:p>
        </p:txBody>
      </p:sp>
      <p:sp>
        <p:nvSpPr>
          <p:cNvPr id="11" name="Rectangle 10"/>
          <p:cNvSpPr>
            <a:spLocks noChangeArrowheads="1"/>
          </p:cNvSpPr>
          <p:nvPr userDrawn="1"/>
        </p:nvSpPr>
        <p:spPr bwMode="auto">
          <a:xfrm>
            <a:off x="4572000" y="5539707"/>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smtClean="0">
                <a:ln>
                  <a:noFill/>
                </a:ln>
                <a:solidFill>
                  <a:srgbClr val="666666"/>
                </a:solidFill>
                <a:effectLst/>
                <a:uLnTx/>
                <a:uFillTx/>
                <a:latin typeface="Arial" pitchFamily="34" charset="0"/>
                <a:ea typeface="ＭＳ Ｐゴシック" pitchFamily="34" charset="-128"/>
              </a:rPr>
              <a:t>Operated by Los Alamos National Security, LLC for the U.S. Department of Energy's NNSA</a:t>
            </a:r>
          </a:p>
        </p:txBody>
      </p:sp>
      <p:pic>
        <p:nvPicPr>
          <p:cNvPr id="9" name="Picture 8" descr="LANL_allWHITE.ai"/>
          <p:cNvPicPr>
            <a:picLocks noChangeAspect="1"/>
          </p:cNvPicPr>
          <p:nvPr userDrawn="1"/>
        </p:nvPicPr>
        <p:blipFill rotWithShape="1">
          <a:blip r:embed="rId2" cstate="print">
            <a:extLst>
              <a:ext uri="{28A0092B-C50C-407E-A947-70E740481C1C}">
                <a14:useLocalDpi xmlns:a14="http://schemas.microsoft.com/office/drawing/2010/main"/>
              </a:ext>
            </a:extLst>
          </a:blip>
          <a:srcRect l="23021" t="26248" r="27098" b="30198"/>
          <a:stretch/>
        </p:blipFill>
        <p:spPr>
          <a:xfrm>
            <a:off x="545314" y="321028"/>
            <a:ext cx="7542237" cy="3763219"/>
          </a:xfrm>
          <a:prstGeom prst="rect">
            <a:avLst/>
          </a:prstGeom>
        </p:spPr>
      </p:pic>
      <p:pic>
        <p:nvPicPr>
          <p:cNvPr id="13" name="Picture 12" descr="NNSA_80%.ai"/>
          <p:cNvPicPr>
            <a:picLocks noChangeAspect="1"/>
          </p:cNvPicPr>
          <p:nvPr userDrawn="1"/>
        </p:nvPicPr>
        <p:blipFill rotWithShape="1">
          <a:blip r:embed="rId3" cstate="print">
            <a:extLst>
              <a:ext uri="{28A0092B-C50C-407E-A947-70E740481C1C}">
                <a14:useLocalDpi xmlns:a14="http://schemas.microsoft.com/office/drawing/2010/main"/>
              </a:ext>
            </a:extLst>
          </a:blip>
          <a:srcRect l="29116" t="44234" r="25200" b="40485"/>
          <a:stretch/>
        </p:blipFill>
        <p:spPr>
          <a:xfrm>
            <a:off x="8104485" y="5291926"/>
            <a:ext cx="961301" cy="321552"/>
          </a:xfrm>
          <a:prstGeom prst="rect">
            <a:avLst/>
          </a:prstGeom>
        </p:spPr>
      </p:pic>
    </p:spTree>
    <p:extLst>
      <p:ext uri="{BB962C8B-B14F-4D97-AF65-F5344CB8AC3E}">
        <p14:creationId xmlns:p14="http://schemas.microsoft.com/office/powerpoint/2010/main" val="169991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Walk-in slide - Photo Option">
    <p:spTree>
      <p:nvGrpSpPr>
        <p:cNvPr id="1" name=""/>
        <p:cNvGrpSpPr/>
        <p:nvPr/>
      </p:nvGrpSpPr>
      <p:grpSpPr>
        <a:xfrm>
          <a:off x="0" y="0"/>
          <a:ext cx="0" cy="0"/>
          <a:chOff x="0" y="0"/>
          <a:chExt cx="0" cy="0"/>
        </a:xfrm>
      </p:grpSpPr>
      <p:sp>
        <p:nvSpPr>
          <p:cNvPr id="10" name="Rectangle 9"/>
          <p:cNvSpPr/>
          <p:nvPr userDrawn="1"/>
        </p:nvSpPr>
        <p:spPr>
          <a:xfrm>
            <a:off x="0" y="5258058"/>
            <a:ext cx="9144000" cy="4663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2E"/>
              </a:solidFill>
              <a:effectLst/>
              <a:uLnTx/>
              <a:uFillTx/>
              <a:latin typeface="Arial"/>
              <a:ea typeface="+mn-ea"/>
              <a:cs typeface="+mn-cs"/>
            </a:endParaRPr>
          </a:p>
        </p:txBody>
      </p:sp>
      <p:sp>
        <p:nvSpPr>
          <p:cNvPr id="11" name="Rectangle 10"/>
          <p:cNvSpPr>
            <a:spLocks noChangeArrowheads="1"/>
          </p:cNvSpPr>
          <p:nvPr userDrawn="1"/>
        </p:nvSpPr>
        <p:spPr bwMode="auto">
          <a:xfrm>
            <a:off x="4572000" y="5539707"/>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smtClean="0">
                <a:ln>
                  <a:noFill/>
                </a:ln>
                <a:solidFill>
                  <a:srgbClr val="666666"/>
                </a:solidFill>
                <a:effectLst/>
                <a:uLnTx/>
                <a:uFillTx/>
                <a:latin typeface="Arial" pitchFamily="34" charset="0"/>
                <a:ea typeface="ＭＳ Ｐゴシック" pitchFamily="34" charset="-128"/>
              </a:rPr>
              <a:t>Operated by Los Alamos National Security, LLC for the U.S. Department of Energy's NNSA</a:t>
            </a:r>
          </a:p>
        </p:txBody>
      </p:sp>
      <p:pic>
        <p:nvPicPr>
          <p:cNvPr id="12" name="Picture 11" descr="NNSA_80%.ai"/>
          <p:cNvPicPr>
            <a:picLocks noChangeAspect="1"/>
          </p:cNvPicPr>
          <p:nvPr userDrawn="1"/>
        </p:nvPicPr>
        <p:blipFill rotWithShape="1">
          <a:blip r:embed="rId2" cstate="screen">
            <a:extLst>
              <a:ext uri="{28A0092B-C50C-407E-A947-70E740481C1C}">
                <a14:useLocalDpi xmlns:a14="http://schemas.microsoft.com/office/drawing/2010/main"/>
              </a:ext>
            </a:extLst>
          </a:blip>
          <a:srcRect l="29116" t="44234" r="25200" b="40485"/>
          <a:stretch/>
        </p:blipFill>
        <p:spPr>
          <a:xfrm>
            <a:off x="8087553" y="5271918"/>
            <a:ext cx="961301" cy="321552"/>
          </a:xfrm>
          <a:prstGeom prst="rect">
            <a:avLst/>
          </a:prstGeom>
        </p:spPr>
      </p:pic>
      <p:sp>
        <p:nvSpPr>
          <p:cNvPr id="4" name="Picture Placeholder 3"/>
          <p:cNvSpPr>
            <a:spLocks noGrp="1"/>
          </p:cNvSpPr>
          <p:nvPr>
            <p:ph type="pic" sz="quarter" idx="10" hasCustomPrompt="1"/>
          </p:nvPr>
        </p:nvSpPr>
        <p:spPr>
          <a:xfrm>
            <a:off x="0" y="-8467"/>
            <a:ext cx="5334000" cy="5266267"/>
          </a:xfrm>
          <a:prstGeom prst="rect">
            <a:avLst/>
          </a:prstGeom>
        </p:spPr>
        <p:txBody>
          <a:bodyPr vert="horz" anchor="ctr"/>
          <a:lstStyle>
            <a:lvl1pPr marL="0" indent="0" algn="ctr">
              <a:buNone/>
              <a:defRPr sz="1800" baseline="0">
                <a:solidFill>
                  <a:srgbClr val="FFFFFF"/>
                </a:solidFill>
              </a:defRPr>
            </a:lvl1pPr>
          </a:lstStyle>
          <a:p>
            <a:r>
              <a:rPr lang="en-US" dirty="0" smtClean="0"/>
              <a:t>Click icon to insert photo</a:t>
            </a:r>
          </a:p>
          <a:p>
            <a:endParaRPr lang="en-US" dirty="0" smtClean="0"/>
          </a:p>
          <a:p>
            <a:endParaRPr lang="en-US" dirty="0"/>
          </a:p>
        </p:txBody>
      </p:sp>
      <p:sp>
        <p:nvSpPr>
          <p:cNvPr id="5" name="Right Triangle 4"/>
          <p:cNvSpPr/>
          <p:nvPr userDrawn="1"/>
        </p:nvSpPr>
        <p:spPr>
          <a:xfrm>
            <a:off x="5334000" y="-8467"/>
            <a:ext cx="3810000" cy="5257800"/>
          </a:xfrm>
          <a:custGeom>
            <a:avLst/>
            <a:gdLst>
              <a:gd name="connsiteX0" fmla="*/ 0 w 3810000"/>
              <a:gd name="connsiteY0" fmla="*/ 5257800 h 5257800"/>
              <a:gd name="connsiteX1" fmla="*/ 0 w 3810000"/>
              <a:gd name="connsiteY1" fmla="*/ 0 h 5257800"/>
              <a:gd name="connsiteX2" fmla="*/ 3810000 w 3810000"/>
              <a:gd name="connsiteY2" fmla="*/ 5257800 h 5257800"/>
              <a:gd name="connsiteX3" fmla="*/ 0 w 3810000"/>
              <a:gd name="connsiteY3"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37733 w 3810000"/>
              <a:gd name="connsiteY2" fmla="*/ 3302000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0 w 3810000"/>
              <a:gd name="connsiteY2" fmla="*/ 3970867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46200 w 3810000"/>
              <a:gd name="connsiteY2" fmla="*/ 3852333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346200 w 3810000"/>
              <a:gd name="connsiteY2" fmla="*/ 3852333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049867 w 3810000"/>
              <a:gd name="connsiteY2" fmla="*/ 3869266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 name="connsiteX0" fmla="*/ 0 w 3810000"/>
              <a:gd name="connsiteY0" fmla="*/ 5257800 h 5257800"/>
              <a:gd name="connsiteX1" fmla="*/ 0 w 3810000"/>
              <a:gd name="connsiteY1" fmla="*/ 0 h 5257800"/>
              <a:gd name="connsiteX2" fmla="*/ 1193801 w 3810000"/>
              <a:gd name="connsiteY2" fmla="*/ 3911599 h 5257800"/>
              <a:gd name="connsiteX3" fmla="*/ 3810000 w 3810000"/>
              <a:gd name="connsiteY3" fmla="*/ 5257800 h 5257800"/>
              <a:gd name="connsiteX4" fmla="*/ 0 w 3810000"/>
              <a:gd name="connsiteY4" fmla="*/ 525780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0" h="5257800">
                <a:moveTo>
                  <a:pt x="0" y="5257800"/>
                </a:moveTo>
                <a:lnTo>
                  <a:pt x="0" y="0"/>
                </a:lnTo>
                <a:cubicBezTo>
                  <a:pt x="16933" y="708378"/>
                  <a:pt x="59269" y="2737554"/>
                  <a:pt x="1193801" y="3911599"/>
                </a:cubicBezTo>
                <a:cubicBezTo>
                  <a:pt x="1899356" y="4580464"/>
                  <a:pt x="2791178" y="5012267"/>
                  <a:pt x="3810000" y="5257800"/>
                </a:cubicBezTo>
                <a:lnTo>
                  <a:pt x="0" y="5257800"/>
                </a:lnTo>
                <a:close/>
              </a:path>
            </a:pathLst>
          </a:custGeom>
          <a:solidFill>
            <a:srgbClr val="080419">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5884335" y="2743202"/>
            <a:ext cx="2971798" cy="954107"/>
          </a:xfrm>
          <a:prstGeom prst="rect">
            <a:avLst/>
          </a:prstGeom>
          <a:noFill/>
        </p:spPr>
        <p:txBody>
          <a:bodyPr wrap="square" rtlCol="0">
            <a:spAutoFit/>
          </a:bodyPr>
          <a:lstStyle/>
          <a:p>
            <a:pPr marL="0" marR="0" indent="0" algn="ctr" defTabSz="457164" rtl="0" eaLnBrk="1" fontAlgn="auto" latinLnBrk="0" hangingPunct="1">
              <a:lnSpc>
                <a:spcPct val="100000"/>
              </a:lnSpc>
              <a:spcBef>
                <a:spcPts val="0"/>
              </a:spcBef>
              <a:spcAft>
                <a:spcPts val="0"/>
              </a:spcAft>
              <a:buClrTx/>
              <a:buSzTx/>
              <a:buFontTx/>
              <a:buNone/>
              <a:tabLst/>
              <a:defRPr/>
            </a:pPr>
            <a:r>
              <a:rPr lang="en-US" sz="1400" b="0" i="0" dirty="0" smtClean="0">
                <a:solidFill>
                  <a:srgbClr val="FFFFFF">
                    <a:alpha val="75000"/>
                  </a:srgbClr>
                </a:solidFill>
                <a:latin typeface="Arial"/>
                <a:cs typeface="Arial"/>
              </a:rPr>
              <a:t>Delivering science and technology</a:t>
            </a:r>
            <a:r>
              <a:rPr lang="en-US" sz="1400" b="0" i="0" baseline="0" dirty="0" smtClean="0">
                <a:solidFill>
                  <a:srgbClr val="FFFFFF">
                    <a:alpha val="75000"/>
                  </a:srgbClr>
                </a:solidFill>
                <a:latin typeface="Arial"/>
                <a:cs typeface="Arial"/>
              </a:rPr>
              <a:t/>
            </a:r>
            <a:br>
              <a:rPr lang="en-US" sz="1400" b="0" i="0" baseline="0" dirty="0" smtClean="0">
                <a:solidFill>
                  <a:srgbClr val="FFFFFF">
                    <a:alpha val="75000"/>
                  </a:srgbClr>
                </a:solidFill>
                <a:latin typeface="Arial"/>
                <a:cs typeface="Arial"/>
              </a:rPr>
            </a:br>
            <a:r>
              <a:rPr lang="en-US" sz="1400" b="0" i="0" baseline="0" dirty="0" smtClean="0">
                <a:solidFill>
                  <a:srgbClr val="FFFFFF">
                    <a:alpha val="75000"/>
                  </a:srgbClr>
                </a:solidFill>
                <a:latin typeface="Arial"/>
                <a:cs typeface="Arial"/>
              </a:rPr>
              <a:t>to protect our nation</a:t>
            </a:r>
            <a:br>
              <a:rPr lang="en-US" sz="1400" b="0" i="0" baseline="0" dirty="0" smtClean="0">
                <a:solidFill>
                  <a:srgbClr val="FFFFFF">
                    <a:alpha val="75000"/>
                  </a:srgbClr>
                </a:solidFill>
                <a:latin typeface="Arial"/>
                <a:cs typeface="Arial"/>
              </a:rPr>
            </a:br>
            <a:r>
              <a:rPr lang="en-US" sz="1400" b="0" i="0" baseline="0" dirty="0" smtClean="0">
                <a:solidFill>
                  <a:srgbClr val="FFFFFF">
                    <a:alpha val="75000"/>
                  </a:srgbClr>
                </a:solidFill>
                <a:latin typeface="Arial"/>
                <a:cs typeface="Arial"/>
              </a:rPr>
              <a:t>and promote world stability</a:t>
            </a:r>
          </a:p>
          <a:p>
            <a:pPr algn="ctr"/>
            <a:endParaRPr lang="en-US" sz="1400" dirty="0">
              <a:solidFill>
                <a:srgbClr val="FFFFFF">
                  <a:alpha val="75000"/>
                </a:srgbClr>
              </a:solidFill>
              <a:latin typeface="Arial"/>
              <a:cs typeface="Arial"/>
            </a:endParaRPr>
          </a:p>
        </p:txBody>
      </p:sp>
      <p:sp>
        <p:nvSpPr>
          <p:cNvPr id="14" name="TextBox 13"/>
          <p:cNvSpPr txBox="1"/>
          <p:nvPr userDrawn="1"/>
        </p:nvSpPr>
        <p:spPr>
          <a:xfrm>
            <a:off x="-1439333" y="2"/>
            <a:ext cx="1439333" cy="3231647"/>
          </a:xfrm>
          <a:prstGeom prst="rect">
            <a:avLst/>
          </a:prstGeom>
          <a:noFill/>
        </p:spPr>
        <p:txBody>
          <a:bodyPr wrap="square" lIns="91433" tIns="45717" rIns="91433" bIns="45717" rtlCol="0">
            <a:spAutoFit/>
          </a:bodyPr>
          <a:lstStyle/>
          <a:p>
            <a:r>
              <a:rPr lang="en-US" sz="1200" b="1" dirty="0" smtClean="0">
                <a:solidFill>
                  <a:srgbClr val="000000"/>
                </a:solidFill>
              </a:rPr>
              <a:t>NOTE</a:t>
            </a:r>
            <a:r>
              <a:rPr lang="en-US" sz="1200" b="0" dirty="0" smtClean="0">
                <a:solidFill>
                  <a:srgbClr val="000000"/>
                </a:solidFill>
              </a:rPr>
              <a:t>: THIS IS YOUR WALK</a:t>
            </a:r>
            <a:r>
              <a:rPr lang="en-US" sz="1200" b="0" baseline="0" dirty="0" smtClean="0">
                <a:solidFill>
                  <a:srgbClr val="000000"/>
                </a:solidFill>
              </a:rPr>
              <a:t>-IN </a:t>
            </a:r>
            <a:r>
              <a:rPr lang="en-US" sz="1200" b="0" dirty="0" smtClean="0">
                <a:solidFill>
                  <a:srgbClr val="000000"/>
                </a:solidFill>
              </a:rPr>
              <a:t>SLIDE OPTION #2.</a:t>
            </a:r>
            <a:r>
              <a:rPr lang="en-US" sz="1200" b="0" baseline="0" dirty="0" smtClean="0">
                <a:solidFill>
                  <a:srgbClr val="000000"/>
                </a:solidFill>
              </a:rPr>
              <a:t> </a:t>
            </a:r>
            <a:r>
              <a:rPr lang="en-US" sz="1200" kern="1200" dirty="0" smtClean="0">
                <a:solidFill>
                  <a:schemeClr val="tx1"/>
                </a:solidFill>
                <a:effectLst/>
                <a:latin typeface="+mn-lt"/>
                <a:ea typeface="+mn-ea"/>
                <a:cs typeface="+mn-cs"/>
              </a:rPr>
              <a:t>Instead of the Title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Slide, display this slide on the venue screen while your audience is arriving.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t>
            </a:r>
            <a:r>
              <a:rPr lang="en-US" sz="1200" b="1" u="none"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 title slide. </a:t>
            </a:r>
            <a:br>
              <a:rPr lang="en-US" sz="1200" kern="1200" dirty="0" smtClean="0">
                <a:solidFill>
                  <a:schemeClr val="tx1"/>
                </a:solidFill>
                <a:effectLst/>
                <a:latin typeface="+mn-lt"/>
                <a:ea typeface="+mn-ea"/>
                <a:cs typeface="+mn-cs"/>
              </a:rPr>
            </a:br>
            <a:r>
              <a:rPr lang="en-US" sz="1200" dirty="0" smtClean="0">
                <a:effectLst/>
              </a:rPr>
              <a:t/>
            </a:r>
            <a:br>
              <a:rPr lang="en-US" sz="1200" dirty="0" smtClean="0">
                <a:effectLst/>
              </a:rPr>
            </a:br>
            <a:r>
              <a:rPr lang="en-US" sz="1200" kern="1200" dirty="0" smtClean="0">
                <a:solidFill>
                  <a:schemeClr val="tx1"/>
                </a:solidFill>
                <a:effectLst/>
                <a:latin typeface="+mn-lt"/>
                <a:ea typeface="+mn-ea"/>
                <a:cs typeface="+mn-cs"/>
              </a:rPr>
              <a:t>Use only a high-resolution photograph.</a:t>
            </a:r>
            <a:endParaRPr lang="en-US" sz="1200" dirty="0">
              <a:solidFill>
                <a:srgbClr val="000000"/>
              </a:solidFill>
            </a:endParaRPr>
          </a:p>
        </p:txBody>
      </p:sp>
      <p:pic>
        <p:nvPicPr>
          <p:cNvPr id="15" name="Picture 14" descr="LANL_allWHITE.ai"/>
          <p:cNvPicPr>
            <a:picLocks noChangeAspect="1"/>
          </p:cNvPicPr>
          <p:nvPr userDrawn="1"/>
        </p:nvPicPr>
        <p:blipFill rotWithShape="1">
          <a:blip r:embed="rId3" cstate="screen">
            <a:extLst>
              <a:ext uri="{28A0092B-C50C-407E-A947-70E740481C1C}">
                <a14:useLocalDpi xmlns:a14="http://schemas.microsoft.com/office/drawing/2010/main"/>
              </a:ext>
            </a:extLst>
          </a:blip>
          <a:srcRect l="23021" t="26248" r="27098" b="30198"/>
          <a:stretch/>
        </p:blipFill>
        <p:spPr>
          <a:xfrm>
            <a:off x="5582838" y="600428"/>
            <a:ext cx="3055811" cy="1524705"/>
          </a:xfrm>
          <a:prstGeom prst="rect">
            <a:avLst/>
          </a:prstGeom>
        </p:spPr>
      </p:pic>
    </p:spTree>
    <p:extLst>
      <p:ext uri="{BB962C8B-B14F-4D97-AF65-F5344CB8AC3E}">
        <p14:creationId xmlns:p14="http://schemas.microsoft.com/office/powerpoint/2010/main" val="339451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360360"/>
            <a:ext cx="9144000" cy="40812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Title 1"/>
          <p:cNvSpPr>
            <a:spLocks noGrp="1"/>
          </p:cNvSpPr>
          <p:nvPr>
            <p:ph type="ctrTitle" hasCustomPrompt="1"/>
          </p:nvPr>
        </p:nvSpPr>
        <p:spPr>
          <a:xfrm>
            <a:off x="914400" y="1"/>
            <a:ext cx="7772400" cy="1361134"/>
          </a:xfrm>
          <a:prstGeom prst="rect">
            <a:avLst/>
          </a:prstGeom>
        </p:spPr>
        <p:txBody>
          <a:bodyPr lIns="91433" tIns="45717" rIns="91433" bIns="45717" anchor="b"/>
          <a:lstStyle>
            <a:lvl1pPr algn="r">
              <a:defRPr sz="3600" b="0" i="0">
                <a:solidFill>
                  <a:srgbClr val="FFFFFF"/>
                </a:solidFill>
                <a:latin typeface="+mj-lt"/>
              </a:defRPr>
            </a:lvl1pPr>
          </a:lstStyle>
          <a:p>
            <a:pPr algn="r"/>
            <a:r>
              <a:rPr lang="en-US" b="1" dirty="0" smtClean="0">
                <a:solidFill>
                  <a:schemeClr val="bg1"/>
                </a:solidFill>
              </a:rPr>
              <a:t>Click to add title</a:t>
            </a:r>
            <a:endParaRPr lang="en-US" b="1" dirty="0">
              <a:solidFill>
                <a:schemeClr val="bg1"/>
              </a:solidFill>
            </a:endParaRPr>
          </a:p>
        </p:txBody>
      </p:sp>
      <p:sp>
        <p:nvSpPr>
          <p:cNvPr id="10" name="Text Placeholder 2"/>
          <p:cNvSpPr>
            <a:spLocks noGrp="1"/>
          </p:cNvSpPr>
          <p:nvPr>
            <p:ph type="body" sz="quarter" idx="11" hasCustomPrompt="1"/>
          </p:nvPr>
        </p:nvSpPr>
        <p:spPr>
          <a:xfrm>
            <a:off x="5143500" y="3165407"/>
            <a:ext cx="3543300" cy="606908"/>
          </a:xfrm>
          <a:prstGeom prst="rect">
            <a:avLst/>
          </a:prstGeom>
        </p:spPr>
        <p:txBody>
          <a:bodyPr vert="horz" lIns="91433" tIns="45717" rIns="91433" bIns="45717" anchor="b"/>
          <a:lstStyle>
            <a:lvl1pPr marL="0" indent="0" algn="r">
              <a:buNone/>
              <a:defRPr sz="1800" b="1">
                <a:solidFill>
                  <a:schemeClr val="tx1"/>
                </a:solidFill>
              </a:defRPr>
            </a:lvl1pPr>
            <a:lvl2pPr marL="457164" indent="0">
              <a:buNone/>
              <a:defRPr sz="2400" b="1">
                <a:solidFill>
                  <a:schemeClr val="tx1"/>
                </a:solidFill>
              </a:defRPr>
            </a:lvl2pPr>
            <a:lvl3pPr marL="914327" indent="0">
              <a:buNone/>
              <a:defRPr sz="2400" b="1">
                <a:solidFill>
                  <a:schemeClr val="tx1"/>
                </a:solidFill>
              </a:defRPr>
            </a:lvl3pPr>
            <a:lvl4pPr marL="1371491" indent="0">
              <a:buNone/>
              <a:defRPr sz="2400" b="1">
                <a:solidFill>
                  <a:schemeClr val="tx1"/>
                </a:solidFill>
              </a:defRPr>
            </a:lvl4pPr>
            <a:lvl5pPr marL="1828654" indent="0">
              <a:buNone/>
              <a:defRPr sz="2400" b="1">
                <a:solidFill>
                  <a:schemeClr val="tx1"/>
                </a:solidFill>
              </a:defRPr>
            </a:lvl5pPr>
          </a:lstStyle>
          <a:p>
            <a:pPr lvl="0"/>
            <a:r>
              <a:rPr lang="en-US" dirty="0" smtClean="0"/>
              <a:t>Click to add presenter/s</a:t>
            </a:r>
            <a:endParaRPr lang="en-US" dirty="0"/>
          </a:p>
        </p:txBody>
      </p:sp>
      <p:sp>
        <p:nvSpPr>
          <p:cNvPr id="11" name="Text Placeholder 4"/>
          <p:cNvSpPr>
            <a:spLocks noGrp="1"/>
          </p:cNvSpPr>
          <p:nvPr>
            <p:ph type="body" sz="quarter" idx="12" hasCustomPrompt="1"/>
          </p:nvPr>
        </p:nvSpPr>
        <p:spPr>
          <a:xfrm>
            <a:off x="5143500" y="3772967"/>
            <a:ext cx="3543300" cy="627160"/>
          </a:xfrm>
          <a:prstGeom prst="rect">
            <a:avLst/>
          </a:prstGeom>
        </p:spPr>
        <p:txBody>
          <a:bodyPr vert="horz" lIns="91433" tIns="45717" rIns="91433" bIns="45717"/>
          <a:lstStyle>
            <a:lvl1pPr marL="0" indent="0" algn="r">
              <a:buNone/>
              <a:defRPr sz="1400" b="0">
                <a:solidFill>
                  <a:schemeClr val="tx1"/>
                </a:solidFill>
              </a:defRPr>
            </a:lvl1pPr>
          </a:lstStyle>
          <a:p>
            <a:pPr lvl="0"/>
            <a:r>
              <a:rPr lang="en-US" dirty="0" smtClean="0"/>
              <a:t>Click to add date</a:t>
            </a:r>
            <a:endParaRPr lang="en-US" dirty="0"/>
          </a:p>
        </p:txBody>
      </p:sp>
      <p:sp>
        <p:nvSpPr>
          <p:cNvPr id="12" name="Text Placeholder 6"/>
          <p:cNvSpPr>
            <a:spLocks noGrp="1"/>
          </p:cNvSpPr>
          <p:nvPr>
            <p:ph type="body" sz="quarter" idx="13" hasCustomPrompt="1"/>
          </p:nvPr>
        </p:nvSpPr>
        <p:spPr>
          <a:xfrm>
            <a:off x="914400" y="1360361"/>
            <a:ext cx="7772400" cy="907423"/>
          </a:xfrm>
          <a:prstGeom prst="rect">
            <a:avLst/>
          </a:prstGeom>
        </p:spPr>
        <p:txBody>
          <a:bodyPr vert="horz" lIns="91433" tIns="45717" rIns="91433" bIns="45717"/>
          <a:lstStyle>
            <a:lvl1pPr marL="0" indent="0" algn="r">
              <a:buNone/>
              <a:defRPr sz="2400">
                <a:solidFill>
                  <a:schemeClr val="tx1"/>
                </a:solidFill>
              </a:defRPr>
            </a:lvl1pPr>
            <a:lvl2pPr marL="457164" indent="0" algn="r">
              <a:buNone/>
              <a:defRPr sz="3600"/>
            </a:lvl2pPr>
            <a:lvl3pPr marL="914327" indent="0" algn="r">
              <a:buNone/>
              <a:defRPr sz="3600"/>
            </a:lvl3pPr>
            <a:lvl4pPr marL="1371491" indent="0" algn="r">
              <a:buNone/>
              <a:defRPr sz="3600"/>
            </a:lvl4pPr>
            <a:lvl5pPr marL="1828654" indent="0" algn="r">
              <a:buNone/>
              <a:defRPr sz="3600"/>
            </a:lvl5pPr>
          </a:lstStyle>
          <a:p>
            <a:pPr lvl="0"/>
            <a:r>
              <a:rPr lang="en-US" dirty="0" smtClean="0"/>
              <a:t>Click to add subtitle/venue</a:t>
            </a:r>
            <a:endParaRPr lang="en-US" dirty="0"/>
          </a:p>
        </p:txBody>
      </p:sp>
      <p:sp>
        <p:nvSpPr>
          <p:cNvPr id="13" name="Text Placeholder 3"/>
          <p:cNvSpPr>
            <a:spLocks noGrp="1"/>
          </p:cNvSpPr>
          <p:nvPr>
            <p:ph type="body" sz="quarter" idx="14" hasCustomPrompt="1"/>
          </p:nvPr>
        </p:nvSpPr>
        <p:spPr>
          <a:xfrm>
            <a:off x="7196668" y="5441602"/>
            <a:ext cx="1947333" cy="263409"/>
          </a:xfrm>
          <a:prstGeom prst="rect">
            <a:avLst/>
          </a:prstGeom>
        </p:spPr>
        <p:txBody>
          <a:bodyPr vert="horz"/>
          <a:lstStyle>
            <a:lvl1pPr marL="0" indent="0" algn="r">
              <a:buNone/>
              <a:defRPr sz="800" baseline="0">
                <a:solidFill>
                  <a:srgbClr val="FFFFFF"/>
                </a:solidFill>
              </a:defRPr>
            </a:lvl1pPr>
          </a:lstStyle>
          <a:p>
            <a:pPr lvl="0"/>
            <a:r>
              <a:rPr lang="en-US" dirty="0" smtClean="0"/>
              <a:t>Click to add LA-UR# </a:t>
            </a:r>
            <a:endParaRPr lang="en-US" dirty="0"/>
          </a:p>
        </p:txBody>
      </p:sp>
      <p:pic>
        <p:nvPicPr>
          <p:cNvPr id="18" name="Picture 17" descr="Untitled-1.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a:stretch/>
        </p:blipFill>
        <p:spPr>
          <a:xfrm>
            <a:off x="143933" y="2951308"/>
            <a:ext cx="4351867" cy="2191209"/>
          </a:xfrm>
          <a:prstGeom prst="rect">
            <a:avLst/>
          </a:prstGeom>
        </p:spPr>
      </p:pic>
      <p:grpSp>
        <p:nvGrpSpPr>
          <p:cNvPr id="19" name="Group 18"/>
          <p:cNvGrpSpPr/>
          <p:nvPr userDrawn="1"/>
        </p:nvGrpSpPr>
        <p:grpSpPr>
          <a:xfrm>
            <a:off x="4572000" y="4989149"/>
            <a:ext cx="4572000" cy="452454"/>
            <a:chOff x="4572000" y="5026384"/>
            <a:chExt cx="4572000" cy="452454"/>
          </a:xfrm>
        </p:grpSpPr>
        <p:sp>
          <p:nvSpPr>
            <p:cNvPr id="20" name="Rectangle 19"/>
            <p:cNvSpPr>
              <a:spLocks noChangeArrowheads="1"/>
            </p:cNvSpPr>
            <p:nvPr/>
          </p:nvSpPr>
          <p:spPr bwMode="auto">
            <a:xfrm>
              <a:off x="4572000" y="5294172"/>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en-US" sz="600" b="0" i="0" u="none" strike="noStrike" kern="0" cap="none" spc="0" normalizeH="0" baseline="0" noProof="0" dirty="0" smtClean="0">
                  <a:ln>
                    <a:noFill/>
                  </a:ln>
                  <a:solidFill>
                    <a:srgbClr val="666666"/>
                  </a:solidFill>
                  <a:effectLst/>
                  <a:uLnTx/>
                  <a:uFillTx/>
                  <a:latin typeface="Arial" pitchFamily="34" charset="0"/>
                  <a:ea typeface="ＭＳ Ｐゴシック" pitchFamily="34" charset="-128"/>
                </a:rPr>
                <a:t>Operated by Los Alamos National Security, LLC for the U.S. Department of Energy's NNSA</a:t>
              </a:r>
            </a:p>
          </p:txBody>
        </p:sp>
        <p:pic>
          <p:nvPicPr>
            <p:cNvPr id="21" name="Picture 20" descr="NNSA_80%.ai"/>
            <p:cNvPicPr>
              <a:picLocks noChangeAspect="1"/>
            </p:cNvPicPr>
            <p:nvPr/>
          </p:nvPicPr>
          <p:blipFill rotWithShape="1">
            <a:blip r:embed="rId3" cstate="screen">
              <a:extLst>
                <a:ext uri="{28A0092B-C50C-407E-A947-70E740481C1C}">
                  <a14:useLocalDpi xmlns:a14="http://schemas.microsoft.com/office/drawing/2010/main"/>
                </a:ext>
              </a:extLst>
            </a:blip>
            <a:srcRect l="29116" t="44234" r="25200" b="40485"/>
            <a:stretch/>
          </p:blipFill>
          <p:spPr>
            <a:xfrm>
              <a:off x="8087551" y="5026384"/>
              <a:ext cx="961301" cy="321552"/>
            </a:xfrm>
            <a:prstGeom prst="rect">
              <a:avLst/>
            </a:prstGeom>
          </p:spPr>
        </p:pic>
      </p:grpSp>
    </p:spTree>
    <p:extLst>
      <p:ext uri="{BB962C8B-B14F-4D97-AF65-F5344CB8AC3E}">
        <p14:creationId xmlns:p14="http://schemas.microsoft.com/office/powerpoint/2010/main" val="13399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p:cNvSpPr/>
          <p:nvPr userDrawn="1"/>
        </p:nvSpPr>
        <p:spPr>
          <a:xfrm>
            <a:off x="0" y="820911"/>
            <a:ext cx="9144000" cy="45898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1"/>
            <a:ext cx="8229600" cy="820911"/>
          </a:xfrm>
          <a:prstGeom prst="rect">
            <a:avLst/>
          </a:prstGeom>
        </p:spPr>
        <p:txBody>
          <a:bodyPr anchor="ctr"/>
          <a:lstStyle/>
          <a:p>
            <a:r>
              <a:rPr lang="en-US" dirty="0" smtClean="0"/>
              <a:t>Click to edit agenda title</a:t>
            </a:r>
            <a:endParaRPr lang="en-US" dirty="0"/>
          </a:p>
        </p:txBody>
      </p:sp>
      <p:sp>
        <p:nvSpPr>
          <p:cNvPr id="9" name="Date Placeholder 8"/>
          <p:cNvSpPr>
            <a:spLocks noGrp="1"/>
          </p:cNvSpPr>
          <p:nvPr>
            <p:ph type="dt" sz="half" idx="10"/>
          </p:nvPr>
        </p:nvSpPr>
        <p:spPr/>
        <p:txBody>
          <a:bodyPr/>
          <a:lstStyle/>
          <a:p>
            <a:fld id="{FDFC695E-3847-284B-804A-F0C0441E204C}" type="datetime1">
              <a:rPr lang="en-US" smtClean="0"/>
              <a:t>9/20/2017</a:t>
            </a:fld>
            <a:r>
              <a:rPr lang="en-US" dirty="0" smtClean="0"/>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smtClean="0"/>
              <a:t>Los Alamos National Laboratory</a:t>
            </a:r>
            <a:endParaRPr lang="en-US" dirty="0"/>
          </a:p>
        </p:txBody>
      </p:sp>
      <p:cxnSp>
        <p:nvCxnSpPr>
          <p:cNvPr id="11" name="Straight Connector 10"/>
          <p:cNvCxnSpPr/>
          <p:nvPr userDrawn="1"/>
        </p:nvCxnSpPr>
        <p:spPr>
          <a:xfrm>
            <a:off x="4631268" y="943030"/>
            <a:ext cx="0" cy="4328440"/>
          </a:xfrm>
          <a:prstGeom prst="line">
            <a:avLst/>
          </a:prstGeom>
        </p:spPr>
        <p:style>
          <a:lnRef idx="1">
            <a:schemeClr val="dk1"/>
          </a:lnRef>
          <a:fillRef idx="0">
            <a:schemeClr val="dk1"/>
          </a:fillRef>
          <a:effectRef idx="0">
            <a:schemeClr val="dk1"/>
          </a:effectRef>
          <a:fontRef idx="minor">
            <a:schemeClr val="tx1"/>
          </a:fontRef>
        </p:style>
      </p:cxnSp>
      <p:sp>
        <p:nvSpPr>
          <p:cNvPr id="13" name="Text Placeholder 12"/>
          <p:cNvSpPr>
            <a:spLocks noGrp="1"/>
          </p:cNvSpPr>
          <p:nvPr>
            <p:ph type="body" sz="quarter" idx="12" hasCustomPrompt="1"/>
          </p:nvPr>
        </p:nvSpPr>
        <p:spPr>
          <a:xfrm>
            <a:off x="2895601" y="943031"/>
            <a:ext cx="1617663" cy="317562"/>
          </a:xfrm>
          <a:prstGeom prst="rect">
            <a:avLst/>
          </a:prstGeom>
        </p:spPr>
        <p:txBody>
          <a:bodyPr vert="horz"/>
          <a:lstStyle>
            <a:lvl1pPr marL="0" indent="0" algn="r" defTabSz="-741363">
              <a:buFont typeface="Arial"/>
              <a:buNone/>
              <a:tabLst/>
              <a:defRPr sz="110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smtClean="0"/>
              <a:t>Click to edit date</a:t>
            </a:r>
          </a:p>
        </p:txBody>
      </p:sp>
      <p:sp>
        <p:nvSpPr>
          <p:cNvPr id="14" name="Text Placeholder 12"/>
          <p:cNvSpPr>
            <a:spLocks noGrp="1"/>
          </p:cNvSpPr>
          <p:nvPr>
            <p:ph type="body" sz="quarter" idx="13" hasCustomPrompt="1"/>
          </p:nvPr>
        </p:nvSpPr>
        <p:spPr>
          <a:xfrm>
            <a:off x="2895601" y="1260593"/>
            <a:ext cx="1617663" cy="317562"/>
          </a:xfrm>
          <a:prstGeom prst="rect">
            <a:avLst/>
          </a:prstGeom>
        </p:spPr>
        <p:txBody>
          <a:bodyPr vert="horz"/>
          <a:lstStyle>
            <a:lvl1pPr marL="0" indent="0" algn="r" defTabSz="-741363">
              <a:buFont typeface="Arial"/>
              <a:buNone/>
              <a:tabLst/>
              <a:defRPr sz="1100" b="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smtClean="0"/>
              <a:t>Click to edit time</a:t>
            </a:r>
          </a:p>
        </p:txBody>
      </p:sp>
      <p:sp>
        <p:nvSpPr>
          <p:cNvPr id="15" name="Text Placeholder 12"/>
          <p:cNvSpPr>
            <a:spLocks noGrp="1"/>
          </p:cNvSpPr>
          <p:nvPr>
            <p:ph type="body" sz="quarter" idx="14" hasCustomPrompt="1"/>
          </p:nvPr>
        </p:nvSpPr>
        <p:spPr>
          <a:xfrm>
            <a:off x="2895601" y="1853260"/>
            <a:ext cx="1617663" cy="317562"/>
          </a:xfrm>
          <a:prstGeom prst="rect">
            <a:avLst/>
          </a:prstGeom>
        </p:spPr>
        <p:txBody>
          <a:bodyPr vert="horz"/>
          <a:lstStyle>
            <a:lvl1pPr marL="0" indent="0" algn="r" defTabSz="-741363">
              <a:buFont typeface="Arial"/>
              <a:buNone/>
              <a:tabLst/>
              <a:defRPr sz="1100" b="0"/>
            </a:lvl1pPr>
            <a:lvl2pPr marL="231775" indent="0" defTabSz="-741363">
              <a:buNone/>
              <a:tabLst/>
              <a:defRPr sz="1050"/>
            </a:lvl2pPr>
            <a:lvl3pPr marL="455612" indent="0" defTabSz="-741363">
              <a:buNone/>
              <a:tabLst/>
              <a:defRPr sz="1000"/>
            </a:lvl3pPr>
            <a:lvl4pPr marL="681037" indent="0" defTabSz="-741363">
              <a:buNone/>
              <a:tabLst/>
              <a:defRPr sz="900"/>
            </a:lvl4pPr>
            <a:lvl5pPr marL="912813" indent="0" defTabSz="-741363">
              <a:buNone/>
              <a:tabLst/>
              <a:defRPr sz="900"/>
            </a:lvl5pPr>
          </a:lstStyle>
          <a:p>
            <a:pPr lvl="0"/>
            <a:r>
              <a:rPr lang="en-US" dirty="0" smtClean="0"/>
              <a:t>Click to edit location</a:t>
            </a:r>
          </a:p>
        </p:txBody>
      </p:sp>
      <p:sp>
        <p:nvSpPr>
          <p:cNvPr id="12" name="Content Placeholder 2"/>
          <p:cNvSpPr>
            <a:spLocks noGrp="1"/>
          </p:cNvSpPr>
          <p:nvPr>
            <p:ph idx="1" hasCustomPrompt="1"/>
          </p:nvPr>
        </p:nvSpPr>
        <p:spPr>
          <a:xfrm>
            <a:off x="4800600" y="943030"/>
            <a:ext cx="3886200" cy="4328440"/>
          </a:xfrm>
          <a:prstGeom prst="rect">
            <a:avLst/>
          </a:prstGeom>
        </p:spPr>
        <p:txBody>
          <a:bodyPr/>
          <a:lstStyle/>
          <a:p>
            <a:pPr lvl="0"/>
            <a:r>
              <a:rPr lang="en-US" dirty="0" smtClean="0"/>
              <a:t>Click to edit agenda item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Untitled-1.jpg"/>
          <p:cNvPicPr>
            <a:picLocks noChangeAspect="1"/>
          </p:cNvPicPr>
          <p:nvPr userDrawn="1"/>
        </p:nvPicPr>
        <p:blipFill rotWithShape="1">
          <a:blip r:embed="rId2" cstate="screen">
            <a:alphaModFix amt="51000"/>
            <a:extLst>
              <a:ext uri="{28A0092B-C50C-407E-A947-70E740481C1C}">
                <a14:useLocalDpi xmlns:a14="http://schemas.microsoft.com/office/drawing/2010/main"/>
              </a:ext>
            </a:extLst>
          </a:blip>
          <a:srcRect/>
          <a:stretch/>
        </p:blipFill>
        <p:spPr>
          <a:xfrm>
            <a:off x="143933" y="2951308"/>
            <a:ext cx="4351867" cy="2191209"/>
          </a:xfrm>
          <a:prstGeom prst="rect">
            <a:avLst/>
          </a:prstGeom>
        </p:spPr>
      </p:pic>
    </p:spTree>
    <p:extLst>
      <p:ext uri="{BB962C8B-B14F-4D97-AF65-F5344CB8AC3E}">
        <p14:creationId xmlns:p14="http://schemas.microsoft.com/office/powerpoint/2010/main" val="132025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0149"/>
            <a:ext cx="8229600" cy="820911"/>
          </a:xfrm>
          <a:prstGeom prst="rect">
            <a:avLst/>
          </a:prstGeom>
        </p:spPr>
        <p:txBody>
          <a:bodyPr anchor="ctr"/>
          <a:lstStyle>
            <a:lvl1pPr algn="ctr">
              <a:defRPr/>
            </a:lvl1pPr>
          </a:lstStyle>
          <a:p>
            <a:r>
              <a:rPr lang="en-US" dirty="0" smtClean="0"/>
              <a:t>Click to edit section title</a:t>
            </a:r>
            <a:endParaRPr lang="en-US" dirty="0"/>
          </a:p>
        </p:txBody>
      </p:sp>
      <p:sp>
        <p:nvSpPr>
          <p:cNvPr id="9" name="Date Placeholder 8"/>
          <p:cNvSpPr>
            <a:spLocks noGrp="1"/>
          </p:cNvSpPr>
          <p:nvPr>
            <p:ph type="dt" sz="half" idx="10"/>
          </p:nvPr>
        </p:nvSpPr>
        <p:spPr/>
        <p:txBody>
          <a:bodyPr/>
          <a:lstStyle/>
          <a:p>
            <a:fld id="{D3CA6442-326F-BF43-9512-C754596C1A34}" type="datetime1">
              <a:rPr lang="en-US" smtClean="0"/>
              <a:t>9/20/2017</a:t>
            </a:fld>
            <a:r>
              <a:rPr lang="en-US" smtClean="0"/>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smtClean="0"/>
              <a:t>Los Alamos National Laboratory</a:t>
            </a:r>
            <a:endParaRPr lang="en-US" dirty="0"/>
          </a:p>
        </p:txBody>
      </p:sp>
    </p:spTree>
    <p:extLst>
      <p:ext uri="{BB962C8B-B14F-4D97-AF65-F5344CB8AC3E}">
        <p14:creationId xmlns:p14="http://schemas.microsoft.com/office/powerpoint/2010/main" val="27646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L 1">
    <p:spTree>
      <p:nvGrpSpPr>
        <p:cNvPr id="1" name=""/>
        <p:cNvGrpSpPr/>
        <p:nvPr/>
      </p:nvGrpSpPr>
      <p:grpSpPr>
        <a:xfrm>
          <a:off x="0" y="0"/>
          <a:ext cx="0" cy="0"/>
          <a:chOff x="0" y="0"/>
          <a:chExt cx="0" cy="0"/>
        </a:xfrm>
      </p:grpSpPr>
      <p:sp>
        <p:nvSpPr>
          <p:cNvPr id="7" name="Rectangle 6"/>
          <p:cNvSpPr/>
          <p:nvPr userDrawn="1"/>
        </p:nvSpPr>
        <p:spPr>
          <a:xfrm>
            <a:off x="0" y="820911"/>
            <a:ext cx="9144000" cy="45898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57200" y="1"/>
            <a:ext cx="8229600" cy="820911"/>
          </a:xfrm>
          <a:prstGeom prst="rect">
            <a:avLst/>
          </a:prstGeom>
        </p:spPr>
        <p:txBody>
          <a:bodyPr anchor="ctr"/>
          <a:lstStyle/>
          <a:p>
            <a:r>
              <a:rPr lang="en-US" dirty="0" smtClean="0"/>
              <a:t>Click to edit title</a:t>
            </a:r>
            <a:endParaRPr lang="en-US" dirty="0"/>
          </a:p>
        </p:txBody>
      </p:sp>
      <p:sp>
        <p:nvSpPr>
          <p:cNvPr id="9" name="Date Placeholder 8"/>
          <p:cNvSpPr>
            <a:spLocks noGrp="1"/>
          </p:cNvSpPr>
          <p:nvPr>
            <p:ph type="dt" sz="half" idx="10"/>
          </p:nvPr>
        </p:nvSpPr>
        <p:spPr/>
        <p:txBody>
          <a:bodyPr/>
          <a:lstStyle/>
          <a:p>
            <a:fld id="{3BB050BD-D5D4-004B-87E1-382D8D28594F}" type="datetime1">
              <a:rPr lang="en-US" smtClean="0"/>
              <a:t>9/20/2017</a:t>
            </a:fld>
            <a:r>
              <a:rPr lang="en-US" dirty="0" smtClean="0"/>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smtClean="0"/>
              <a:t>Los Alamos National Laboratory</a:t>
            </a:r>
            <a:endParaRPr lang="en-US" dirty="0"/>
          </a:p>
        </p:txBody>
      </p:sp>
      <p:sp>
        <p:nvSpPr>
          <p:cNvPr id="8" name="Content Placeholder 2"/>
          <p:cNvSpPr>
            <a:spLocks noGrp="1"/>
          </p:cNvSpPr>
          <p:nvPr>
            <p:ph idx="1" hasCustomPrompt="1"/>
          </p:nvPr>
        </p:nvSpPr>
        <p:spPr>
          <a:xfrm>
            <a:off x="457200" y="943030"/>
            <a:ext cx="8229600" cy="4328440"/>
          </a:xfrm>
          <a:prstGeom prst="rect">
            <a:avLst/>
          </a:prstGeom>
        </p:spPr>
        <p:txBody>
          <a:body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828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NL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470"/>
            <a:ext cx="8229600" cy="952500"/>
          </a:xfrm>
          <a:prstGeom prst="rect">
            <a:avLst/>
          </a:prstGeom>
        </p:spPr>
        <p:txBody>
          <a:bodyPr vert="horz" anchor="ctr"/>
          <a:lstStyle/>
          <a:p>
            <a:r>
              <a:rPr lang="en-US" dirty="0" smtClean="0"/>
              <a:t>Click to edit title</a:t>
            </a:r>
            <a:endParaRPr lang="en-US" dirty="0"/>
          </a:p>
        </p:txBody>
      </p:sp>
      <p:sp>
        <p:nvSpPr>
          <p:cNvPr id="3" name="Footer Placeholder 2"/>
          <p:cNvSpPr>
            <a:spLocks noGrp="1"/>
          </p:cNvSpPr>
          <p:nvPr>
            <p:ph type="ftr" sz="quarter" idx="10"/>
          </p:nvPr>
        </p:nvSpPr>
        <p:spPr/>
        <p:txBody>
          <a:bodyPr/>
          <a:lstStyle/>
          <a:p>
            <a:r>
              <a:rPr lang="en-US" smtClean="0"/>
              <a:t>Los Alamos National Laboratory</a:t>
            </a:r>
            <a:endParaRPr lang="en-US" dirty="0"/>
          </a:p>
        </p:txBody>
      </p:sp>
      <p:sp>
        <p:nvSpPr>
          <p:cNvPr id="4" name="Date Placeholder 3"/>
          <p:cNvSpPr>
            <a:spLocks noGrp="1"/>
          </p:cNvSpPr>
          <p:nvPr>
            <p:ph type="dt" sz="half" idx="11"/>
          </p:nvPr>
        </p:nvSpPr>
        <p:spPr/>
        <p:txBody>
          <a:bodyPr/>
          <a:lstStyle/>
          <a:p>
            <a:fld id="{E497D45A-E2C2-5444-8727-94AA467EBF1A}" type="datetime1">
              <a:rPr lang="en-US" smtClean="0"/>
              <a:t>9/20/2017</a:t>
            </a:fld>
            <a:r>
              <a:rPr lang="en-US" smtClean="0"/>
              <a:t>   |   </a:t>
            </a:r>
            <a:fld id="{5D01E7E5-6465-7A46-A26D-BAABC2D34D38}" type="slidenum">
              <a:rPr lang="en-US" smtClean="0"/>
              <a:t>‹#›</a:t>
            </a:fld>
            <a:endParaRPr lang="en-US" dirty="0"/>
          </a:p>
        </p:txBody>
      </p:sp>
      <p:sp>
        <p:nvSpPr>
          <p:cNvPr id="5" name="Content Placeholder 2"/>
          <p:cNvSpPr>
            <a:spLocks noGrp="1"/>
          </p:cNvSpPr>
          <p:nvPr>
            <p:ph idx="1" hasCustomPrompt="1"/>
          </p:nvPr>
        </p:nvSpPr>
        <p:spPr>
          <a:xfrm>
            <a:off x="457200" y="943030"/>
            <a:ext cx="8229600" cy="432844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082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NL 3">
    <p:spTree>
      <p:nvGrpSpPr>
        <p:cNvPr id="1" name=""/>
        <p:cNvGrpSpPr/>
        <p:nvPr/>
      </p:nvGrpSpPr>
      <p:grpSpPr>
        <a:xfrm>
          <a:off x="0" y="0"/>
          <a:ext cx="0" cy="0"/>
          <a:chOff x="0" y="0"/>
          <a:chExt cx="0" cy="0"/>
        </a:xfrm>
      </p:grpSpPr>
      <p:sp>
        <p:nvSpPr>
          <p:cNvPr id="7" name="Rectangle 6"/>
          <p:cNvSpPr/>
          <p:nvPr userDrawn="1"/>
        </p:nvSpPr>
        <p:spPr>
          <a:xfrm>
            <a:off x="0" y="319853"/>
            <a:ext cx="9144000" cy="50908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3BCD5A60-AEBD-CD41-AE13-C139EF5F076B}" type="datetime1">
              <a:rPr lang="en-US" smtClean="0"/>
              <a:t>9/20/2017</a:t>
            </a:fld>
            <a:r>
              <a:rPr lang="en-US" smtClean="0"/>
              <a:t>   |   </a:t>
            </a:r>
            <a:fld id="{5D01E7E5-6465-7A46-A26D-BAABC2D34D38}" type="slidenum">
              <a:rPr lang="en-US" smtClean="0"/>
              <a:t>‹#›</a:t>
            </a:fld>
            <a:endParaRPr lang="en-US" dirty="0"/>
          </a:p>
        </p:txBody>
      </p:sp>
      <p:sp>
        <p:nvSpPr>
          <p:cNvPr id="10" name="Footer Placeholder 9"/>
          <p:cNvSpPr>
            <a:spLocks noGrp="1"/>
          </p:cNvSpPr>
          <p:nvPr>
            <p:ph type="ftr" sz="quarter" idx="11"/>
          </p:nvPr>
        </p:nvSpPr>
        <p:spPr/>
        <p:txBody>
          <a:bodyPr/>
          <a:lstStyle/>
          <a:p>
            <a:r>
              <a:rPr lang="en-US" smtClean="0"/>
              <a:t>Los Alamos National Laboratory</a:t>
            </a:r>
            <a:endParaRPr lang="en-US" dirty="0"/>
          </a:p>
        </p:txBody>
      </p:sp>
      <p:sp>
        <p:nvSpPr>
          <p:cNvPr id="8" name="Title 1"/>
          <p:cNvSpPr>
            <a:spLocks noGrp="1"/>
          </p:cNvSpPr>
          <p:nvPr>
            <p:ph type="title" hasCustomPrompt="1"/>
          </p:nvPr>
        </p:nvSpPr>
        <p:spPr>
          <a:xfrm>
            <a:off x="457200" y="319852"/>
            <a:ext cx="8229600" cy="501060"/>
          </a:xfrm>
          <a:prstGeom prst="rect">
            <a:avLst/>
          </a:prstGeom>
        </p:spPr>
        <p:txBody>
          <a:bodyPr anchor="ctr"/>
          <a:lstStyle>
            <a:lvl1pPr>
              <a:defRPr>
                <a:solidFill>
                  <a:schemeClr val="tx1"/>
                </a:solidFill>
              </a:defRPr>
            </a:lvl1pPr>
          </a:lstStyle>
          <a:p>
            <a:r>
              <a:rPr lang="en-US" dirty="0" smtClean="0"/>
              <a:t>Click to edit title</a:t>
            </a:r>
            <a:endParaRPr lang="en-US" dirty="0"/>
          </a:p>
        </p:txBody>
      </p:sp>
      <p:sp>
        <p:nvSpPr>
          <p:cNvPr id="11" name="Content Placeholder 2"/>
          <p:cNvSpPr>
            <a:spLocks noGrp="1"/>
          </p:cNvSpPr>
          <p:nvPr>
            <p:ph idx="1" hasCustomPrompt="1"/>
          </p:nvPr>
        </p:nvSpPr>
        <p:spPr>
          <a:xfrm>
            <a:off x="457200" y="943030"/>
            <a:ext cx="8229600" cy="4328440"/>
          </a:xfrm>
          <a:prstGeom prst="rect">
            <a:avLst/>
          </a:prstGeom>
        </p:spPr>
        <p:txBody>
          <a:bodyPr/>
          <a:lstStyle/>
          <a:p>
            <a:pPr lvl="0"/>
            <a:r>
              <a:rPr lang="en-US" dirty="0" smtClean="0"/>
              <a:t>Click to edit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199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tatement slide">
    <p:spTree>
      <p:nvGrpSpPr>
        <p:cNvPr id="1" name=""/>
        <p:cNvGrpSpPr/>
        <p:nvPr/>
      </p:nvGrpSpPr>
      <p:grpSpPr>
        <a:xfrm>
          <a:off x="0" y="0"/>
          <a:ext cx="0" cy="0"/>
          <a:chOff x="0" y="0"/>
          <a:chExt cx="0" cy="0"/>
        </a:xfrm>
      </p:grpSpPr>
      <p:sp>
        <p:nvSpPr>
          <p:cNvPr id="7" name="Picture Placeholder 14"/>
          <p:cNvSpPr>
            <a:spLocks noGrp="1"/>
          </p:cNvSpPr>
          <p:nvPr>
            <p:ph type="pic" sz="quarter" idx="15" hasCustomPrompt="1"/>
          </p:nvPr>
        </p:nvSpPr>
        <p:spPr>
          <a:xfrm>
            <a:off x="0" y="229309"/>
            <a:ext cx="9144000" cy="5256829"/>
          </a:xfrm>
          <a:prstGeom prst="rect">
            <a:avLst/>
          </a:prstGeom>
        </p:spPr>
        <p:txBody>
          <a:bodyPr vert="horz" lIns="91433" tIns="45717" rIns="91433" bIns="45717" anchor="ctr"/>
          <a:lstStyle>
            <a:lvl1pPr marL="0" marR="0" indent="0" algn="ctr" defTabSz="457164" rtl="0" eaLnBrk="1" fontAlgn="auto" latinLnBrk="0" hangingPunct="1">
              <a:lnSpc>
                <a:spcPct val="100000"/>
              </a:lnSpc>
              <a:spcBef>
                <a:spcPct val="20000"/>
              </a:spcBef>
              <a:spcAft>
                <a:spcPts val="0"/>
              </a:spcAft>
              <a:buClrTx/>
              <a:buSzTx/>
              <a:buFont typeface="Arial"/>
              <a:buNone/>
              <a:tabLst/>
              <a:defRPr lang="en-US" sz="1500" smtClean="0">
                <a:solidFill>
                  <a:srgbClr val="FFFFFF"/>
                </a:solidFill>
              </a:defRPr>
            </a:lvl1pPr>
          </a:lstStyle>
          <a:p>
            <a:r>
              <a:rPr lang="en-US" dirty="0" smtClean="0"/>
              <a:t>Click icon to insert photo</a:t>
            </a:r>
          </a:p>
          <a:p>
            <a:endParaRPr lang="en-US" dirty="0" smtClean="0"/>
          </a:p>
          <a:p>
            <a:endParaRPr lang="en-US" dirty="0" smtClean="0"/>
          </a:p>
          <a:p>
            <a:endParaRPr lang="en-US" dirty="0"/>
          </a:p>
        </p:txBody>
      </p:sp>
      <p:sp>
        <p:nvSpPr>
          <p:cNvPr id="6" name="Title 1"/>
          <p:cNvSpPr>
            <a:spLocks noGrp="1"/>
          </p:cNvSpPr>
          <p:nvPr>
            <p:ph type="title" hasCustomPrompt="1"/>
          </p:nvPr>
        </p:nvSpPr>
        <p:spPr>
          <a:xfrm>
            <a:off x="1875329" y="3046995"/>
            <a:ext cx="5393342" cy="461659"/>
          </a:xfrm>
          <a:prstGeom prst="rect">
            <a:avLst/>
          </a:prstGeom>
          <a:solidFill>
            <a:schemeClr val="accent1">
              <a:alpha val="70000"/>
            </a:schemeClr>
          </a:solidFill>
        </p:spPr>
        <p:txBody>
          <a:bodyPr vert="horz" wrap="square" lIns="91433" tIns="45717" rIns="91433" bIns="45717">
            <a:spAutoFit/>
          </a:bodyPr>
          <a:lstStyle>
            <a:lvl1pPr algn="ctr">
              <a:defRPr sz="2400" b="1">
                <a:solidFill>
                  <a:schemeClr val="bg1"/>
                </a:solidFill>
              </a:defRPr>
            </a:lvl1pPr>
          </a:lstStyle>
          <a:p>
            <a:r>
              <a:rPr lang="en-US" dirty="0" smtClean="0"/>
              <a:t>Click to add statement</a:t>
            </a:r>
            <a:endParaRPr lang="en-US" dirty="0"/>
          </a:p>
        </p:txBody>
      </p:sp>
      <p:sp>
        <p:nvSpPr>
          <p:cNvPr id="29" name="Rectangle 28"/>
          <p:cNvSpPr/>
          <p:nvPr userDrawn="1"/>
        </p:nvSpPr>
        <p:spPr>
          <a:xfrm>
            <a:off x="-117070" y="1114871"/>
            <a:ext cx="101168" cy="335921"/>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ectangle 29"/>
          <p:cNvSpPr/>
          <p:nvPr userDrawn="1"/>
        </p:nvSpPr>
        <p:spPr>
          <a:xfrm>
            <a:off x="-117070" y="1450791"/>
            <a:ext cx="101168" cy="335921"/>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Rectangle 30"/>
          <p:cNvSpPr/>
          <p:nvPr userDrawn="1"/>
        </p:nvSpPr>
        <p:spPr>
          <a:xfrm>
            <a:off x="-117070" y="1786711"/>
            <a:ext cx="101168" cy="335921"/>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Rectangle 31"/>
          <p:cNvSpPr/>
          <p:nvPr userDrawn="1"/>
        </p:nvSpPr>
        <p:spPr>
          <a:xfrm>
            <a:off x="-117070" y="2122632"/>
            <a:ext cx="101168" cy="335921"/>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Rectangle 32"/>
          <p:cNvSpPr/>
          <p:nvPr userDrawn="1"/>
        </p:nvSpPr>
        <p:spPr>
          <a:xfrm>
            <a:off x="-117070" y="1"/>
            <a:ext cx="101168" cy="335921"/>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Rectangle 33"/>
          <p:cNvSpPr/>
          <p:nvPr userDrawn="1"/>
        </p:nvSpPr>
        <p:spPr>
          <a:xfrm>
            <a:off x="-117070" y="335921"/>
            <a:ext cx="101168" cy="335921"/>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p:cNvSpPr/>
          <p:nvPr userDrawn="1"/>
        </p:nvSpPr>
        <p:spPr>
          <a:xfrm>
            <a:off x="-117070" y="727310"/>
            <a:ext cx="101168" cy="33592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365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51D7D"/>
            </a:gs>
            <a:gs pos="100000">
              <a:schemeClr val="accent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 name="Footer Placeholder 12"/>
          <p:cNvSpPr>
            <a:spLocks noGrp="1"/>
          </p:cNvSpPr>
          <p:nvPr>
            <p:ph type="ftr" sz="quarter" idx="3"/>
          </p:nvPr>
        </p:nvSpPr>
        <p:spPr>
          <a:xfrm>
            <a:off x="-1" y="5409848"/>
            <a:ext cx="3310467" cy="305152"/>
          </a:xfrm>
          <a:prstGeom prst="rect">
            <a:avLst/>
          </a:prstGeom>
        </p:spPr>
        <p:txBody>
          <a:bodyPr vert="horz" lIns="91440" tIns="45720" rIns="91440" bIns="45720" rtlCol="0" anchor="ctr"/>
          <a:lstStyle>
            <a:lvl1pPr algn="l">
              <a:defRPr sz="800">
                <a:solidFill>
                  <a:srgbClr val="FFFFFF"/>
                </a:solidFill>
              </a:defRPr>
            </a:lvl1pPr>
          </a:lstStyle>
          <a:p>
            <a:r>
              <a:rPr lang="en-US" smtClean="0"/>
              <a:t>Los Alamos National Laboratory</a:t>
            </a:r>
            <a:endParaRPr lang="en-US" dirty="0"/>
          </a:p>
        </p:txBody>
      </p:sp>
      <p:sp>
        <p:nvSpPr>
          <p:cNvPr id="14" name="Date Placeholder 13"/>
          <p:cNvSpPr>
            <a:spLocks noGrp="1"/>
          </p:cNvSpPr>
          <p:nvPr>
            <p:ph type="dt" sz="half" idx="2"/>
          </p:nvPr>
        </p:nvSpPr>
        <p:spPr>
          <a:xfrm>
            <a:off x="7004050" y="5409848"/>
            <a:ext cx="2133600" cy="305152"/>
          </a:xfrm>
          <a:prstGeom prst="rect">
            <a:avLst/>
          </a:prstGeom>
        </p:spPr>
        <p:txBody>
          <a:bodyPr vert="horz" lIns="91440" tIns="45720" rIns="91440" bIns="45720" rtlCol="0" anchor="ctr"/>
          <a:lstStyle>
            <a:lvl1pPr algn="r">
              <a:defRPr sz="800">
                <a:solidFill>
                  <a:srgbClr val="FFFFFF"/>
                </a:solidFill>
              </a:defRPr>
            </a:lvl1pPr>
          </a:lstStyle>
          <a:p>
            <a:fld id="{33415E80-817E-41B3-A1DB-15C0B125CF72}" type="datetime1">
              <a:rPr lang="en-US" smtClean="0"/>
              <a:pPr/>
              <a:t>9/20/2017</a:t>
            </a:fld>
            <a:r>
              <a:rPr lang="en-US" dirty="0" smtClean="0"/>
              <a:t>   |   </a:t>
            </a:r>
            <a:fld id="{5D01E7E5-6465-7A46-A26D-BAABC2D34D38}" type="slidenum">
              <a:rPr lang="en-US" smtClean="0"/>
              <a:pPr/>
              <a:t>‹#›</a:t>
            </a:fld>
            <a:endParaRPr lang="en-US" dirty="0"/>
          </a:p>
        </p:txBody>
      </p:sp>
      <p:sp>
        <p:nvSpPr>
          <p:cNvPr id="16" name="Rectangle 15"/>
          <p:cNvSpPr/>
          <p:nvPr/>
        </p:nvSpPr>
        <p:spPr>
          <a:xfrm>
            <a:off x="-117070" y="1238744"/>
            <a:ext cx="101168" cy="373246"/>
          </a:xfrm>
          <a:prstGeom prst="rect">
            <a:avLst/>
          </a:prstGeom>
          <a:solidFill>
            <a:srgbClr val="2682C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117070" y="1611989"/>
            <a:ext cx="101168" cy="373246"/>
          </a:xfrm>
          <a:prstGeom prst="rect">
            <a:avLst/>
          </a:prstGeom>
          <a:solidFill>
            <a:srgbClr val="EA772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p:nvSpPr>
        <p:spPr>
          <a:xfrm>
            <a:off x="-117070" y="1985234"/>
            <a:ext cx="101168" cy="373246"/>
          </a:xfrm>
          <a:prstGeom prst="rect">
            <a:avLst/>
          </a:prstGeom>
          <a:solidFill>
            <a:srgbClr val="F4482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117070" y="2358479"/>
            <a:ext cx="101168" cy="373246"/>
          </a:xfrm>
          <a:prstGeom prst="rect">
            <a:avLst/>
          </a:prstGeom>
          <a:solidFill>
            <a:srgbClr val="22935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p:nvSpPr>
        <p:spPr>
          <a:xfrm>
            <a:off x="-117070" y="0"/>
            <a:ext cx="101168" cy="373246"/>
          </a:xfrm>
          <a:prstGeom prst="rect">
            <a:avLst/>
          </a:prstGeom>
          <a:solidFill>
            <a:srgbClr val="0D0E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p:cNvSpPr/>
          <p:nvPr/>
        </p:nvSpPr>
        <p:spPr>
          <a:xfrm>
            <a:off x="-117070" y="373245"/>
            <a:ext cx="101168" cy="373246"/>
          </a:xfrm>
          <a:prstGeom prst="rect">
            <a:avLst/>
          </a:prstGeom>
          <a:solidFill>
            <a:srgbClr val="F8B6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Rectangle 21"/>
          <p:cNvSpPr/>
          <p:nvPr/>
        </p:nvSpPr>
        <p:spPr>
          <a:xfrm>
            <a:off x="-117070" y="808120"/>
            <a:ext cx="101168" cy="373246"/>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TextBox 22"/>
          <p:cNvSpPr txBox="1"/>
          <p:nvPr/>
        </p:nvSpPr>
        <p:spPr>
          <a:xfrm>
            <a:off x="-635000" y="-2"/>
            <a:ext cx="517930" cy="707886"/>
          </a:xfrm>
          <a:prstGeom prst="rect">
            <a:avLst/>
          </a:prstGeom>
          <a:noFill/>
        </p:spPr>
        <p:txBody>
          <a:bodyPr wrap="square" rtlCol="0">
            <a:spAutoFit/>
          </a:bodyPr>
          <a:lstStyle/>
          <a:p>
            <a:pPr algn="r"/>
            <a:r>
              <a:rPr lang="en-US" sz="800" b="1" dirty="0" smtClean="0">
                <a:solidFill>
                  <a:srgbClr val="0D0C2E"/>
                </a:solidFill>
              </a:rPr>
              <a:t>NOTE:</a:t>
            </a:r>
          </a:p>
          <a:p>
            <a:pPr algn="r"/>
            <a:r>
              <a:rPr lang="en-US" sz="800" dirty="0" smtClean="0">
                <a:solidFill>
                  <a:srgbClr val="0D0C2E"/>
                </a:solidFill>
              </a:rPr>
              <a:t>This is</a:t>
            </a:r>
            <a:r>
              <a:rPr lang="en-US" sz="800" baseline="0" dirty="0" smtClean="0">
                <a:solidFill>
                  <a:srgbClr val="0D0C2E"/>
                </a:solidFill>
              </a:rPr>
              <a:t> the lab color palette.</a:t>
            </a:r>
            <a:endParaRPr lang="en-US" sz="800" baseline="0" dirty="0" smtClean="0">
              <a:solidFill>
                <a:srgbClr val="0D0C2E"/>
              </a:solidFill>
              <a:latin typeface="Wingdings"/>
              <a:ea typeface="Wingdings"/>
              <a:cs typeface="Wingdings"/>
              <a:sym typeface="Wingdings"/>
            </a:endParaRPr>
          </a:p>
        </p:txBody>
      </p:sp>
    </p:spTree>
    <p:extLst>
      <p:ext uri="{BB962C8B-B14F-4D97-AF65-F5344CB8AC3E}">
        <p14:creationId xmlns:p14="http://schemas.microsoft.com/office/powerpoint/2010/main" val="13427975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49" r:id="rId3"/>
    <p:sldLayoutId id="2147483673" r:id="rId4"/>
    <p:sldLayoutId id="2147483671" r:id="rId5"/>
    <p:sldLayoutId id="2147483650" r:id="rId6"/>
    <p:sldLayoutId id="2147483660" r:id="rId7"/>
    <p:sldLayoutId id="2147483674" r:id="rId8"/>
    <p:sldLayoutId id="2147483677" r:id="rId9"/>
  </p:sldLayoutIdLst>
  <p:timing>
    <p:tnLst>
      <p:par>
        <p:cTn id="1" dur="indefinite" restart="never" nodeType="tmRoot"/>
      </p:par>
    </p:tnLst>
  </p:timing>
  <p:hf sldNum="0" hdr="0"/>
  <p:txStyles>
    <p:titleStyle>
      <a:lvl1pPr algn="l" defTabSz="457200" rtl="0" eaLnBrk="1" latinLnBrk="0" hangingPunct="1">
        <a:spcBef>
          <a:spcPct val="0"/>
        </a:spcBef>
        <a:buNone/>
        <a:defRPr sz="2400" b="1" kern="1200">
          <a:solidFill>
            <a:srgbClr val="FFFFFF"/>
          </a:solidFill>
          <a:latin typeface="+mj-lt"/>
          <a:ea typeface="+mj-ea"/>
          <a:cs typeface="+mj-cs"/>
        </a:defRPr>
      </a:lvl1pPr>
    </p:titleStyle>
    <p:bodyStyle>
      <a:lvl1pPr marL="171450" indent="-171450" algn="l" defTabSz="457200" rtl="0" eaLnBrk="1" latinLnBrk="0" hangingPunct="1">
        <a:spcBef>
          <a:spcPct val="20000"/>
        </a:spcBef>
        <a:buFont typeface="Arial"/>
        <a:buChar char="•"/>
        <a:defRPr sz="1800" b="1" kern="1200">
          <a:solidFill>
            <a:schemeClr val="tx1"/>
          </a:solidFill>
          <a:latin typeface="+mn-lt"/>
          <a:ea typeface="+mn-ea"/>
          <a:cs typeface="+mn-cs"/>
        </a:defRPr>
      </a:lvl1pPr>
      <a:lvl2pPr marL="403225" indent="-1714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628650" indent="-173038"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4075" indent="-173038" algn="l" defTabSz="457200" rtl="0" eaLnBrk="1" latinLnBrk="0" hangingPunct="1">
        <a:spcBef>
          <a:spcPct val="20000"/>
        </a:spcBef>
        <a:buFont typeface="Arial"/>
        <a:buChar char="–"/>
        <a:defRPr sz="1200" kern="1200">
          <a:solidFill>
            <a:schemeClr val="tx1"/>
          </a:solidFill>
          <a:latin typeface="+mn-lt"/>
          <a:ea typeface="+mn-ea"/>
          <a:cs typeface="+mn-cs"/>
        </a:defRPr>
      </a:lvl4pPr>
      <a:lvl5pPr marL="1087438" indent="-17462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KNL Disabled Tiles and Performance Variability</a:t>
            </a:r>
            <a:endParaRPr lang="en-US" dirty="0"/>
          </a:p>
        </p:txBody>
      </p:sp>
      <p:sp>
        <p:nvSpPr>
          <p:cNvPr id="3" name="Date Placeholder 2"/>
          <p:cNvSpPr>
            <a:spLocks noGrp="1"/>
          </p:cNvSpPr>
          <p:nvPr>
            <p:ph type="dt" sz="half" idx="10"/>
          </p:nvPr>
        </p:nvSpPr>
        <p:spPr/>
        <p:txBody>
          <a:bodyPr/>
          <a:lstStyle/>
          <a:p>
            <a:fld id="{6F61D154-BC4F-D24B-A7DB-836DDEC328D2}" type="datetime1">
              <a:rPr lang="en-US" smtClean="0"/>
              <a:t>9/20/2017</a:t>
            </a:fld>
            <a:r>
              <a:rPr lang="en-US" smtClean="0"/>
              <a:t>   |   </a:t>
            </a:r>
            <a:fld id="{5D01E7E5-6465-7A46-A26D-BAABC2D34D38}" type="slidenum">
              <a:rPr lang="en-US" smtClean="0"/>
              <a:t>1</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sp>
        <p:nvSpPr>
          <p:cNvPr id="5" name="Text Placeholder 4"/>
          <p:cNvSpPr>
            <a:spLocks noGrp="1"/>
          </p:cNvSpPr>
          <p:nvPr>
            <p:ph type="body" sz="quarter" idx="12"/>
          </p:nvPr>
        </p:nvSpPr>
        <p:spPr>
          <a:xfrm>
            <a:off x="1493045" y="943031"/>
            <a:ext cx="3020220" cy="317562"/>
          </a:xfrm>
        </p:spPr>
        <p:txBody>
          <a:bodyPr/>
          <a:lstStyle/>
          <a:p>
            <a:r>
              <a:rPr lang="en-US" dirty="0" smtClean="0"/>
              <a:t>IXPUG Annual Fall Conference 2017</a:t>
            </a:r>
            <a:endParaRPr lang="en-US" dirty="0"/>
          </a:p>
        </p:txBody>
      </p:sp>
      <p:sp>
        <p:nvSpPr>
          <p:cNvPr id="6" name="Text Placeholder 5"/>
          <p:cNvSpPr>
            <a:spLocks noGrp="1"/>
          </p:cNvSpPr>
          <p:nvPr>
            <p:ph type="body" sz="quarter" idx="13"/>
          </p:nvPr>
        </p:nvSpPr>
        <p:spPr>
          <a:xfrm>
            <a:off x="2007395" y="1260592"/>
            <a:ext cx="2505870" cy="403901"/>
          </a:xfrm>
        </p:spPr>
        <p:txBody>
          <a:bodyPr/>
          <a:lstStyle/>
          <a:p>
            <a:r>
              <a:rPr lang="en-US" dirty="0" smtClean="0"/>
              <a:t>Phil Romero</a:t>
            </a:r>
          </a:p>
          <a:p>
            <a:r>
              <a:rPr lang="en-US" dirty="0" smtClean="0"/>
              <a:t>Los Alamos National Laboratory</a:t>
            </a:r>
            <a:endParaRPr lang="en-US" dirty="0"/>
          </a:p>
        </p:txBody>
      </p:sp>
      <p:sp>
        <p:nvSpPr>
          <p:cNvPr id="7" name="Text Placeholder 6"/>
          <p:cNvSpPr>
            <a:spLocks noGrp="1"/>
          </p:cNvSpPr>
          <p:nvPr>
            <p:ph type="body" sz="quarter" idx="14"/>
          </p:nvPr>
        </p:nvSpPr>
        <p:spPr>
          <a:xfrm>
            <a:off x="1056167" y="2503342"/>
            <a:ext cx="3457097" cy="495039"/>
          </a:xfrm>
        </p:spPr>
        <p:txBody>
          <a:bodyPr/>
          <a:lstStyle/>
          <a:p>
            <a:r>
              <a:rPr lang="en-US" dirty="0" smtClean="0"/>
              <a:t>LA-UR-17-27273</a:t>
            </a:r>
          </a:p>
          <a:p>
            <a:r>
              <a:rPr lang="en-US" dirty="0" smtClean="0"/>
              <a:t> September 28, 2017</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00600" y="1708814"/>
            <a:ext cx="3886200" cy="2797434"/>
          </a:xfrm>
        </p:spPr>
      </p:pic>
    </p:spTree>
    <p:extLst>
      <p:ext uri="{BB962C8B-B14F-4D97-AF65-F5344CB8AC3E}">
        <p14:creationId xmlns:p14="http://schemas.microsoft.com/office/powerpoint/2010/main" val="171058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Showing Distances From Centroid Sample 4</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10</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Tile 28 distribution of distances from the centroid</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888" y="950976"/>
            <a:ext cx="4632960" cy="3706368"/>
          </a:xfrm>
        </p:spPr>
      </p:pic>
    </p:spTree>
    <p:extLst>
      <p:ext uri="{BB962C8B-B14F-4D97-AF65-F5344CB8AC3E}">
        <p14:creationId xmlns:p14="http://schemas.microsoft.com/office/powerpoint/2010/main" val="178996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15" y="1"/>
            <a:ext cx="8920285" cy="820911"/>
          </a:xfrm>
        </p:spPr>
        <p:txBody>
          <a:bodyPr/>
          <a:lstStyle/>
          <a:p>
            <a:r>
              <a:rPr lang="en-US" dirty="0" smtClean="0"/>
              <a:t>Combined Histograms Showing Distances From Centroid</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11</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Higher mean distances to centroid at lowest and highest numbered tiles</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880" y="942976"/>
            <a:ext cx="6690170" cy="3695890"/>
          </a:xfrm>
        </p:spPr>
      </p:pic>
    </p:spTree>
    <p:extLst>
      <p:ext uri="{BB962C8B-B14F-4D97-AF65-F5344CB8AC3E}">
        <p14:creationId xmlns:p14="http://schemas.microsoft.com/office/powerpoint/2010/main" val="421137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Performance</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12</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Experiment to evaluate which 64 of 68 cores to use</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 name="Content Placeholder 4"/>
          <p:cNvSpPr>
            <a:spLocks noGrp="1"/>
          </p:cNvSpPr>
          <p:nvPr>
            <p:ph idx="1"/>
          </p:nvPr>
        </p:nvSpPr>
        <p:spPr>
          <a:xfrm>
            <a:off x="471488" y="951159"/>
            <a:ext cx="8229600" cy="3765305"/>
          </a:xfrm>
        </p:spPr>
        <p:txBody>
          <a:bodyPr/>
          <a:lstStyle/>
          <a:p>
            <a:pPr marL="342900" lvl="0" indent="-342900">
              <a:lnSpc>
                <a:spcPct val="70000"/>
              </a:lnSpc>
              <a:spcBef>
                <a:spcPts val="0"/>
              </a:spcBef>
              <a:buClr>
                <a:srgbClr val="0066FF"/>
              </a:buClr>
              <a:buSzPct val="70636"/>
              <a:buFont typeface="Noto Sans Symbols"/>
              <a:buChar char="▪"/>
            </a:pPr>
            <a:r>
              <a:rPr lang="en-US" sz="2000" b="0" dirty="0">
                <a:solidFill>
                  <a:schemeClr val="dk1"/>
                </a:solidFill>
                <a:ea typeface="Calibri"/>
                <a:cs typeface="Calibri"/>
                <a:sym typeface="Calibri"/>
              </a:rPr>
              <a:t>Distinct delay in reaching the first few and last few tiles</a:t>
            </a:r>
          </a:p>
          <a:p>
            <a:pPr marL="342900" lvl="0" indent="-342900">
              <a:lnSpc>
                <a:spcPct val="70000"/>
              </a:lnSpc>
              <a:spcBef>
                <a:spcPts val="0"/>
              </a:spcBef>
              <a:buClr>
                <a:srgbClr val="0066FF"/>
              </a:buClr>
              <a:buSzPct val="70636"/>
              <a:buFont typeface="Noto Sans Symbols"/>
              <a:buChar char="▪"/>
            </a:pPr>
            <a:r>
              <a:rPr lang="en-US" sz="2000" b="0" dirty="0"/>
              <a:t>HPL needs to be run in powers of two (non </a:t>
            </a:r>
            <a:r>
              <a:rPr lang="en-US" sz="2000" b="0" dirty="0" err="1"/>
              <a:t>OpenMP</a:t>
            </a:r>
            <a:r>
              <a:rPr lang="en-US" sz="2000" b="0" dirty="0"/>
              <a:t> version)</a:t>
            </a:r>
          </a:p>
          <a:p>
            <a:pPr marL="342900" lvl="0" indent="-342900">
              <a:lnSpc>
                <a:spcPct val="70000"/>
              </a:lnSpc>
              <a:spcBef>
                <a:spcPts val="0"/>
              </a:spcBef>
              <a:buClr>
                <a:srgbClr val="0066FF"/>
              </a:buClr>
              <a:buSzPct val="70636"/>
              <a:buFont typeface="Noto Sans Symbols"/>
              <a:buChar char="▪"/>
            </a:pPr>
            <a:r>
              <a:rPr lang="en-US" sz="2000" b="0" dirty="0">
                <a:solidFill>
                  <a:schemeClr val="dk1"/>
                </a:solidFill>
                <a:ea typeface="Calibri"/>
                <a:cs typeface="Calibri"/>
                <a:sym typeface="Calibri"/>
              </a:rPr>
              <a:t>What happens if we select which cores to run on since we have 4 to spare</a:t>
            </a:r>
          </a:p>
          <a:p>
            <a:pPr marL="342900" lvl="0" indent="-342900">
              <a:lnSpc>
                <a:spcPct val="70000"/>
              </a:lnSpc>
              <a:spcBef>
                <a:spcPts val="0"/>
              </a:spcBef>
              <a:buClr>
                <a:srgbClr val="0066FF"/>
              </a:buClr>
              <a:buSzPct val="70636"/>
              <a:buFont typeface="Noto Sans Symbols"/>
              <a:buChar char="▪"/>
            </a:pPr>
            <a:r>
              <a:rPr lang="en-US" sz="2000" b="0" dirty="0"/>
              <a:t>Five choices were selected including:</a:t>
            </a:r>
          </a:p>
          <a:p>
            <a:pPr marL="342900" lvl="0" indent="-342900">
              <a:lnSpc>
                <a:spcPct val="70000"/>
              </a:lnSpc>
              <a:spcBef>
                <a:spcPts val="0"/>
              </a:spcBef>
              <a:buClr>
                <a:srgbClr val="0066FF"/>
              </a:buClr>
              <a:buSzPct val="70636"/>
              <a:buFont typeface="Noto Sans Symbols"/>
              <a:buChar char="▪"/>
            </a:pPr>
            <a:r>
              <a:rPr lang="en-US" b="0" dirty="0"/>
              <a:t>Without the option at all, probably what most applications are using now (</a:t>
            </a:r>
            <a:r>
              <a:rPr lang="en-US" b="0" dirty="0" err="1"/>
              <a:t>Nocc</a:t>
            </a:r>
            <a:r>
              <a:rPr lang="en-US" b="0" dirty="0"/>
              <a:t>)</a:t>
            </a:r>
          </a:p>
          <a:p>
            <a:pPr marL="342900" lvl="0" indent="-342900">
              <a:lnSpc>
                <a:spcPct val="70000"/>
              </a:lnSpc>
              <a:spcBef>
                <a:spcPts val="0"/>
              </a:spcBef>
              <a:buClr>
                <a:srgbClr val="0066FF"/>
              </a:buClr>
              <a:buSzPct val="70636"/>
              <a:buFont typeface="Noto Sans Symbols"/>
              <a:buChar char="▪"/>
            </a:pPr>
            <a:r>
              <a:rPr lang="en-US" b="0" dirty="0"/>
              <a:t>Using the outer two cores on the first two tiles (cores 0,3) and last two tiles (cores 64,67) labeled CC03</a:t>
            </a:r>
          </a:p>
          <a:p>
            <a:pPr marL="342900" indent="-342900">
              <a:lnSpc>
                <a:spcPct val="70000"/>
              </a:lnSpc>
              <a:spcBef>
                <a:spcPts val="0"/>
              </a:spcBef>
              <a:buClr>
                <a:srgbClr val="0066FF"/>
              </a:buClr>
              <a:buSzPct val="70636"/>
              <a:buFont typeface="Noto Sans Symbols"/>
              <a:buChar char="▪"/>
            </a:pPr>
            <a:r>
              <a:rPr lang="en-US" b="0" dirty="0"/>
              <a:t>Using the inner two cores on the first two tiles (cores 1,2) and the last two tiles (cores 65,66) labeled CC12</a:t>
            </a:r>
          </a:p>
          <a:p>
            <a:pPr marL="342900" lvl="0" indent="-342900">
              <a:lnSpc>
                <a:spcPct val="70000"/>
              </a:lnSpc>
              <a:spcBef>
                <a:spcPts val="0"/>
              </a:spcBef>
              <a:buClr>
                <a:srgbClr val="0066FF"/>
              </a:buClr>
              <a:buSzPct val="70636"/>
              <a:buFont typeface="Noto Sans Symbols"/>
              <a:buChar char="▪"/>
            </a:pPr>
            <a:r>
              <a:rPr lang="en-US" b="0" dirty="0"/>
              <a:t>Placing rank 0 at the middle core 33 and working out toward the ends and using only (cores 0,3, 64, 67 as above of the 0,1,2,3 and 63,64,65,67 set of cores) the outermost cores of the tiles at each end.  Labeled CC3303</a:t>
            </a:r>
          </a:p>
          <a:p>
            <a:pPr marL="342900" lvl="0" indent="-342900">
              <a:lnSpc>
                <a:spcPct val="70000"/>
              </a:lnSpc>
              <a:spcBef>
                <a:spcPts val="0"/>
              </a:spcBef>
              <a:buClr>
                <a:srgbClr val="0066FF"/>
              </a:buClr>
              <a:buSzPct val="70636"/>
              <a:buFont typeface="Noto Sans Symbols"/>
              <a:buChar char="▪"/>
            </a:pPr>
            <a:r>
              <a:rPr lang="en-US" b="0" dirty="0"/>
              <a:t>Same as above only using the innermost cores at the ends that is labeled CC3312.  These last two were meant to determine if using the cores closest to the most other cores could speed up the application since rank 0 is heavily used for coordination</a:t>
            </a:r>
            <a:endParaRPr lang="en-US" sz="2000" b="0" dirty="0">
              <a:solidFill>
                <a:schemeClr val="dk1"/>
              </a:solidFill>
              <a:ea typeface="Calibri"/>
              <a:cs typeface="Calibri"/>
              <a:sym typeface="Calibri"/>
            </a:endParaRPr>
          </a:p>
          <a:p>
            <a:endParaRPr lang="en-US" dirty="0"/>
          </a:p>
        </p:txBody>
      </p:sp>
    </p:spTree>
    <p:extLst>
      <p:ext uri="{BB962C8B-B14F-4D97-AF65-F5344CB8AC3E}">
        <p14:creationId xmlns:p14="http://schemas.microsoft.com/office/powerpoint/2010/main" val="168895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Performance Boxplot with </a:t>
            </a:r>
            <a:r>
              <a:rPr lang="en-US" dirty="0" err="1" smtClean="0"/>
              <a:t>Nocc</a:t>
            </a:r>
            <a:r>
              <a:rPr lang="en-US" dirty="0" smtClean="0"/>
              <a:t> Placement Option</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13</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Wide Performance variation is more prevalent in nodes</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0240" y="873475"/>
            <a:ext cx="5379357" cy="3765550"/>
          </a:xfrm>
        </p:spPr>
      </p:pic>
    </p:spTree>
    <p:extLst>
      <p:ext uri="{BB962C8B-B14F-4D97-AF65-F5344CB8AC3E}">
        <p14:creationId xmlns:p14="http://schemas.microsoft.com/office/powerpoint/2010/main" val="302260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Performance Boxplot with CC03 and CC12 Options</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14</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Wide Performance variation is more prevalent in CC12 than CC03</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32" y="1254895"/>
            <a:ext cx="4555025" cy="3188518"/>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52728"/>
            <a:ext cx="4572397" cy="3200678"/>
          </a:xfrm>
          <a:prstGeom prst="rect">
            <a:avLst/>
          </a:prstGeom>
        </p:spPr>
      </p:pic>
    </p:spTree>
    <p:extLst>
      <p:ext uri="{BB962C8B-B14F-4D97-AF65-F5344CB8AC3E}">
        <p14:creationId xmlns:p14="http://schemas.microsoft.com/office/powerpoint/2010/main" val="75675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Performance Boxplot with CC3303 and CC3312 Options</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15</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Wide Performance variation is more prevalent in CC3303 than CC312</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456" y="1252728"/>
            <a:ext cx="4572397" cy="3200678"/>
          </a:xfr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52728"/>
            <a:ext cx="4572397" cy="3200678"/>
          </a:xfrm>
          <a:prstGeom prst="rect">
            <a:avLst/>
          </a:prstGeom>
        </p:spPr>
      </p:pic>
    </p:spTree>
    <p:extLst>
      <p:ext uri="{BB962C8B-B14F-4D97-AF65-F5344CB8AC3E}">
        <p14:creationId xmlns:p14="http://schemas.microsoft.com/office/powerpoint/2010/main" val="339243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Reduction in Performance Variability</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16</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Reduction in performance variability is possible with core placement</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 name="Content Placeholder 4"/>
          <p:cNvSpPr>
            <a:spLocks noGrp="1"/>
          </p:cNvSpPr>
          <p:nvPr>
            <p:ph idx="1"/>
          </p:nvPr>
        </p:nvSpPr>
        <p:spPr>
          <a:xfrm>
            <a:off x="457200" y="2083980"/>
            <a:ext cx="8179594" cy="2632483"/>
          </a:xfrm>
        </p:spPr>
        <p:txBody>
          <a:bodyPr/>
          <a:lstStyle/>
          <a:p>
            <a:pPr fontAlgn="ctr"/>
            <a:endParaRPr lang="en-US" b="0"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 y="828610"/>
            <a:ext cx="853899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3458" y="2291927"/>
            <a:ext cx="8658225" cy="2169825"/>
          </a:xfrm>
          <a:prstGeom prst="rect">
            <a:avLst/>
          </a:prstGeom>
        </p:spPr>
        <p:txBody>
          <a:bodyPr wrap="square">
            <a:spAutoFit/>
          </a:bodyPr>
          <a:lstStyle/>
          <a:p>
            <a:pPr marL="342900" lvl="0" indent="-342900" defTabSz="914400">
              <a:lnSpc>
                <a:spcPct val="90000"/>
              </a:lnSpc>
              <a:buClr>
                <a:srgbClr val="0066FF"/>
              </a:buClr>
              <a:buSzPct val="70000"/>
              <a:buFont typeface="Noto Sans Symbols"/>
              <a:buChar char="▪"/>
            </a:pPr>
            <a:r>
              <a:rPr lang="en-US" kern="0" dirty="0">
                <a:solidFill>
                  <a:srgbClr val="000000"/>
                </a:solidFill>
                <a:latin typeface="Arial" panose="020B0604020202020204" pitchFamily="34" charset="0"/>
                <a:cs typeface="Arial" panose="020B0604020202020204" pitchFamily="34" charset="0"/>
                <a:sym typeface="Calibri"/>
              </a:rPr>
              <a:t>The table above shows there is an 84% reduction in the mean </a:t>
            </a:r>
            <a:r>
              <a:rPr lang="en-US" kern="0" dirty="0" smtClean="0">
                <a:solidFill>
                  <a:srgbClr val="000000"/>
                </a:solidFill>
                <a:latin typeface="Arial" panose="020B0604020202020204" pitchFamily="34" charset="0"/>
                <a:cs typeface="Arial" panose="020B0604020202020204" pitchFamily="34" charset="0"/>
                <a:sym typeface="Calibri"/>
              </a:rPr>
              <a:t>of the standard deviations </a:t>
            </a:r>
            <a:r>
              <a:rPr lang="en-US" kern="0" dirty="0">
                <a:solidFill>
                  <a:srgbClr val="000000"/>
                </a:solidFill>
                <a:latin typeface="Arial" panose="020B0604020202020204" pitchFamily="34" charset="0"/>
                <a:cs typeface="Arial" panose="020B0604020202020204" pitchFamily="34" charset="0"/>
                <a:sym typeface="Calibri"/>
              </a:rPr>
              <a:t>(runtime/performance variability) obtained across all nodes tested when the CC03 option is utilized from when the –cc option is not utilized.  This can be seen from the series of boxplots that are attached where the CC03 option has the smallest boxes of any of the plots.  </a:t>
            </a:r>
            <a:endParaRPr lang="en-US" kern="0" dirty="0" smtClean="0">
              <a:solidFill>
                <a:srgbClr val="000000"/>
              </a:solidFill>
              <a:latin typeface="Arial" panose="020B0604020202020204" pitchFamily="34" charset="0"/>
              <a:cs typeface="Arial" panose="020B0604020202020204" pitchFamily="34" charset="0"/>
              <a:sym typeface="Calibri"/>
            </a:endParaRPr>
          </a:p>
          <a:p>
            <a:pPr marL="342900" lvl="0" indent="-342900" defTabSz="914400">
              <a:lnSpc>
                <a:spcPct val="90000"/>
              </a:lnSpc>
              <a:buClr>
                <a:srgbClr val="0066FF"/>
              </a:buClr>
              <a:buSzPct val="70000"/>
              <a:buFont typeface="Noto Sans Symbols"/>
              <a:buChar char="▪"/>
            </a:pPr>
            <a:r>
              <a:rPr lang="en-US" kern="0" dirty="0" smtClean="0">
                <a:solidFill>
                  <a:srgbClr val="000000"/>
                </a:solidFill>
                <a:latin typeface="Arial" panose="020B0604020202020204" pitchFamily="34" charset="0"/>
                <a:cs typeface="Arial" panose="020B0604020202020204" pitchFamily="34" charset="0"/>
                <a:sym typeface="Calibri"/>
              </a:rPr>
              <a:t>Note: The first result from each run was discarded as </a:t>
            </a:r>
            <a:r>
              <a:rPr lang="en-US" kern="0" dirty="0">
                <a:solidFill>
                  <a:srgbClr val="000000"/>
                </a:solidFill>
                <a:latin typeface="Arial" panose="020B0604020202020204" pitchFamily="34" charset="0"/>
                <a:cs typeface="Arial" panose="020B0604020202020204" pitchFamily="34" charset="0"/>
                <a:sym typeface="Calibri"/>
              </a:rPr>
              <a:t>it typically runs about 25 </a:t>
            </a:r>
            <a:r>
              <a:rPr lang="en-US" kern="0" dirty="0" err="1">
                <a:solidFill>
                  <a:srgbClr val="000000"/>
                </a:solidFill>
                <a:latin typeface="Arial" panose="020B0604020202020204" pitchFamily="34" charset="0"/>
                <a:cs typeface="Arial" panose="020B0604020202020204" pitchFamily="34" charset="0"/>
                <a:sym typeface="Calibri"/>
              </a:rPr>
              <a:t>GFlops</a:t>
            </a:r>
            <a:r>
              <a:rPr lang="en-US" kern="0" dirty="0">
                <a:solidFill>
                  <a:srgbClr val="000000"/>
                </a:solidFill>
                <a:latin typeface="Arial" panose="020B0604020202020204" pitchFamily="34" charset="0"/>
                <a:cs typeface="Arial" panose="020B0604020202020204" pitchFamily="34" charset="0"/>
                <a:sym typeface="Calibri"/>
              </a:rPr>
              <a:t> slower than all others and leaving it in would bias the </a:t>
            </a:r>
            <a:r>
              <a:rPr lang="en-US" kern="0" dirty="0" smtClean="0">
                <a:solidFill>
                  <a:srgbClr val="000000"/>
                </a:solidFill>
                <a:latin typeface="Arial" panose="020B0604020202020204" pitchFamily="34" charset="0"/>
                <a:cs typeface="Arial" panose="020B0604020202020204" pitchFamily="34" charset="0"/>
                <a:sym typeface="Calibri"/>
              </a:rPr>
              <a:t>results when </a:t>
            </a:r>
            <a:r>
              <a:rPr lang="en-US" kern="0" dirty="0">
                <a:solidFill>
                  <a:srgbClr val="000000"/>
                </a:solidFill>
                <a:latin typeface="Arial" panose="020B0604020202020204" pitchFamily="34" charset="0"/>
                <a:cs typeface="Arial" panose="020B0604020202020204" pitchFamily="34" charset="0"/>
                <a:sym typeface="Calibri"/>
              </a:rPr>
              <a:t>a node had more runs of a given type than other </a:t>
            </a:r>
            <a:r>
              <a:rPr lang="en-US" kern="0" dirty="0" smtClean="0">
                <a:solidFill>
                  <a:srgbClr val="000000"/>
                </a:solidFill>
                <a:latin typeface="Arial" panose="020B0604020202020204" pitchFamily="34" charset="0"/>
                <a:cs typeface="Arial" panose="020B0604020202020204" pitchFamily="34" charset="0"/>
                <a:sym typeface="Calibri"/>
              </a:rPr>
              <a:t>types.</a:t>
            </a:r>
            <a:r>
              <a:rPr lang="en-US" kern="0" dirty="0">
                <a:solidFill>
                  <a:srgbClr val="000000"/>
                </a:solidFill>
                <a:latin typeface="Calibri"/>
                <a:sym typeface="Calibri"/>
              </a:rPr>
              <a:t> </a:t>
            </a:r>
            <a:r>
              <a:rPr lang="en-US" sz="2400" kern="0" dirty="0">
                <a:solidFill>
                  <a:srgbClr val="000000"/>
                </a:solidFill>
                <a:latin typeface="Calibri"/>
                <a:sym typeface="Calibri"/>
              </a:rPr>
              <a:t> </a:t>
            </a:r>
            <a:endParaRPr lang="en-US" sz="2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1543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Study done in MOAB</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17</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Reduction in performance variability is possible with core placement</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 name="Content Placeholder 4"/>
          <p:cNvSpPr>
            <a:spLocks noGrp="1"/>
          </p:cNvSpPr>
          <p:nvPr>
            <p:ph idx="1"/>
          </p:nvPr>
        </p:nvSpPr>
        <p:spPr>
          <a:xfrm>
            <a:off x="457200" y="2083980"/>
            <a:ext cx="8179594" cy="2632483"/>
          </a:xfrm>
        </p:spPr>
        <p:txBody>
          <a:bodyPr/>
          <a:lstStyle/>
          <a:p>
            <a:pPr fontAlgn="ctr"/>
            <a:endParaRPr lang="en-US" b="0" dirty="0"/>
          </a:p>
          <a:p>
            <a:endParaRPr lang="en-US" dirty="0"/>
          </a:p>
        </p:txBody>
      </p:sp>
      <p:sp>
        <p:nvSpPr>
          <p:cNvPr id="7" name="Rectangle 6"/>
          <p:cNvSpPr/>
          <p:nvPr/>
        </p:nvSpPr>
        <p:spPr>
          <a:xfrm>
            <a:off x="338250" y="999067"/>
            <a:ext cx="8658225" cy="1920526"/>
          </a:xfrm>
          <a:prstGeom prst="rect">
            <a:avLst/>
          </a:prstGeom>
        </p:spPr>
        <p:txBody>
          <a:bodyPr wrap="square">
            <a:spAutoFit/>
          </a:bodyPr>
          <a:lstStyle/>
          <a:p>
            <a:pPr marL="342900" lvl="0" indent="-342900" defTabSz="914400">
              <a:lnSpc>
                <a:spcPct val="90000"/>
              </a:lnSpc>
              <a:buClr>
                <a:srgbClr val="0066FF"/>
              </a:buClr>
              <a:buSzPct val="70000"/>
              <a:buFont typeface="Noto Sans Symbols"/>
              <a:buChar char="▪"/>
            </a:pPr>
            <a:r>
              <a:rPr lang="en-US" kern="0" dirty="0" smtClean="0">
                <a:solidFill>
                  <a:srgbClr val="000000"/>
                </a:solidFill>
                <a:latin typeface="Arial" panose="020B0604020202020204" pitchFamily="34" charset="0"/>
                <a:cs typeface="Arial" panose="020B0604020202020204" pitchFamily="34" charset="0"/>
                <a:sym typeface="Calibri"/>
              </a:rPr>
              <a:t>This study was conducted with the MOAB scheduler, we have since switched to </a:t>
            </a:r>
            <a:r>
              <a:rPr lang="en-US" kern="0" dirty="0" err="1" smtClean="0">
                <a:solidFill>
                  <a:srgbClr val="000000"/>
                </a:solidFill>
                <a:latin typeface="Arial" panose="020B0604020202020204" pitchFamily="34" charset="0"/>
                <a:cs typeface="Arial" panose="020B0604020202020204" pitchFamily="34" charset="0"/>
                <a:sym typeface="Calibri"/>
              </a:rPr>
              <a:t>Slurm</a:t>
            </a:r>
            <a:r>
              <a:rPr lang="en-US" kern="0" dirty="0" smtClean="0">
                <a:solidFill>
                  <a:srgbClr val="000000"/>
                </a:solidFill>
                <a:latin typeface="Arial" panose="020B0604020202020204" pitchFamily="34" charset="0"/>
                <a:cs typeface="Arial" panose="020B0604020202020204" pitchFamily="34" charset="0"/>
                <a:sym typeface="Calibri"/>
              </a:rPr>
              <a:t>.  </a:t>
            </a:r>
          </a:p>
          <a:p>
            <a:pPr marL="342900" lvl="0" indent="-342900" defTabSz="914400">
              <a:lnSpc>
                <a:spcPct val="90000"/>
              </a:lnSpc>
              <a:buClr>
                <a:srgbClr val="0066FF"/>
              </a:buClr>
              <a:buSzPct val="70000"/>
              <a:buFont typeface="Noto Sans Symbols"/>
              <a:buChar char="▪"/>
            </a:pPr>
            <a:r>
              <a:rPr lang="en-US" kern="0" dirty="0" smtClean="0">
                <a:solidFill>
                  <a:srgbClr val="000000"/>
                </a:solidFill>
                <a:latin typeface="Arial" panose="020B0604020202020204" pitchFamily="34" charset="0"/>
                <a:cs typeface="Arial" panose="020B0604020202020204" pitchFamily="34" charset="0"/>
                <a:sym typeface="Calibri"/>
              </a:rPr>
              <a:t>Initially the –</a:t>
            </a:r>
            <a:r>
              <a:rPr lang="en-US" kern="0" dirty="0" err="1" smtClean="0">
                <a:solidFill>
                  <a:srgbClr val="000000"/>
                </a:solidFill>
                <a:latin typeface="Arial" panose="020B0604020202020204" pitchFamily="34" charset="0"/>
                <a:cs typeface="Arial" panose="020B0604020202020204" pitchFamily="34" charset="0"/>
                <a:sym typeface="Calibri"/>
              </a:rPr>
              <a:t>cpu_bind:map_cpu</a:t>
            </a:r>
            <a:r>
              <a:rPr lang="en-US" kern="0" dirty="0" smtClean="0">
                <a:solidFill>
                  <a:srgbClr val="000000"/>
                </a:solidFill>
                <a:latin typeface="Arial" panose="020B0604020202020204" pitchFamily="34" charset="0"/>
                <a:cs typeface="Arial" panose="020B0604020202020204" pitchFamily="34" charset="0"/>
                <a:sym typeface="Calibri"/>
              </a:rPr>
              <a:t>=0x01,0x03… option did not work.  </a:t>
            </a:r>
          </a:p>
          <a:p>
            <a:pPr marL="342900" lvl="0" indent="-342900" defTabSz="914400">
              <a:lnSpc>
                <a:spcPct val="90000"/>
              </a:lnSpc>
              <a:buClr>
                <a:srgbClr val="0066FF"/>
              </a:buClr>
              <a:buSzPct val="70000"/>
              <a:buFont typeface="Noto Sans Symbols"/>
              <a:buChar char="▪"/>
            </a:pPr>
            <a:r>
              <a:rPr lang="en-US" kern="0" dirty="0" smtClean="0">
                <a:solidFill>
                  <a:srgbClr val="000000"/>
                </a:solidFill>
                <a:latin typeface="Arial" panose="020B0604020202020204" pitchFamily="34" charset="0"/>
                <a:cs typeface="Arial" panose="020B0604020202020204" pitchFamily="34" charset="0"/>
                <a:sym typeface="Calibri"/>
              </a:rPr>
              <a:t>Study has not been repeated under </a:t>
            </a:r>
            <a:r>
              <a:rPr lang="en-US" kern="0" dirty="0" err="1" smtClean="0">
                <a:solidFill>
                  <a:srgbClr val="000000"/>
                </a:solidFill>
                <a:latin typeface="Arial" panose="020B0604020202020204" pitchFamily="34" charset="0"/>
                <a:cs typeface="Arial" panose="020B0604020202020204" pitchFamily="34" charset="0"/>
                <a:sym typeface="Calibri"/>
              </a:rPr>
              <a:t>slurm</a:t>
            </a:r>
            <a:r>
              <a:rPr lang="en-US" kern="0" dirty="0" smtClean="0">
                <a:solidFill>
                  <a:srgbClr val="000000"/>
                </a:solidFill>
                <a:latin typeface="Arial" panose="020B0604020202020204" pitchFamily="34" charset="0"/>
                <a:cs typeface="Arial" panose="020B0604020202020204" pitchFamily="34" charset="0"/>
                <a:sym typeface="Calibri"/>
              </a:rPr>
              <a:t>.</a:t>
            </a:r>
          </a:p>
          <a:p>
            <a:pPr marL="342900" lvl="0" indent="-342900" defTabSz="914400">
              <a:lnSpc>
                <a:spcPct val="90000"/>
              </a:lnSpc>
              <a:buClr>
                <a:srgbClr val="0066FF"/>
              </a:buClr>
              <a:buSzPct val="70000"/>
              <a:buFont typeface="Noto Sans Symbols"/>
              <a:buChar char="▪"/>
            </a:pPr>
            <a:r>
              <a:rPr lang="en-US" kern="0" dirty="0" smtClean="0">
                <a:solidFill>
                  <a:srgbClr val="000000"/>
                </a:solidFill>
                <a:latin typeface="Arial" panose="020B0604020202020204" pitchFamily="34" charset="0"/>
                <a:cs typeface="Arial" panose="020B0604020202020204" pitchFamily="34" charset="0"/>
                <a:sym typeface="Calibri"/>
              </a:rPr>
              <a:t>However, there is reason to believe that </a:t>
            </a:r>
            <a:r>
              <a:rPr lang="en-US" kern="0" dirty="0" err="1" smtClean="0">
                <a:solidFill>
                  <a:srgbClr val="000000"/>
                </a:solidFill>
                <a:latin typeface="Arial" panose="020B0604020202020204" pitchFamily="34" charset="0"/>
                <a:cs typeface="Arial" panose="020B0604020202020204" pitchFamily="34" charset="0"/>
                <a:sym typeface="Calibri"/>
              </a:rPr>
              <a:t>map_cpu</a:t>
            </a:r>
            <a:r>
              <a:rPr lang="en-US" kern="0" dirty="0" smtClean="0">
                <a:solidFill>
                  <a:srgbClr val="000000"/>
                </a:solidFill>
                <a:latin typeface="Arial" panose="020B0604020202020204" pitchFamily="34" charset="0"/>
                <a:cs typeface="Arial" panose="020B0604020202020204" pitchFamily="34" charset="0"/>
                <a:sym typeface="Calibri"/>
              </a:rPr>
              <a:t> does work now, at least with </a:t>
            </a:r>
            <a:r>
              <a:rPr lang="en-US" kern="0" dirty="0" err="1" smtClean="0">
                <a:solidFill>
                  <a:srgbClr val="000000"/>
                </a:solidFill>
                <a:latin typeface="Arial" panose="020B0604020202020204" pitchFamily="34" charset="0"/>
                <a:cs typeface="Arial" panose="020B0604020202020204" pitchFamily="34" charset="0"/>
                <a:sym typeface="Calibri"/>
              </a:rPr>
              <a:t>OpenMP</a:t>
            </a:r>
            <a:r>
              <a:rPr lang="en-US" kern="0" dirty="0" smtClean="0">
                <a:solidFill>
                  <a:srgbClr val="000000"/>
                </a:solidFill>
                <a:latin typeface="Arial" panose="020B0604020202020204" pitchFamily="34" charset="0"/>
                <a:cs typeface="Arial" panose="020B0604020202020204" pitchFamily="34" charset="0"/>
                <a:sym typeface="Calibri"/>
              </a:rPr>
              <a:t>.</a:t>
            </a:r>
          </a:p>
          <a:p>
            <a:pPr lvl="0" defTabSz="914400">
              <a:lnSpc>
                <a:spcPct val="90000"/>
              </a:lnSpc>
              <a:buClr>
                <a:srgbClr val="0066FF"/>
              </a:buClr>
              <a:buSzPct val="70000"/>
            </a:pPr>
            <a:r>
              <a:rPr lang="en-US" kern="0" dirty="0">
                <a:solidFill>
                  <a:srgbClr val="000000"/>
                </a:solidFill>
                <a:latin typeface="Calibri"/>
                <a:sym typeface="Calibri"/>
              </a:rPr>
              <a:t> </a:t>
            </a:r>
            <a:r>
              <a:rPr lang="en-US" sz="2400" kern="0" dirty="0">
                <a:solidFill>
                  <a:srgbClr val="000000"/>
                </a:solidFill>
                <a:latin typeface="Calibri"/>
                <a:sym typeface="Calibri"/>
              </a:rPr>
              <a:t> </a:t>
            </a:r>
            <a:endParaRPr lang="en-US" sz="24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7562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KNL and Haswell Bandwidth </a:t>
            </a:r>
            <a:r>
              <a:rPr lang="en-US" dirty="0" smtClean="0"/>
              <a:t>D</a:t>
            </a:r>
            <a:r>
              <a:rPr lang="en-US" dirty="0" smtClean="0"/>
              <a:t>istributions</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18</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KNL and Haswell Have very different bandwidth distributions between cores</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8419" r="-361"/>
          <a:stretch/>
        </p:blipFill>
        <p:spPr>
          <a:xfrm>
            <a:off x="-1005840" y="1175311"/>
            <a:ext cx="4937760" cy="3267518"/>
          </a:xfr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613" r="-26"/>
          <a:stretch/>
        </p:blipFill>
        <p:spPr>
          <a:xfrm>
            <a:off x="3964174" y="1175311"/>
            <a:ext cx="4748840" cy="3265245"/>
          </a:xfrm>
          <a:prstGeom prst="rect">
            <a:avLst/>
          </a:prstGeom>
        </p:spPr>
      </p:pic>
    </p:spTree>
    <p:extLst>
      <p:ext uri="{BB962C8B-B14F-4D97-AF65-F5344CB8AC3E}">
        <p14:creationId xmlns:p14="http://schemas.microsoft.com/office/powerpoint/2010/main" val="1384535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
            <a:ext cx="8558212" cy="820911"/>
          </a:xfrm>
        </p:spPr>
        <p:txBody>
          <a:bodyPr/>
          <a:lstStyle/>
          <a:p>
            <a:r>
              <a:rPr lang="en-US" dirty="0" smtClean="0"/>
              <a:t>Conclusions and Insights</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19</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KNL and Haswell Have very different bandwidth distributions between cores</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5" name="Content Placeholder 4"/>
          <p:cNvSpPr>
            <a:spLocks noGrp="1"/>
          </p:cNvSpPr>
          <p:nvPr>
            <p:ph idx="1"/>
          </p:nvPr>
        </p:nvSpPr>
        <p:spPr>
          <a:xfrm>
            <a:off x="457200" y="1502734"/>
            <a:ext cx="8169349" cy="3069265"/>
          </a:xfrm>
        </p:spPr>
        <p:txBody>
          <a:bodyPr/>
          <a:lstStyle/>
          <a:p>
            <a:pPr marL="342900" lvl="0" indent="-342900">
              <a:lnSpc>
                <a:spcPct val="70000"/>
              </a:lnSpc>
              <a:spcBef>
                <a:spcPts val="0"/>
              </a:spcBef>
              <a:buClr>
                <a:srgbClr val="0066FF"/>
              </a:buClr>
              <a:buSzPct val="71400"/>
              <a:buFont typeface="Noto Sans Symbols"/>
              <a:buChar char="▪"/>
            </a:pPr>
            <a:r>
              <a:rPr lang="en-US" dirty="0">
                <a:solidFill>
                  <a:schemeClr val="dk1"/>
                </a:solidFill>
                <a:latin typeface="Arial" panose="020B0604020202020204" pitchFamily="34" charset="0"/>
                <a:ea typeface="Calibri"/>
                <a:cs typeface="Arial" panose="020B0604020202020204" pitchFamily="34" charset="0"/>
                <a:sym typeface="Calibri"/>
              </a:rPr>
              <a:t>Utilizing the –cc </a:t>
            </a:r>
            <a:r>
              <a:rPr lang="en-US" dirty="0" err="1">
                <a:solidFill>
                  <a:schemeClr val="dk1"/>
                </a:solidFill>
                <a:latin typeface="Arial" panose="020B0604020202020204" pitchFamily="34" charset="0"/>
                <a:ea typeface="Calibri"/>
                <a:cs typeface="Arial" panose="020B0604020202020204" pitchFamily="34" charset="0"/>
                <a:sym typeface="Calibri"/>
              </a:rPr>
              <a:t>aprun</a:t>
            </a:r>
            <a:r>
              <a:rPr lang="en-US" dirty="0">
                <a:solidFill>
                  <a:schemeClr val="dk1"/>
                </a:solidFill>
                <a:latin typeface="Arial" panose="020B0604020202020204" pitchFamily="34" charset="0"/>
                <a:ea typeface="Calibri"/>
                <a:cs typeface="Arial" panose="020B0604020202020204" pitchFamily="34" charset="0"/>
                <a:sym typeface="Calibri"/>
              </a:rPr>
              <a:t> option can reduce performance variation up to ~85</a:t>
            </a:r>
            <a:r>
              <a:rPr lang="en-US" dirty="0" smtClean="0">
                <a:solidFill>
                  <a:schemeClr val="dk1"/>
                </a:solidFill>
                <a:latin typeface="Arial" panose="020B0604020202020204" pitchFamily="34" charset="0"/>
                <a:ea typeface="Calibri"/>
                <a:cs typeface="Arial" panose="020B0604020202020204" pitchFamily="34" charset="0"/>
                <a:sym typeface="Calibri"/>
              </a:rPr>
              <a:t>%  </a:t>
            </a:r>
          </a:p>
          <a:p>
            <a:pPr marL="342900" lvl="0" indent="-342900">
              <a:lnSpc>
                <a:spcPct val="70000"/>
              </a:lnSpc>
              <a:spcBef>
                <a:spcPts val="0"/>
              </a:spcBef>
              <a:buClr>
                <a:srgbClr val="0066FF"/>
              </a:buClr>
              <a:buSzPct val="71400"/>
              <a:buFont typeface="Noto Sans Symbols"/>
              <a:buChar char="▪"/>
            </a:pPr>
            <a:r>
              <a:rPr lang="en-US" dirty="0" smtClean="0">
                <a:solidFill>
                  <a:schemeClr val="dk1"/>
                </a:solidFill>
                <a:latin typeface="Arial" panose="020B0604020202020204" pitchFamily="34" charset="0"/>
                <a:ea typeface="Calibri"/>
                <a:cs typeface="Arial" panose="020B0604020202020204" pitchFamily="34" charset="0"/>
                <a:sym typeface="Calibri"/>
              </a:rPr>
              <a:t>Testing was with the HPL, your results may vary.</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342900" lvl="0" indent="-342900">
              <a:lnSpc>
                <a:spcPct val="70000"/>
              </a:lnSpc>
              <a:spcBef>
                <a:spcPts val="480"/>
              </a:spcBef>
              <a:buClr>
                <a:srgbClr val="0066FF"/>
              </a:buClr>
              <a:buSzPct val="71400"/>
              <a:buFont typeface="Noto Sans Symbols"/>
              <a:buChar char="▪"/>
            </a:pPr>
            <a:r>
              <a:rPr lang="en-US" dirty="0">
                <a:solidFill>
                  <a:schemeClr val="dk1"/>
                </a:solidFill>
                <a:latin typeface="Arial" panose="020B0604020202020204" pitchFamily="34" charset="0"/>
                <a:ea typeface="Calibri"/>
                <a:cs typeface="Arial" panose="020B0604020202020204" pitchFamily="34" charset="0"/>
                <a:sym typeface="Calibri"/>
              </a:rPr>
              <a:t>Disabled tile prevalence makes the CC03 option best to use</a:t>
            </a:r>
          </a:p>
          <a:p>
            <a:pPr marL="342900" lvl="0" indent="-342900">
              <a:lnSpc>
                <a:spcPct val="70000"/>
              </a:lnSpc>
              <a:spcBef>
                <a:spcPts val="480"/>
              </a:spcBef>
              <a:buClr>
                <a:srgbClr val="0066FF"/>
              </a:buClr>
              <a:buSzPct val="71400"/>
              <a:buFont typeface="Noto Sans Symbols"/>
              <a:buChar char="▪"/>
            </a:pPr>
            <a:r>
              <a:rPr lang="en-US" dirty="0">
                <a:latin typeface="Arial" panose="020B0604020202020204" pitchFamily="34" charset="0"/>
                <a:cs typeface="Arial" panose="020B0604020202020204" pitchFamily="34" charset="0"/>
              </a:rPr>
              <a:t>Disabled tile concentration in quadrants may force work across </a:t>
            </a:r>
            <a:r>
              <a:rPr lang="en-US" dirty="0" err="1">
                <a:latin typeface="Arial" panose="020B0604020202020204" pitchFamily="34" charset="0"/>
                <a:cs typeface="Arial" panose="020B0604020202020204" pitchFamily="34" charset="0"/>
              </a:rPr>
              <a:t>numa</a:t>
            </a:r>
            <a:r>
              <a:rPr lang="en-US" dirty="0">
                <a:latin typeface="Arial" panose="020B0604020202020204" pitchFamily="34" charset="0"/>
                <a:cs typeface="Arial" panose="020B0604020202020204" pitchFamily="34" charset="0"/>
              </a:rPr>
              <a:t> boundaries</a:t>
            </a:r>
          </a:p>
          <a:p>
            <a:pPr marL="342900" lvl="0" indent="-342900">
              <a:lnSpc>
                <a:spcPct val="70000"/>
              </a:lnSpc>
              <a:spcBef>
                <a:spcPts val="480"/>
              </a:spcBef>
              <a:buClr>
                <a:srgbClr val="0066FF"/>
              </a:buClr>
              <a:buSzPct val="71400"/>
              <a:buFont typeface="Noto Sans Symbols"/>
              <a:buChar char="▪"/>
            </a:pPr>
            <a:r>
              <a:rPr lang="en-US" dirty="0">
                <a:solidFill>
                  <a:schemeClr val="dk1"/>
                </a:solidFill>
                <a:latin typeface="Arial" panose="020B0604020202020204" pitchFamily="34" charset="0"/>
                <a:ea typeface="Calibri"/>
                <a:cs typeface="Arial" panose="020B0604020202020204" pitchFamily="34" charset="0"/>
                <a:sym typeface="Calibri"/>
              </a:rPr>
              <a:t>Could resort to finding best –cc option for each node but…. Switched to </a:t>
            </a:r>
            <a:r>
              <a:rPr lang="en-US" dirty="0" err="1">
                <a:solidFill>
                  <a:schemeClr val="dk1"/>
                </a:solidFill>
                <a:latin typeface="Arial" panose="020B0604020202020204" pitchFamily="34" charset="0"/>
                <a:ea typeface="Calibri"/>
                <a:cs typeface="Arial" panose="020B0604020202020204" pitchFamily="34" charset="0"/>
                <a:sym typeface="Calibri"/>
              </a:rPr>
              <a:t>slurm</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342900" lvl="0" indent="-342900">
              <a:lnSpc>
                <a:spcPct val="70000"/>
              </a:lnSpc>
              <a:spcBef>
                <a:spcPts val="480"/>
              </a:spcBef>
              <a:buClr>
                <a:srgbClr val="0066FF"/>
              </a:buClr>
              <a:buSzPct val="71400"/>
              <a:buFont typeface="Noto Sans Symbols"/>
              <a:buChar char="▪"/>
            </a:pPr>
            <a:r>
              <a:rPr lang="en-US" dirty="0">
                <a:latin typeface="Arial" panose="020B0604020202020204" pitchFamily="34" charset="0"/>
                <a:cs typeface="Arial" panose="020B0604020202020204" pitchFamily="34" charset="0"/>
              </a:rPr>
              <a:t>Haswell MPI Distribution versus KNL Bandwidth </a:t>
            </a:r>
            <a:r>
              <a:rPr lang="en-US" dirty="0" smtClean="0">
                <a:latin typeface="Arial" panose="020B0604020202020204" pitchFamily="34" charset="0"/>
                <a:cs typeface="Arial" panose="020B0604020202020204" pitchFamily="34" charset="0"/>
              </a:rPr>
              <a:t>Distribution are very different.</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0" indent="0">
              <a:buNone/>
            </a:pPr>
            <a:endParaRPr lang="en-US" dirty="0"/>
          </a:p>
        </p:txBody>
      </p:sp>
    </p:spTree>
    <p:extLst>
      <p:ext uri="{BB962C8B-B14F-4D97-AF65-F5344CB8AC3E}">
        <p14:creationId xmlns:p14="http://schemas.microsoft.com/office/powerpoint/2010/main" val="3432674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2</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sp>
        <p:nvSpPr>
          <p:cNvPr id="5" name="Content Placeholder 4"/>
          <p:cNvSpPr>
            <a:spLocks noGrp="1"/>
          </p:cNvSpPr>
          <p:nvPr>
            <p:ph idx="1"/>
          </p:nvPr>
        </p:nvSpPr>
        <p:spPr>
          <a:xfrm>
            <a:off x="457200" y="2278856"/>
            <a:ext cx="8229600" cy="2000249"/>
          </a:xfrm>
        </p:spPr>
        <p:txBody>
          <a:bodyPr/>
          <a:lstStyle/>
          <a:p>
            <a:pPr marL="342900" lvl="0" indent="-342900">
              <a:lnSpc>
                <a:spcPct val="80000"/>
              </a:lnSpc>
              <a:spcBef>
                <a:spcPts val="0"/>
              </a:spcBef>
              <a:buClr>
                <a:srgbClr val="0066FF"/>
              </a:buClr>
              <a:buSzPct val="70636"/>
            </a:pPr>
            <a:r>
              <a:rPr lang="en-US" dirty="0">
                <a:solidFill>
                  <a:schemeClr val="dk1"/>
                </a:solidFill>
                <a:latin typeface="Arial" panose="020B0604020202020204" pitchFamily="34" charset="0"/>
                <a:ea typeface="Calibri"/>
                <a:cs typeface="Arial" panose="020B0604020202020204" pitchFamily="34" charset="0"/>
                <a:sym typeface="Calibri"/>
              </a:rPr>
              <a:t>KNL nodes have 68 logical cores</a:t>
            </a:r>
          </a:p>
          <a:p>
            <a:pPr marL="342900" lvl="0" indent="-342900">
              <a:lnSpc>
                <a:spcPct val="80000"/>
              </a:lnSpc>
              <a:spcBef>
                <a:spcPts val="0"/>
              </a:spcBef>
              <a:buClr>
                <a:srgbClr val="0066FF"/>
              </a:buClr>
              <a:buSzPct val="70636"/>
            </a:pPr>
            <a:r>
              <a:rPr lang="en-US" dirty="0">
                <a:latin typeface="Arial" panose="020B0604020202020204" pitchFamily="34" charset="0"/>
                <a:cs typeface="Arial" panose="020B0604020202020204" pitchFamily="34" charset="0"/>
              </a:rPr>
              <a:t>KNL nodes have either </a:t>
            </a:r>
            <a:r>
              <a:rPr lang="en-US" dirty="0" smtClean="0">
                <a:latin typeface="Arial" panose="020B0604020202020204" pitchFamily="34" charset="0"/>
                <a:cs typeface="Arial" panose="020B0604020202020204" pitchFamily="34" charset="0"/>
              </a:rPr>
              <a:t>68, 72, 74 or 76 physical </a:t>
            </a:r>
            <a:r>
              <a:rPr lang="en-US" dirty="0">
                <a:latin typeface="Arial" panose="020B0604020202020204" pitchFamily="34" charset="0"/>
                <a:cs typeface="Arial" panose="020B0604020202020204" pitchFamily="34" charset="0"/>
              </a:rPr>
              <a:t>cores</a:t>
            </a:r>
          </a:p>
          <a:p>
            <a:pPr marL="342900" lvl="0" indent="-342900">
              <a:lnSpc>
                <a:spcPct val="80000"/>
              </a:lnSpc>
              <a:spcBef>
                <a:spcPts val="0"/>
              </a:spcBef>
              <a:buClr>
                <a:srgbClr val="0066FF"/>
              </a:buClr>
              <a:buSzPct val="70636"/>
            </a:pPr>
            <a:r>
              <a:rPr lang="en-US" dirty="0" smtClean="0">
                <a:solidFill>
                  <a:schemeClr val="dk1"/>
                </a:solidFill>
                <a:latin typeface="Arial" panose="020B0604020202020204" pitchFamily="34" charset="0"/>
                <a:ea typeface="Calibri"/>
                <a:cs typeface="Arial" panose="020B0604020202020204" pitchFamily="34" charset="0"/>
                <a:sym typeface="Calibri"/>
              </a:rPr>
              <a:t>From 0 to 8 cores have been disabled</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342900" lvl="0" indent="-342900">
              <a:lnSpc>
                <a:spcPct val="80000"/>
              </a:lnSpc>
              <a:spcBef>
                <a:spcPts val="0"/>
              </a:spcBef>
              <a:buClr>
                <a:srgbClr val="0066FF"/>
              </a:buClr>
              <a:buSzPct val="70636"/>
            </a:pPr>
            <a:r>
              <a:rPr lang="en-US" dirty="0">
                <a:latin typeface="Arial" panose="020B0604020202020204" pitchFamily="34" charset="0"/>
                <a:cs typeface="Arial" panose="020B0604020202020204" pitchFamily="34" charset="0"/>
              </a:rPr>
              <a:t>There are 2 cores per tile</a:t>
            </a:r>
          </a:p>
          <a:p>
            <a:pPr marL="342900" lvl="0" indent="-342900">
              <a:lnSpc>
                <a:spcPct val="80000"/>
              </a:lnSpc>
              <a:spcBef>
                <a:spcPts val="0"/>
              </a:spcBef>
              <a:buClr>
                <a:srgbClr val="0066FF"/>
              </a:buClr>
              <a:buSzPct val="70636"/>
            </a:pPr>
            <a:r>
              <a:rPr lang="en-US" dirty="0" smtClean="0">
                <a:solidFill>
                  <a:schemeClr val="dk1"/>
                </a:solidFill>
                <a:latin typeface="Arial" panose="020B0604020202020204" pitchFamily="34" charset="0"/>
                <a:ea typeface="Calibri"/>
                <a:cs typeface="Arial" panose="020B0604020202020204" pitchFamily="34" charset="0"/>
                <a:sym typeface="Calibri"/>
              </a:rPr>
              <a:t>Consequently, </a:t>
            </a:r>
            <a:r>
              <a:rPr lang="en-US" dirty="0">
                <a:solidFill>
                  <a:schemeClr val="dk1"/>
                </a:solidFill>
                <a:latin typeface="Arial" panose="020B0604020202020204" pitchFamily="34" charset="0"/>
                <a:ea typeface="Calibri"/>
                <a:cs typeface="Arial" panose="020B0604020202020204" pitchFamily="34" charset="0"/>
                <a:sym typeface="Calibri"/>
              </a:rPr>
              <a:t>either </a:t>
            </a:r>
            <a:r>
              <a:rPr lang="en-US" dirty="0" smtClean="0">
                <a:solidFill>
                  <a:schemeClr val="dk1"/>
                </a:solidFill>
                <a:latin typeface="Arial" panose="020B0604020202020204" pitchFamily="34" charset="0"/>
                <a:ea typeface="Calibri"/>
                <a:cs typeface="Arial" panose="020B0604020202020204" pitchFamily="34" charset="0"/>
                <a:sym typeface="Calibri"/>
              </a:rPr>
              <a:t>0, 1, 2, 3 or 4 </a:t>
            </a:r>
            <a:r>
              <a:rPr lang="en-US" dirty="0">
                <a:solidFill>
                  <a:schemeClr val="dk1"/>
                </a:solidFill>
                <a:latin typeface="Arial" panose="020B0604020202020204" pitchFamily="34" charset="0"/>
                <a:ea typeface="Calibri"/>
                <a:cs typeface="Arial" panose="020B0604020202020204" pitchFamily="34" charset="0"/>
                <a:sym typeface="Calibri"/>
              </a:rPr>
              <a:t>tiles have been disabled</a:t>
            </a:r>
          </a:p>
          <a:p>
            <a:pPr marL="342900" lvl="0" indent="-342900">
              <a:lnSpc>
                <a:spcPct val="80000"/>
              </a:lnSpc>
              <a:spcBef>
                <a:spcPts val="0"/>
              </a:spcBef>
              <a:buClr>
                <a:srgbClr val="0066FF"/>
              </a:buClr>
              <a:buSzPct val="70636"/>
            </a:pPr>
            <a:r>
              <a:rPr lang="en-US" dirty="0">
                <a:latin typeface="Arial" panose="020B0604020202020204" pitchFamily="34" charset="0"/>
                <a:cs typeface="Arial" panose="020B0604020202020204" pitchFamily="34" charset="0"/>
              </a:rPr>
              <a:t>How does this affect performance?</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0" indent="0">
              <a:buNone/>
            </a:pPr>
            <a:endParaRPr lang="en-US" dirty="0"/>
          </a:p>
        </p:txBody>
      </p:sp>
      <p:grpSp>
        <p:nvGrpSpPr>
          <p:cNvPr id="9" name="Group 8"/>
          <p:cNvGrpSpPr/>
          <p:nvPr/>
        </p:nvGrpSpPr>
        <p:grpSpPr>
          <a:xfrm>
            <a:off x="0" y="820912"/>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3"/>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KNL Nodes have variation in disabled tiles</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43513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Which Tiles are Disabled</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3</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sp>
        <p:nvSpPr>
          <p:cNvPr id="5" name="Content Placeholder 4"/>
          <p:cNvSpPr>
            <a:spLocks noGrp="1"/>
          </p:cNvSpPr>
          <p:nvPr>
            <p:ph idx="1"/>
          </p:nvPr>
        </p:nvSpPr>
        <p:spPr>
          <a:xfrm>
            <a:off x="457200" y="1378744"/>
            <a:ext cx="8229600" cy="2900361"/>
          </a:xfrm>
        </p:spPr>
        <p:txBody>
          <a:bodyPr/>
          <a:lstStyle/>
          <a:p>
            <a:pPr marL="342900" lvl="0" indent="-342900">
              <a:lnSpc>
                <a:spcPct val="80000"/>
              </a:lnSpc>
              <a:spcBef>
                <a:spcPts val="0"/>
              </a:spcBef>
              <a:buClr>
                <a:srgbClr val="0066FF"/>
              </a:buClr>
              <a:buSzPct val="70636"/>
            </a:pPr>
            <a:r>
              <a:rPr lang="en-US" dirty="0">
                <a:solidFill>
                  <a:schemeClr val="dk1"/>
                </a:solidFill>
                <a:latin typeface="Arial" panose="020B0604020202020204" pitchFamily="34" charset="0"/>
                <a:ea typeface="Calibri"/>
                <a:cs typeface="Arial" panose="020B0604020202020204" pitchFamily="34" charset="0"/>
                <a:sym typeface="Calibri"/>
              </a:rPr>
              <a:t>Find bandwidth between </a:t>
            </a:r>
            <a:r>
              <a:rPr lang="en-US" dirty="0" err="1">
                <a:solidFill>
                  <a:schemeClr val="dk1"/>
                </a:solidFill>
                <a:latin typeface="Arial" panose="020B0604020202020204" pitchFamily="34" charset="0"/>
                <a:ea typeface="Calibri"/>
                <a:cs typeface="Arial" panose="020B0604020202020204" pitchFamily="34" charset="0"/>
                <a:sym typeface="Calibri"/>
              </a:rPr>
              <a:t>mpi</a:t>
            </a:r>
            <a:r>
              <a:rPr lang="en-US" dirty="0">
                <a:solidFill>
                  <a:schemeClr val="dk1"/>
                </a:solidFill>
                <a:latin typeface="Arial" panose="020B0604020202020204" pitchFamily="34" charset="0"/>
                <a:ea typeface="Calibri"/>
                <a:cs typeface="Arial" panose="020B0604020202020204" pitchFamily="34" charset="0"/>
                <a:sym typeface="Calibri"/>
              </a:rPr>
              <a:t> transfers on all core pairs.</a:t>
            </a:r>
          </a:p>
          <a:p>
            <a:pPr marL="342900" lvl="0" indent="-342900">
              <a:lnSpc>
                <a:spcPct val="80000"/>
              </a:lnSpc>
              <a:spcBef>
                <a:spcPts val="0"/>
              </a:spcBef>
              <a:buClr>
                <a:srgbClr val="0066FF"/>
              </a:buClr>
              <a:buSzPct val="70636"/>
            </a:pPr>
            <a:r>
              <a:rPr lang="en-US" dirty="0">
                <a:latin typeface="Arial" panose="020B0604020202020204" pitchFamily="34" charset="0"/>
                <a:cs typeface="Arial" panose="020B0604020202020204" pitchFamily="34" charset="0"/>
              </a:rPr>
              <a:t>Very different pattern than Haswell (shown later)</a:t>
            </a:r>
          </a:p>
          <a:p>
            <a:pPr marL="342900" lvl="0" indent="-342900">
              <a:lnSpc>
                <a:spcPct val="80000"/>
              </a:lnSpc>
              <a:spcBef>
                <a:spcPts val="0"/>
              </a:spcBef>
              <a:buClr>
                <a:srgbClr val="0066FF"/>
              </a:buClr>
              <a:buSzPct val="70636"/>
            </a:pPr>
            <a:r>
              <a:rPr lang="en-US" dirty="0">
                <a:solidFill>
                  <a:schemeClr val="dk1"/>
                </a:solidFill>
                <a:latin typeface="Arial" panose="020B0604020202020204" pitchFamily="34" charset="0"/>
                <a:ea typeface="Calibri"/>
                <a:cs typeface="Arial" panose="020B0604020202020204" pitchFamily="34" charset="0"/>
                <a:sym typeface="Calibri"/>
              </a:rPr>
              <a:t>Can now use </a:t>
            </a:r>
            <a:r>
              <a:rPr lang="en-US" dirty="0" err="1">
                <a:solidFill>
                  <a:schemeClr val="dk1"/>
                </a:solidFill>
                <a:latin typeface="Arial" panose="020B0604020202020204" pitchFamily="34" charset="0"/>
                <a:ea typeface="Calibri"/>
                <a:cs typeface="Arial" panose="020B0604020202020204" pitchFamily="34" charset="0"/>
                <a:sym typeface="Calibri"/>
              </a:rPr>
              <a:t>lstopo</a:t>
            </a:r>
            <a:r>
              <a:rPr lang="en-US" dirty="0">
                <a:solidFill>
                  <a:schemeClr val="dk1"/>
                </a:solidFill>
                <a:latin typeface="Arial" panose="020B0604020202020204" pitchFamily="34" charset="0"/>
                <a:ea typeface="Calibri"/>
                <a:cs typeface="Arial" panose="020B0604020202020204" pitchFamily="34" charset="0"/>
                <a:sym typeface="Calibri"/>
              </a:rPr>
              <a:t> to find information to determine disabled tiles, didn’t work back in February/March 2017 as far as I know…</a:t>
            </a:r>
          </a:p>
          <a:p>
            <a:pPr marL="342900" lvl="0" indent="-342900">
              <a:lnSpc>
                <a:spcPct val="80000"/>
              </a:lnSpc>
              <a:spcBef>
                <a:spcPts val="0"/>
              </a:spcBef>
              <a:buClr>
                <a:srgbClr val="0066FF"/>
              </a:buClr>
              <a:buSzPct val="70636"/>
            </a:pPr>
            <a:r>
              <a:rPr lang="en-US" dirty="0">
                <a:latin typeface="Arial" panose="020B0604020202020204" pitchFamily="34" charset="0"/>
                <a:cs typeface="Arial" panose="020B0604020202020204" pitchFamily="34" charset="0"/>
              </a:rPr>
              <a:t>Bandwidths between tiles are used to calculate distances between tiles.</a:t>
            </a:r>
          </a:p>
          <a:p>
            <a:pPr marL="342900" lvl="0" indent="-342900">
              <a:lnSpc>
                <a:spcPct val="80000"/>
              </a:lnSpc>
              <a:spcBef>
                <a:spcPts val="0"/>
              </a:spcBef>
              <a:buClr>
                <a:srgbClr val="0066FF"/>
              </a:buClr>
              <a:buSzPct val="70636"/>
            </a:pPr>
            <a:r>
              <a:rPr lang="en-US" dirty="0">
                <a:solidFill>
                  <a:schemeClr val="dk1"/>
                </a:solidFill>
                <a:latin typeface="Arial" panose="020B0604020202020204" pitchFamily="34" charset="0"/>
                <a:ea typeface="Calibri"/>
                <a:cs typeface="Arial" panose="020B0604020202020204" pitchFamily="34" charset="0"/>
                <a:sym typeface="Calibri"/>
              </a:rPr>
              <a:t>Multidimensional Scaling is used to produce an estimate of tile locations that can be shown on a two dimensional graph</a:t>
            </a:r>
          </a:p>
          <a:p>
            <a:pPr marL="342900" lvl="0" indent="-342900">
              <a:lnSpc>
                <a:spcPct val="80000"/>
              </a:lnSpc>
              <a:spcBef>
                <a:spcPts val="0"/>
              </a:spcBef>
              <a:buClr>
                <a:srgbClr val="0066FF"/>
              </a:buClr>
              <a:buSzPct val="70636"/>
            </a:pPr>
            <a:r>
              <a:rPr lang="en-US" dirty="0">
                <a:latin typeface="Arial" panose="020B0604020202020204" pitchFamily="34" charset="0"/>
                <a:cs typeface="Arial" panose="020B0604020202020204" pitchFamily="34" charset="0"/>
              </a:rPr>
              <a:t>Warning, sometimes the graph is flipped top to bottom</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left to right, or both…</a:t>
            </a:r>
          </a:p>
          <a:p>
            <a:pPr marL="342900" lvl="0" indent="-342900">
              <a:lnSpc>
                <a:spcPct val="80000"/>
              </a:lnSpc>
              <a:spcBef>
                <a:spcPts val="0"/>
              </a:spcBef>
              <a:buClr>
                <a:srgbClr val="0066FF"/>
              </a:buClr>
              <a:buSzPct val="70636"/>
            </a:pPr>
            <a:r>
              <a:rPr lang="en-US" dirty="0">
                <a:solidFill>
                  <a:schemeClr val="dk1"/>
                </a:solidFill>
                <a:latin typeface="Arial" panose="020B0604020202020204" pitchFamily="34" charset="0"/>
                <a:ea typeface="Calibri"/>
                <a:cs typeface="Arial" panose="020B0604020202020204" pitchFamily="34" charset="0"/>
                <a:sym typeface="Calibri"/>
              </a:rPr>
              <a:t>Some samples from the 1952 </a:t>
            </a:r>
            <a:r>
              <a:rPr lang="en-US" dirty="0" smtClean="0">
                <a:solidFill>
                  <a:schemeClr val="dk1"/>
                </a:solidFill>
                <a:latin typeface="Arial" panose="020B0604020202020204" pitchFamily="34" charset="0"/>
                <a:ea typeface="Calibri"/>
                <a:cs typeface="Arial" panose="020B0604020202020204" pitchFamily="34" charset="0"/>
                <a:sym typeface="Calibri"/>
              </a:rPr>
              <a:t>unique </a:t>
            </a:r>
            <a:r>
              <a:rPr lang="en-US" dirty="0">
                <a:solidFill>
                  <a:schemeClr val="dk1"/>
                </a:solidFill>
                <a:latin typeface="Arial" panose="020B0604020202020204" pitchFamily="34" charset="0"/>
                <a:ea typeface="Calibri"/>
                <a:cs typeface="Arial" panose="020B0604020202020204" pitchFamily="34" charset="0"/>
                <a:sym typeface="Calibri"/>
              </a:rPr>
              <a:t>nodes tested are show on subsequent slides.</a:t>
            </a:r>
          </a:p>
          <a:p>
            <a:pPr marL="0" indent="0">
              <a:buNone/>
            </a:pPr>
            <a:endParaRPr lang="en-US" dirty="0"/>
          </a:p>
        </p:txBody>
      </p:sp>
      <p:grpSp>
        <p:nvGrpSpPr>
          <p:cNvPr id="9" name="Group 8"/>
          <p:cNvGrpSpPr/>
          <p:nvPr/>
        </p:nvGrpSpPr>
        <p:grpSpPr>
          <a:xfrm>
            <a:off x="0" y="820912"/>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3"/>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Can now find disabled tiles with </a:t>
              </a:r>
              <a:r>
                <a:rPr lang="en-US" i="1" dirty="0" err="1" smtClean="0"/>
                <a:t>lstopo</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02623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Tile Placement 1</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4</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8535" y="950913"/>
            <a:ext cx="4086930" cy="3678237"/>
          </a:xfrm>
        </p:spPr>
      </p:pic>
      <p:grpSp>
        <p:nvGrpSpPr>
          <p:cNvPr id="9" name="Group 8"/>
          <p:cNvGrpSpPr/>
          <p:nvPr/>
        </p:nvGrpSpPr>
        <p:grpSpPr>
          <a:xfrm>
            <a:off x="0" y="820912"/>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3"/>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Most common pattern found</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02017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Tile Placement 2</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5</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2"/>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3"/>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Many look different from the most common pattern</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888" y="950976"/>
            <a:ext cx="4000500" cy="3600450"/>
          </a:xfrm>
        </p:spPr>
      </p:pic>
    </p:spTree>
    <p:extLst>
      <p:ext uri="{BB962C8B-B14F-4D97-AF65-F5344CB8AC3E}">
        <p14:creationId xmlns:p14="http://schemas.microsoft.com/office/powerpoint/2010/main" val="48913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Tile Placement 3</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6</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Another pattern different from the most common pattern</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888" y="950976"/>
            <a:ext cx="4000500" cy="36004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888" y="950976"/>
            <a:ext cx="4000500" cy="3600450"/>
          </a:xfrm>
          <a:prstGeom prst="rect">
            <a:avLst/>
          </a:prstGeom>
        </p:spPr>
      </p:pic>
    </p:spTree>
    <p:extLst>
      <p:ext uri="{BB962C8B-B14F-4D97-AF65-F5344CB8AC3E}">
        <p14:creationId xmlns:p14="http://schemas.microsoft.com/office/powerpoint/2010/main" val="420000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Showing Distances From Centroid Sample 1</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7</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Tile 1 distribution of distances from the centroid</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888" y="942975"/>
            <a:ext cx="4632960" cy="3706368"/>
          </a:xfrm>
        </p:spPr>
      </p:pic>
    </p:spTree>
    <p:extLst>
      <p:ext uri="{BB962C8B-B14F-4D97-AF65-F5344CB8AC3E}">
        <p14:creationId xmlns:p14="http://schemas.microsoft.com/office/powerpoint/2010/main" val="223457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Showing Distances From Centroid Sample 2</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8</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Tile 10 distribution of distances from the centroid</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888" y="950976"/>
            <a:ext cx="4632960" cy="3706368"/>
          </a:xfrm>
        </p:spPr>
      </p:pic>
    </p:spTree>
    <p:extLst>
      <p:ext uri="{BB962C8B-B14F-4D97-AF65-F5344CB8AC3E}">
        <p14:creationId xmlns:p14="http://schemas.microsoft.com/office/powerpoint/2010/main" val="1172624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Showing Distances From Centroid Sample 3</a:t>
            </a:r>
            <a:endParaRPr lang="en-US" dirty="0"/>
          </a:p>
        </p:txBody>
      </p:sp>
      <p:sp>
        <p:nvSpPr>
          <p:cNvPr id="3" name="Date Placeholder 2"/>
          <p:cNvSpPr>
            <a:spLocks noGrp="1"/>
          </p:cNvSpPr>
          <p:nvPr>
            <p:ph type="dt" sz="half" idx="10"/>
          </p:nvPr>
        </p:nvSpPr>
        <p:spPr/>
        <p:txBody>
          <a:bodyPr/>
          <a:lstStyle/>
          <a:p>
            <a:fld id="{DE9632A3-F47F-1040-A02F-56356D5148F3}" type="datetime1">
              <a:rPr lang="en-US" smtClean="0"/>
              <a:t>9/20/2017</a:t>
            </a:fld>
            <a:r>
              <a:rPr lang="en-US" smtClean="0"/>
              <a:t>   |   </a:t>
            </a:r>
            <a:fld id="{5D01E7E5-6465-7A46-A26D-BAABC2D34D38}" type="slidenum">
              <a:rPr lang="en-US" smtClean="0"/>
              <a:t>9</a:t>
            </a:fld>
            <a:endParaRPr lang="en-US" dirty="0"/>
          </a:p>
        </p:txBody>
      </p:sp>
      <p:sp>
        <p:nvSpPr>
          <p:cNvPr id="4" name="Footer Placeholder 3"/>
          <p:cNvSpPr>
            <a:spLocks noGrp="1"/>
          </p:cNvSpPr>
          <p:nvPr>
            <p:ph type="ftr" sz="quarter" idx="11"/>
          </p:nvPr>
        </p:nvSpPr>
        <p:spPr/>
        <p:txBody>
          <a:bodyPr/>
          <a:lstStyle/>
          <a:p>
            <a:r>
              <a:rPr lang="en-US" smtClean="0"/>
              <a:t>Los Alamos National Laboratory</a:t>
            </a:r>
            <a:endParaRPr lang="en-US" dirty="0"/>
          </a:p>
        </p:txBody>
      </p:sp>
      <p:grpSp>
        <p:nvGrpSpPr>
          <p:cNvPr id="9" name="Group 8"/>
          <p:cNvGrpSpPr/>
          <p:nvPr/>
        </p:nvGrpSpPr>
        <p:grpSpPr>
          <a:xfrm>
            <a:off x="0" y="820911"/>
            <a:ext cx="8686800" cy="4588937"/>
            <a:chOff x="0" y="820909"/>
            <a:chExt cx="8686800" cy="4588937"/>
          </a:xfrm>
        </p:grpSpPr>
        <p:sp>
          <p:nvSpPr>
            <p:cNvPr id="10" name="Rectangle 9"/>
            <p:cNvSpPr/>
            <p:nvPr/>
          </p:nvSpPr>
          <p:spPr>
            <a:xfrm>
              <a:off x="0" y="820909"/>
              <a:ext cx="218831" cy="4588937"/>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dk1"/>
                </a:solidFill>
              </a:endParaRPr>
            </a:p>
          </p:txBody>
        </p:sp>
        <p:sp>
          <p:nvSpPr>
            <p:cNvPr id="11" name="TextBox 10"/>
            <p:cNvSpPr txBox="1"/>
            <p:nvPr/>
          </p:nvSpPr>
          <p:spPr>
            <a:xfrm>
              <a:off x="0" y="4716462"/>
              <a:ext cx="8686800" cy="369332"/>
            </a:xfrm>
            <a:prstGeom prst="rect">
              <a:avLst/>
            </a:prstGeom>
            <a:gradFill flip="none" rotWithShape="1">
              <a:gsLst>
                <a:gs pos="0">
                  <a:srgbClr val="F8B617"/>
                </a:gs>
                <a:gs pos="100000">
                  <a:srgbClr val="F9D629"/>
                </a:gs>
              </a:gsLst>
              <a:lin ang="16200000" scaled="0"/>
              <a:tileRect/>
            </a:gradFill>
            <a:ln>
              <a:noFill/>
            </a:ln>
          </p:spPr>
          <p:txBody>
            <a:bodyPr wrap="square" rtlCol="0">
              <a:spAutoFit/>
            </a:bodyPr>
            <a:lstStyle>
              <a:defPPr>
                <a:defRPr lang="en-US"/>
              </a:defPPr>
              <a:lvl1pPr>
                <a:spcAft>
                  <a:spcPts val="800"/>
                </a:spcAft>
                <a:defRPr b="1">
                  <a:solidFill>
                    <a:srgbClr val="3C3C3B"/>
                  </a:solidFill>
                </a:defRPr>
              </a:lvl1pPr>
            </a:lstStyle>
            <a:p>
              <a:pPr marL="228600" lvl="0">
                <a:spcAft>
                  <a:spcPts val="600"/>
                </a:spcAft>
              </a:pPr>
              <a:r>
                <a:rPr lang="en-US" i="1" dirty="0" smtClean="0"/>
                <a:t>Tile 27 distribution of distances from the centroid</a:t>
              </a:r>
              <a:endParaRPr lang="en-US" i="1" dirty="0"/>
            </a:p>
          </p:txBody>
        </p:sp>
        <p:sp>
          <p:nvSpPr>
            <p:cNvPr id="12" name="Right Triangle 11"/>
            <p:cNvSpPr/>
            <p:nvPr/>
          </p:nvSpPr>
          <p:spPr>
            <a:xfrm rot="10800000">
              <a:off x="0" y="5085794"/>
              <a:ext cx="218830" cy="148167"/>
            </a:xfrm>
            <a:prstGeom prst="rtTriangle">
              <a:avLst/>
            </a:prstGeom>
            <a:solidFill>
              <a:srgbClr val="7F692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2888" y="950976"/>
            <a:ext cx="4632960" cy="3706368"/>
          </a:xfrm>
        </p:spPr>
      </p:pic>
    </p:spTree>
    <p:extLst>
      <p:ext uri="{BB962C8B-B14F-4D97-AF65-F5344CB8AC3E}">
        <p14:creationId xmlns:p14="http://schemas.microsoft.com/office/powerpoint/2010/main" val="2478760307"/>
      </p:ext>
    </p:extLst>
  </p:cSld>
  <p:clrMapOvr>
    <a:masterClrMapping/>
  </p:clrMapOvr>
</p:sld>
</file>

<file path=ppt/theme/theme1.xml><?xml version="1.0" encoding="utf-8"?>
<a:theme xmlns:a="http://schemas.openxmlformats.org/drawingml/2006/main" name="beta-blue-wide-1">
  <a:themeElements>
    <a:clrScheme name="LANL 1">
      <a:dk1>
        <a:srgbClr val="3C3C3B"/>
      </a:dk1>
      <a:lt1>
        <a:sysClr val="window" lastClr="FFFFFF"/>
      </a:lt1>
      <a:dk2>
        <a:srgbClr val="636463"/>
      </a:dk2>
      <a:lt2>
        <a:srgbClr val="EFEEED"/>
      </a:lt2>
      <a:accent1>
        <a:srgbClr val="130D1F"/>
      </a:accent1>
      <a:accent2>
        <a:srgbClr val="F8B617"/>
      </a:accent2>
      <a:accent3>
        <a:srgbClr val="2682CF"/>
      </a:accent3>
      <a:accent4>
        <a:srgbClr val="EA7820"/>
      </a:accent4>
      <a:accent5>
        <a:srgbClr val="F4482D"/>
      </a:accent5>
      <a:accent6>
        <a:srgbClr val="229357"/>
      </a:accent6>
      <a:hlink>
        <a:srgbClr val="385AC7"/>
      </a:hlink>
      <a:folHlink>
        <a:srgbClr val="4E13D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LANL wide Template_18MAY17" id="{CB0DD555-ECA7-1847-8B4A-6B1FCDEC0984}" vid="{F28533BD-DB12-1C40-A2E9-FC12703767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beta-blue-wide-1</Template>
  <TotalTime>523</TotalTime>
  <Words>998</Words>
  <Application>Microsoft Office PowerPoint</Application>
  <PresentationFormat>On-screen Show (16:10)</PresentationFormat>
  <Paragraphs>172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beta-blue-wide-1</vt:lpstr>
      <vt:lpstr>KNL Disabled Tiles and Performance Variability</vt:lpstr>
      <vt:lpstr>Background</vt:lpstr>
      <vt:lpstr>Inferring Which Tiles are Disabled</vt:lpstr>
      <vt:lpstr>Sample Tile Placement 1</vt:lpstr>
      <vt:lpstr>Sample Tile Placement 2</vt:lpstr>
      <vt:lpstr>Sample Tile Placement 3</vt:lpstr>
      <vt:lpstr>Histogram Showing Distances From Centroid Sample 1</vt:lpstr>
      <vt:lpstr>Histogram Showing Distances From Centroid Sample 2</vt:lpstr>
      <vt:lpstr>Histogram Showing Distances From Centroid Sample 3</vt:lpstr>
      <vt:lpstr>Histogram Showing Distances From Centroid Sample 4</vt:lpstr>
      <vt:lpstr>Combined Histograms Showing Distances From Centroid</vt:lpstr>
      <vt:lpstr>Performance</vt:lpstr>
      <vt:lpstr>Performance Boxplot with Nocc Placement Option</vt:lpstr>
      <vt:lpstr>Performance Boxplot with CC03 and CC12 Options</vt:lpstr>
      <vt:lpstr>Performance Boxplot with CC3303 and CC3312 Options</vt:lpstr>
      <vt:lpstr>Reduction in Performance Variability</vt:lpstr>
      <vt:lpstr>Study done in MOAB</vt:lpstr>
      <vt:lpstr>KNL and Haswell Bandwidth Distributions</vt:lpstr>
      <vt:lpstr>Conclusions and Insights</vt:lpstr>
    </vt:vector>
  </TitlesOfParts>
  <Company>Los Alamos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KNL Disabled Tiles and Performance Variability</dc:title>
  <dc:creator>Romero, Phillip R</dc:creator>
  <cp:lastModifiedBy>Romero, Phillip R</cp:lastModifiedBy>
  <cp:revision>16</cp:revision>
  <cp:lastPrinted>2017-09-20T18:19:41Z</cp:lastPrinted>
  <dcterms:created xsi:type="dcterms:W3CDTF">2017-09-20T15:56:28Z</dcterms:created>
  <dcterms:modified xsi:type="dcterms:W3CDTF">2017-09-21T00:40:12Z</dcterms:modified>
</cp:coreProperties>
</file>