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346" r:id="rId3"/>
    <p:sldId id="357" r:id="rId4"/>
    <p:sldId id="330" r:id="rId5"/>
    <p:sldId id="359" r:id="rId6"/>
    <p:sldId id="348" r:id="rId7"/>
    <p:sldId id="349" r:id="rId8"/>
    <p:sldId id="361" r:id="rId9"/>
    <p:sldId id="360" r:id="rId10"/>
    <p:sldId id="351" r:id="rId11"/>
    <p:sldId id="352" r:id="rId12"/>
    <p:sldId id="358" r:id="rId13"/>
    <p:sldId id="353" r:id="rId14"/>
    <p:sldId id="362" r:id="rId15"/>
    <p:sldId id="354" r:id="rId16"/>
    <p:sldId id="350" r:id="rId17"/>
    <p:sldId id="304" r:id="rId1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3" autoAdjust="0"/>
    <p:restoredTop sz="94484"/>
  </p:normalViewPr>
  <p:slideViewPr>
    <p:cSldViewPr>
      <p:cViewPr varScale="1">
        <p:scale>
          <a:sx n="90" d="100"/>
          <a:sy n="90" d="100"/>
        </p:scale>
        <p:origin x="1176"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eg"/><Relationship Id="rId3" Type="http://schemas.openxmlformats.org/officeDocument/2006/relationships/image" Target="../media/image2.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5" descr="slide footer_blue_646.jpg"/>
          <p:cNvPicPr>
            <a:picLocks noChangeAspect="1"/>
          </p:cNvPicPr>
          <p:nvPr/>
        </p:nvPicPr>
        <p:blipFill>
          <a:blip r:embed="rId2" cstate="print"/>
          <a:srcRect/>
          <a:stretch>
            <a:fillRect/>
          </a:stretch>
        </p:blipFill>
        <p:spPr bwMode="auto">
          <a:xfrm>
            <a:off x="0" y="8700511"/>
            <a:ext cx="9266767" cy="535564"/>
          </a:xfrm>
          <a:prstGeom prst="rect">
            <a:avLst/>
          </a:prstGeom>
          <a:noFill/>
          <a:ln w="9525">
            <a:noFill/>
            <a:miter lim="800000"/>
            <a:headEnd/>
            <a:tailEnd/>
          </a:ln>
        </p:spPr>
      </p:pic>
      <p:pic>
        <p:nvPicPr>
          <p:cNvPr id="6" name="Picture 7" descr="slide header_646.jpg"/>
          <p:cNvPicPr>
            <a:picLocks noChangeAspect="1"/>
          </p:cNvPicPr>
          <p:nvPr/>
        </p:nvPicPr>
        <p:blipFill>
          <a:blip r:embed="rId3" cstate="print"/>
          <a:srcRect/>
          <a:stretch>
            <a:fillRect/>
          </a:stretch>
        </p:blipFill>
        <p:spPr bwMode="auto">
          <a:xfrm>
            <a:off x="-2316692" y="0"/>
            <a:ext cx="9266767" cy="157142"/>
          </a:xfrm>
          <a:prstGeom prst="rect">
            <a:avLst/>
          </a:prstGeom>
          <a:noFill/>
          <a:ln w="9525">
            <a:noFill/>
            <a:miter lim="800000"/>
            <a:headEnd/>
            <a:tailEnd/>
          </a:ln>
        </p:spPr>
      </p:pic>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5019498" y="153935"/>
            <a:ext cx="1928968" cy="307869"/>
          </a:xfrm>
          <a:prstGeom prst="rect">
            <a:avLst/>
          </a:prstGeom>
        </p:spPr>
        <p:txBody>
          <a:bodyPr vert="horz" lIns="92492" tIns="46246" rIns="92492" bIns="46246" rtlCol="0"/>
          <a:lstStyle>
            <a:lvl1pPr algn="r">
              <a:defRPr sz="1200"/>
            </a:lvl1pPr>
          </a:lstStyle>
          <a:p>
            <a:fld id="{80B18B65-4CBA-DB46-9D73-AD0C58E7BE22}" type="datetime1">
              <a:rPr lang="en-US" smtClean="0"/>
              <a:pPr/>
              <a:t>7/31/17</a:t>
            </a:fld>
            <a:endParaRPr lang="en-US"/>
          </a:p>
        </p:txBody>
      </p:sp>
      <p:sp>
        <p:nvSpPr>
          <p:cNvPr id="4" name="Footer Placeholder 3"/>
          <p:cNvSpPr>
            <a:spLocks noGrp="1"/>
          </p:cNvSpPr>
          <p:nvPr>
            <p:ph type="ftr" sz="quarter" idx="2"/>
          </p:nvPr>
        </p:nvSpPr>
        <p:spPr>
          <a:xfrm>
            <a:off x="772231" y="8697305"/>
            <a:ext cx="5560060" cy="230902"/>
          </a:xfrm>
          <a:prstGeom prst="rect">
            <a:avLst/>
          </a:prstGeom>
        </p:spPr>
        <p:txBody>
          <a:bodyPr vert="horz" lIns="92492" tIns="46246" rIns="92492" bIns="46246" rtlCol="0" anchor="b"/>
          <a:lstStyle>
            <a:lvl1pPr algn="l">
              <a:defRPr sz="1200"/>
            </a:lvl1pPr>
          </a:lstStyle>
          <a:p>
            <a:r>
              <a:rPr lang="en-US"/>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3"/>
          </p:nvPr>
        </p:nvSpPr>
        <p:spPr>
          <a:xfrm>
            <a:off x="6409513" y="8772668"/>
            <a:ext cx="538953" cy="461804"/>
          </a:xfrm>
          <a:prstGeom prst="rect">
            <a:avLst/>
          </a:prstGeom>
        </p:spPr>
        <p:txBody>
          <a:bodyPr vert="horz" lIns="92492" tIns="46246" rIns="92492" bIns="46246" rtlCol="0" anchor="b"/>
          <a:lstStyle>
            <a:lvl1pPr algn="r">
              <a:defRPr sz="1200"/>
            </a:lvl1pPr>
          </a:lstStyle>
          <a:p>
            <a:fld id="{9CA05E24-A365-DF40-BF27-0C4D1E380F5C}" type="slidenum">
              <a:rPr lang="en-US" smtClean="0"/>
              <a:pPr/>
              <a:t>‹#›</a:t>
            </a:fld>
            <a:endParaRPr lang="en-US" dirty="0"/>
          </a:p>
        </p:txBody>
      </p:sp>
    </p:spTree>
    <p:extLst>
      <p:ext uri="{BB962C8B-B14F-4D97-AF65-F5344CB8AC3E}">
        <p14:creationId xmlns:p14="http://schemas.microsoft.com/office/powerpoint/2010/main" val="6785382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4C269693-4B73-3F4B-BE08-27CE2957F7EB}" type="datetime1">
              <a:rPr lang="en-US" smtClean="0"/>
              <a:pPr/>
              <a:t>7/31/17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r>
              <a:rPr lang="en-US"/>
              <a:t>Go to ”Insert (View) | Header and Footer" to add your organization, sponsor, meeting name here; then, click "Apply to All"</a:t>
            </a:r>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BB1A7F71-A600-874B-8C52-75C3F91F2DFD}" type="slidenum">
              <a:rPr lang="en-US" smtClean="0"/>
              <a:pPr/>
              <a:t>‹#›</a:t>
            </a:fld>
            <a:endParaRPr lang="en-US"/>
          </a:p>
        </p:txBody>
      </p:sp>
    </p:spTree>
    <p:extLst>
      <p:ext uri="{BB962C8B-B14F-4D97-AF65-F5344CB8AC3E}">
        <p14:creationId xmlns:p14="http://schemas.microsoft.com/office/powerpoint/2010/main" val="3077829620"/>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dirty="0">
                <a:latin typeface="Comic Sans MS" panose="030F0702030302020204" pitchFamily="66" charset="0"/>
              </a:rPr>
              <a:t>Approximations made in </a:t>
            </a:r>
            <a:r>
              <a:rPr lang="en-US" altLang="en-US" sz="1200" dirty="0" err="1">
                <a:latin typeface="Comic Sans MS" panose="030F0702030302020204" pitchFamily="66" charset="0"/>
              </a:rPr>
              <a:t>Hartree</a:t>
            </a:r>
            <a:r>
              <a:rPr lang="en-US" altLang="en-US" sz="1200" dirty="0">
                <a:latin typeface="Comic Sans MS" panose="030F0702030302020204" pitchFamily="66" charset="0"/>
              </a:rPr>
              <a:t>-</a:t>
            </a:r>
            <a:r>
              <a:rPr lang="en-US" altLang="en-US" sz="1200" dirty="0" err="1">
                <a:latin typeface="Comic Sans MS" panose="030F0702030302020204" pitchFamily="66" charset="0"/>
              </a:rPr>
              <a:t>Fock</a:t>
            </a:r>
            <a:r>
              <a:rPr lang="en-US" altLang="en-US" sz="1200" dirty="0">
                <a:latin typeface="Comic Sans MS" panose="030F0702030302020204" pitchFamily="66" charset="0"/>
              </a:rPr>
              <a:t>-</a:t>
            </a:r>
            <a:r>
              <a:rPr lang="en-US" altLang="en-US" sz="1200" dirty="0" err="1">
                <a:latin typeface="Comic Sans MS" panose="030F0702030302020204" pitchFamily="66" charset="0"/>
              </a:rPr>
              <a:t>Roothaan</a:t>
            </a:r>
            <a:r>
              <a:rPr lang="en-US" altLang="en-US" sz="1200" dirty="0">
                <a:latin typeface="Comic Sans MS" panose="030F0702030302020204" pitchFamily="66" charset="0"/>
              </a:rPr>
              <a:t>-Hall theory, </a:t>
            </a:r>
            <a:r>
              <a:rPr lang="en-US" altLang="en-US" sz="1200" dirty="0" err="1">
                <a:latin typeface="Comic Sans MS" panose="030F0702030302020204" pitchFamily="66" charset="0"/>
              </a:rPr>
              <a:t>Fock</a:t>
            </a:r>
            <a:r>
              <a:rPr lang="en-US" altLang="en-US" sz="1200" baseline="0" dirty="0">
                <a:latin typeface="Comic Sans MS" panose="030F0702030302020204" pitchFamily="66" charset="0"/>
              </a:rPr>
              <a:t> </a:t>
            </a:r>
            <a:r>
              <a:rPr lang="en-US" altLang="en-US" sz="1200" dirty="0">
                <a:latin typeface="Comic Sans MS" panose="030F0702030302020204" pitchFamily="66" charset="0"/>
              </a:rPr>
              <a:t>depends on </a:t>
            </a:r>
            <a:r>
              <a:rPr lang="en-US" altLang="en-US" sz="1200" dirty="0" err="1">
                <a:latin typeface="Comic Sans MS" panose="030F0702030302020204" pitchFamily="66" charset="0"/>
              </a:rPr>
              <a:t>wavefunction</a:t>
            </a:r>
            <a:r>
              <a:rPr lang="en-US" altLang="en-US" sz="1200" dirty="0">
                <a:latin typeface="Comic Sans MS" panose="030F0702030302020204" pitchFamily="66" charset="0"/>
              </a:rPr>
              <a:t>, thus</a:t>
            </a:r>
            <a:r>
              <a:rPr lang="en-US" altLang="en-US" sz="1200" baseline="0" dirty="0">
                <a:latin typeface="Comic Sans MS" panose="030F0702030302020204" pitchFamily="66" charset="0"/>
              </a:rPr>
              <a:t> iterative solution – SCF, F dimensions are in basis functions</a:t>
            </a:r>
            <a:endParaRPr lang="en-GB" altLang="en-US" sz="1200" dirty="0">
              <a:latin typeface="Comic Sans MS" panose="030F0702030302020204" pitchFamily="66" charset="0"/>
            </a:endParaRPr>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2</a:t>
            </a:fld>
            <a:endParaRPr lang="en-US"/>
          </a:p>
        </p:txBody>
      </p:sp>
    </p:spTree>
    <p:extLst>
      <p:ext uri="{BB962C8B-B14F-4D97-AF65-F5344CB8AC3E}">
        <p14:creationId xmlns:p14="http://schemas.microsoft.com/office/powerpoint/2010/main" val="3412880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13</a:t>
            </a:fld>
            <a:endParaRPr lang="en-US"/>
          </a:p>
        </p:txBody>
      </p:sp>
    </p:spTree>
    <p:extLst>
      <p:ext uri="{BB962C8B-B14F-4D97-AF65-F5344CB8AC3E}">
        <p14:creationId xmlns:p14="http://schemas.microsoft.com/office/powerpoint/2010/main" val="4287702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14</a:t>
            </a:fld>
            <a:endParaRPr lang="en-US"/>
          </a:p>
        </p:txBody>
      </p:sp>
    </p:spTree>
    <p:extLst>
      <p:ext uri="{BB962C8B-B14F-4D97-AF65-F5344CB8AC3E}">
        <p14:creationId xmlns:p14="http://schemas.microsoft.com/office/powerpoint/2010/main" val="667807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15</a:t>
            </a:fld>
            <a:endParaRPr lang="en-US"/>
          </a:p>
        </p:txBody>
      </p:sp>
    </p:spTree>
    <p:extLst>
      <p:ext uri="{BB962C8B-B14F-4D97-AF65-F5344CB8AC3E}">
        <p14:creationId xmlns:p14="http://schemas.microsoft.com/office/powerpoint/2010/main" val="1296446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16</a:t>
            </a:fld>
            <a:endParaRPr lang="en-US"/>
          </a:p>
        </p:txBody>
      </p:sp>
    </p:spTree>
    <p:extLst>
      <p:ext uri="{BB962C8B-B14F-4D97-AF65-F5344CB8AC3E}">
        <p14:creationId xmlns:p14="http://schemas.microsoft.com/office/powerpoint/2010/main" val="2606224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17</a:t>
            </a:fld>
            <a:endParaRPr lang="en-US"/>
          </a:p>
        </p:txBody>
      </p:sp>
    </p:spTree>
    <p:extLst>
      <p:ext uri="{BB962C8B-B14F-4D97-AF65-F5344CB8AC3E}">
        <p14:creationId xmlns:p14="http://schemas.microsoft.com/office/powerpoint/2010/main" val="212288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sz="1200" dirty="0">
                <a:latin typeface="Comic Sans MS" panose="030F0702030302020204" pitchFamily="66" charset="0"/>
              </a:rPr>
              <a:t>Computation scales as N^4, memory requirements scale as 2*N^2 if integrals are recomputed</a:t>
            </a:r>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3</a:t>
            </a:fld>
            <a:endParaRPr lang="en-US"/>
          </a:p>
        </p:txBody>
      </p:sp>
    </p:spTree>
    <p:extLst>
      <p:ext uri="{BB962C8B-B14F-4D97-AF65-F5344CB8AC3E}">
        <p14:creationId xmlns:p14="http://schemas.microsoft.com/office/powerpoint/2010/main" val="115313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General Atomic and Molecular Electronic Structure System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4</a:t>
            </a:fld>
            <a:endParaRPr lang="en-US"/>
          </a:p>
        </p:txBody>
      </p:sp>
    </p:spTree>
    <p:extLst>
      <p:ext uri="{BB962C8B-B14F-4D97-AF65-F5344CB8AC3E}">
        <p14:creationId xmlns:p14="http://schemas.microsoft.com/office/powerpoint/2010/main" val="244464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dirty="0">
                <a:latin typeface="Comic Sans MS" panose="030F0702030302020204" pitchFamily="66" charset="0"/>
              </a:rPr>
              <a:t>Three</a:t>
            </a:r>
            <a:r>
              <a:rPr lang="en-US" altLang="en-US" sz="1200" baseline="0" dirty="0">
                <a:latin typeface="Comic Sans MS" panose="030F0702030302020204" pitchFamily="66" charset="0"/>
              </a:rPr>
              <a:t> major blocks: SCF driver, 2-e integrals computation, </a:t>
            </a:r>
            <a:r>
              <a:rPr lang="en-US" altLang="en-US" sz="1200" baseline="0" dirty="0" err="1">
                <a:latin typeface="Comic Sans MS" panose="030F0702030302020204" pitchFamily="66" charset="0"/>
              </a:rPr>
              <a:t>Fock</a:t>
            </a:r>
            <a:r>
              <a:rPr lang="en-US" altLang="en-US" sz="1200" baseline="0" dirty="0">
                <a:latin typeface="Comic Sans MS" panose="030F0702030302020204" pitchFamily="66" charset="0"/>
              </a:rPr>
              <a:t> construction</a:t>
            </a:r>
            <a:endParaRPr lang="en-GB" altLang="en-US" sz="1200" dirty="0">
              <a:latin typeface="Comic Sans MS" panose="030F0702030302020204" pitchFamily="66" charset="0"/>
            </a:endParaRPr>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6</a:t>
            </a:fld>
            <a:endParaRPr lang="en-US"/>
          </a:p>
        </p:txBody>
      </p:sp>
    </p:spTree>
    <p:extLst>
      <p:ext uri="{BB962C8B-B14F-4D97-AF65-F5344CB8AC3E}">
        <p14:creationId xmlns:p14="http://schemas.microsoft.com/office/powerpoint/2010/main" val="3681322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sz="1200" dirty="0">
                <a:latin typeface="Comic Sans MS" panose="030F0702030302020204" pitchFamily="66" charset="0"/>
              </a:rPr>
              <a:t>Private </a:t>
            </a:r>
            <a:r>
              <a:rPr lang="en-GB" altLang="en-US" sz="1200" dirty="0" err="1">
                <a:latin typeface="Comic Sans MS" panose="030F0702030302020204" pitchFamily="66" charset="0"/>
              </a:rPr>
              <a:t>Fock</a:t>
            </a:r>
            <a:endParaRPr lang="en-GB" altLang="en-US" sz="1200" dirty="0">
              <a:latin typeface="Comic Sans MS" panose="030F0702030302020204" pitchFamily="66" charset="0"/>
            </a:endParaRPr>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7</a:t>
            </a:fld>
            <a:endParaRPr lang="en-US"/>
          </a:p>
        </p:txBody>
      </p:sp>
    </p:spTree>
    <p:extLst>
      <p:ext uri="{BB962C8B-B14F-4D97-AF65-F5344CB8AC3E}">
        <p14:creationId xmlns:p14="http://schemas.microsoft.com/office/powerpoint/2010/main" val="149700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sz="1200" dirty="0">
                <a:latin typeface="Comic Sans MS" panose="030F0702030302020204" pitchFamily="66" charset="0"/>
              </a:rPr>
              <a:t>I and J </a:t>
            </a:r>
            <a:r>
              <a:rPr lang="en-GB" altLang="en-US" sz="1200" dirty="0" err="1">
                <a:latin typeface="Comic Sans MS" panose="030F0702030302020204" pitchFamily="66" charset="0"/>
              </a:rPr>
              <a:t>Fock</a:t>
            </a:r>
            <a:r>
              <a:rPr lang="en-GB" altLang="en-US" sz="1200" dirty="0">
                <a:latin typeface="Comic Sans MS" panose="030F0702030302020204" pitchFamily="66" charset="0"/>
              </a:rPr>
              <a:t> vectors update (A) and summing up all </a:t>
            </a:r>
            <a:r>
              <a:rPr lang="en-GB" altLang="en-US" sz="1200" dirty="0" err="1">
                <a:latin typeface="Comic Sans MS" panose="030F0702030302020204" pitchFamily="66" charset="0"/>
              </a:rPr>
              <a:t>Fock</a:t>
            </a:r>
            <a:r>
              <a:rPr lang="en-GB" altLang="en-US" sz="1200" dirty="0">
                <a:latin typeface="Comic Sans MS" panose="030F0702030302020204" pitchFamily="66" charset="0"/>
              </a:rPr>
              <a:t> elements for each </a:t>
            </a:r>
            <a:r>
              <a:rPr lang="en-GB" altLang="en-US" sz="1200" dirty="0" err="1">
                <a:latin typeface="Comic Sans MS" panose="030F0702030302020204" pitchFamily="66" charset="0"/>
              </a:rPr>
              <a:t>Fock</a:t>
            </a:r>
            <a:r>
              <a:rPr lang="en-GB" altLang="en-US" sz="1200" dirty="0">
                <a:latin typeface="Comic Sans MS" panose="030F0702030302020204" pitchFamily="66" charset="0"/>
              </a:rPr>
              <a:t> element in the vectors (B). ``bf'' means basis function and ``</a:t>
            </a:r>
            <a:r>
              <a:rPr lang="en-GB" altLang="en-US" sz="1200" dirty="0" err="1">
                <a:latin typeface="Comic Sans MS" panose="030F0702030302020204" pitchFamily="66" charset="0"/>
              </a:rPr>
              <a:t>thr</a:t>
            </a:r>
            <a:r>
              <a:rPr lang="en-GB" altLang="en-US" sz="1200" dirty="0">
                <a:latin typeface="Comic Sans MS" panose="030F0702030302020204" pitchFamily="66" charset="0"/>
              </a:rPr>
              <a:t>'' means thread.</a:t>
            </a:r>
          </a:p>
          <a:p>
            <a:endParaRPr lang="en-US" dirty="0"/>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9</a:t>
            </a:fld>
            <a:endParaRPr lang="en-US"/>
          </a:p>
        </p:txBody>
      </p:sp>
    </p:spTree>
    <p:extLst>
      <p:ext uri="{BB962C8B-B14F-4D97-AF65-F5344CB8AC3E}">
        <p14:creationId xmlns:p14="http://schemas.microsoft.com/office/powerpoint/2010/main" val="1739569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10</a:t>
            </a:fld>
            <a:endParaRPr lang="en-US"/>
          </a:p>
        </p:txBody>
      </p:sp>
    </p:spTree>
    <p:extLst>
      <p:ext uri="{BB962C8B-B14F-4D97-AF65-F5344CB8AC3E}">
        <p14:creationId xmlns:p14="http://schemas.microsoft.com/office/powerpoint/2010/main" val="383256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11</a:t>
            </a:fld>
            <a:endParaRPr lang="en-US"/>
          </a:p>
        </p:txBody>
      </p:sp>
    </p:spTree>
    <p:extLst>
      <p:ext uri="{BB962C8B-B14F-4D97-AF65-F5344CB8AC3E}">
        <p14:creationId xmlns:p14="http://schemas.microsoft.com/office/powerpoint/2010/main" val="3791380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12</a:t>
            </a:fld>
            <a:endParaRPr lang="en-US"/>
          </a:p>
        </p:txBody>
      </p:sp>
    </p:spTree>
    <p:extLst>
      <p:ext uri="{BB962C8B-B14F-4D97-AF65-F5344CB8AC3E}">
        <p14:creationId xmlns:p14="http://schemas.microsoft.com/office/powerpoint/2010/main" val="1355428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85838" y="1671638"/>
            <a:ext cx="7696200" cy="1069975"/>
          </a:xfrm>
        </p:spPr>
        <p:txBody>
          <a:bodyPr/>
          <a:lstStyle>
            <a:lvl1pPr>
              <a:defRPr sz="300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985838" y="3125788"/>
            <a:ext cx="6400800" cy="1752600"/>
          </a:xfrm>
        </p:spPr>
        <p:txBody>
          <a:bodyPr/>
          <a:lstStyle>
            <a:lvl1pPr marL="0" indent="0">
              <a:buFont typeface="Wingdings" pitchFamily="2" charset="2"/>
              <a:buNone/>
              <a:defRPr/>
            </a:lvl1pPr>
          </a:lstStyle>
          <a:p>
            <a:r>
              <a:rPr lang="en-US"/>
              <a:t>Click to edit Master subtitle style</a:t>
            </a:r>
            <a:endParaRPr lang="en-US" dirty="0"/>
          </a:p>
        </p:txBody>
      </p:sp>
      <p:pic>
        <p:nvPicPr>
          <p:cNvPr id="3079" name="Picture 7" descr="title header_Blue_646.jpg"/>
          <p:cNvPicPr>
            <a:picLocks noChangeAspect="1"/>
          </p:cNvPicPr>
          <p:nvPr/>
        </p:nvPicPr>
        <p:blipFill>
          <a:blip r:embed="rId2" cstate="print"/>
          <a:srcRect/>
          <a:stretch>
            <a:fillRect/>
          </a:stretch>
        </p:blipFill>
        <p:spPr bwMode="auto">
          <a:xfrm>
            <a:off x="0" y="0"/>
            <a:ext cx="9144000" cy="1106488"/>
          </a:xfrm>
          <a:prstGeom prst="rect">
            <a:avLst/>
          </a:prstGeom>
          <a:noFill/>
          <a:ln w="9525">
            <a:noFill/>
            <a:miter lim="800000"/>
            <a:headEnd/>
            <a:tailEnd/>
          </a:ln>
        </p:spPr>
      </p:pic>
      <p:pic>
        <p:nvPicPr>
          <p:cNvPr id="3081" name="Picture 8" descr="title footer_Blue_646.jpg"/>
          <p:cNvPicPr>
            <a:picLocks noChangeAspect="1"/>
          </p:cNvPicPr>
          <p:nvPr/>
        </p:nvPicPr>
        <p:blipFill>
          <a:blip r:embed="rId3" cstate="print"/>
          <a:srcRect/>
          <a:stretch>
            <a:fillRect/>
          </a:stretch>
        </p:blipFill>
        <p:spPr bwMode="auto">
          <a:xfrm>
            <a:off x="0" y="6794500"/>
            <a:ext cx="9144000" cy="635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1EEDB013-810F-3E4F-9404-9FECA60C63B1}" type="datetime1">
              <a:rPr lang="en-US" smtClean="0"/>
              <a:pPr/>
              <a:t>7/31/17</a:t>
            </a:fld>
            <a:endParaRPr lang="en-US"/>
          </a:p>
        </p:txBody>
      </p:sp>
      <p:sp>
        <p:nvSpPr>
          <p:cNvPr id="5" name="Footer Placeholder 4"/>
          <p:cNvSpPr>
            <a:spLocks noGrp="1"/>
          </p:cNvSpPr>
          <p:nvPr>
            <p:ph type="ftr" sz="quarter" idx="11"/>
          </p:nvPr>
        </p:nvSpPr>
        <p:spPr/>
        <p:txBody>
          <a:bodyPr/>
          <a:lstStyle>
            <a:lvl1pPr>
              <a:defRPr/>
            </a:lvl1pPr>
          </a:lstStyle>
          <a:p>
            <a:r>
              <a:rPr lang="en-US"/>
              <a:t>Go to ”Insert (View) | Header and Footer" to add your organization, sponsor, meeting name here; then, click "Apply to All"</a:t>
            </a:r>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26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E729A18F-C0FA-9448-8B8D-1BE4A4C95781}" type="datetime1">
              <a:rPr lang="en-US" smtClean="0"/>
              <a:pPr/>
              <a:t>7/31/17</a:t>
            </a:fld>
            <a:endParaRPr lang="en-US"/>
          </a:p>
        </p:txBody>
      </p:sp>
      <p:sp>
        <p:nvSpPr>
          <p:cNvPr id="5" name="Footer Placeholder 4"/>
          <p:cNvSpPr>
            <a:spLocks noGrp="1"/>
          </p:cNvSpPr>
          <p:nvPr>
            <p:ph type="ftr" sz="quarter" idx="11"/>
          </p:nvPr>
        </p:nvSpPr>
        <p:spPr/>
        <p:txBody>
          <a:bodyPr/>
          <a:lstStyle>
            <a:lvl1pPr>
              <a:defRPr/>
            </a:lvl1pPr>
          </a:lstStyle>
          <a:p>
            <a:r>
              <a:rPr lang="en-US"/>
              <a:t>Go to ”Insert (View) | Header and Footer" to add your organization, sponsor, meeting name here; then, click "Apply to All"</a:t>
            </a:r>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3FC537EF-7068-3B41-AEBA-A663CBAEC3CF}" type="datetime1">
              <a:rPr lang="en-US" smtClean="0"/>
              <a:pPr/>
              <a:t>7/31/17</a:t>
            </a:fld>
            <a:endParaRPr lang="en-US"/>
          </a:p>
        </p:txBody>
      </p:sp>
      <p:sp>
        <p:nvSpPr>
          <p:cNvPr id="5" name="Footer Placeholder 4"/>
          <p:cNvSpPr>
            <a:spLocks noGrp="1"/>
          </p:cNvSpPr>
          <p:nvPr>
            <p:ph type="ftr" sz="quarter" idx="11"/>
          </p:nvPr>
        </p:nvSpPr>
        <p:spPr/>
        <p:txBody>
          <a:bodyPr/>
          <a:lstStyle>
            <a:lvl1pPr>
              <a:defRPr/>
            </a:lvl1pPr>
          </a:lstStyle>
          <a:p>
            <a:r>
              <a:rPr lang="en-US"/>
              <a:t>Go to ”Insert (View) | Header and Footer" to add your organization, sponsor, meeting name here; then, click "Apply to All"</a:t>
            </a:r>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lstStyle>
            <a:lvl1pPr algn="l">
              <a:defRPr sz="3000" b="1" cap="none" baseline="0"/>
            </a:lvl1pPr>
          </a:lstStyle>
          <a:p>
            <a:r>
              <a:rPr lang="en-US" dirty="0"/>
              <a:t>Click to Edit Master Text Styles</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AF02FE2-F540-2648-8D49-5F38BC3537CE}" type="datetime1">
              <a:rPr lang="en-US" smtClean="0"/>
              <a:pPr/>
              <a:t>7/31/17</a:t>
            </a:fld>
            <a:endParaRPr lang="en-US"/>
          </a:p>
        </p:txBody>
      </p:sp>
      <p:sp>
        <p:nvSpPr>
          <p:cNvPr id="5" name="Footer Placeholder 4"/>
          <p:cNvSpPr>
            <a:spLocks noGrp="1"/>
          </p:cNvSpPr>
          <p:nvPr>
            <p:ph type="ftr" sz="quarter" idx="11"/>
          </p:nvPr>
        </p:nvSpPr>
        <p:spPr/>
        <p:txBody>
          <a:bodyPr/>
          <a:lstStyle>
            <a:lvl1pPr>
              <a:defRPr/>
            </a:lvl1pPr>
          </a:lstStyle>
          <a:p>
            <a:r>
              <a:rPr lang="en-US"/>
              <a:t>Go to ”Insert (View) | Header and Footer" to add your organization, sponsor, meeting name here; then, click "Apply to All"</a:t>
            </a:r>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600"/>
            </a:lvl2pPr>
            <a:lvl3pPr>
              <a:defRPr sz="1400"/>
            </a:lvl3pPr>
            <a:lvl4pPr>
              <a:defRPr sz="1400"/>
            </a:lvl4pPr>
            <a:lvl5pPr>
              <a:defRPr sz="1400" u="none"/>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fld id="{966A3E6C-2671-C749-9EBA-26919EC53D12}" type="datetime1">
              <a:rPr lang="en-US" smtClean="0"/>
              <a:pPr/>
              <a:t>7/31/17</a:t>
            </a:fld>
            <a:endParaRPr lang="en-US"/>
          </a:p>
        </p:txBody>
      </p:sp>
      <p:sp>
        <p:nvSpPr>
          <p:cNvPr id="6" name="Footer Placeholder 5"/>
          <p:cNvSpPr>
            <a:spLocks noGrp="1"/>
          </p:cNvSpPr>
          <p:nvPr>
            <p:ph type="ftr" sz="quarter" idx="11"/>
          </p:nvPr>
        </p:nvSpPr>
        <p:spPr/>
        <p:txBody>
          <a:bodyPr/>
          <a:lstStyle>
            <a:lvl1pPr>
              <a:defRPr/>
            </a:lvl1pPr>
          </a:lstStyle>
          <a:p>
            <a:r>
              <a:rPr lang="en-US"/>
              <a:t>Go to ”Insert (View) | Header and Footer" to add your organization, sponsor, meeting name here; then, click "Apply to All"</a:t>
            </a:r>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fld id="{3C998D9F-962D-9949-A007-326817D58B4E}" type="datetime1">
              <a:rPr lang="en-US" smtClean="0"/>
              <a:pPr/>
              <a:t>7/31/17</a:t>
            </a:fld>
            <a:endParaRPr lang="en-US"/>
          </a:p>
        </p:txBody>
      </p:sp>
      <p:sp>
        <p:nvSpPr>
          <p:cNvPr id="8" name="Footer Placeholder 7"/>
          <p:cNvSpPr>
            <a:spLocks noGrp="1"/>
          </p:cNvSpPr>
          <p:nvPr>
            <p:ph type="ftr" sz="quarter" idx="11"/>
          </p:nvPr>
        </p:nvSpPr>
        <p:spPr/>
        <p:txBody>
          <a:bodyPr/>
          <a:lstStyle>
            <a:lvl1pPr>
              <a:defRPr/>
            </a:lvl1pPr>
          </a:lstStyle>
          <a:p>
            <a:r>
              <a:rPr lang="en-US"/>
              <a:t>Go to ”Insert (View) | Header and Footer" to add your organization, sponsor, meeting name here; then, click "Apply to All"</a:t>
            </a:r>
          </a:p>
        </p:txBody>
      </p:sp>
      <p:sp>
        <p:nvSpPr>
          <p:cNvPr id="9" name="Slide Number Placeholder 8"/>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fld id="{B0A11407-B84C-9C41-B4C4-DD2362FE02FC}" type="datetime1">
              <a:rPr lang="en-US" smtClean="0"/>
              <a:pPr/>
              <a:t>7/31/17</a:t>
            </a:fld>
            <a:endParaRPr lang="en-US"/>
          </a:p>
        </p:txBody>
      </p:sp>
      <p:sp>
        <p:nvSpPr>
          <p:cNvPr id="4" name="Footer Placeholder 3"/>
          <p:cNvSpPr>
            <a:spLocks noGrp="1"/>
          </p:cNvSpPr>
          <p:nvPr>
            <p:ph type="ftr" sz="quarter" idx="11"/>
          </p:nvPr>
        </p:nvSpPr>
        <p:spPr/>
        <p:txBody>
          <a:bodyPr/>
          <a:lstStyle>
            <a:lvl1pPr>
              <a:defRPr/>
            </a:lvl1p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CD16C0B-C2E9-7A42-9213-19A13BFA7851}" type="datetime1">
              <a:rPr lang="en-US" smtClean="0"/>
              <a:pPr/>
              <a:t>7/31/17</a:t>
            </a:fld>
            <a:endParaRPr lang="en-US"/>
          </a:p>
        </p:txBody>
      </p:sp>
      <p:sp>
        <p:nvSpPr>
          <p:cNvPr id="3" name="Footer Placeholder 2"/>
          <p:cNvSpPr>
            <a:spLocks noGrp="1"/>
          </p:cNvSpPr>
          <p:nvPr>
            <p:ph type="ftr" sz="quarter" idx="11"/>
          </p:nvPr>
        </p:nvSpPr>
        <p:spPr/>
        <p:txBody>
          <a:bodyPr/>
          <a:lstStyle>
            <a:lvl1pPr>
              <a:defRPr/>
            </a:lvl1pPr>
          </a:lstStyle>
          <a:p>
            <a:r>
              <a:rPr lang="en-US"/>
              <a:t>Go to ”Insert (View) | Header and Footer" to add your organization, sponsor, meeting name here; then, click "Apply to All"</a:t>
            </a:r>
          </a:p>
        </p:txBody>
      </p:sp>
      <p:sp>
        <p:nvSpPr>
          <p:cNvPr id="4" name="Slide Number Placeholder 3"/>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79550"/>
          </a:xfrm>
        </p:spPr>
        <p:txBody>
          <a:bodyPr anchor="t"/>
          <a:lstStyle>
            <a:lvl1pPr algn="l">
              <a:defRPr sz="26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752601"/>
            <a:ext cx="3008313"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F8E4457-BC4D-CE48-AE40-DFA5DAC8A2C7}" type="datetime1">
              <a:rPr lang="en-US" smtClean="0"/>
              <a:pPr/>
              <a:t>7/31/17</a:t>
            </a:fld>
            <a:endParaRPr lang="en-US"/>
          </a:p>
        </p:txBody>
      </p:sp>
      <p:sp>
        <p:nvSpPr>
          <p:cNvPr id="6" name="Footer Placeholder 5"/>
          <p:cNvSpPr>
            <a:spLocks noGrp="1"/>
          </p:cNvSpPr>
          <p:nvPr>
            <p:ph type="ftr" sz="quarter" idx="11"/>
          </p:nvPr>
        </p:nvSpPr>
        <p:spPr/>
        <p:txBody>
          <a:bodyPr/>
          <a:lstStyle>
            <a:lvl1pPr>
              <a:defRPr/>
            </a:lvl1pPr>
          </a:lstStyle>
          <a:p>
            <a:r>
              <a:rPr lang="en-US"/>
              <a:t>Go to ”Insert (View) | Header and Footer" to add your organization, sponsor, meeting name here; then, click "Apply to All"</a:t>
            </a:r>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206E0CE-918B-F445-8E8D-1893280148C1}" type="datetime1">
              <a:rPr lang="en-US" smtClean="0"/>
              <a:pPr/>
              <a:t>7/31/17</a:t>
            </a:fld>
            <a:endParaRPr lang="en-US"/>
          </a:p>
        </p:txBody>
      </p:sp>
      <p:sp>
        <p:nvSpPr>
          <p:cNvPr id="6" name="Footer Placeholder 5"/>
          <p:cNvSpPr>
            <a:spLocks noGrp="1"/>
          </p:cNvSpPr>
          <p:nvPr>
            <p:ph type="ftr" sz="quarter" idx="11"/>
          </p:nvPr>
        </p:nvSpPr>
        <p:spPr/>
        <p:txBody>
          <a:bodyPr/>
          <a:lstStyle>
            <a:lvl1pPr>
              <a:defRPr/>
            </a:lvl1pPr>
          </a:lstStyle>
          <a:p>
            <a:r>
              <a:rPr lang="en-US"/>
              <a:t>Go to ”Insert (View) | Header and Footer" to add your organization, sponsor, meeting name here; then, click "Apply to All"</a:t>
            </a:r>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5" descr="slide footer_blue_646.jpg"/>
          <p:cNvPicPr>
            <a:picLocks noChangeAspect="1"/>
          </p:cNvPicPr>
          <p:nvPr/>
        </p:nvPicPr>
        <p:blipFill>
          <a:blip r:embed="rId13" cstate="print"/>
          <a:srcRect/>
          <a:stretch>
            <a:fillRect/>
          </a:stretch>
        </p:blipFill>
        <p:spPr bwMode="auto">
          <a:xfrm>
            <a:off x="0" y="6324600"/>
            <a:ext cx="9144000" cy="530225"/>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7010400" y="6572250"/>
            <a:ext cx="1371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D33507C9-6682-4A44-A0B5-9B0D9F47D994}" type="datetime1">
              <a:rPr lang="en-US" smtClean="0"/>
              <a:pPr/>
              <a:t>7/31/17</a:t>
            </a:fld>
            <a:endParaRPr lang="en-US"/>
          </a:p>
        </p:txBody>
      </p:sp>
      <p:sp>
        <p:nvSpPr>
          <p:cNvPr id="1029" name="Rectangle 5"/>
          <p:cNvSpPr>
            <a:spLocks noGrp="1" noChangeArrowheads="1"/>
          </p:cNvSpPr>
          <p:nvPr>
            <p:ph type="ftr" sz="quarter" idx="3"/>
          </p:nvPr>
        </p:nvSpPr>
        <p:spPr bwMode="auto">
          <a:xfrm>
            <a:off x="657225" y="6307138"/>
            <a:ext cx="594201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lvl1pPr>
          </a:lstStyle>
          <a:p>
            <a:r>
              <a:rPr lang="en-US"/>
              <a:t>Go to ”Insert (View) | Header and Footer" to add your organization, sponsor, meeting name here; then, click "Apply to All"</a:t>
            </a:r>
            <a:endParaRPr lang="en-US" dirty="0"/>
          </a:p>
        </p:txBody>
      </p:sp>
      <p:sp>
        <p:nvSpPr>
          <p:cNvPr id="1030" name="Rectangle 6"/>
          <p:cNvSpPr>
            <a:spLocks noGrp="1" noChangeArrowheads="1"/>
          </p:cNvSpPr>
          <p:nvPr>
            <p:ph type="sldNum" sz="quarter" idx="4"/>
          </p:nvPr>
        </p:nvSpPr>
        <p:spPr bwMode="auto">
          <a:xfrm>
            <a:off x="8610600" y="6489700"/>
            <a:ext cx="384175"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fld id="{87034D8C-3CB4-402A-BC46-2AB14C0FE90A}" type="slidenum">
              <a:rPr lang="en-US" smtClean="0"/>
              <a:pPr/>
              <a:t>‹#›</a:t>
            </a:fld>
            <a:endParaRPr lang="en-US"/>
          </a:p>
        </p:txBody>
      </p:sp>
      <p:pic>
        <p:nvPicPr>
          <p:cNvPr id="1031" name="Picture 7" descr="slide header_646.jpg"/>
          <p:cNvPicPr>
            <a:picLocks noChangeAspect="1"/>
          </p:cNvPicPr>
          <p:nvPr/>
        </p:nvPicPr>
        <p:blipFill>
          <a:blip r:embed="rId14" cstate="print"/>
          <a:srcRect/>
          <a:stretch>
            <a:fillRect/>
          </a:stretch>
        </p:blipFill>
        <p:spPr bwMode="auto">
          <a:xfrm>
            <a:off x="0" y="0"/>
            <a:ext cx="9144000" cy="155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19984" y="1676400"/>
            <a:ext cx="7696200" cy="1452562"/>
          </a:xfrm>
        </p:spPr>
        <p:txBody>
          <a:bodyPr/>
          <a:lstStyle/>
          <a:p>
            <a:pPr algn="ctr"/>
            <a:r>
              <a:rPr lang="en-US" dirty="0"/>
              <a:t>Efficient MPI/</a:t>
            </a:r>
            <a:r>
              <a:rPr lang="en-US" dirty="0" err="1"/>
              <a:t>OpenMP</a:t>
            </a:r>
            <a:r>
              <a:rPr lang="en-US" dirty="0"/>
              <a:t> parallelization of the </a:t>
            </a:r>
            <a:r>
              <a:rPr lang="en-US" dirty="0" err="1"/>
              <a:t>Hartree-Fock</a:t>
            </a:r>
            <a:r>
              <a:rPr lang="en-US" dirty="0"/>
              <a:t> method on KNL</a:t>
            </a:r>
          </a:p>
        </p:txBody>
      </p:sp>
      <p:sp>
        <p:nvSpPr>
          <p:cNvPr id="8" name="Subtitle 7"/>
          <p:cNvSpPr>
            <a:spLocks noGrp="1"/>
          </p:cNvSpPr>
          <p:nvPr>
            <p:ph type="subTitle" idx="1"/>
          </p:nvPr>
        </p:nvSpPr>
        <p:spPr>
          <a:xfrm>
            <a:off x="533400" y="2895600"/>
            <a:ext cx="8077200" cy="2895600"/>
          </a:xfrm>
        </p:spPr>
        <p:txBody>
          <a:bodyPr/>
          <a:lstStyle/>
          <a:p>
            <a:pPr algn="ctr"/>
            <a:r>
              <a:rPr lang="en-US" sz="2400" b="1" dirty="0"/>
              <a:t/>
            </a:r>
            <a:br>
              <a:rPr lang="en-US" sz="2400" b="1" dirty="0"/>
            </a:br>
            <a:r>
              <a:rPr lang="en-US" sz="2400" b="1" dirty="0"/>
              <a:t> </a:t>
            </a:r>
            <a:r>
              <a:rPr lang="en-US" sz="2400" b="1" dirty="0"/>
              <a:t>Vladimir </a:t>
            </a:r>
            <a:r>
              <a:rPr lang="en-US" sz="2400" b="1" dirty="0" smtClean="0"/>
              <a:t>Mironov</a:t>
            </a:r>
            <a:r>
              <a:rPr lang="en-US" sz="2400" b="1" baseline="30000" dirty="0"/>
              <a:t>1</a:t>
            </a:r>
            <a:r>
              <a:rPr lang="en-US" sz="2400" b="1" dirty="0" smtClean="0"/>
              <a:t>, </a:t>
            </a:r>
            <a:r>
              <a:rPr lang="en-US" sz="2400" b="1" dirty="0" smtClean="0"/>
              <a:t>Yuri Alexeev</a:t>
            </a:r>
            <a:r>
              <a:rPr lang="en-US" sz="2400" b="1" baseline="30000" dirty="0"/>
              <a:t>2</a:t>
            </a:r>
            <a:r>
              <a:rPr lang="en-US" sz="2400" b="1" dirty="0" smtClean="0"/>
              <a:t>,</a:t>
            </a:r>
            <a:endParaRPr lang="en-US" sz="2400" b="1" baseline="30000" dirty="0"/>
          </a:p>
          <a:p>
            <a:pPr algn="ctr"/>
            <a:r>
              <a:rPr lang="en-US" sz="2400" b="1" dirty="0"/>
              <a:t>Kristopher </a:t>
            </a:r>
            <a:r>
              <a:rPr lang="en-US" sz="2400" b="1" dirty="0" smtClean="0"/>
              <a:t>Keipert</a:t>
            </a:r>
            <a:r>
              <a:rPr lang="en-US" sz="2400" b="1" baseline="30000" dirty="0" smtClean="0"/>
              <a:t>3</a:t>
            </a:r>
            <a:r>
              <a:rPr lang="en-US" sz="2400" b="1" dirty="0" smtClean="0"/>
              <a:t>, Michael D’Mello</a:t>
            </a:r>
            <a:r>
              <a:rPr lang="en-US" sz="2400" b="1" baseline="30000" dirty="0" smtClean="0"/>
              <a:t>4</a:t>
            </a:r>
            <a:r>
              <a:rPr lang="en-US" sz="2400" b="1" dirty="0" smtClean="0"/>
              <a:t>, </a:t>
            </a:r>
          </a:p>
          <a:p>
            <a:pPr algn="ctr"/>
            <a:r>
              <a:rPr lang="en-US" sz="2400" b="1" dirty="0" err="1"/>
              <a:t>Alexandr</a:t>
            </a:r>
            <a:r>
              <a:rPr lang="en-US" sz="2400" b="1" dirty="0"/>
              <a:t> </a:t>
            </a:r>
            <a:r>
              <a:rPr lang="en-US" sz="2400" b="1" dirty="0" smtClean="0"/>
              <a:t>Moskovsky</a:t>
            </a:r>
            <a:r>
              <a:rPr lang="en-US" sz="2400" b="1" baseline="30000" dirty="0" smtClean="0"/>
              <a:t>2</a:t>
            </a:r>
            <a:r>
              <a:rPr lang="en-US" sz="2400" b="1" dirty="0" smtClean="0"/>
              <a:t>, Mark </a:t>
            </a:r>
            <a:r>
              <a:rPr lang="en-US" sz="2400" b="1" dirty="0"/>
              <a:t>Gordon</a:t>
            </a:r>
            <a:r>
              <a:rPr lang="en-US" sz="2400" b="1" baseline="30000" dirty="0"/>
              <a:t>3</a:t>
            </a:r>
            <a:endParaRPr lang="en-US" sz="2400" b="1" dirty="0"/>
          </a:p>
          <a:p>
            <a:pPr algn="ctr"/>
            <a:endParaRPr lang="en-US" u="sng" dirty="0"/>
          </a:p>
          <a:p>
            <a:pPr algn="ctr"/>
            <a:r>
              <a:rPr lang="en-US" i="1" baseline="30000" dirty="0" smtClean="0"/>
              <a:t>1</a:t>
            </a:r>
            <a:r>
              <a:rPr lang="en-US" i="1" dirty="0" smtClean="0"/>
              <a:t>Moscow </a:t>
            </a:r>
            <a:r>
              <a:rPr lang="en-US" i="1" dirty="0"/>
              <a:t>State </a:t>
            </a:r>
            <a:r>
              <a:rPr lang="en-US" i="1" dirty="0" smtClean="0"/>
              <a:t>University, </a:t>
            </a:r>
            <a:r>
              <a:rPr lang="en-US" i="1" baseline="30000" dirty="0"/>
              <a:t>2</a:t>
            </a:r>
            <a:r>
              <a:rPr lang="en-US" i="1" dirty="0" smtClean="0"/>
              <a:t>Argonne </a:t>
            </a:r>
            <a:r>
              <a:rPr lang="en-US" i="1" dirty="0"/>
              <a:t>National </a:t>
            </a:r>
            <a:r>
              <a:rPr lang="en-US" i="1" dirty="0" smtClean="0"/>
              <a:t>Laboratory,</a:t>
            </a:r>
            <a:r>
              <a:rPr lang="en-US" i="1" dirty="0" smtClean="0"/>
              <a:t/>
            </a:r>
            <a:br>
              <a:rPr lang="en-US" i="1" dirty="0" smtClean="0"/>
            </a:br>
            <a:r>
              <a:rPr lang="en-US" i="1" dirty="0" smtClean="0"/>
              <a:t> </a:t>
            </a:r>
            <a:r>
              <a:rPr lang="en-US" i="1" baseline="30000" dirty="0" smtClean="0"/>
              <a:t>3</a:t>
            </a:r>
            <a:r>
              <a:rPr lang="en-US" i="1" dirty="0" smtClean="0"/>
              <a:t>Iowa </a:t>
            </a:r>
            <a:r>
              <a:rPr lang="en-US" i="1" dirty="0"/>
              <a:t>State </a:t>
            </a:r>
            <a:r>
              <a:rPr lang="en-US" i="1" dirty="0" smtClean="0"/>
              <a:t>University, </a:t>
            </a:r>
            <a:r>
              <a:rPr lang="en-US" i="1" baseline="30000" dirty="0" smtClean="0"/>
              <a:t>4</a:t>
            </a:r>
            <a:r>
              <a:rPr lang="en-US" i="1" dirty="0" smtClean="0"/>
              <a:t>Intel </a:t>
            </a:r>
            <a:r>
              <a:rPr lang="en-US" i="1" dirty="0"/>
              <a:t>Corporation</a:t>
            </a:r>
          </a:p>
          <a:p>
            <a:pPr algn="ctr"/>
            <a:endParaRPr lang="en-US" dirty="0"/>
          </a:p>
        </p:txBody>
      </p:sp>
      <p:sp>
        <p:nvSpPr>
          <p:cNvPr id="3" name="AutoShape 4" descr="data:image/jpeg;base64,/9j/4AAQSkZJRgABAQAAAQABAAD/2wBDAAkGBwgHBgkIBwgKCgkLDRYPDQwMDRsUFRAWIB0iIiAdHx8kKDQsJCYxJx8fLT0tMTU3Ojo6Iys/RD84QzQ5Ojf/2wBDAQoKCg0MDRoPDxo3JR8lNzc3Nzc3Nzc3Nzc3Nzc3Nzc3Nzc3Nzc3Nzc3Nzc3Nzc3Nzc3Nzc3Nzc3Nzc3Nzc3Nzf/wAARCACgAKYDASIAAhEBAxEB/8QAHAAAAgMBAQEBAAAAAAAAAAAAAAYEBQcBAwII/8QARBAAAQMDAwIEBAMEBgcJAAAAAQIDBAAFEQYSITFBBxMiURRhcYEyQpEVI1KhFmJygrHBJTM0Q5PR4SQmRFNjlKLw8f/EABUBAQEAAAAAAAAAAAAAAAAAAAAB/8QAFBEBAAAAAAAAAAAAAAAAAAAAAP/aAAwDAQACEQMRAD8A3GiiigKKKKAooqBebxb7HBXNuspqLGR1W4cZPsB1J46DmgnE4oyKzH+mWqNaKU1oS3CFb9xSbtcBgKA4OxPP+fzx299Ialudkv50jrSR5kxZ3QLgoYTKBP4c++en6dgSGkUu661MjSdiVcTH+JdLiGmmN+0uKUemaYCsJBKsAAZJJ6VmWuJMfVGutKWGG+1JjMSFTpYaWlYGzlIOPoR/eoPZGsPEBadw0BgeypwB/wAK81eJF9tkmGnU+kHbbGlSUR0yPiQsAqP07DJ+1aZjikzxgt6p3h/cy1kOxQmUgp6goIJP6ZoHMdOa7VLpK9x75YYMtl5tbrkdtbraVhSm1FIyFDsc5qddLnEtNvfnXB5LEZlJUtau309z8qCWCD0rtZPG1Vr29OvX/TtojO2JKtjEOQdr0hIzlaT7/fHsD1pm0n4i2jUD5t76XLZd0K2LgyxsVu9k56/Tg/KgcqK5nmu0BRRRQFFFFAUUUUBRRUYz4gnCAZLQllHmBgrG8pzjOOuODQSayW9WeLL8a4zGpAqZAlQi5bmXl5bbdTjKQnuPSo4/rD2rWdwrJ/FO4tztU6dg6eSuZqK3zQ8W2hkIb4KkrV2z6c+wJz1GQ1ZtKEIShCUpSkYSlIwAPYCqDW+lYWrrOqFJPlvtnzI0hI9TLmOCPl7ip9zvEO3Ntee5udeUEtMt4UtxRISAB06kDJwMnk1D05c5FziSGZaFx5TfAykhRSchK+QBnIVxjjFAmueGDMlhMrXOqbhcEtYKkrfDLCf1z+uQavrLZtFaUSmbaY8dkqKGRJQpTpIcxt9XPpPXPQAZ4ArrGnrvKcRJmzg24FbglY8zar92vI54HmN5x/CcDHNeNwj6StiFt368RgVLWp1px9LaVKUXSfSOcfvljGemO/NAxxb7BlSnY7LilOsl4LBQRtLSkpV/NQx71FXf7LcYsqPIc3sFJafbcaVhQU2lRB45BSsD6nHWltGs/DuHI8xF3jl7y3GvMHmKJStW5QJx3PP619M3rQFwIREvkVt1TamkkvYJSogkFKwUq/D3B4JHc0EST4aaGuchK7S+5bZ59baoUopWkjIyEKzjBBHAHINfLfhpcZdxis6k1LIu1kiHe1FeGFqV2Cz+YcH59u5pnFhjTYbPwk9MplLSGEurKXMt+YFO4UOMrSAnjAGBXh5tysz6Gwh15ckvLDRUpxG8uANNhX5AEqyo/LigamW0NNpaaQlCGwEpSkYCQBwAO1JvipY7HO0vPuV2jAvwWFOMSGzscSofhSFfNWBg8VfQdQRJEhTDxEdwvrYYK1jbJKSQfLPfBBBHUEd+CVLxxVJVo9DLTD7kNyU2ZzjIyWmUnJP6gfKgvPDH49WhrQ7dZDkiQ9HDoW4cnYrlAz39JHXmmmqzTtwt1zs0STZ3kPQlNhLRRxtAGNpHYjpjtVlmg7RXMjOK7QFFFFAUUUUFBrbU8XSdgkXOXhSk+hhrPLrhHCf5En2AJpDs/hcNQ21y86tky29QT3BJDzC9pjDHpTjpkAD6YAB4yfrUkhu4+Mlrt+pAYtsht+bbkuj0SnzjBz068fVAHetYyKDKZ0HxRs0ddqt02Ld40khpme56X4oP5lZ7AZ59Xv8AKmLSNgtOjwLVGf8ANvc1tTr0x1BUXFdeT2GckJzkhJPOCaYNRXdmzwi8taA65lDKV5wpQSVHgckBKSTjnAqm0za0ygqdcG1vOBSil51XqKisKUrA9KhlCdqxg7QEkcHIV7djW5dEQb62J/xKlLcXHcUC3gKSlSjxgKSVZSAEpOAnOSa8L1ri1We5u2rSlqF3vzvDqIqRgH3dX3OevX5kVCvF8uuvru9p/R8kxrRHVtuN1R+b+o2f1+ZxnIH4nXSul7TpW3ph2mOEcfvHVcuOn3Ufv9B2oE1OjtX6qSV6z1CuFHX1t1qO0AHspX0zx6qvLT4XaOtiAEWZp9Y/PKUXST788foKttR6hTYnoDRts6auc6pppMRKCQpKSrB3KHYKP2NLjlxVqzU6GrHe50FEe3rW6loBKmnw6EpS62sHnhWQcZHQ0DR/R6wMgI/ZFuQknaMx0cn26V4TdFaXnDEmwwF/MMBJ/lSpFt101y5IY1E4YqrI6pll2GspS5MHIfHySNuBzypWegrkm/6pm6autwU61a0Wdh1D6m0JW5KktJO7bnIQ3kccFRz27h6S/CS3RX1S9KXS42OX1BZeK2ye24HkjPbNRTqfWOiVbdZQUXW0J9P7UgJ9aBnqtPHuOw78mmOw6ytb/wCy7Wqa/OnvIS0qSiOotOPJRlfrA2Z4JIB4psUEqQUkBSSMEEZBFAr2lqzagVGvVpkolQksBkMJHpQByE7eNpyRuSoHO1PTbXIWpQFlN6Uw208jJSGVp8lRzltWc7sJ5UrAAxzjIpc1Doyfpq4O6m0B+5eA3S7X/upKR/CPfrx+mO7Hpe/WjWNsTd4sVK5jACHWF481hwc7eemT0Pfv7AFS5WK76AvSrxoyGufaJywJVpR/u1nhKkY6Jz37dDxjbIFp8RNVFRvNzj6dgr/8NA9T5T7FWeD05z9hTPYryv8AaTtvmvh59SirDKCWoyiSC15hxvwUkZA4IIOMpFMw6UGaaCuc7TOon9DahkF45L1qlLOS80cnaT78H7hQ6YrTKQfGO2sPaXVd0ykQ7jaVh+HIKsHdkege5VgYHuBTHo28r1Bpq33V1lTLkhkKW2pJACuhIz1STyD7Ggu6KKKAoorhoKPWGlrfqy0OW+4pxzuZeSPW0vHUf5juKW/Cu+3Wb+1bHeFoluWZ7yBcGj6XRkjaf6wx1/XnksGrdTwrFYrhLMyP8SzHWppouJ3KVj0+nOTzik3RapGkNB2/92hMufmU9IkhZTvcUAlJwM5246nkjjOaC0L8bUupXYjkhZ8gYbDC2twb6krbWCChRAOQD0Rn5RfEi7S7jOi6F04tKJs9OZroHEaPjn9R/LjuKcBekR7DJu0+OYjUdtbjiSc5CRzjIB+XIB46UpeEFuflRZ2rron/AEje3lLST+RkHCUj5cfcBNA5absUHTloYtlta2MMjqeq1d1E9yTVbqq8W4l+wO/tB6XIjKcW1bkKLrTWdvmZGMc9Pf2NM1UOrIC34rdxhIJuVtX8RHKPxOAfja+i05Tj3IPUAgEmxttybdpq6x5clKG7oGJcaQpSk+cne1vSFkqbJP5c9F8jPNNdnZaTrbU0xKEpWGYjSsJxu2oUrJ9zhQH90VTXIInSJLUF1sovSGLpaHFqPlrlMhJ2Z7ZCG1YHX1ntXo1e48e+t35Si3arsymHNKz/ALFKbUQlLn8OdykknuE+4oLvQCQrSkKUFFZmlyYpShyS6tS/5BQH2pd1GhKIfiNDSVYVb0zCOwKmFp4/4OfvV7oNZj2ddmeCUyLU6qOpI6eVklpQ9wWynn3B9qXZ8j9pxr95AC3dQyhbYQB5Ww2nY45/ZGXlZ9sdzigmz4Lsq96aiW6aba1Etb7zhYbSSlKvKSMBQIH5uce9RdHa0tEWFIduuqFSUvSCWviVJV8O3nCAtaUgBSgN2D0zj68dmruUi4rtiio3JCbRalJ6+W2VB+Rn+FJUfqUJ/iAq0s1phXK6NJjMoTY7GfIhso/A7JHC3CO+zG0H+IrPYGgcUqS4kKQQQRkEdxWY65tz+ir+jXFjbJirUEXiIgcOpJ/GB75P64Pc1qOK8ZkVibEfiymw4w+2ptxCuQpJGCP0oFq4JYmxo13trzvwEppTy1xVKC1KWlHlrASNxHHKRjJxnOKubNckTrS1KR5iz5YUpJA3n05GUgnBIwcHnkZxSL4ZOPWufftDT3Fq+AWpyGskgrjrJ6HrxkH6qI7VcaUdVbrrMt7xU2hTxbabVsCQoZOQEJwCsZV6lFeAnIzkkFeyRZHipfFXm9DytPW59TcW27vU44ACS6PfBGfrjpnOtIQEJCUgBIGAAOAKzPTSm9K+Kd8sqnA1BuzYuEcKISlK8ncBn3JP2A9q01JCgCDkHofeg7RRRQcPSshuNgj6+8Ur3AukmSbba4zKUssubcuHnnOR3X8+nNa+azvw5SletdcSDjzTOQg+5AScf40EuF4S6KiHeLR5qgMZefcWD9s4/lXpqY/GyYVrixFKiR1HCkBRCXQEoQMBKsJHmKypQKQRyOM06D8PzxSFqALjaideUwwVuMBf7hA37QvbuJ81tRONuSAQBj2BIQfFkqt2hrdYLaylldxlsQUNIXnak8kAkc8gD71oduhtW+DHhR0hLMdpLaABjASMCkDxC2SdfaFgOAECU4/j5pAIP6gVpFAVwkCu15SmBJjusKWtCXUFBU2opUnIxkEdD86DP7hYXLzdp9ssElcG2NO7pylJDjXxJwoBhJGULGQpSkkAKPA3ZIgaq0pItduVNXqmc5cJG2I0EstIVNcWdiG3MDCxyBkgkDNDVv1RpRhNtalz3bc2VFqTDitOlQJUo7xtKwskpyeQfUc9qor3YdQXpxEyJAvEmXG2uouE5aUqa2qbX+5bOBuyhYxtGcjOaBs074TWa2QgmbKnyJbjXlvuNS3GUYPVKUoI9GSeDml67+HbsDUEe3s6hntWu6MmIyV4cLZQkqSwr/0ykKwBjO0g5zzZxtc36XESqLLsqnGEkyEuMrS4SlIUUKRv9B7HrgiqrU17vV5u0B+NLb2WiSH3UwIa5CGD6k7nCCSrkY2jBCVE/Ogu16duunGTIuV3D9sIS1MkQ2AzIaYBwBuJIS0nJyEBJA5GTWiQI0eFEZiwm0NR2kBLaEdAntis1jeKRLK2pse0yntu0phzifNJB4DZTuzwRt5696v/AA9hXpr4uRcQuHbVkJt9rUvf5CB3yUhQB4wk/hHHHAAOlFFFBmmtkqsvibpO+NDa3NK7fKPGCDjZn7qJ/uUxXBpMbUKXXH2IccKbdSuU8rY66rclQSncBvASPf8AEDiqTxtbSNO22Wc7ot0YcSc9DkirnWABXEWl0NuPsOR1b1IShTayjKQVA4WTtA4x1z0yAkan0TYNVOtPXuD5zrSNiFpdWghOc49JGefekfUnhXa7DY7pdNO3C7wpMeOt5DTUr0qKRnBwNx6e9anbnm37fGeZStLTjKFoC/xAEAjPzrxvSfMs85B6KjOD/wCJoK3w/nrueibLLeWpbq4bYcWtWVKUBtJJ7kkZoql8E5CpHhxayrqguNj6BahRQPJ6Ui3/AMLbDd7i5dYzs623NxZcMqI+Qdx4zg5x9sU91wnFBlnnar0XqaxW+fqAXW13KSWP37ADiMAY9X6d/tVnq2UqPqBt24xo5QlAEfchKyRu5VhTrfuCeDjaScAZMTxxUIlqsd4SAXLbdmnQkqAJTgk4HflKabtRXhu0MxpoYYcbeKmy86spS2nYV5KkpUQnCDnjHSgVdfBLHiHoaes4QZDrOfmoAD+ZFaRWZeLrb8rRds1Aw3sk2yWxO2gZKQeo+xKT9q0aDKanQmJbBy0+2lxB9wRkUHvRRXCcUBgUYFUCrxLlPvqtTURcRpzyQ+84oea4CQsJCQchJ4J9wr2qMq43d90NomwWieChmMpxf4inOVrSMZGOncUC1r2NGueo5MeVGac8tqBDbUtAJT8VIKVK5HUJbwPqa0eJGjw2Ex4jDbLSB6W20hIH2FZ3drbcJdwbkMXCM8/NlxGd7jO3yXI6lvIOEKIV+YFOU9uavRIua0+cq8TEcqJKYsfyUhOSSQSVY4HRWfUPY4Bt2pCt2Bk8ZrtLke4X1WW2mbXNUNyS4HXGMqT1G3asDqPze9WtnuDd0gtyW0lCsqQ42r8TTiSUqQfmCCKCdRRRQZ342qQrS8KIVYXJuTDaR785prvUR6Qyw1Elxo8lAJbLrSVq7Z2k52n54PXpSd4hKN319o6wNgKQh9U+QCOAED0nP91Y+pFWur48O63JDEtsKbYDbbwX5SioOqwNqFpJUPoR8skYoPvxD1DctM6chrtgYVcJEhqKj4jLidyhgnPBJz3/AJVSHw3vOoAFa41TLloJClQoWG2ffHI5574B+lc8U3I72o9E2Z1xKUKnh9alqA2pRtAz9cn9K00HJPWgr7BZYGn7W1bbUyWYrRUUoUsqOSck5JJ5JNFWNFAUn+I2rJmmI0Bq2wkyJtxf+HjrdVhtDhxjd79fkOOtOFJ3izYTf9FTGWUkyouJUfb1C0Zzj5lJUPvQVVk8OXJk9u9a8nG73MD0x8/9nZ+QTjnH2HfB60x6rjXBcWOm1tK8tgKc2srDZ3IwUJz1CSN4O3nO3tmvXRN9RqXS9vuqSCp5oB0D8rg4UP1Bq9PPSgVrawi9afk2u5AFqYysD8WVIUOVJ3qUVAbknd09Qqm8Hrk83bJelrkr/SNjeUyQfzNEkpI+Xb6YqSSxpW+yFtx2WkSVt5dDeN7alnAUolKUYWsjJJJG0YJqt8RYMvTd+h67srJcLA8i6sp481g/m+2APsnsDQaZSvqS8sKnCxtTkRXFoDkx/dhTTJ4wn+urBA9gCewzeWi5RbvbWLhb3g9FkIC21g9R/wAweD8waVdeaXl3q4wZdujtKcabWh5a3Ep3A42jBSQcHd1Hc0BOutlYaZjR5aWYzTaWozDUd3CQMcDBSM4GAe3zqMrUUMuqQ6xd1jJG1ptkIUCoHopZPOMdu+MGoMLSN9ZSULiQw2QAUh1HT5bUJx/OrA6auQjltq3Rk+nASqQCn7gJH+NByZfbW7M09m4FKmLm444l9JQo/uXhgDvgqAwnvivWbfbc2paks3d07j+9aZaBRlQVtwshQxjoR3PyxTxrKGhemdQWaaZkoJaiLhM+YlKEpBSppaRhCgvnKsEYTknGa9rJpq/iGw5cbZES/wCWAQmV6kd8Z2kD6Afc0Ez9vWp51tT0p1hxIV5IkxnApKic8KSojpkHHJFWLd6t8PUDL0eayuPdFJaeQFY2P4whYB7KHpPzCPc1VytJz3txRbY6Vq4KjJ5I+e1Kc1DtOi7tD1BbpyoEMMRpHmKSl9PQpUnIwgEkFQPJPTr3oNNBzXy64lpCnHFBKEgqUo9AB1r6TWb+JN5kXmc1obTywqdO/wBvdHSOxxnP1B5+XH5hQePh2o3/AFPqDXEoJTEJMSAo9mUfiV98JP1KvaraxuLu+q3ZnneYzHKlAJKFBvckAIUlQ8xtWCDwE5+ff3vKIumtLxrHbnosYBtLbapTyWwUgjecq9KyecpyM5PI61c6at6YcEPLjqjyZCQt5tT5d2HJO0KyeMqUev5jQc1Rpi06otyod4jBxOMocHDjR90q7f4HvSJb7lqDw9vlvsF2cN4s093yYEgEfENnIG0gnkAEfboe1apntWZMf97fGFT6CF2/TLJbGOipCsg/oc/dAoNNByKKBRQdrhGa7RQZXG0XrOxXS4xNJXS3QLFJk+egOp3uN5SMhKdpAAPHUcAUXbQOr3rY9JXrafKuLQLjDLX7ltahyE8H/pWp4Gc0YoEjSmqbTqjTCLpeQwxIta8zUPekR3QkpKsHsQTj9OoqgkXK9eKElyDYVO23SqTtkT1Jw5K90pB7f/T/AA1c6i8LrRfdUJu77rrTDqQZkRs7UyFp/CSR075+gxjnNzedU6Z0fERHmzY0RLSAG4rQyoDsAhPIoLPT9kgaetjVutbXlx28nk5Kieqie5PvVjms4Tr/AFFqBvOjdJyHGVD0TLkQ02RjggZ5H0NDth17ObU/qDWES1MDJU3b2QAkf21Y/wA/rQaOVY68Duagv3q1R1FMi5wmlDqFvpB/xrLndD6LcSX71qS7Xry0qWSqUp1PAySNgJ6DPXpVtP0NoTT0dLy9NPSQpCl4C1LICU7lZ3rAGACcUDkdUWAHBvVv/wDco/516tahsrpAbu8BRPQCSj/nSG9a9Ex0ulzRCsNOLaWQI5wpDfmKH+t7JB+/HWvaPo/RF1lqguaTciukLOVEJHpCN3Lbh/8AMR+vyoNGbcQ4kKbUlaT3SQRX1msiuGgNERXg9bX7hbVNOqbdeYkOJ2bSQrClJI4IyeRwD8qnw9MX9kK/on4hrleVkKZm7ZGD2CiMkfpQafSRrjQwu76b1YHzbdRR8Kaktnal7H5XPfjjP65HFV39IvEKwgm/aajXWOn8Ui0uHdgDrsPJP2H0q10/4maZvbvw/wAWqDNB2qizk+UsK9sngn5ZoIGl9aN3Saiw6uj/ALN1BDcSpKVHYh5QBwps57jOR0IJxkZqml/GeJur5DNtuUuBYrMFNCXFWUKdfPXaR1Ax+n9qnfWOj7Tq+2/D3BvDiRlmS3je2fke4+R4qfpixQ9OWSNarekhphOCo/icV+ZR+ZPNAlO6X8Q7WlX7E1gzNR0S1cWMED+0AeaYfDnTCtLadRGlKSu4SFl+a4Dnc6rrz3A6f/tNGBQBig7RRRQFFFFAUZoriulBWajk2+NZpRus4QYrjam1P+b5ZTkH8J67vbHtWXeBUPT0ti4BUWNKu8SQomYtJUp5sn0rSFfh6fI+/NVmo7W4fEO5I1MZF0XHQJsBp5QLT8Uf61tKQPxhOSMYyW+eor0myZGlbrbtQWxn412IkW2UhpOPjGFp3RnOB1UkJSTj8SMY7VBuRGaTJOl3X7+7NWlGyOQWHJJCsepC8pO3I9TYHJzhR+WcmvPi9qm4LW3Gej21vONkdsFY+RUrPP0App0PomBrrT8a9alu92uDy3VhyMuVhpCkqKcYxkZGDwR1qhrux0ow3JRdNQsZdJI86dkpWUKbJODyNqsbenFRblr/AEK/bfg71eIkkY2ksNuLzxjcCkZB5q4geG2joCUpYsMVRSchTwLpz9VE1ds2GzsY8m1QUY6FMdAx/KgQ5XiR4bS0PtSZYcQ+SpYVCd/EU7Soeng47jmiL4gaAF8TcIN0jsPLbU2+VQ3Gy5kpO4r28n0jr8+laN8FFHSMz/wxXg9Z7Y//AK63Q3P7bCT/AJUCa3L0LcpJdt9+hNyFu+YopkAbgVha0kK6BRGD/wBKlTNNNShJnsymJzSA27GC2Q+pJQpa1AKBydxKBwc+kCrSboXSs7Jk2GAo4xlLISf5UuyvCDTbSzJtEi5Wd9KT+8hylD9d2T+hFA6WBgRrNCaDqnSGUZWpZUVHHJyeetUniJB08vTs+4aitzEpuMySklOHM9EpSoYIJJAHPesUg+J2qLNKebYuiJ0ZDiggTWgsLSCcElODz169TV7cNYyPEIWuDcLcuDamFLnXN1JKkPNNAHCCRzz6ccnKh7UDX4FSYA0t8O3dUSJi3VOri+aT8MnOAlKT2wM5HvWmg5r8+6wgR0tKuZZXFviXUhBilKFqmvEKSwCPytNbQcckqHPWtx03HnxLFBYu8r4qehlIkO8epeOewz7Z70FlRRRQFFFFAUUUUBRRRQI3itZJMu0MXu0ZTdrI58UwpPVaBytHzBAzj5Y71mX9JIkotwNPQZU2Q42fhmIoyWGlfvUJPspl8ensEK6jpX6EUnPtUO02i32aP8PaoUeIznJQy2Egn54oMlZ0Fq/Ubheu37NssZZdPkpbDzqUuqCnEjsAVZI5yCTWiaJ0ozpC1Lt8eZIlJW6XSp4JGCQBwABxx86ZKKAooooCiiigK8Jsf4qG/H8xbXmtqR5iMbk5GMjPcV70UGOO+E12sikP6XukOT5TiHUR7lHGSpGdvrA+nHAyBVG/dLnpkss6rsj8YIDaEOZ3sPeSCptJUOBufUXFkZ6AbeM1v9ebzLb7a2nm0ONLGFIWnII+YoMi0BBRqfVoufmfEWywhSGX8YEuY563XsfNRyPlsrYB9KiWu2QrTG+FtsVqNHClKDbScAEnJOKmUBRRRQFFFFB//9k="/>
          <p:cNvSpPr>
            <a:spLocks noChangeAspect="1" noChangeArrowheads="1"/>
          </p:cNvSpPr>
          <p:nvPr/>
        </p:nvSpPr>
        <p:spPr bwMode="auto">
          <a:xfrm>
            <a:off x="155575" y="-731838"/>
            <a:ext cx="1581150" cy="15240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7" descr="doe_black.jpg"/>
          <p:cNvPicPr>
            <a:picLocks noChangeAspect="1"/>
          </p:cNvPicPr>
          <p:nvPr/>
        </p:nvPicPr>
        <p:blipFill>
          <a:blip r:embed="rId2" cstate="print"/>
          <a:srcRect/>
          <a:stretch>
            <a:fillRect/>
          </a:stretch>
        </p:blipFill>
        <p:spPr bwMode="auto">
          <a:xfrm>
            <a:off x="6541719" y="5915439"/>
            <a:ext cx="2526081" cy="609600"/>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76200" y="5715000"/>
            <a:ext cx="1524000" cy="10104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dirty="0" err="1"/>
              <a:t>OpenMP</a:t>
            </a:r>
            <a:r>
              <a:rPr lang="en-US" dirty="0"/>
              <a:t> scaling on the single Xeon Phi</a:t>
            </a:r>
          </a:p>
        </p:txBody>
      </p:sp>
      <p:sp>
        <p:nvSpPr>
          <p:cNvPr id="5" name="Slide Number Placeholder 4"/>
          <p:cNvSpPr>
            <a:spLocks noGrp="1"/>
          </p:cNvSpPr>
          <p:nvPr>
            <p:ph type="sldNum" sz="quarter" idx="12"/>
          </p:nvPr>
        </p:nvSpPr>
        <p:spPr/>
        <p:txBody>
          <a:bodyPr/>
          <a:lstStyle/>
          <a:p>
            <a:fld id="{87034D8C-3CB4-402A-BC46-2AB14C0FE90A}" type="slidenum">
              <a:rPr lang="en-US" smtClean="0"/>
              <a:pPr/>
              <a:t>10</a:t>
            </a:fld>
            <a:endParaRPr lang="en-US"/>
          </a:p>
        </p:txBody>
      </p:sp>
      <p:sp>
        <p:nvSpPr>
          <p:cNvPr id="7" name="Content Placeholder 2"/>
          <p:cNvSpPr>
            <a:spLocks noGrp="1"/>
          </p:cNvSpPr>
          <p:nvPr>
            <p:ph sz="half" idx="1"/>
          </p:nvPr>
        </p:nvSpPr>
        <p:spPr>
          <a:xfrm>
            <a:off x="76200" y="1295399"/>
            <a:ext cx="3886200" cy="4852025"/>
          </a:xfrm>
        </p:spPr>
        <p:txBody>
          <a:bodyPr/>
          <a:lstStyle/>
          <a:p>
            <a:pPr marL="0" indent="0">
              <a:buNone/>
            </a:pPr>
            <a:r>
              <a:rPr lang="en-US" dirty="0"/>
              <a:t>Thread affinity impact:</a:t>
            </a:r>
          </a:p>
          <a:p>
            <a:pPr marL="0" indent="0">
              <a:buNone/>
            </a:pPr>
            <a:r>
              <a:rPr lang="en-US" dirty="0"/>
              <a:t/>
            </a:r>
            <a:br>
              <a:rPr lang="en-US" dirty="0"/>
            </a:br>
            <a:r>
              <a:rPr lang="en-US" dirty="0"/>
              <a:t>Graphene bilayer benchmark</a:t>
            </a:r>
            <a:br>
              <a:rPr lang="en-US" dirty="0"/>
            </a:br>
            <a:r>
              <a:rPr lang="en-US" dirty="0"/>
              <a:t>120 carbon atoms (1,800 basis functions), 6-31G basis set</a:t>
            </a:r>
          </a:p>
          <a:p>
            <a:pPr marL="0" indent="0">
              <a:buNone/>
            </a:pPr>
            <a:endParaRPr lang="en-US" dirty="0"/>
          </a:p>
          <a:p>
            <a:r>
              <a:rPr lang="en-US" dirty="0" err="1"/>
              <a:t>OpenMP</a:t>
            </a:r>
            <a:r>
              <a:rPr lang="en-US" dirty="0"/>
              <a:t> code scaling up to 256 threads</a:t>
            </a:r>
          </a:p>
          <a:p>
            <a:r>
              <a:rPr lang="en-US" dirty="0"/>
              <a:t>Thread affinity does not matter at thread limit</a:t>
            </a:r>
          </a:p>
          <a:p>
            <a:r>
              <a:rPr lang="en-US" dirty="0"/>
              <a:t>It is better to distribute threads over cores otherwise</a:t>
            </a:r>
          </a:p>
          <a:p>
            <a:r>
              <a:rPr lang="en-US" dirty="0"/>
              <a:t>All calculations are performed for Quad-Cache mode (fixed number of MPI ranks to 4 and varied OMP threads from 1 to 64)</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1445963"/>
            <a:ext cx="5220325" cy="4701462"/>
          </a:xfrm>
          <a:prstGeom prst="rect">
            <a:avLst/>
          </a:prstGeom>
        </p:spPr>
      </p:pic>
    </p:spTree>
    <p:extLst>
      <p:ext uri="{BB962C8B-B14F-4D97-AF65-F5344CB8AC3E}">
        <p14:creationId xmlns:p14="http://schemas.microsoft.com/office/powerpoint/2010/main" val="827177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dirty="0" err="1"/>
              <a:t>OpenMP</a:t>
            </a:r>
            <a:r>
              <a:rPr lang="en-US" dirty="0"/>
              <a:t> and MPI scaling on the single Xeon Phi</a:t>
            </a:r>
          </a:p>
        </p:txBody>
      </p:sp>
      <p:sp>
        <p:nvSpPr>
          <p:cNvPr id="5" name="Slide Number Placeholder 4"/>
          <p:cNvSpPr>
            <a:spLocks noGrp="1"/>
          </p:cNvSpPr>
          <p:nvPr>
            <p:ph type="sldNum" sz="quarter" idx="12"/>
          </p:nvPr>
        </p:nvSpPr>
        <p:spPr/>
        <p:txBody>
          <a:bodyPr/>
          <a:lstStyle/>
          <a:p>
            <a:fld id="{87034D8C-3CB4-402A-BC46-2AB14C0FE90A}" type="slidenum">
              <a:rPr lang="en-US" smtClean="0"/>
              <a:pPr/>
              <a:t>11</a:t>
            </a:fld>
            <a:endParaRPr lang="en-US"/>
          </a:p>
        </p:txBody>
      </p:sp>
      <p:sp>
        <p:nvSpPr>
          <p:cNvPr id="7" name="Content Placeholder 2"/>
          <p:cNvSpPr>
            <a:spLocks noGrp="1"/>
          </p:cNvSpPr>
          <p:nvPr>
            <p:ph sz="half" idx="1"/>
          </p:nvPr>
        </p:nvSpPr>
        <p:spPr>
          <a:xfrm>
            <a:off x="76200" y="1219200"/>
            <a:ext cx="3505200" cy="1752600"/>
          </a:xfrm>
        </p:spPr>
        <p:txBody>
          <a:bodyPr/>
          <a:lstStyle/>
          <a:p>
            <a:pPr marL="0" indent="0">
              <a:buNone/>
            </a:pPr>
            <a:r>
              <a:rPr lang="en-US" dirty="0"/>
              <a:t>Scalability with respect to the number of hardware threads of the original MPI code and two </a:t>
            </a:r>
            <a:r>
              <a:rPr lang="en-US" dirty="0" err="1"/>
              <a:t>OpenMP</a:t>
            </a:r>
            <a:r>
              <a:rPr lang="en-US" dirty="0"/>
              <a:t> versions on a single Xeon Phi processor using the 1.0 nm benchmark.</a:t>
            </a:r>
          </a:p>
          <a:p>
            <a:pPr marL="0" indent="0">
              <a:buNone/>
            </a:pPr>
            <a:endParaRPr lang="en-US" dirty="0"/>
          </a:p>
          <a:p>
            <a:pPr marL="0" indent="0">
              <a:buNone/>
            </a:pPr>
            <a:r>
              <a:rPr lang="en-US" dirty="0"/>
              <a:t>For the hybrid versions of GAMESS, the number of ranks times the number of threads per rank is the number of hardware threads targeted. The larger memory requirements of the original MPI-only code restrict the computations to, at most, 128 hardware threads. In contrast, the two hybrid versions can easily utilize all 256 hardware threads available.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7696" y="1203960"/>
            <a:ext cx="5507079" cy="5044440"/>
          </a:xfrm>
          <a:prstGeom prst="rect">
            <a:avLst/>
          </a:prstGeom>
        </p:spPr>
      </p:pic>
    </p:spTree>
    <p:extLst>
      <p:ext uri="{BB962C8B-B14F-4D97-AF65-F5344CB8AC3E}">
        <p14:creationId xmlns:p14="http://schemas.microsoft.com/office/powerpoint/2010/main" val="2404715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dirty="0"/>
              <a:t>Memory and Clustering Modes</a:t>
            </a:r>
          </a:p>
        </p:txBody>
      </p:sp>
      <p:sp>
        <p:nvSpPr>
          <p:cNvPr id="5" name="Slide Number Placeholder 4"/>
          <p:cNvSpPr>
            <a:spLocks noGrp="1"/>
          </p:cNvSpPr>
          <p:nvPr>
            <p:ph type="sldNum" sz="quarter" idx="12"/>
          </p:nvPr>
        </p:nvSpPr>
        <p:spPr/>
        <p:txBody>
          <a:bodyPr/>
          <a:lstStyle/>
          <a:p>
            <a:fld id="{87034D8C-3CB4-402A-BC46-2AB14C0FE90A}" type="slidenum">
              <a:rPr lang="en-US" smtClean="0"/>
              <a:pPr/>
              <a:t>12</a:t>
            </a:fld>
            <a:endParaRPr lang="en-US"/>
          </a:p>
        </p:txBody>
      </p:sp>
      <p:sp>
        <p:nvSpPr>
          <p:cNvPr id="7" name="Content Placeholder 2"/>
          <p:cNvSpPr>
            <a:spLocks noGrp="1"/>
          </p:cNvSpPr>
          <p:nvPr>
            <p:ph sz="half" idx="1"/>
          </p:nvPr>
        </p:nvSpPr>
        <p:spPr>
          <a:xfrm>
            <a:off x="72452" y="1219200"/>
            <a:ext cx="3832860" cy="4953000"/>
          </a:xfrm>
        </p:spPr>
        <p:txBody>
          <a:bodyPr/>
          <a:lstStyle/>
          <a:p>
            <a:pPr marL="0" indent="0">
              <a:buNone/>
            </a:pPr>
            <a:r>
              <a:rPr lang="en-US" dirty="0"/>
              <a:t>Blue </a:t>
            </a:r>
            <a:r>
              <a:rPr lang="mr-IN" dirty="0"/>
              <a:t>–</a:t>
            </a:r>
            <a:r>
              <a:rPr lang="en-US" dirty="0"/>
              <a:t> MPI-only code</a:t>
            </a:r>
          </a:p>
          <a:p>
            <a:pPr marL="0" indent="0">
              <a:buNone/>
            </a:pPr>
            <a:r>
              <a:rPr lang="en-US" dirty="0"/>
              <a:t>Brown </a:t>
            </a:r>
            <a:r>
              <a:rPr lang="mr-IN" dirty="0"/>
              <a:t>–</a:t>
            </a:r>
            <a:r>
              <a:rPr lang="en-US" dirty="0"/>
              <a:t> </a:t>
            </a:r>
            <a:r>
              <a:rPr lang="en-US" dirty="0" err="1"/>
              <a:t>OpenMP</a:t>
            </a:r>
            <a:r>
              <a:rPr lang="en-US" dirty="0"/>
              <a:t> Private </a:t>
            </a:r>
            <a:r>
              <a:rPr lang="en-US" dirty="0" err="1"/>
              <a:t>Fock</a:t>
            </a:r>
            <a:r>
              <a:rPr lang="en-US" dirty="0"/>
              <a:t> code</a:t>
            </a:r>
          </a:p>
          <a:p>
            <a:pPr marL="0" indent="0">
              <a:buNone/>
            </a:pPr>
            <a:r>
              <a:rPr lang="en-US" dirty="0"/>
              <a:t>Red </a:t>
            </a:r>
            <a:r>
              <a:rPr lang="mr-IN" dirty="0"/>
              <a:t>–</a:t>
            </a:r>
            <a:r>
              <a:rPr lang="en-US" dirty="0"/>
              <a:t> </a:t>
            </a:r>
            <a:r>
              <a:rPr lang="en-US" dirty="0" err="1"/>
              <a:t>OpenMP</a:t>
            </a:r>
            <a:r>
              <a:rPr lang="en-US" dirty="0"/>
              <a:t> Shared </a:t>
            </a:r>
            <a:r>
              <a:rPr lang="en-US" dirty="0" err="1"/>
              <a:t>Fock</a:t>
            </a:r>
            <a:r>
              <a:rPr lang="en-US" dirty="0"/>
              <a:t> code</a:t>
            </a:r>
          </a:p>
          <a:p>
            <a:pPr marL="0" indent="0">
              <a:buNone/>
            </a:pPr>
            <a:endParaRPr lang="en-US" dirty="0"/>
          </a:p>
          <a:p>
            <a:pPr marL="0" indent="0">
              <a:buNone/>
            </a:pPr>
            <a:r>
              <a:rPr lang="en-US" dirty="0"/>
              <a:t>Time to solution (x axis, time in seconds) for different clustering and memory modes. Left column displays the small chemical system - 0.5 nm bilayer graphene and right column displays one of the largest molecules bilayer graphene - 2.0 nm.</a:t>
            </a:r>
          </a:p>
          <a:p>
            <a:pPr marL="0" indent="0">
              <a:buNone/>
            </a:pPr>
            <a:endParaRPr lang="en-US" dirty="0"/>
          </a:p>
          <a:p>
            <a:pPr marL="0" indent="0">
              <a:buNone/>
            </a:pPr>
            <a:r>
              <a:rPr lang="en-US" dirty="0"/>
              <a:t>For 2 nm system no difference between different modes.</a:t>
            </a:r>
          </a:p>
          <a:p>
            <a:pPr marL="0" indent="0">
              <a:buNone/>
            </a:pPr>
            <a:r>
              <a:rPr lang="en-US" dirty="0"/>
              <a:t>For 0.5 nm Flat-Quad MPI code is faster than Cache-Quad </a:t>
            </a:r>
            <a:r>
              <a:rPr lang="en-US" dirty="0" err="1"/>
              <a:t>OpenMP</a:t>
            </a:r>
            <a:r>
              <a:rPr lang="en-US" dirty="0"/>
              <a:t> code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989588"/>
            <a:ext cx="3680460" cy="5518404"/>
          </a:xfrm>
          <a:prstGeom prst="rect">
            <a:avLst/>
          </a:prstGeom>
        </p:spPr>
      </p:pic>
    </p:spTree>
    <p:extLst>
      <p:ext uri="{BB962C8B-B14F-4D97-AF65-F5344CB8AC3E}">
        <p14:creationId xmlns:p14="http://schemas.microsoft.com/office/powerpoint/2010/main" val="79086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dirty="0" err="1"/>
              <a:t>OpenMP</a:t>
            </a:r>
            <a:r>
              <a:rPr lang="en-US" dirty="0"/>
              <a:t> and MPI scaling on many Xeon Phi</a:t>
            </a:r>
          </a:p>
        </p:txBody>
      </p:sp>
      <p:sp>
        <p:nvSpPr>
          <p:cNvPr id="5" name="Slide Number Placeholder 4"/>
          <p:cNvSpPr>
            <a:spLocks noGrp="1"/>
          </p:cNvSpPr>
          <p:nvPr>
            <p:ph type="sldNum" sz="quarter" idx="12"/>
          </p:nvPr>
        </p:nvSpPr>
        <p:spPr/>
        <p:txBody>
          <a:bodyPr/>
          <a:lstStyle/>
          <a:p>
            <a:fld id="{87034D8C-3CB4-402A-BC46-2AB14C0FE90A}" type="slidenum">
              <a:rPr lang="en-US" smtClean="0"/>
              <a:pPr/>
              <a:t>13</a:t>
            </a:fld>
            <a:endParaRPr lang="en-US"/>
          </a:p>
        </p:txBody>
      </p:sp>
      <p:sp>
        <p:nvSpPr>
          <p:cNvPr id="8" name="Content Placeholder 2"/>
          <p:cNvSpPr txBox="1">
            <a:spLocks/>
          </p:cNvSpPr>
          <p:nvPr/>
        </p:nvSpPr>
        <p:spPr bwMode="auto">
          <a:xfrm>
            <a:off x="-8126" y="1685144"/>
            <a:ext cx="3457113" cy="38550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
              <a:defRPr sz="1800">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marL="0" indent="0">
              <a:buNone/>
            </a:pPr>
            <a:r>
              <a:rPr lang="en-US" kern="0" dirty="0"/>
              <a:t>Multi-node scalability of the Private </a:t>
            </a:r>
            <a:r>
              <a:rPr lang="en-US" kern="0" dirty="0" err="1"/>
              <a:t>Fock</a:t>
            </a:r>
            <a:r>
              <a:rPr lang="en-US" kern="0" dirty="0"/>
              <a:t> and the Shared </a:t>
            </a:r>
            <a:r>
              <a:rPr lang="en-US" kern="0" dirty="0" err="1"/>
              <a:t>Fock</a:t>
            </a:r>
            <a:r>
              <a:rPr lang="en-US" kern="0" dirty="0"/>
              <a:t> hybrid MPI-</a:t>
            </a:r>
            <a:r>
              <a:rPr lang="en-US" kern="0" dirty="0" err="1"/>
              <a:t>OpenMP</a:t>
            </a:r>
            <a:r>
              <a:rPr lang="en-US" kern="0" dirty="0"/>
              <a:t> and the MPI-only stock GAMESS codes on the Theta machine with the 2.0 nm dataset. The Quad-Cache cluster-memory mode was used for all data points.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099294"/>
            <a:ext cx="5867401" cy="5351682"/>
          </a:xfrm>
          <a:prstGeom prst="rect">
            <a:avLst/>
          </a:prstGeom>
        </p:spPr>
      </p:pic>
    </p:spTree>
    <p:extLst>
      <p:ext uri="{BB962C8B-B14F-4D97-AF65-F5344CB8AC3E}">
        <p14:creationId xmlns:p14="http://schemas.microsoft.com/office/powerpoint/2010/main" val="3519954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dirty="0" err="1"/>
              <a:t>OpenMP</a:t>
            </a:r>
            <a:r>
              <a:rPr lang="en-US" dirty="0"/>
              <a:t> and MPI scaling on many Xeon Phi</a:t>
            </a:r>
          </a:p>
        </p:txBody>
      </p:sp>
      <p:sp>
        <p:nvSpPr>
          <p:cNvPr id="5" name="Slide Number Placeholder 4"/>
          <p:cNvSpPr>
            <a:spLocks noGrp="1"/>
          </p:cNvSpPr>
          <p:nvPr>
            <p:ph type="sldNum" sz="quarter" idx="12"/>
          </p:nvPr>
        </p:nvSpPr>
        <p:spPr/>
        <p:txBody>
          <a:bodyPr/>
          <a:lstStyle/>
          <a:p>
            <a:fld id="{87034D8C-3CB4-402A-BC46-2AB14C0FE90A}" type="slidenum">
              <a:rPr lang="en-US" smtClean="0"/>
              <a:pPr/>
              <a:t>14</a:t>
            </a:fld>
            <a:endParaRPr lang="en-US"/>
          </a:p>
        </p:txBody>
      </p:sp>
      <p:sp>
        <p:nvSpPr>
          <p:cNvPr id="8" name="Content Placeholder 2"/>
          <p:cNvSpPr txBox="1">
            <a:spLocks/>
          </p:cNvSpPr>
          <p:nvPr/>
        </p:nvSpPr>
        <p:spPr bwMode="auto">
          <a:xfrm>
            <a:off x="-8126" y="1685144"/>
            <a:ext cx="3457113" cy="38550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
              <a:defRPr sz="1800">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marL="0" indent="0">
              <a:buNone/>
            </a:pPr>
            <a:r>
              <a:rPr lang="en-US" kern="0" dirty="0"/>
              <a:t>Scalability of the Shared </a:t>
            </a:r>
            <a:r>
              <a:rPr lang="en-US" kern="0" dirty="0" err="1"/>
              <a:t>Fock</a:t>
            </a:r>
            <a:r>
              <a:rPr lang="en-US" kern="0" dirty="0"/>
              <a:t> hybrid MPI-</a:t>
            </a:r>
            <a:r>
              <a:rPr lang="en-US" kern="0" dirty="0" err="1"/>
              <a:t>OpenMP</a:t>
            </a:r>
            <a:r>
              <a:rPr lang="en-US" kern="0" dirty="0"/>
              <a:t> version of GAMESS on the Theta machine    for the 5.0 nm (i.e. large) dataset in quadrant cache mode on 3,000 KNL processors. The results here are for 4 MPI ranks per node with 64 threads per rank, giving full saturation (in terms of hardware threads) on every KNL node.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062" y="1143000"/>
            <a:ext cx="5861938" cy="5346700"/>
          </a:xfrm>
          <a:prstGeom prst="rect">
            <a:avLst/>
          </a:prstGeom>
        </p:spPr>
      </p:pic>
    </p:spTree>
    <p:extLst>
      <p:ext uri="{BB962C8B-B14F-4D97-AF65-F5344CB8AC3E}">
        <p14:creationId xmlns:p14="http://schemas.microsoft.com/office/powerpoint/2010/main" val="203837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dirty="0"/>
              <a:t>Memory Footprint</a:t>
            </a:r>
          </a:p>
        </p:txBody>
      </p:sp>
      <p:sp>
        <p:nvSpPr>
          <p:cNvPr id="5" name="Slide Number Placeholder 4"/>
          <p:cNvSpPr>
            <a:spLocks noGrp="1"/>
          </p:cNvSpPr>
          <p:nvPr>
            <p:ph type="sldNum" sz="quarter" idx="12"/>
          </p:nvPr>
        </p:nvSpPr>
        <p:spPr>
          <a:xfrm>
            <a:off x="8673590" y="6455249"/>
            <a:ext cx="384175" cy="365125"/>
          </a:xfrm>
        </p:spPr>
        <p:txBody>
          <a:bodyPr/>
          <a:lstStyle/>
          <a:p>
            <a:fld id="{87034D8C-3CB4-402A-BC46-2AB14C0FE90A}" type="slidenum">
              <a:rPr lang="en-US" smtClean="0"/>
              <a:pPr/>
              <a:t>15</a:t>
            </a:fld>
            <a:endParaRPr lang="en-US" dirty="0"/>
          </a:p>
        </p:txBody>
      </p:sp>
      <p:pic>
        <p:nvPicPr>
          <p:cNvPr id="3" name="Picture 2">
            <a:extLst>
              <a:ext uri="{FF2B5EF4-FFF2-40B4-BE49-F238E27FC236}">
                <a16:creationId xmlns="" xmlns:a16="http://schemas.microsoft.com/office/drawing/2014/main" id="{0DE2E402-0DA3-4C7D-97D4-B739F117974B}"/>
              </a:ext>
            </a:extLst>
          </p:cNvPr>
          <p:cNvPicPr>
            <a:picLocks noChangeAspect="1"/>
          </p:cNvPicPr>
          <p:nvPr/>
        </p:nvPicPr>
        <p:blipFill>
          <a:blip r:embed="rId3"/>
          <a:stretch>
            <a:fillRect/>
          </a:stretch>
        </p:blipFill>
        <p:spPr>
          <a:xfrm>
            <a:off x="1066800" y="1600200"/>
            <a:ext cx="6976974" cy="4338573"/>
          </a:xfrm>
          <a:prstGeom prst="rect">
            <a:avLst/>
          </a:prstGeom>
        </p:spPr>
      </p:pic>
    </p:spTree>
    <p:extLst>
      <p:ext uri="{BB962C8B-B14F-4D97-AF65-F5344CB8AC3E}">
        <p14:creationId xmlns:p14="http://schemas.microsoft.com/office/powerpoint/2010/main" val="578039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dirty="0"/>
              <a:t>Results</a:t>
            </a:r>
          </a:p>
        </p:txBody>
      </p:sp>
      <p:sp>
        <p:nvSpPr>
          <p:cNvPr id="3" name="Content Placeholder 2"/>
          <p:cNvSpPr>
            <a:spLocks noGrp="1"/>
          </p:cNvSpPr>
          <p:nvPr>
            <p:ph idx="1"/>
          </p:nvPr>
        </p:nvSpPr>
        <p:spPr>
          <a:xfrm>
            <a:off x="-76200" y="1295400"/>
            <a:ext cx="8839200" cy="4876800"/>
          </a:xfrm>
        </p:spPr>
        <p:txBody>
          <a:bodyPr/>
          <a:lstStyle/>
          <a:p>
            <a:pPr lvl="1"/>
            <a:r>
              <a:rPr lang="en-US" sz="2000" dirty="0"/>
              <a:t>Sped up code up to 6 times</a:t>
            </a:r>
          </a:p>
          <a:p>
            <a:pPr lvl="1"/>
            <a:r>
              <a:rPr lang="en-US" sz="2000" dirty="0"/>
              <a:t>Significantly reduced memory footprint by up to 200 times</a:t>
            </a:r>
          </a:p>
          <a:p>
            <a:pPr lvl="1"/>
            <a:r>
              <a:rPr lang="en-US" sz="2000" dirty="0"/>
              <a:t>ERI code is now thread-safe (Rotated axis and </a:t>
            </a:r>
            <a:r>
              <a:rPr lang="en-US" sz="2000" dirty="0" err="1"/>
              <a:t>Rys</a:t>
            </a:r>
            <a:r>
              <a:rPr lang="en-US" sz="2000" dirty="0"/>
              <a:t> ERI)</a:t>
            </a:r>
          </a:p>
          <a:p>
            <a:pPr lvl="1"/>
            <a:r>
              <a:rPr lang="en-US" sz="2000" dirty="0"/>
              <a:t>Implemented </a:t>
            </a:r>
            <a:r>
              <a:rPr lang="en-US" sz="2000" dirty="0" err="1"/>
              <a:t>OpenMP</a:t>
            </a:r>
            <a:r>
              <a:rPr lang="en-US" sz="2000" dirty="0"/>
              <a:t> parallelization in SCF driver</a:t>
            </a:r>
          </a:p>
          <a:p>
            <a:pPr lvl="1"/>
            <a:r>
              <a:rPr lang="en-US" sz="2000" dirty="0"/>
              <a:t>Threaded energy code for RHF, UHF, ROHF, and HF-exchange part in hybrid DFT</a:t>
            </a:r>
          </a:p>
          <a:p>
            <a:pPr lvl="1"/>
            <a:r>
              <a:rPr lang="en-US" sz="2000" dirty="0"/>
              <a:t>Threaded gradient code for RHF, UHF, ROHF, and HF-exchange part in hybrid DFT</a:t>
            </a:r>
            <a:br>
              <a:rPr lang="en-US" sz="2000" dirty="0"/>
            </a:br>
            <a:r>
              <a:rPr lang="en-US" sz="2000" dirty="0"/>
              <a:t/>
            </a:r>
            <a:br>
              <a:rPr lang="en-US" sz="2000" dirty="0"/>
            </a:br>
            <a:r>
              <a:rPr lang="en-US" sz="2000" dirty="0"/>
              <a:t>Results are published in </a:t>
            </a:r>
            <a:br>
              <a:rPr lang="en-US" sz="2000" dirty="0"/>
            </a:br>
            <a:r>
              <a:rPr lang="en-US" sz="2000" dirty="0"/>
              <a:t>1. SC17 technical paper: “An efficient MPI/</a:t>
            </a:r>
            <a:r>
              <a:rPr lang="en-US" sz="2000" dirty="0" err="1"/>
              <a:t>OpenMP</a:t>
            </a:r>
            <a:r>
              <a:rPr lang="en-US" sz="2000" dirty="0"/>
              <a:t> parallelization of the </a:t>
            </a:r>
            <a:r>
              <a:rPr lang="en-US" sz="2000" dirty="0" err="1"/>
              <a:t>Hartree-Fock</a:t>
            </a:r>
            <a:r>
              <a:rPr lang="en-US" sz="2000" dirty="0"/>
              <a:t> method for the second generation of Intel Xeon Phi processor”</a:t>
            </a:r>
            <a:br>
              <a:rPr lang="en-US" sz="2000" dirty="0"/>
            </a:br>
            <a:r>
              <a:rPr lang="en-US" sz="2000" dirty="0"/>
              <a:t>2. Paper in The International Journal of High Performance Computing Applications: An efficient MPI/</a:t>
            </a:r>
            <a:r>
              <a:rPr lang="en-US" sz="2000" dirty="0" err="1"/>
              <a:t>OpenMP</a:t>
            </a:r>
            <a:r>
              <a:rPr lang="en-US" sz="2000" dirty="0"/>
              <a:t> parallelization of the </a:t>
            </a:r>
            <a:r>
              <a:rPr lang="en-US" sz="2000" dirty="0" err="1"/>
              <a:t>Hartree-Fock-Roothan</a:t>
            </a:r>
            <a:r>
              <a:rPr lang="en-US" sz="2000" dirty="0"/>
              <a:t> method for the first generation of Intel Xeon Phi processor </a:t>
            </a:r>
            <a:r>
              <a:rPr lang="en-US" sz="2000" dirty="0" err="1"/>
              <a:t>achitecture</a:t>
            </a:r>
            <a:r>
              <a:rPr lang="en-US" sz="2000" dirty="0"/>
              <a:t>”</a:t>
            </a:r>
            <a:br>
              <a:rPr lang="en-US" sz="2000" dirty="0"/>
            </a:br>
            <a:endParaRPr lang="en-US" sz="2000" dirty="0"/>
          </a:p>
          <a:p>
            <a:pPr lvl="1"/>
            <a:endParaRPr lang="en-US" sz="2000" dirty="0"/>
          </a:p>
        </p:txBody>
      </p:sp>
      <p:sp>
        <p:nvSpPr>
          <p:cNvPr id="5" name="Slide Number Placeholder 4"/>
          <p:cNvSpPr>
            <a:spLocks noGrp="1"/>
          </p:cNvSpPr>
          <p:nvPr>
            <p:ph type="sldNum" sz="quarter" idx="12"/>
          </p:nvPr>
        </p:nvSpPr>
        <p:spPr/>
        <p:txBody>
          <a:bodyPr/>
          <a:lstStyle/>
          <a:p>
            <a:fld id="{87034D8C-3CB4-402A-BC46-2AB14C0FE90A}" type="slidenum">
              <a:rPr lang="en-US" smtClean="0"/>
              <a:pPr/>
              <a:t>16</a:t>
            </a:fld>
            <a:endParaRPr lang="en-US"/>
          </a:p>
        </p:txBody>
      </p:sp>
    </p:spTree>
    <p:extLst>
      <p:ext uri="{BB962C8B-B14F-4D97-AF65-F5344CB8AC3E}">
        <p14:creationId xmlns:p14="http://schemas.microsoft.com/office/powerpoint/2010/main" val="202832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pPr algn="ctr"/>
            <a:r>
              <a:rPr lang="en-US" dirty="0"/>
              <a:t>Acknowledgments</a:t>
            </a:r>
          </a:p>
        </p:txBody>
      </p:sp>
      <p:sp>
        <p:nvSpPr>
          <p:cNvPr id="3" name="Content Placeholder 2"/>
          <p:cNvSpPr>
            <a:spLocks noGrp="1"/>
          </p:cNvSpPr>
          <p:nvPr>
            <p:ph idx="1"/>
          </p:nvPr>
        </p:nvSpPr>
        <p:spPr>
          <a:xfrm>
            <a:off x="457200" y="1600200"/>
            <a:ext cx="8229600" cy="464820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a:xfrm>
            <a:off x="8610600" y="5908675"/>
            <a:ext cx="384175" cy="365125"/>
          </a:xfrm>
        </p:spPr>
        <p:txBody>
          <a:bodyPr/>
          <a:lstStyle/>
          <a:p>
            <a:fld id="{87034D8C-3CB4-402A-BC46-2AB14C0FE90A}" type="slidenum">
              <a:rPr lang="en-US" smtClean="0"/>
              <a:pPr/>
              <a:t>17</a:t>
            </a:fld>
            <a:endParaRPr 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9"/>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1"/>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0"/>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30"/>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39"/>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41"/>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49"/>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7"/>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9"/>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21"/>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6"/>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Content Placeholder 2"/>
          <p:cNvSpPr txBox="1">
            <a:spLocks/>
          </p:cNvSpPr>
          <p:nvPr/>
        </p:nvSpPr>
        <p:spPr bwMode="auto">
          <a:xfrm>
            <a:off x="609600" y="1143000"/>
            <a:ext cx="82296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
              <a:defRPr sz="1800">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kern="0" dirty="0"/>
              <a:t>This research used resources of the Argonne Leadership Computing Facility, which is a DOE Ofﬁce of Science User Facility supported under Contract DE-AC02-06CH11357</a:t>
            </a:r>
          </a:p>
          <a:p>
            <a:r>
              <a:rPr lang="en-US" kern="0" dirty="0"/>
              <a:t>We gratefully acknowledge the computing resources provided and operated by the Joint Laboratory for System Evaluation (JLSE) at Argonne National Laboratory</a:t>
            </a:r>
          </a:p>
          <a:p>
            <a:r>
              <a:rPr lang="en-US" dirty="0"/>
              <a:t>Vladimir </a:t>
            </a:r>
            <a:r>
              <a:rPr lang="en-US" dirty="0" err="1"/>
              <a:t>Mironov</a:t>
            </a:r>
            <a:r>
              <a:rPr lang="en-US" dirty="0"/>
              <a:t> thanks Intel® Parallel Compute Center program for funding</a:t>
            </a:r>
          </a:p>
          <a:p>
            <a:r>
              <a:rPr lang="en-US" dirty="0"/>
              <a:t>The authors would like to thank the RSC Technologies staff for discussion and help related to the paper and for providing Intel Xeon Phi development platform</a:t>
            </a:r>
          </a:p>
        </p:txBody>
      </p:sp>
    </p:spTree>
    <p:extLst>
      <p:ext uri="{BB962C8B-B14F-4D97-AF65-F5344CB8AC3E}">
        <p14:creationId xmlns:p14="http://schemas.microsoft.com/office/powerpoint/2010/main" val="2964323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7034D8C-3CB4-402A-BC46-2AB14C0FE90A}" type="slidenum">
              <a:rPr lang="en-US" smtClean="0"/>
              <a:pPr/>
              <a:t>2</a:t>
            </a:fld>
            <a:endParaRPr lang="en-US"/>
          </a:p>
        </p:txBody>
      </p:sp>
      <p:pic>
        <p:nvPicPr>
          <p:cNvPr id="6" name="Picture 4" descr="HFR_sch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5" y="1066800"/>
            <a:ext cx="4721685" cy="48768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57200" y="533400"/>
            <a:ext cx="8229600" cy="1143000"/>
          </a:xfrm>
        </p:spPr>
        <p:txBody>
          <a:bodyPr/>
          <a:lstStyle/>
          <a:p>
            <a:pPr algn="ctr"/>
            <a:r>
              <a:rPr lang="en-US" dirty="0" err="1"/>
              <a:t>Hartree-Fock</a:t>
            </a:r>
            <a:r>
              <a:rPr lang="en-US" dirty="0"/>
              <a:t> Introduction</a:t>
            </a:r>
          </a:p>
        </p:txBody>
      </p:sp>
      <p:pic>
        <p:nvPicPr>
          <p:cNvPr id="7" name="Picture 6"/>
          <p:cNvPicPr>
            <a:picLocks noChangeAspect="1"/>
          </p:cNvPicPr>
          <p:nvPr/>
        </p:nvPicPr>
        <p:blipFill>
          <a:blip r:embed="rId4"/>
          <a:stretch>
            <a:fillRect/>
          </a:stretch>
        </p:blipFill>
        <p:spPr>
          <a:xfrm>
            <a:off x="4038600" y="3505200"/>
            <a:ext cx="4987116" cy="2438400"/>
          </a:xfrm>
          <a:prstGeom prst="rect">
            <a:avLst/>
          </a:prstGeom>
        </p:spPr>
      </p:pic>
      <p:sp>
        <p:nvSpPr>
          <p:cNvPr id="9" name="TextBox 8">
            <a:extLst>
              <a:ext uri="{FF2B5EF4-FFF2-40B4-BE49-F238E27FC236}">
                <a16:creationId xmlns="" xmlns:a16="http://schemas.microsoft.com/office/drawing/2014/main" id="{C29ACE8F-CC26-42D4-B0EF-EA9FA8D5B494}"/>
              </a:ext>
            </a:extLst>
          </p:cNvPr>
          <p:cNvSpPr txBox="1"/>
          <p:nvPr/>
        </p:nvSpPr>
        <p:spPr>
          <a:xfrm>
            <a:off x="4800599" y="1308318"/>
            <a:ext cx="4194175" cy="1815882"/>
          </a:xfrm>
          <a:prstGeom prst="rect">
            <a:avLst/>
          </a:prstGeom>
          <a:noFill/>
        </p:spPr>
        <p:txBody>
          <a:bodyPr wrap="square" rtlCol="0">
            <a:spAutoFit/>
          </a:bodyPr>
          <a:lstStyle/>
          <a:p>
            <a:r>
              <a:rPr lang="en-US" sz="1600" b="1" dirty="0"/>
              <a:t>Acronyms:</a:t>
            </a:r>
          </a:p>
          <a:p>
            <a:r>
              <a:rPr lang="en-US" sz="1600" b="1" dirty="0"/>
              <a:t>GAMESS = General Atomic and Molecular Electronic Structure </a:t>
            </a:r>
            <a:r>
              <a:rPr lang="en-US" sz="1600" b="1" dirty="0" smtClean="0"/>
              <a:t>System</a:t>
            </a:r>
            <a:endParaRPr lang="en-US" sz="1600" b="1" dirty="0"/>
          </a:p>
          <a:p>
            <a:r>
              <a:rPr lang="en-US" sz="1600" b="1" dirty="0"/>
              <a:t>ERI = two electron </a:t>
            </a:r>
            <a:r>
              <a:rPr lang="en-US" sz="1600" b="1" dirty="0" err="1"/>
              <a:t>Electron</a:t>
            </a:r>
            <a:r>
              <a:rPr lang="en-US" sz="1600" b="1" dirty="0"/>
              <a:t> Repulsion Integrals</a:t>
            </a:r>
          </a:p>
          <a:p>
            <a:r>
              <a:rPr lang="en-US" sz="1600" b="1" dirty="0"/>
              <a:t>F =  </a:t>
            </a:r>
            <a:r>
              <a:rPr lang="en-US" sz="1600" b="1" dirty="0" err="1"/>
              <a:t>Fock</a:t>
            </a:r>
            <a:r>
              <a:rPr lang="en-US" sz="1600" b="1" dirty="0"/>
              <a:t> matrix</a:t>
            </a:r>
          </a:p>
          <a:p>
            <a:r>
              <a:rPr lang="en-US" sz="1600" b="1" dirty="0"/>
              <a:t>D = density matrix</a:t>
            </a:r>
          </a:p>
          <a:p>
            <a:endParaRPr lang="en-US" sz="1600" b="1" dirty="0"/>
          </a:p>
        </p:txBody>
      </p:sp>
    </p:spTree>
    <p:extLst>
      <p:ext uri="{BB962C8B-B14F-4D97-AF65-F5344CB8AC3E}">
        <p14:creationId xmlns:p14="http://schemas.microsoft.com/office/powerpoint/2010/main" val="2411185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7034D8C-3CB4-402A-BC46-2AB14C0FE90A}" type="slidenum">
              <a:rPr lang="en-US" smtClean="0"/>
              <a:pPr/>
              <a:t>3</a:t>
            </a:fld>
            <a:endParaRPr lang="en-US"/>
          </a:p>
        </p:txBody>
      </p:sp>
      <p:sp>
        <p:nvSpPr>
          <p:cNvPr id="8" name="Title 1"/>
          <p:cNvSpPr>
            <a:spLocks noGrp="1"/>
          </p:cNvSpPr>
          <p:nvPr>
            <p:ph type="title"/>
          </p:nvPr>
        </p:nvSpPr>
        <p:spPr>
          <a:xfrm>
            <a:off x="457200" y="533400"/>
            <a:ext cx="8229600" cy="1143000"/>
          </a:xfrm>
        </p:spPr>
        <p:txBody>
          <a:bodyPr/>
          <a:lstStyle/>
          <a:p>
            <a:pPr algn="ctr"/>
            <a:r>
              <a:rPr lang="en-US" dirty="0" err="1"/>
              <a:t>Hartree-Fock</a:t>
            </a:r>
            <a:r>
              <a:rPr lang="en-US" dirty="0"/>
              <a:t> Introduction</a:t>
            </a:r>
          </a:p>
        </p:txBody>
      </p:sp>
      <mc:AlternateContent xmlns:mc="http://schemas.openxmlformats.org/markup-compatibility/2006" xmlns:a14="http://schemas.microsoft.com/office/drawing/2010/main">
        <mc:Choice Requires="a14">
          <p:sp>
            <p:nvSpPr>
              <p:cNvPr id="2" name="Rectangle 1"/>
              <p:cNvSpPr/>
              <p:nvPr/>
            </p:nvSpPr>
            <p:spPr>
              <a:xfrm>
                <a:off x="4800600" y="1329115"/>
                <a:ext cx="1524000" cy="626518"/>
              </a:xfrm>
              <a:prstGeom prst="rect">
                <a:avLst/>
              </a:prstGeom>
            </p:spPr>
            <p:txBody>
              <a:bodyPr wrap="square">
                <a:spAutoFit/>
              </a:bodyPr>
              <a:lstStyle/>
              <a:p>
                <a:r>
                  <a:rPr lang="en-US" sz="2400" dirty="0"/>
                  <a:t>F</a:t>
                </a:r>
                <a14:m>
                  <m:oMath xmlns:m="http://schemas.openxmlformats.org/officeDocument/2006/math">
                    <m:r>
                      <a:rPr lang="en-US" sz="2400" i="0">
                        <a:latin typeface="Cambria Math" panose="02040503050406030204" pitchFamily="18" charset="0"/>
                      </a:rPr>
                      <m:t>=</m:t>
                    </m:r>
                    <m:f>
                      <m:fPr>
                        <m:ctrlPr>
                          <a:rPr lang="en-US" sz="2400" i="1">
                            <a:latin typeface="Cambria Math" charset="0"/>
                          </a:rPr>
                        </m:ctrlPr>
                      </m:fPr>
                      <m:num>
                        <m:r>
                          <m:rPr>
                            <m:sty m:val="p"/>
                          </m:rPr>
                          <a:rPr lang="en-US" sz="2400">
                            <a:latin typeface="Cambria Math" charset="0"/>
                          </a:rPr>
                          <m:t>Q</m:t>
                        </m:r>
                        <m:r>
                          <a:rPr lang="en-US" sz="2400" baseline="-25000">
                            <a:latin typeface="Cambria Math" charset="0"/>
                          </a:rPr>
                          <m:t>1</m:t>
                        </m:r>
                        <m:r>
                          <a:rPr lang="en-US" sz="2400">
                            <a:latin typeface="Cambria Math" charset="0"/>
                          </a:rPr>
                          <m:t>∗</m:t>
                        </m:r>
                        <m:r>
                          <m:rPr>
                            <m:sty m:val="p"/>
                          </m:rPr>
                          <a:rPr lang="en-US" sz="2400">
                            <a:latin typeface="Cambria Math" charset="0"/>
                          </a:rPr>
                          <m:t>Q</m:t>
                        </m:r>
                        <m:r>
                          <a:rPr lang="en-US" sz="2400" baseline="-25000">
                            <a:latin typeface="Cambria Math" charset="0"/>
                          </a:rPr>
                          <m:t>2</m:t>
                        </m:r>
                      </m:num>
                      <m:den>
                        <m:r>
                          <m:rPr>
                            <m:sty m:val="p"/>
                          </m:rPr>
                          <a:rPr lang="en-US" sz="2400">
                            <a:latin typeface="Cambria Math" charset="0"/>
                          </a:rPr>
                          <m:t>d</m:t>
                        </m:r>
                        <m:r>
                          <a:rPr lang="en-US" sz="2400" baseline="30000">
                            <a:latin typeface="Cambria Math" charset="0"/>
                          </a:rPr>
                          <m:t>2</m:t>
                        </m:r>
                      </m:den>
                    </m:f>
                  </m:oMath>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4800600" y="1329115"/>
                <a:ext cx="1524000" cy="626518"/>
              </a:xfrm>
              <a:prstGeom prst="rect">
                <a:avLst/>
              </a:prstGeom>
              <a:blipFill rotWithShape="0">
                <a:blip r:embed="rId3"/>
                <a:stretch>
                  <a:fillRect l="-6400" b="-8738"/>
                </a:stretch>
              </a:blipFill>
            </p:spPr>
            <p:txBody>
              <a:bodyPr/>
              <a:lstStyle/>
              <a:p>
                <a:r>
                  <a:rPr lang="en-US">
                    <a:noFill/>
                  </a:rPr>
                  <a:t> </a:t>
                </a:r>
              </a:p>
            </p:txBody>
          </p:sp>
        </mc:Fallback>
      </mc:AlternateContent>
      <p:sp>
        <p:nvSpPr>
          <p:cNvPr id="3" name="TextBox 2"/>
          <p:cNvSpPr txBox="1"/>
          <p:nvPr/>
        </p:nvSpPr>
        <p:spPr>
          <a:xfrm>
            <a:off x="1187099" y="1938123"/>
            <a:ext cx="6579302" cy="461665"/>
          </a:xfrm>
          <a:prstGeom prst="rect">
            <a:avLst/>
          </a:prstGeom>
          <a:noFill/>
        </p:spPr>
        <p:txBody>
          <a:bodyPr wrap="none" rtlCol="0">
            <a:spAutoFit/>
          </a:bodyPr>
          <a:lstStyle/>
          <a:p>
            <a:r>
              <a:rPr lang="en-US" sz="2400" dirty="0"/>
              <a:t>2-e Electron Repulsion Integrals (ERIs) scale as N</a:t>
            </a:r>
            <a:r>
              <a:rPr lang="en-US" sz="2400" baseline="30000" dirty="0"/>
              <a:t>4</a:t>
            </a:r>
            <a:r>
              <a:rPr lang="en-US" sz="2400" dirty="0"/>
              <a:t>:</a:t>
            </a:r>
          </a:p>
        </p:txBody>
      </p:sp>
      <mc:AlternateContent xmlns:mc="http://schemas.openxmlformats.org/markup-compatibility/2006" xmlns:a14="http://schemas.microsoft.com/office/drawing/2010/main">
        <mc:Choice Requires="a14">
          <p:sp>
            <p:nvSpPr>
              <p:cNvPr id="4" name="Rectangle 3"/>
              <p:cNvSpPr/>
              <p:nvPr/>
            </p:nvSpPr>
            <p:spPr>
              <a:xfrm>
                <a:off x="2011122" y="3653135"/>
                <a:ext cx="4572000" cy="2647584"/>
              </a:xfrm>
              <a:prstGeom prst="rect">
                <a:avLst/>
              </a:prstGeom>
            </p:spPr>
            <p:txBody>
              <a:bodyPr>
                <a:spAutoFit/>
              </a:bodyPr>
              <a:lstStyle/>
              <a:p>
                <a:pPr algn="just">
                  <a:lnSpc>
                    <a:spcPct val="107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𝑖𝑗</m:t>
                        </m:r>
                      </m:sub>
                    </m:sSub>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𝑗</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𝑙</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𝐷</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𝑘𝑙</m:t>
                        </m:r>
                      </m:sub>
                    </m:sSub>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𝑘𝑙</m:t>
                        </m:r>
                      </m:sub>
                    </m:sSub>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𝑗</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𝑙</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𝐷</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𝑖𝑗</m:t>
                        </m:r>
                      </m:sub>
                    </m:sSub>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𝑖𝑘</m:t>
                        </m:r>
                      </m:sub>
                    </m:sSub>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𝑗</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𝑙</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𝐷</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𝑗𝑙</m:t>
                        </m:r>
                      </m:sub>
                    </m:sSub>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𝑗𝑙</m:t>
                        </m:r>
                      </m:sub>
                    </m:sSub>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𝑗</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𝑙</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𝐷</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𝑖𝑘</m:t>
                        </m:r>
                      </m:sub>
                    </m:sSub>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𝑖𝑙</m:t>
                        </m:r>
                      </m:sub>
                    </m:sSub>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𝑗</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𝑙</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𝐷</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𝑗𝑘</m:t>
                        </m:r>
                      </m:sub>
                    </m:sSub>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𝑗𝑘</m:t>
                        </m:r>
                      </m:sub>
                    </m:sSub>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𝑗</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𝑙</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𝐷</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𝑖𝑙</m:t>
                        </m:r>
                      </m:sub>
                    </m:sSub>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011122" y="3653135"/>
                <a:ext cx="4572000" cy="2647584"/>
              </a:xfrm>
              <a:prstGeom prst="rect">
                <a:avLst/>
              </a:prstGeom>
              <a:blipFill rotWithShape="0">
                <a:blip r:embed="rId4"/>
                <a:stretch>
                  <a:fillRect b="-11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69644" y="3161718"/>
                <a:ext cx="4054956" cy="491417"/>
              </a:xfrm>
              <a:prstGeom prst="rect">
                <a:avLst/>
              </a:prstGeom>
              <a:noFill/>
            </p:spPr>
            <p:txBody>
              <a:bodyPr wrap="none" rtlCol="0">
                <a:spAutoFit/>
              </a:bodyPr>
              <a:lstStyle/>
              <a:p>
                <a:r>
                  <a:rPr lang="en-US" sz="2400" dirty="0" err="1"/>
                  <a:t>Fock</a:t>
                </a:r>
                <a:r>
                  <a:rPr lang="en-US" sz="2400" dirty="0"/>
                  <a:t> update (</a:t>
                </a:r>
                <a14:m>
                  <m:oMath xmlns:m="http://schemas.openxmlformats.org/officeDocument/2006/math">
                    <m:sSub>
                      <m:sSubPr>
                        <m:ctrlPr>
                          <a:rPr lang="en-US" sz="2400" i="1">
                            <a:latin typeface="Cambria Math" charset="0"/>
                          </a:rPr>
                        </m:ctrlPr>
                      </m:sSubPr>
                      <m:e>
                        <m:r>
                          <a:rPr lang="en-US" sz="2400" i="1">
                            <a:latin typeface="Cambria Math" panose="02040503050406030204" pitchFamily="18" charset="0"/>
                          </a:rPr>
                          <m:t>𝐷</m:t>
                        </m:r>
                      </m:e>
                      <m:sub>
                        <m:r>
                          <a:rPr lang="en-US" sz="2400" i="1">
                            <a:latin typeface="Cambria Math" panose="02040503050406030204" pitchFamily="18" charset="0"/>
                          </a:rPr>
                          <m:t>𝑖𝑗</m:t>
                        </m:r>
                      </m:sub>
                    </m:sSub>
                    <m:r>
                      <a:rPr lang="en-US" sz="2400">
                        <a:latin typeface="Cambria Math" panose="02040503050406030204" pitchFamily="18" charset="0"/>
                      </a:rPr>
                      <m:t>=</m:t>
                    </m:r>
                    <m:nary>
                      <m:naryPr>
                        <m:chr m:val="∑"/>
                        <m:limLoc m:val="undOvr"/>
                        <m:supHide m:val="on"/>
                        <m:ctrlPr>
                          <a:rPr lang="en-US" sz="2400" i="1">
                            <a:latin typeface="Cambria Math" charset="0"/>
                          </a:rPr>
                        </m:ctrlPr>
                      </m:naryPr>
                      <m:sub>
                        <m:r>
                          <a:rPr lang="en-US" sz="2400" i="1">
                            <a:latin typeface="Cambria Math" panose="02040503050406030204" pitchFamily="18" charset="0"/>
                          </a:rPr>
                          <m:t>𝑘</m:t>
                        </m:r>
                      </m:sub>
                      <m:sup/>
                      <m:e>
                        <m:sSub>
                          <m:sSubPr>
                            <m:ctrlPr>
                              <a:rPr lang="en-US" sz="2400" i="1">
                                <a:latin typeface="Cambria Math" charset="0"/>
                              </a:rPr>
                            </m:ctrlPr>
                          </m:sSubPr>
                          <m:e>
                            <m:r>
                              <a:rPr lang="en-US" sz="2400" i="1">
                                <a:latin typeface="Cambria Math" panose="02040503050406030204" pitchFamily="18" charset="0"/>
                              </a:rPr>
                              <m:t>𝐶</m:t>
                            </m:r>
                          </m:e>
                          <m:sub>
                            <m:r>
                              <a:rPr lang="en-US" sz="2400" i="1">
                                <a:latin typeface="Cambria Math" panose="02040503050406030204" pitchFamily="18" charset="0"/>
                              </a:rPr>
                              <m:t>𝑖𝑘</m:t>
                            </m:r>
                          </m:sub>
                        </m:sSub>
                        <m:sSub>
                          <m:sSubPr>
                            <m:ctrlPr>
                              <a:rPr lang="en-US" sz="2400" i="1">
                                <a:latin typeface="Cambria Math" charset="0"/>
                              </a:rPr>
                            </m:ctrlPr>
                          </m:sSubPr>
                          <m:e>
                            <m:r>
                              <a:rPr lang="en-US" sz="2400" i="1">
                                <a:latin typeface="Cambria Math" panose="02040503050406030204" pitchFamily="18" charset="0"/>
                              </a:rPr>
                              <m:t>𝐶</m:t>
                            </m:r>
                          </m:e>
                          <m:sub>
                            <m:r>
                              <a:rPr lang="en-US" sz="2400" i="1">
                                <a:latin typeface="Cambria Math" panose="02040503050406030204" pitchFamily="18" charset="0"/>
                              </a:rPr>
                              <m:t>𝑗𝑘</m:t>
                            </m:r>
                          </m:sub>
                        </m:sSub>
                      </m:e>
                    </m:nary>
                  </m:oMath>
                </a14:m>
                <a:r>
                  <a:rPr lang="en-US" sz="2400"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2269644" y="3161718"/>
                <a:ext cx="4054956" cy="491417"/>
              </a:xfrm>
              <a:prstGeom prst="rect">
                <a:avLst/>
              </a:prstGeom>
              <a:blipFill rotWithShape="0">
                <a:blip r:embed="rId5"/>
                <a:stretch>
                  <a:fillRect l="-2252" t="-117500" r="-1201" b="-177500"/>
                </a:stretch>
              </a:blipFill>
            </p:spPr>
            <p:txBody>
              <a:bodyPr/>
              <a:lstStyle/>
              <a:p>
                <a:r>
                  <a:rPr lang="en-US">
                    <a:noFill/>
                  </a:rPr>
                  <a:t> </a:t>
                </a:r>
              </a:p>
            </p:txBody>
          </p:sp>
        </mc:Fallback>
      </mc:AlternateContent>
      <p:sp>
        <p:nvSpPr>
          <p:cNvPr id="9" name="TextBox 8"/>
          <p:cNvSpPr txBox="1"/>
          <p:nvPr/>
        </p:nvSpPr>
        <p:spPr>
          <a:xfrm>
            <a:off x="2438400" y="1422817"/>
            <a:ext cx="2209800" cy="461665"/>
          </a:xfrm>
          <a:prstGeom prst="rect">
            <a:avLst/>
          </a:prstGeom>
          <a:noFill/>
        </p:spPr>
        <p:txBody>
          <a:bodyPr wrap="square" rtlCol="0">
            <a:spAutoFit/>
          </a:bodyPr>
          <a:lstStyle/>
          <a:p>
            <a:r>
              <a:rPr lang="en-US" sz="2400" dirty="0"/>
              <a:t>Coulomb’s Law:</a:t>
            </a:r>
          </a:p>
        </p:txBody>
      </p:sp>
      <mc:AlternateContent xmlns:mc="http://schemas.openxmlformats.org/markup-compatibility/2006" xmlns:a14="http://schemas.microsoft.com/office/drawing/2010/main">
        <mc:Choice Requires="a14">
          <p:sp>
            <p:nvSpPr>
              <p:cNvPr id="10" name="Rectangle 9"/>
              <p:cNvSpPr/>
              <p:nvPr/>
            </p:nvSpPr>
            <p:spPr>
              <a:xfrm>
                <a:off x="876300" y="2292506"/>
                <a:ext cx="7277100" cy="8692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400" i="1">
                              <a:latin typeface="Cambria Math" charset="0"/>
                            </a:rPr>
                          </m:ctrlPr>
                        </m:dPr>
                        <m:e>
                          <m:r>
                            <a:rPr lang="en-US" sz="2400" i="1">
                              <a:latin typeface="Cambria Math" panose="02040503050406030204" pitchFamily="18" charset="0"/>
                            </a:rPr>
                            <m:t>𝑖</m:t>
                          </m:r>
                          <m:r>
                            <a:rPr lang="en-US" sz="2400" i="0">
                              <a:latin typeface="Cambria Math" panose="02040503050406030204" pitchFamily="18" charset="0"/>
                            </a:rPr>
                            <m:t>,</m:t>
                          </m:r>
                          <m:r>
                            <a:rPr lang="en-US" sz="2400" i="1">
                              <a:latin typeface="Cambria Math" panose="02040503050406030204" pitchFamily="18" charset="0"/>
                            </a:rPr>
                            <m:t>𝑗</m:t>
                          </m:r>
                          <m:r>
                            <a:rPr lang="en-US" sz="2400" i="0">
                              <a:latin typeface="Cambria Math" panose="02040503050406030204" pitchFamily="18" charset="0"/>
                            </a:rPr>
                            <m:t>|</m:t>
                          </m:r>
                          <m:r>
                            <a:rPr lang="en-US" sz="2400" i="1">
                              <a:latin typeface="Cambria Math" panose="02040503050406030204" pitchFamily="18" charset="0"/>
                            </a:rPr>
                            <m:t>𝑘</m:t>
                          </m:r>
                          <m:r>
                            <a:rPr lang="en-US" sz="2400" i="0">
                              <a:latin typeface="Cambria Math" panose="02040503050406030204" pitchFamily="18" charset="0"/>
                            </a:rPr>
                            <m:t>,</m:t>
                          </m:r>
                          <m:r>
                            <a:rPr lang="en-US" sz="2400" i="1">
                              <a:latin typeface="Cambria Math" panose="02040503050406030204" pitchFamily="18" charset="0"/>
                            </a:rPr>
                            <m:t>𝑙</m:t>
                          </m:r>
                        </m:e>
                      </m:d>
                      <m:r>
                        <a:rPr lang="en-US" sz="2400" i="0">
                          <a:latin typeface="Cambria Math" panose="02040503050406030204" pitchFamily="18" charset="0"/>
                        </a:rPr>
                        <m:t>=</m:t>
                      </m:r>
                      <m:nary>
                        <m:naryPr>
                          <m:chr m:val="∬"/>
                          <m:subHide m:val="on"/>
                          <m:supHide m:val="on"/>
                          <m:ctrlPr>
                            <a:rPr lang="en-US" sz="2400" i="1">
                              <a:latin typeface="Cambria Math" charset="0"/>
                            </a:rPr>
                          </m:ctrlPr>
                        </m:naryPr>
                        <m:sub/>
                        <m:sup/>
                        <m:e>
                          <m:sSub>
                            <m:sSubPr>
                              <m:ctrlPr>
                                <a:rPr lang="en-US" sz="2400" i="1">
                                  <a:latin typeface="Cambria Math" charset="0"/>
                                </a:rPr>
                              </m:ctrlPr>
                            </m:sSubPr>
                            <m:e>
                              <m:r>
                                <a:rPr lang="en-US" sz="2400" i="1">
                                  <a:latin typeface="Cambria Math" panose="02040503050406030204" pitchFamily="18" charset="0"/>
                                </a:rPr>
                                <m:t>𝑑𝑟</m:t>
                              </m:r>
                            </m:e>
                            <m:sub>
                              <m:r>
                                <a:rPr lang="en-US" sz="2400" i="0">
                                  <a:latin typeface="Cambria Math" panose="02040503050406030204" pitchFamily="18" charset="0"/>
                                </a:rPr>
                                <m:t>1</m:t>
                              </m:r>
                            </m:sub>
                          </m:sSub>
                          <m:sSub>
                            <m:sSubPr>
                              <m:ctrlPr>
                                <a:rPr lang="en-US" sz="2400" i="1">
                                  <a:latin typeface="Cambria Math" charset="0"/>
                                </a:rPr>
                              </m:ctrlPr>
                            </m:sSubPr>
                            <m:e>
                              <m:r>
                                <a:rPr lang="en-US" sz="2400" i="1">
                                  <a:latin typeface="Cambria Math" panose="02040503050406030204" pitchFamily="18" charset="0"/>
                                </a:rPr>
                                <m:t>𝑑𝑟</m:t>
                              </m:r>
                            </m:e>
                            <m:sub>
                              <m:r>
                                <a:rPr lang="en-US" sz="2400" i="0">
                                  <a:latin typeface="Cambria Math" panose="02040503050406030204" pitchFamily="18" charset="0"/>
                                </a:rPr>
                                <m:t>2</m:t>
                              </m:r>
                            </m:sub>
                          </m:sSub>
                          <m:sSub>
                            <m:sSubPr>
                              <m:ctrlPr>
                                <a:rPr lang="en-US" sz="2400" i="1">
                                  <a:latin typeface="Cambria Math" charset="0"/>
                                </a:rPr>
                              </m:ctrlPr>
                            </m:sSubPr>
                            <m:e>
                              <m:r>
                                <a:rPr lang="en-US" sz="2400" i="1">
                                  <a:latin typeface="Cambria Math" panose="02040503050406030204" pitchFamily="18" charset="0"/>
                                </a:rPr>
                                <m:t>𝜒</m:t>
                              </m:r>
                            </m:e>
                            <m:sub>
                              <m:r>
                                <a:rPr lang="en-US" sz="2400" i="1">
                                  <a:latin typeface="Cambria Math" panose="02040503050406030204" pitchFamily="18" charset="0"/>
                                </a:rPr>
                                <m:t>𝑖</m:t>
                              </m:r>
                            </m:sub>
                          </m:sSub>
                          <m:d>
                            <m:dPr>
                              <m:ctrlPr>
                                <a:rPr lang="en-US" sz="2400" i="1">
                                  <a:latin typeface="Cambria Math" charset="0"/>
                                </a:rPr>
                              </m:ctrlPr>
                            </m:dPr>
                            <m:e>
                              <m:sSub>
                                <m:sSubPr>
                                  <m:ctrlPr>
                                    <a:rPr lang="en-US" sz="2400" i="1">
                                      <a:latin typeface="Cambria Math" charset="0"/>
                                    </a:rPr>
                                  </m:ctrlPr>
                                </m:sSubPr>
                                <m:e>
                                  <m:r>
                                    <a:rPr lang="en-US" sz="2400" i="1">
                                      <a:latin typeface="Cambria Math" panose="02040503050406030204" pitchFamily="18" charset="0"/>
                                    </a:rPr>
                                    <m:t>𝑟</m:t>
                                  </m:r>
                                </m:e>
                                <m:sub>
                                  <m:r>
                                    <a:rPr lang="en-US" sz="2400" i="0">
                                      <a:latin typeface="Cambria Math" panose="02040503050406030204" pitchFamily="18" charset="0"/>
                                    </a:rPr>
                                    <m:t>1</m:t>
                                  </m:r>
                                </m:sub>
                              </m:sSub>
                            </m:e>
                          </m:d>
                          <m:sSub>
                            <m:sSubPr>
                              <m:ctrlPr>
                                <a:rPr lang="en-US" sz="2400" i="1">
                                  <a:latin typeface="Cambria Math" charset="0"/>
                                </a:rPr>
                              </m:ctrlPr>
                            </m:sSubPr>
                            <m:e>
                              <m:r>
                                <a:rPr lang="en-US" sz="2400" i="1">
                                  <a:latin typeface="Cambria Math" panose="02040503050406030204" pitchFamily="18" charset="0"/>
                                </a:rPr>
                                <m:t>𝜒</m:t>
                              </m:r>
                            </m:e>
                            <m:sub>
                              <m:r>
                                <a:rPr lang="en-US" sz="2400" i="1">
                                  <a:latin typeface="Cambria Math" panose="02040503050406030204" pitchFamily="18" charset="0"/>
                                </a:rPr>
                                <m:t>𝑗</m:t>
                              </m:r>
                            </m:sub>
                          </m:sSub>
                          <m:d>
                            <m:dPr>
                              <m:ctrlPr>
                                <a:rPr lang="en-US" sz="2400" i="1">
                                  <a:latin typeface="Cambria Math" charset="0"/>
                                </a:rPr>
                              </m:ctrlPr>
                            </m:dPr>
                            <m:e>
                              <m:sSub>
                                <m:sSubPr>
                                  <m:ctrlPr>
                                    <a:rPr lang="en-US" sz="2400" i="1">
                                      <a:latin typeface="Cambria Math" charset="0"/>
                                    </a:rPr>
                                  </m:ctrlPr>
                                </m:sSubPr>
                                <m:e>
                                  <m:r>
                                    <a:rPr lang="en-US" sz="2400" i="1">
                                      <a:latin typeface="Cambria Math" panose="02040503050406030204" pitchFamily="18" charset="0"/>
                                    </a:rPr>
                                    <m:t>𝑟</m:t>
                                  </m:r>
                                </m:e>
                                <m:sub>
                                  <m:r>
                                    <a:rPr lang="en-US" sz="2400" i="0">
                                      <a:latin typeface="Cambria Math" panose="02040503050406030204" pitchFamily="18" charset="0"/>
                                    </a:rPr>
                                    <m:t>1</m:t>
                                  </m:r>
                                </m:sub>
                              </m:sSub>
                            </m:e>
                          </m:d>
                          <m:f>
                            <m:fPr>
                              <m:ctrlPr>
                                <a:rPr lang="en-US" sz="2400" i="1">
                                  <a:latin typeface="Cambria Math" charset="0"/>
                                </a:rPr>
                              </m:ctrlPr>
                            </m:fPr>
                            <m:num>
                              <m:r>
                                <a:rPr lang="en-US" sz="2400" i="0">
                                  <a:latin typeface="Cambria Math" panose="02040503050406030204" pitchFamily="18" charset="0"/>
                                </a:rPr>
                                <m:t>1</m:t>
                              </m:r>
                            </m:num>
                            <m:den>
                              <m:r>
                                <a:rPr lang="en-US" sz="2400" i="0">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𝑟</m:t>
                                  </m:r>
                                </m:e>
                                <m:sub>
                                  <m:r>
                                    <a:rPr lang="en-US" sz="2400" i="0">
                                      <a:latin typeface="Cambria Math" panose="02040503050406030204" pitchFamily="18" charset="0"/>
                                    </a:rPr>
                                    <m:t>1</m:t>
                                  </m:r>
                                </m:sub>
                              </m:sSub>
                              <m:r>
                                <a:rPr lang="en-US" sz="2400" i="0">
                                  <a:latin typeface="Cambria Math" panose="02040503050406030204" pitchFamily="18" charset="0"/>
                                </a:rPr>
                                <m:t>−</m:t>
                              </m:r>
                              <m:sSub>
                                <m:sSubPr>
                                  <m:ctrlPr>
                                    <a:rPr lang="en-US" sz="2400" i="1">
                                      <a:latin typeface="Cambria Math" charset="0"/>
                                    </a:rPr>
                                  </m:ctrlPr>
                                </m:sSubPr>
                                <m:e>
                                  <m:r>
                                    <a:rPr lang="en-US" sz="2400" i="1">
                                      <a:latin typeface="Cambria Math" panose="02040503050406030204" pitchFamily="18" charset="0"/>
                                    </a:rPr>
                                    <m:t>𝑟</m:t>
                                  </m:r>
                                </m:e>
                                <m:sub>
                                  <m:r>
                                    <a:rPr lang="en-US" sz="2400" i="0">
                                      <a:latin typeface="Cambria Math" panose="02040503050406030204" pitchFamily="18" charset="0"/>
                                    </a:rPr>
                                    <m:t>2</m:t>
                                  </m:r>
                                </m:sub>
                              </m:sSub>
                              <m:r>
                                <a:rPr lang="en-US" sz="2400" i="0">
                                  <a:latin typeface="Cambria Math" panose="02040503050406030204" pitchFamily="18" charset="0"/>
                                </a:rPr>
                                <m:t>|</m:t>
                              </m:r>
                            </m:den>
                          </m:f>
                          <m:sSub>
                            <m:sSubPr>
                              <m:ctrlPr>
                                <a:rPr lang="en-US" sz="2400" i="1">
                                  <a:latin typeface="Cambria Math" charset="0"/>
                                </a:rPr>
                              </m:ctrlPr>
                            </m:sSubPr>
                            <m:e>
                              <m:r>
                                <a:rPr lang="en-US" sz="2400" i="1">
                                  <a:latin typeface="Cambria Math" panose="02040503050406030204" pitchFamily="18" charset="0"/>
                                </a:rPr>
                                <m:t>𝜒</m:t>
                              </m:r>
                            </m:e>
                            <m:sub>
                              <m:r>
                                <a:rPr lang="en-US" sz="2400" i="1">
                                  <a:latin typeface="Cambria Math" panose="02040503050406030204" pitchFamily="18" charset="0"/>
                                </a:rPr>
                                <m:t>𝑘</m:t>
                              </m:r>
                            </m:sub>
                          </m:sSub>
                          <m:d>
                            <m:dPr>
                              <m:ctrlPr>
                                <a:rPr lang="en-US" sz="2400" i="1">
                                  <a:latin typeface="Cambria Math" charset="0"/>
                                </a:rPr>
                              </m:ctrlPr>
                            </m:dPr>
                            <m:e>
                              <m:sSub>
                                <m:sSubPr>
                                  <m:ctrlPr>
                                    <a:rPr lang="en-US" sz="2400" i="1">
                                      <a:latin typeface="Cambria Math" charset="0"/>
                                    </a:rPr>
                                  </m:ctrlPr>
                                </m:sSubPr>
                                <m:e>
                                  <m:r>
                                    <a:rPr lang="en-US" sz="2400" i="1">
                                      <a:latin typeface="Cambria Math" panose="02040503050406030204" pitchFamily="18" charset="0"/>
                                    </a:rPr>
                                    <m:t>𝑟</m:t>
                                  </m:r>
                                </m:e>
                                <m:sub>
                                  <m:r>
                                    <a:rPr lang="en-US" sz="2400" i="0">
                                      <a:latin typeface="Cambria Math" panose="02040503050406030204" pitchFamily="18" charset="0"/>
                                    </a:rPr>
                                    <m:t>2</m:t>
                                  </m:r>
                                </m:sub>
                              </m:sSub>
                            </m:e>
                          </m:d>
                          <m:sSub>
                            <m:sSubPr>
                              <m:ctrlPr>
                                <a:rPr lang="en-US" sz="2400" i="1">
                                  <a:latin typeface="Cambria Math" charset="0"/>
                                </a:rPr>
                              </m:ctrlPr>
                            </m:sSubPr>
                            <m:e>
                              <m:r>
                                <a:rPr lang="en-US" sz="2400" i="1">
                                  <a:latin typeface="Cambria Math" panose="02040503050406030204" pitchFamily="18" charset="0"/>
                                </a:rPr>
                                <m:t>𝜒</m:t>
                              </m:r>
                            </m:e>
                            <m:sub>
                              <m:r>
                                <a:rPr lang="en-US" sz="2400" i="1">
                                  <a:latin typeface="Cambria Math" panose="02040503050406030204" pitchFamily="18" charset="0"/>
                                </a:rPr>
                                <m:t>𝑙</m:t>
                              </m:r>
                            </m:sub>
                          </m:sSub>
                          <m:d>
                            <m:dPr>
                              <m:ctrlPr>
                                <a:rPr lang="en-US" sz="2400" i="1">
                                  <a:latin typeface="Cambria Math" charset="0"/>
                                </a:rPr>
                              </m:ctrlPr>
                            </m:dPr>
                            <m:e>
                              <m:sSub>
                                <m:sSubPr>
                                  <m:ctrlPr>
                                    <a:rPr lang="en-US" sz="2400" i="1">
                                      <a:latin typeface="Cambria Math" charset="0"/>
                                    </a:rPr>
                                  </m:ctrlPr>
                                </m:sSubPr>
                                <m:e>
                                  <m:r>
                                    <a:rPr lang="en-US" sz="2400" i="1">
                                      <a:latin typeface="Cambria Math" panose="02040503050406030204" pitchFamily="18" charset="0"/>
                                    </a:rPr>
                                    <m:t>𝑟</m:t>
                                  </m:r>
                                </m:e>
                                <m:sub>
                                  <m:r>
                                    <a:rPr lang="en-US" sz="2400" i="0">
                                      <a:latin typeface="Cambria Math" panose="02040503050406030204" pitchFamily="18" charset="0"/>
                                    </a:rPr>
                                    <m:t>2</m:t>
                                  </m:r>
                                </m:sub>
                              </m:sSub>
                            </m:e>
                          </m:d>
                        </m:e>
                      </m:nary>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876300" y="2292506"/>
                <a:ext cx="7277100" cy="869212"/>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44753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dirty="0"/>
              <a:t>Challenges and Solutions</a:t>
            </a:r>
          </a:p>
        </p:txBody>
      </p:sp>
      <p:sp>
        <p:nvSpPr>
          <p:cNvPr id="3" name="Content Placeholder 2"/>
          <p:cNvSpPr>
            <a:spLocks noGrp="1"/>
          </p:cNvSpPr>
          <p:nvPr>
            <p:ph idx="1"/>
          </p:nvPr>
        </p:nvSpPr>
        <p:spPr>
          <a:xfrm>
            <a:off x="457200" y="1143000"/>
            <a:ext cx="8305800" cy="5334000"/>
          </a:xfrm>
        </p:spPr>
        <p:txBody>
          <a:bodyPr/>
          <a:lstStyle/>
          <a:p>
            <a:pPr lvl="1"/>
            <a:r>
              <a:rPr lang="en-US" sz="1800" dirty="0"/>
              <a:t>Challenges</a:t>
            </a:r>
          </a:p>
          <a:p>
            <a:pPr lvl="2"/>
            <a:r>
              <a:rPr lang="en-US" sz="1800" dirty="0"/>
              <a:t>Monolithic code (~2 million lines) written </a:t>
            </a:r>
            <a:r>
              <a:rPr lang="en-US" sz="1800" dirty="0" smtClean="0"/>
              <a:t>over many decades in </a:t>
            </a:r>
            <a:r>
              <a:rPr lang="en-US" sz="1800" dirty="0"/>
              <a:t>Fortran 77</a:t>
            </a:r>
          </a:p>
          <a:p>
            <a:pPr lvl="2"/>
            <a:r>
              <a:rPr lang="en-US" sz="1800" dirty="0"/>
              <a:t>Optimized for old CPU architectures (cache unfriendly)</a:t>
            </a:r>
          </a:p>
          <a:p>
            <a:pPr lvl="2"/>
            <a:r>
              <a:rPr lang="en-US" sz="1800" dirty="0"/>
              <a:t>Global data structures (COMMON blocks) are used throughout the code</a:t>
            </a:r>
          </a:p>
          <a:p>
            <a:pPr lvl="2"/>
            <a:r>
              <a:rPr lang="en-US" sz="1800" dirty="0"/>
              <a:t>Use of obsolete constructs (IF computed GOTO, EQUIVALENCE etc.)</a:t>
            </a:r>
          </a:p>
          <a:p>
            <a:pPr lvl="2"/>
            <a:r>
              <a:rPr lang="en-US" sz="1800" dirty="0"/>
              <a:t>Custom dynamic array allocator (hard to debug)</a:t>
            </a:r>
          </a:p>
          <a:p>
            <a:pPr lvl="2"/>
            <a:r>
              <a:rPr lang="en-US" sz="1800" dirty="0"/>
              <a:t>High memory </a:t>
            </a:r>
            <a:r>
              <a:rPr lang="en-US" sz="1800" dirty="0" smtClean="0"/>
              <a:t>and compute demand </a:t>
            </a:r>
            <a:r>
              <a:rPr lang="en-US" sz="1800" dirty="0"/>
              <a:t>of quantum chemistry algorithms</a:t>
            </a:r>
          </a:p>
          <a:p>
            <a:pPr lvl="1"/>
            <a:r>
              <a:rPr lang="en-US" sz="1800" dirty="0"/>
              <a:t>Why we care </a:t>
            </a:r>
          </a:p>
          <a:p>
            <a:pPr lvl="2"/>
            <a:r>
              <a:rPr lang="en-US" sz="1800" dirty="0"/>
              <a:t>Over 150,000 users world wide </a:t>
            </a:r>
            <a:r>
              <a:rPr lang="en-US" sz="1800" dirty="0" smtClean="0"/>
              <a:t>(</a:t>
            </a:r>
            <a:r>
              <a:rPr lang="en-US" sz="1800" dirty="0"/>
              <a:t>5</a:t>
            </a:r>
            <a:r>
              <a:rPr lang="en-US" sz="1800" dirty="0" smtClean="0"/>
              <a:t>0</a:t>
            </a:r>
            <a:r>
              <a:rPr lang="en-US" sz="1800" dirty="0"/>
              <a:t>+ active code developers, </a:t>
            </a:r>
            <a:br>
              <a:rPr lang="en-US" sz="1800" dirty="0"/>
            </a:br>
            <a:r>
              <a:rPr lang="en-US" sz="1800" dirty="0"/>
              <a:t>GAMESS-UK, Firefly (former PC-GAMESS))</a:t>
            </a:r>
          </a:p>
          <a:p>
            <a:pPr lvl="2"/>
            <a:r>
              <a:rPr lang="en-US" sz="1800" dirty="0"/>
              <a:t>One of the most popular comprehensive quantum chemistry packages</a:t>
            </a:r>
          </a:p>
          <a:p>
            <a:pPr lvl="2"/>
            <a:r>
              <a:rPr lang="en-US" sz="1800" dirty="0"/>
              <a:t>Supported by INCITEs (1.2 billion core hours), ALCCs, ESPs, ECP, 3 IPCCs</a:t>
            </a:r>
          </a:p>
          <a:p>
            <a:pPr lvl="1"/>
            <a:r>
              <a:rPr lang="en-US" sz="1800" dirty="0"/>
              <a:t>Solutions</a:t>
            </a:r>
          </a:p>
          <a:p>
            <a:pPr lvl="2"/>
            <a:r>
              <a:rPr lang="en-US" sz="1800" dirty="0"/>
              <a:t>Rewrite critical subroutines in Fortran 95</a:t>
            </a:r>
          </a:p>
          <a:p>
            <a:pPr lvl="2"/>
            <a:r>
              <a:rPr lang="en-US" sz="1800" dirty="0"/>
              <a:t>Remove global data structures</a:t>
            </a:r>
          </a:p>
          <a:p>
            <a:pPr lvl="2"/>
            <a:r>
              <a:rPr lang="en-US" sz="1800" dirty="0" err="1"/>
              <a:t>OpenMP</a:t>
            </a:r>
            <a:r>
              <a:rPr lang="en-US" sz="1800" dirty="0"/>
              <a:t> parallelization and vectorization</a:t>
            </a:r>
          </a:p>
        </p:txBody>
      </p:sp>
      <p:sp>
        <p:nvSpPr>
          <p:cNvPr id="5" name="Slide Number Placeholder 4"/>
          <p:cNvSpPr>
            <a:spLocks noGrp="1"/>
          </p:cNvSpPr>
          <p:nvPr>
            <p:ph type="sldNum" sz="quarter" idx="12"/>
          </p:nvPr>
        </p:nvSpPr>
        <p:spPr/>
        <p:txBody>
          <a:bodyPr/>
          <a:lstStyle/>
          <a:p>
            <a:fld id="{87034D8C-3CB4-402A-BC46-2AB14C0FE90A}" type="slidenum">
              <a:rPr lang="en-US" smtClean="0"/>
              <a:pPr/>
              <a:t>4</a:t>
            </a:fld>
            <a:endParaRPr lang="en-US"/>
          </a:p>
        </p:txBody>
      </p:sp>
    </p:spTree>
    <p:extLst>
      <p:ext uri="{BB962C8B-B14F-4D97-AF65-F5344CB8AC3E}">
        <p14:creationId xmlns:p14="http://schemas.microsoft.com/office/powerpoint/2010/main" val="334560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r>
            <a:br>
              <a:rPr lang="en-US" dirty="0"/>
            </a:br>
            <a:r>
              <a:rPr lang="en-US" dirty="0"/>
              <a:t>Hardware and </a:t>
            </a:r>
            <a:r>
              <a:rPr lang="en-US"/>
              <a:t>Chemical </a:t>
            </a:r>
            <a:r>
              <a:rPr lang="en-US" smtClean="0"/>
              <a:t>Systems</a:t>
            </a:r>
            <a:endParaRPr lang="en-US" dirty="0"/>
          </a:p>
        </p:txBody>
      </p:sp>
      <p:sp>
        <p:nvSpPr>
          <p:cNvPr id="5" name="Slide Number Placeholder 4"/>
          <p:cNvSpPr>
            <a:spLocks noGrp="1"/>
          </p:cNvSpPr>
          <p:nvPr>
            <p:ph type="sldNum" sz="quarter" idx="12"/>
          </p:nvPr>
        </p:nvSpPr>
        <p:spPr/>
        <p:txBody>
          <a:bodyPr/>
          <a:lstStyle/>
          <a:p>
            <a:fld id="{87034D8C-3CB4-402A-BC46-2AB14C0FE90A}" type="slidenum">
              <a:rPr lang="en-US" smtClean="0"/>
              <a:pPr/>
              <a:t>5</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257800"/>
            <a:ext cx="3078480" cy="1063752"/>
          </a:xfrm>
          <a:prstGeom prst="rect">
            <a:avLst/>
          </a:prstGeom>
        </p:spPr>
      </p:pic>
      <p:sp>
        <p:nvSpPr>
          <p:cNvPr id="7" name="TextBox 6"/>
          <p:cNvSpPr txBox="1"/>
          <p:nvPr/>
        </p:nvSpPr>
        <p:spPr>
          <a:xfrm>
            <a:off x="4038600" y="5171182"/>
            <a:ext cx="4724400" cy="1077218"/>
          </a:xfrm>
          <a:prstGeom prst="rect">
            <a:avLst/>
          </a:prstGeom>
          <a:noFill/>
        </p:spPr>
        <p:txBody>
          <a:bodyPr wrap="square" rtlCol="0">
            <a:spAutoFit/>
          </a:bodyPr>
          <a:lstStyle/>
          <a:p>
            <a:r>
              <a:rPr lang="en-US" sz="1600" dirty="0"/>
              <a:t>Model system of a C</a:t>
            </a:r>
            <a:r>
              <a:rPr lang="en-US" sz="1600" baseline="-25000" dirty="0"/>
              <a:t>2016</a:t>
            </a:r>
            <a:r>
              <a:rPr lang="en-US" sz="1600" dirty="0"/>
              <a:t> graphene bilayer. In the text, we refer to this system as 5 nm. There are two layers with size 5 nm by 5 nm. Each graphene layer consists of 1,008 carbon atoms.</a:t>
            </a:r>
          </a:p>
        </p:txBody>
      </p:sp>
      <p:pic>
        <p:nvPicPr>
          <p:cNvPr id="4" name="Picture 3">
            <a:extLst>
              <a:ext uri="{FF2B5EF4-FFF2-40B4-BE49-F238E27FC236}">
                <a16:creationId xmlns="" xmlns:a16="http://schemas.microsoft.com/office/drawing/2014/main" id="{93C42834-8839-47D0-A0D5-F55C407AB440}"/>
              </a:ext>
            </a:extLst>
          </p:cNvPr>
          <p:cNvPicPr>
            <a:picLocks noChangeAspect="1"/>
          </p:cNvPicPr>
          <p:nvPr/>
        </p:nvPicPr>
        <p:blipFill>
          <a:blip r:embed="rId3"/>
          <a:stretch>
            <a:fillRect/>
          </a:stretch>
        </p:blipFill>
        <p:spPr>
          <a:xfrm>
            <a:off x="2096814" y="1143000"/>
            <a:ext cx="4950371" cy="3966301"/>
          </a:xfrm>
          <a:prstGeom prst="rect">
            <a:avLst/>
          </a:prstGeom>
        </p:spPr>
      </p:pic>
    </p:spTree>
    <p:extLst>
      <p:ext uri="{BB962C8B-B14F-4D97-AF65-F5344CB8AC3E}">
        <p14:creationId xmlns:p14="http://schemas.microsoft.com/office/powerpoint/2010/main" val="48487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7034D8C-3CB4-402A-BC46-2AB14C0FE90A}" type="slidenum">
              <a:rPr lang="en-US" smtClean="0"/>
              <a:pPr/>
              <a:t>6</a:t>
            </a:fld>
            <a:endParaRPr lang="en-US"/>
          </a:p>
        </p:txBody>
      </p:sp>
      <p:sp>
        <p:nvSpPr>
          <p:cNvPr id="6" name="Title 1"/>
          <p:cNvSpPr>
            <a:spLocks noGrp="1"/>
          </p:cNvSpPr>
          <p:nvPr>
            <p:ph type="title"/>
          </p:nvPr>
        </p:nvSpPr>
        <p:spPr>
          <a:xfrm>
            <a:off x="457200" y="533400"/>
            <a:ext cx="8229600" cy="1143000"/>
          </a:xfrm>
        </p:spPr>
        <p:txBody>
          <a:bodyPr/>
          <a:lstStyle/>
          <a:p>
            <a:pPr algn="ctr"/>
            <a:r>
              <a:rPr lang="en-US" dirty="0" err="1"/>
              <a:t>Hartree-Fock</a:t>
            </a:r>
            <a:r>
              <a:rPr lang="en-US" dirty="0"/>
              <a:t> original MPI code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990600"/>
            <a:ext cx="6096000" cy="5721844"/>
          </a:xfrm>
          <a:prstGeom prst="rect">
            <a:avLst/>
          </a:prstGeom>
        </p:spPr>
      </p:pic>
    </p:spTree>
    <p:extLst>
      <p:ext uri="{BB962C8B-B14F-4D97-AF65-F5344CB8AC3E}">
        <p14:creationId xmlns:p14="http://schemas.microsoft.com/office/powerpoint/2010/main" val="1815113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7034D8C-3CB4-402A-BC46-2AB14C0FE90A}" type="slidenum">
              <a:rPr lang="en-US" smtClean="0"/>
              <a:pPr/>
              <a:t>7</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582" y="0"/>
            <a:ext cx="5451218" cy="6854825"/>
          </a:xfrm>
          <a:prstGeom prst="rect">
            <a:avLst/>
          </a:prstGeom>
        </p:spPr>
      </p:pic>
      <p:sp>
        <p:nvSpPr>
          <p:cNvPr id="3" name="TextBox 2">
            <a:extLst>
              <a:ext uri="{FF2B5EF4-FFF2-40B4-BE49-F238E27FC236}">
                <a16:creationId xmlns="" xmlns:a16="http://schemas.microsoft.com/office/drawing/2014/main" id="{0C2CFFF2-5FD6-475A-BB48-3D444853E48C}"/>
              </a:ext>
            </a:extLst>
          </p:cNvPr>
          <p:cNvSpPr txBox="1"/>
          <p:nvPr/>
        </p:nvSpPr>
        <p:spPr>
          <a:xfrm>
            <a:off x="1752600" y="3810000"/>
            <a:ext cx="5486400" cy="990600"/>
          </a:xfrm>
          <a:prstGeom prst="rect">
            <a:avLst/>
          </a:prstGeom>
          <a:noFill/>
          <a:ln w="190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95287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7034D8C-3CB4-402A-BC46-2AB14C0FE90A}" type="slidenum">
              <a:rPr lang="en-US" smtClean="0"/>
              <a:pPr/>
              <a:t>8</a:t>
            </a:fld>
            <a:endParaRPr lang="en-US"/>
          </a:p>
        </p:txBody>
      </p:sp>
      <p:pic>
        <p:nvPicPr>
          <p:cNvPr id="2" name="Picture 1">
            <a:extLst>
              <a:ext uri="{FF2B5EF4-FFF2-40B4-BE49-F238E27FC236}">
                <a16:creationId xmlns="" xmlns:a16="http://schemas.microsoft.com/office/drawing/2014/main" id="{0AFAEBE5-114C-46BE-B00F-CC352CC453AF}"/>
              </a:ext>
            </a:extLst>
          </p:cNvPr>
          <p:cNvPicPr>
            <a:picLocks noChangeAspect="1"/>
          </p:cNvPicPr>
          <p:nvPr/>
        </p:nvPicPr>
        <p:blipFill>
          <a:blip r:embed="rId2"/>
          <a:stretch>
            <a:fillRect/>
          </a:stretch>
        </p:blipFill>
        <p:spPr>
          <a:xfrm>
            <a:off x="4413622" y="9266"/>
            <a:ext cx="4730378" cy="6858000"/>
          </a:xfrm>
          <a:prstGeom prst="rect">
            <a:avLst/>
          </a:prstGeom>
        </p:spPr>
      </p:pic>
      <mc:AlternateContent xmlns:mc="http://schemas.openxmlformats.org/markup-compatibility/2006" xmlns:a14="http://schemas.microsoft.com/office/drawing/2010/main">
        <mc:Choice Requires="a14">
          <p:sp>
            <p:nvSpPr>
              <p:cNvPr id="7" name="Rectangle 6">
                <a:extLst>
                  <a:ext uri="{FF2B5EF4-FFF2-40B4-BE49-F238E27FC236}">
                    <a16:creationId xmlns="" xmlns:a16="http://schemas.microsoft.com/office/drawing/2014/main" id="{BA43D5D9-EFAD-4B23-A4D4-7D1962E994FE}"/>
                  </a:ext>
                </a:extLst>
              </p:cNvPr>
              <p:cNvSpPr/>
              <p:nvPr/>
            </p:nvSpPr>
            <p:spPr>
              <a:xfrm>
                <a:off x="-76200" y="762000"/>
                <a:ext cx="4572000" cy="5025607"/>
              </a:xfrm>
              <a:prstGeom prst="rect">
                <a:avLst/>
              </a:prstGeom>
            </p:spPr>
            <p:txBody>
              <a:bodyPr>
                <a:spAutoFit/>
              </a:bodyPr>
              <a:lstStyle/>
              <a:p>
                <a:pPr algn="ctr">
                  <a:lnSpc>
                    <a:spcPct val="107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For each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𝑗</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𝑙</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7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we need 6 updates split</a:t>
                </a:r>
              </a:p>
              <a:p>
                <a:pPr algn="ctr">
                  <a:lnSpc>
                    <a:spcPct val="107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in 3 groups:</a:t>
                </a:r>
              </a:p>
              <a:p>
                <a:pPr algn="just">
                  <a:lnSpc>
                    <a:spcPct val="107000"/>
                  </a:lnSpc>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𝑘𝑙</m:t>
                        </m:r>
                      </m:sub>
                    </m:sSub>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𝑗</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𝑙</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𝐷</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𝑖𝑗</m:t>
                        </m:r>
                      </m:sub>
                    </m:sSub>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𝑖𝑗</m:t>
                        </m:r>
                      </m:sub>
                    </m:sSub>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𝑗</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𝑙</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𝐷</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𝑘𝑙</m:t>
                        </m:r>
                      </m:sub>
                    </m:sSub>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𝑖𝑘</m:t>
                        </m:r>
                      </m:sub>
                    </m:sSub>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𝑗</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𝑙</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𝐷</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𝑗𝑙</m:t>
                        </m:r>
                      </m:sub>
                    </m:sSub>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𝑖𝑙</m:t>
                        </m:r>
                      </m:sub>
                    </m:sSub>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𝑗</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𝑙</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𝐷</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𝑗𝑘</m:t>
                        </m:r>
                      </m:sub>
                    </m:sSub>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𝑗𝑙</m:t>
                        </m:r>
                      </m:sub>
                    </m:sSub>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𝑗</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𝑙</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𝐷</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𝑖𝑘</m:t>
                        </m:r>
                      </m:sub>
                    </m:sSub>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𝐹</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𝑗𝑘</m:t>
                        </m:r>
                      </m:sub>
                    </m:sSub>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𝑖</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𝑗</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𝑘</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𝑙</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atin typeface="Cambria Math" charset="0"/>
                            <a:ea typeface="Times New Roman" panose="02020603050405020304" pitchFamily="18" charset="0"/>
                            <a:cs typeface="Times New Roman" panose="02020603050405020304" pitchFamily="18" charset="0"/>
                          </a:rPr>
                        </m:ctrlPr>
                      </m:sSubPr>
                      <m:e>
                        <m:r>
                          <a:rPr lang="en-US" sz="2400" i="1">
                            <a:latin typeface="Cambria Math" panose="02040503050406030204" pitchFamily="18" charset="0"/>
                            <a:ea typeface="Times New Roman" panose="02020603050405020304" pitchFamily="18" charset="0"/>
                            <a:cs typeface="Times New Roman" panose="02020603050405020304" pitchFamily="18" charset="0"/>
                          </a:rPr>
                          <m:t>𝐷</m:t>
                        </m:r>
                      </m:e>
                      <m:sub>
                        <m:r>
                          <a:rPr lang="en-US" sz="2400" i="1">
                            <a:latin typeface="Cambria Math" panose="02040503050406030204" pitchFamily="18" charset="0"/>
                            <a:ea typeface="Times New Roman" panose="02020603050405020304" pitchFamily="18" charset="0"/>
                            <a:cs typeface="Times New Roman" panose="02020603050405020304" pitchFamily="18" charset="0"/>
                          </a:rPr>
                          <m:t>𝑖𝑙</m:t>
                        </m:r>
                      </m:sub>
                    </m:sSub>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BA43D5D9-EFAD-4B23-A4D4-7D1962E994FE}"/>
                  </a:ext>
                </a:extLst>
              </p:cNvPr>
              <p:cNvSpPr>
                <a:spLocks noRot="1" noChangeAspect="1" noMove="1" noResize="1" noEditPoints="1" noAdjustHandles="1" noChangeArrowheads="1" noChangeShapeType="1" noTextEdit="1"/>
              </p:cNvSpPr>
              <p:nvPr/>
            </p:nvSpPr>
            <p:spPr>
              <a:xfrm>
                <a:off x="-76200" y="762000"/>
                <a:ext cx="4572000" cy="5025607"/>
              </a:xfrm>
              <a:prstGeom prst="rect">
                <a:avLst/>
              </a:prstGeom>
              <a:blipFill>
                <a:blip r:embed="rId3"/>
                <a:stretch>
                  <a:fillRect t="-971" b="-121"/>
                </a:stretch>
              </a:blipFill>
            </p:spPr>
            <p:txBody>
              <a:bodyPr/>
              <a:lstStyle/>
              <a:p>
                <a:r>
                  <a:rPr lang="en-US">
                    <a:noFill/>
                  </a:rPr>
                  <a:t> </a:t>
                </a:r>
              </a:p>
            </p:txBody>
          </p:sp>
        </mc:Fallback>
      </mc:AlternateContent>
      <p:sp>
        <p:nvSpPr>
          <p:cNvPr id="3" name="TextBox 2">
            <a:extLst>
              <a:ext uri="{FF2B5EF4-FFF2-40B4-BE49-F238E27FC236}">
                <a16:creationId xmlns="" xmlns:a16="http://schemas.microsoft.com/office/drawing/2014/main" id="{AB68168A-238D-4211-A27D-61F37D6E0A2D}"/>
              </a:ext>
            </a:extLst>
          </p:cNvPr>
          <p:cNvSpPr txBox="1"/>
          <p:nvPr/>
        </p:nvSpPr>
        <p:spPr>
          <a:xfrm>
            <a:off x="4383086" y="3850728"/>
            <a:ext cx="4760913" cy="1330872"/>
          </a:xfrm>
          <a:prstGeom prst="rect">
            <a:avLst/>
          </a:prstGeom>
          <a:noFill/>
          <a:ln w="190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20351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r>
            <a:br>
              <a:rPr lang="en-US" dirty="0"/>
            </a:br>
            <a:r>
              <a:rPr lang="en-US" dirty="0"/>
              <a:t>I and J vectors Update</a:t>
            </a:r>
          </a:p>
        </p:txBody>
      </p:sp>
      <p:sp>
        <p:nvSpPr>
          <p:cNvPr id="5" name="Slide Number Placeholder 4"/>
          <p:cNvSpPr>
            <a:spLocks noGrp="1"/>
          </p:cNvSpPr>
          <p:nvPr>
            <p:ph type="sldNum" sz="quarter" idx="12"/>
          </p:nvPr>
        </p:nvSpPr>
        <p:spPr/>
        <p:txBody>
          <a:bodyPr/>
          <a:lstStyle/>
          <a:p>
            <a:fld id="{87034D8C-3CB4-402A-BC46-2AB14C0FE90A}" type="slidenum">
              <a:rPr lang="en-US" smtClean="0"/>
              <a:pPr/>
              <a:t>9</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295400"/>
            <a:ext cx="5547542" cy="5139065"/>
          </a:xfrm>
          <a:prstGeom prst="rect">
            <a:avLst/>
          </a:prstGeom>
        </p:spPr>
      </p:pic>
    </p:spTree>
    <p:extLst>
      <p:ext uri="{BB962C8B-B14F-4D97-AF65-F5344CB8AC3E}">
        <p14:creationId xmlns:p14="http://schemas.microsoft.com/office/powerpoint/2010/main" val="886394876"/>
      </p:ext>
    </p:extLst>
  </p:cSld>
  <p:clrMapOvr>
    <a:masterClrMapping/>
  </p:clrMapOvr>
</p:sld>
</file>

<file path=ppt/theme/theme1.xml><?xml version="1.0" encoding="utf-8"?>
<a:theme xmlns:a="http://schemas.openxmlformats.org/drawingml/2006/main" name="blue_2007">
  <a:themeElements>
    <a:clrScheme name="Custom 7">
      <a:dk1>
        <a:srgbClr val="616161"/>
      </a:dk1>
      <a:lt1>
        <a:srgbClr val="FFFFFF"/>
      </a:lt1>
      <a:dk2>
        <a:srgbClr val="1F497D"/>
      </a:dk2>
      <a:lt2>
        <a:srgbClr val="D2D2D2"/>
      </a:lt2>
      <a:accent1>
        <a:srgbClr val="A6C4DE"/>
      </a:accent1>
      <a:accent2>
        <a:srgbClr val="D8AC28"/>
      </a:accent2>
      <a:accent3>
        <a:srgbClr val="A22B38"/>
      </a:accent3>
      <a:accent4>
        <a:srgbClr val="7AB800"/>
      </a:accent4>
      <a:accent5>
        <a:srgbClr val="9D7D9E"/>
      </a:accent5>
      <a:accent6>
        <a:srgbClr val="BF5C28"/>
      </a:accent6>
      <a:hlink>
        <a:srgbClr val="4D8ABE"/>
      </a:hlink>
      <a:folHlink>
        <a:srgbClr val="4D8ABE"/>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11">
      <a:dk1>
        <a:srgbClr val="616161"/>
      </a:dk1>
      <a:lt1>
        <a:sysClr val="window" lastClr="FFFFFF"/>
      </a:lt1>
      <a:dk2>
        <a:srgbClr val="1F497D"/>
      </a:dk2>
      <a:lt2>
        <a:srgbClr val="D2D2D2"/>
      </a:lt2>
      <a:accent1>
        <a:srgbClr val="A6C4DE"/>
      </a:accent1>
      <a:accent2>
        <a:srgbClr val="D8AC28"/>
      </a:accent2>
      <a:accent3>
        <a:srgbClr val="A22B38"/>
      </a:accent3>
      <a:accent4>
        <a:srgbClr val="7AB800"/>
      </a:accent4>
      <a:accent5>
        <a:srgbClr val="4B7D9E"/>
      </a:accent5>
      <a:accent6>
        <a:srgbClr val="BF5C28"/>
      </a:accent6>
      <a:hlink>
        <a:srgbClr val="4D8ABE"/>
      </a:hlink>
      <a:folHlink>
        <a:srgbClr val="4D8A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blue_2007</Template>
  <TotalTime>15227</TotalTime>
  <Words>1323</Words>
  <Application>Microsoft Macintosh PowerPoint</Application>
  <PresentationFormat>On-screen Show (4:3)</PresentationFormat>
  <Paragraphs>139</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Cambria Math</vt:lpstr>
      <vt:lpstr>Comic Sans MS</vt:lpstr>
      <vt:lpstr>Times New Roman</vt:lpstr>
      <vt:lpstr>Trebuchet MS</vt:lpstr>
      <vt:lpstr>Wingdings</vt:lpstr>
      <vt:lpstr>Arial</vt:lpstr>
      <vt:lpstr>blue_2007</vt:lpstr>
      <vt:lpstr>Efficient MPI/OpenMP parallelization of the Hartree-Fock method on KNL</vt:lpstr>
      <vt:lpstr>Hartree-Fock Introduction</vt:lpstr>
      <vt:lpstr>Hartree-Fock Introduction</vt:lpstr>
      <vt:lpstr>Challenges and Solutions</vt:lpstr>
      <vt:lpstr> Hardware and Chemical Systems</vt:lpstr>
      <vt:lpstr>Hartree-Fock original MPI code</vt:lpstr>
      <vt:lpstr>PowerPoint Presentation</vt:lpstr>
      <vt:lpstr>PowerPoint Presentation</vt:lpstr>
      <vt:lpstr> I and J vectors Update</vt:lpstr>
      <vt:lpstr>OpenMP scaling on the single Xeon Phi</vt:lpstr>
      <vt:lpstr>OpenMP and MPI scaling on the single Xeon Phi</vt:lpstr>
      <vt:lpstr>Memory and Clustering Modes</vt:lpstr>
      <vt:lpstr>OpenMP and MPI scaling on many Xeon Phi</vt:lpstr>
      <vt:lpstr>OpenMP and MPI scaling on many Xeon Phi</vt:lpstr>
      <vt:lpstr>Memory Footprint</vt:lpstr>
      <vt:lpstr>Results</vt:lpstr>
      <vt:lpstr>Acknowledgments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yuri</dc:creator>
  <cp:lastModifiedBy>Microsoft Office User</cp:lastModifiedBy>
  <cp:revision>820</cp:revision>
  <cp:lastPrinted>2012-11-09T22:01:59Z</cp:lastPrinted>
  <dcterms:created xsi:type="dcterms:W3CDTF">2012-10-26T22:18:08Z</dcterms:created>
  <dcterms:modified xsi:type="dcterms:W3CDTF">2017-07-31T20:16:38Z</dcterms:modified>
</cp:coreProperties>
</file>