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Lst>
  <p:notesMasterIdLst>
    <p:notesMasterId r:id="rId20"/>
  </p:notesMasterIdLst>
  <p:handoutMasterIdLst>
    <p:handoutMasterId r:id="rId21"/>
  </p:handoutMasterIdLst>
  <p:sldIdLst>
    <p:sldId id="289" r:id="rId5"/>
    <p:sldId id="296" r:id="rId6"/>
    <p:sldId id="343" r:id="rId7"/>
    <p:sldId id="355" r:id="rId8"/>
    <p:sldId id="342" r:id="rId9"/>
    <p:sldId id="344" r:id="rId10"/>
    <p:sldId id="345" r:id="rId11"/>
    <p:sldId id="347" r:id="rId12"/>
    <p:sldId id="351" r:id="rId13"/>
    <p:sldId id="352" r:id="rId14"/>
    <p:sldId id="353" r:id="rId15"/>
    <p:sldId id="356" r:id="rId16"/>
    <p:sldId id="357" r:id="rId17"/>
    <p:sldId id="358" r:id="rId18"/>
    <p:sldId id="339" r:id="rId19"/>
  </p:sldIdLst>
  <p:sldSz cx="12192000" cy="68580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90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F33"/>
    <a:srgbClr val="64B57B"/>
    <a:srgbClr val="7495C1"/>
    <a:srgbClr val="409DED"/>
    <a:srgbClr val="FFAB00"/>
    <a:srgbClr val="EC7F3C"/>
    <a:srgbClr val="5D266F"/>
    <a:srgbClr val="4FD32E"/>
    <a:srgbClr val="C00000"/>
    <a:srgbClr val="ED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50" y="144"/>
      </p:cViewPr>
      <p:guideLst>
        <p:guide orient="horz" pos="901"/>
        <p:guide pos="3840"/>
      </p:guideLst>
    </p:cSldViewPr>
  </p:slideViewPr>
  <p:notesTextViewPr>
    <p:cViewPr>
      <p:scale>
        <a:sx n="100" d="100"/>
        <a:sy n="100" d="100"/>
      </p:scale>
      <p:origin x="0" y="0"/>
    </p:cViewPr>
  </p:notesTextViewPr>
  <p:sorterViewPr>
    <p:cViewPr varScale="1">
      <p:scale>
        <a:sx n="1" d="1"/>
        <a:sy n="1" d="1"/>
      </p:scale>
      <p:origin x="0" y="-7458"/>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5D266F"/>
            </a:solidFill>
            <a:ln>
              <a:noFill/>
            </a:ln>
            <a:effectLst/>
          </c:spPr>
          <c:invertIfNegative val="0"/>
          <c:cat>
            <c:strRef>
              <c:f>Sheet1!$A$2:$A$3</c:f>
              <c:strCache>
                <c:ptCount val="2"/>
                <c:pt idx="0">
                  <c:v>Hey, at least it compiles</c:v>
                </c:pt>
                <c:pt idx="1">
                  <c:v>Optimized for modern CPUs</c:v>
                </c:pt>
              </c:strCache>
            </c:strRef>
          </c:cat>
          <c:val>
            <c:numRef>
              <c:f>Sheet1!$B$2:$B$3</c:f>
              <c:numCache>
                <c:formatCode>0%</c:formatCode>
                <c:ptCount val="2"/>
                <c:pt idx="0">
                  <c:v>0.9</c:v>
                </c:pt>
                <c:pt idx="1">
                  <c:v>0.1</c:v>
                </c:pt>
              </c:numCache>
            </c:numRef>
          </c:val>
        </c:ser>
        <c:dLbls>
          <c:showLegendKey val="0"/>
          <c:showVal val="0"/>
          <c:showCatName val="0"/>
          <c:showSerName val="0"/>
          <c:showPercent val="0"/>
          <c:showBubbleSize val="0"/>
        </c:dLbls>
        <c:gapWidth val="182"/>
        <c:axId val="325486832"/>
        <c:axId val="325489184"/>
      </c:barChart>
      <c:catAx>
        <c:axId val="325486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5489184"/>
        <c:crosses val="autoZero"/>
        <c:auto val="1"/>
        <c:lblAlgn val="ctr"/>
        <c:lblOffset val="100"/>
        <c:noMultiLvlLbl val="0"/>
      </c:catAx>
      <c:valAx>
        <c:axId val="325489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25486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AFF66-3627-4EB5-B6AC-CB0DA96360EF}"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GB"/>
        </a:p>
      </dgm:t>
    </dgm:pt>
    <dgm:pt modelId="{274C7487-3F70-4271-B9E4-EC92781F6C6B}">
      <dgm:prSet phldrT="[Text]"/>
      <dgm:spPr>
        <a:solidFill>
          <a:srgbClr val="5D266F"/>
        </a:solidFill>
      </dgm:spPr>
      <dgm:t>
        <a:bodyPr/>
        <a:lstStyle/>
        <a:p>
          <a:r>
            <a:rPr lang="en-GB" dirty="0" smtClean="0"/>
            <a:t>Brave Hero:</a:t>
          </a:r>
        </a:p>
        <a:p>
          <a:r>
            <a:rPr lang="en-GB" dirty="0" smtClean="0"/>
            <a:t>1 code 10x faster</a:t>
          </a:r>
          <a:endParaRPr lang="en-GB" dirty="0"/>
        </a:p>
      </dgm:t>
    </dgm:pt>
    <dgm:pt modelId="{0F9315E4-1FDD-4A08-8A22-89ADC87487D8}" type="parTrans" cxnId="{2FB54899-CBEA-46BE-A8C0-18593015F009}">
      <dgm:prSet/>
      <dgm:spPr/>
      <dgm:t>
        <a:bodyPr/>
        <a:lstStyle/>
        <a:p>
          <a:endParaRPr lang="en-GB"/>
        </a:p>
      </dgm:t>
    </dgm:pt>
    <dgm:pt modelId="{40D939FF-8403-45D3-BBF1-4AB79EC49F73}" type="sibTrans" cxnId="{2FB54899-CBEA-46BE-A8C0-18593015F009}">
      <dgm:prSet/>
      <dgm:spPr/>
      <dgm:t>
        <a:bodyPr/>
        <a:lstStyle/>
        <a:p>
          <a:endParaRPr lang="en-GB"/>
        </a:p>
      </dgm:t>
    </dgm:pt>
    <dgm:pt modelId="{3E3AE70D-DCEB-401B-91A8-E2D78C26BCF9}">
      <dgm:prSet phldrT="[Text]"/>
      <dgm:spPr>
        <a:solidFill>
          <a:srgbClr val="C00000"/>
        </a:solidFill>
      </dgm:spPr>
      <dgm:t>
        <a:bodyPr/>
        <a:lstStyle/>
        <a:p>
          <a:r>
            <a:rPr lang="en-GB" dirty="0" smtClean="0"/>
            <a:t>Wise Ruler:</a:t>
          </a:r>
        </a:p>
        <a:p>
          <a:r>
            <a:rPr lang="en-GB" dirty="0" smtClean="0"/>
            <a:t>100 codes 10% faster</a:t>
          </a:r>
          <a:endParaRPr lang="en-GB" dirty="0"/>
        </a:p>
      </dgm:t>
    </dgm:pt>
    <dgm:pt modelId="{44E6154F-40A6-40B4-849B-8F34D69E5812}" type="parTrans" cxnId="{141EC214-4143-44B1-91E9-EBAC3F85AD54}">
      <dgm:prSet/>
      <dgm:spPr/>
      <dgm:t>
        <a:bodyPr/>
        <a:lstStyle/>
        <a:p>
          <a:endParaRPr lang="en-GB"/>
        </a:p>
      </dgm:t>
    </dgm:pt>
    <dgm:pt modelId="{7E6E7057-BBA0-4020-90B8-FA57D3C0BD9B}" type="sibTrans" cxnId="{141EC214-4143-44B1-91E9-EBAC3F85AD54}">
      <dgm:prSet/>
      <dgm:spPr/>
      <dgm:t>
        <a:bodyPr/>
        <a:lstStyle/>
        <a:p>
          <a:endParaRPr lang="en-GB"/>
        </a:p>
      </dgm:t>
    </dgm:pt>
    <dgm:pt modelId="{CB351788-C502-4624-81DF-B5520442F86E}" type="pres">
      <dgm:prSet presAssocID="{335AFF66-3627-4EB5-B6AC-CB0DA96360EF}" presName="Name0" presStyleCnt="0">
        <dgm:presLayoutVars>
          <dgm:dir/>
          <dgm:resizeHandles val="exact"/>
        </dgm:presLayoutVars>
      </dgm:prSet>
      <dgm:spPr/>
      <dgm:t>
        <a:bodyPr/>
        <a:lstStyle/>
        <a:p>
          <a:endParaRPr lang="en-GB"/>
        </a:p>
      </dgm:t>
    </dgm:pt>
    <dgm:pt modelId="{A6604755-55A1-4264-A113-0FFAF493F614}" type="pres">
      <dgm:prSet presAssocID="{274C7487-3F70-4271-B9E4-EC92781F6C6B}" presName="composite" presStyleCnt="0"/>
      <dgm:spPr/>
    </dgm:pt>
    <dgm:pt modelId="{10B472C1-47D8-44B0-B1B5-DABEB28F8BD5}" type="pres">
      <dgm:prSet presAssocID="{274C7487-3F70-4271-B9E4-EC92781F6C6B}" presName="rect1"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CA17EE21-0D40-4515-8DB3-540C4DBC0715}" type="pres">
      <dgm:prSet presAssocID="{274C7487-3F70-4271-B9E4-EC92781F6C6B}" presName="wedgeRectCallout1" presStyleLbl="node1" presStyleIdx="0" presStyleCnt="2">
        <dgm:presLayoutVars>
          <dgm:bulletEnabled val="1"/>
        </dgm:presLayoutVars>
      </dgm:prSet>
      <dgm:spPr/>
      <dgm:t>
        <a:bodyPr/>
        <a:lstStyle/>
        <a:p>
          <a:endParaRPr lang="en-GB"/>
        </a:p>
      </dgm:t>
    </dgm:pt>
    <dgm:pt modelId="{2DAE599F-9537-4E03-A5EF-B3E91ED3CAEF}" type="pres">
      <dgm:prSet presAssocID="{40D939FF-8403-45D3-BBF1-4AB79EC49F73}" presName="sibTrans" presStyleCnt="0"/>
      <dgm:spPr/>
    </dgm:pt>
    <dgm:pt modelId="{B2E0EDB6-6861-4567-A884-A6802F075C3D}" type="pres">
      <dgm:prSet presAssocID="{3E3AE70D-DCEB-401B-91A8-E2D78C26BCF9}" presName="composite" presStyleCnt="0"/>
      <dgm:spPr/>
    </dgm:pt>
    <dgm:pt modelId="{B0421A4F-D3E1-4E4D-8770-0BED88EF5714}" type="pres">
      <dgm:prSet presAssocID="{3E3AE70D-DCEB-401B-91A8-E2D78C26BCF9}" presName="rect1"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CADA473F-E32E-4559-8964-F0D7573C1463}" type="pres">
      <dgm:prSet presAssocID="{3E3AE70D-DCEB-401B-91A8-E2D78C26BCF9}" presName="wedgeRectCallout1" presStyleLbl="node1" presStyleIdx="1" presStyleCnt="2">
        <dgm:presLayoutVars>
          <dgm:bulletEnabled val="1"/>
        </dgm:presLayoutVars>
      </dgm:prSet>
      <dgm:spPr/>
      <dgm:t>
        <a:bodyPr/>
        <a:lstStyle/>
        <a:p>
          <a:endParaRPr lang="en-GB"/>
        </a:p>
      </dgm:t>
    </dgm:pt>
  </dgm:ptLst>
  <dgm:cxnLst>
    <dgm:cxn modelId="{E074A9AA-AB2A-4916-9E99-4034A467FB27}" type="presOf" srcId="{274C7487-3F70-4271-B9E4-EC92781F6C6B}" destId="{CA17EE21-0D40-4515-8DB3-540C4DBC0715}" srcOrd="0" destOrd="0" presId="urn:microsoft.com/office/officeart/2008/layout/BendingPictureCaptionList"/>
    <dgm:cxn modelId="{2FB54899-CBEA-46BE-A8C0-18593015F009}" srcId="{335AFF66-3627-4EB5-B6AC-CB0DA96360EF}" destId="{274C7487-3F70-4271-B9E4-EC92781F6C6B}" srcOrd="0" destOrd="0" parTransId="{0F9315E4-1FDD-4A08-8A22-89ADC87487D8}" sibTransId="{40D939FF-8403-45D3-BBF1-4AB79EC49F73}"/>
    <dgm:cxn modelId="{8DD65032-4CCD-486D-A35C-A494E6559556}" type="presOf" srcId="{335AFF66-3627-4EB5-B6AC-CB0DA96360EF}" destId="{CB351788-C502-4624-81DF-B5520442F86E}" srcOrd="0" destOrd="0" presId="urn:microsoft.com/office/officeart/2008/layout/BendingPictureCaptionList"/>
    <dgm:cxn modelId="{1A1BDB07-9BA4-4243-A75D-7D2FEFA153DC}" type="presOf" srcId="{3E3AE70D-DCEB-401B-91A8-E2D78C26BCF9}" destId="{CADA473F-E32E-4559-8964-F0D7573C1463}" srcOrd="0" destOrd="0" presId="urn:microsoft.com/office/officeart/2008/layout/BendingPictureCaptionList"/>
    <dgm:cxn modelId="{141EC214-4143-44B1-91E9-EBAC3F85AD54}" srcId="{335AFF66-3627-4EB5-B6AC-CB0DA96360EF}" destId="{3E3AE70D-DCEB-401B-91A8-E2D78C26BCF9}" srcOrd="1" destOrd="0" parTransId="{44E6154F-40A6-40B4-849B-8F34D69E5812}" sibTransId="{7E6E7057-BBA0-4020-90B8-FA57D3C0BD9B}"/>
    <dgm:cxn modelId="{87F946B7-BFE9-4C88-8C05-6756A78334CB}" type="presParOf" srcId="{CB351788-C502-4624-81DF-B5520442F86E}" destId="{A6604755-55A1-4264-A113-0FFAF493F614}" srcOrd="0" destOrd="0" presId="urn:microsoft.com/office/officeart/2008/layout/BendingPictureCaptionList"/>
    <dgm:cxn modelId="{20B5B00E-8A79-4144-BA5C-5123F17E3EB9}" type="presParOf" srcId="{A6604755-55A1-4264-A113-0FFAF493F614}" destId="{10B472C1-47D8-44B0-B1B5-DABEB28F8BD5}" srcOrd="0" destOrd="0" presId="urn:microsoft.com/office/officeart/2008/layout/BendingPictureCaptionList"/>
    <dgm:cxn modelId="{784B63C0-7171-4599-A8D0-3F983A31A110}" type="presParOf" srcId="{A6604755-55A1-4264-A113-0FFAF493F614}" destId="{CA17EE21-0D40-4515-8DB3-540C4DBC0715}" srcOrd="1" destOrd="0" presId="urn:microsoft.com/office/officeart/2008/layout/BendingPictureCaptionList"/>
    <dgm:cxn modelId="{4C43E7BB-1BF9-4E9A-9EAC-D2BA9C19D2AD}" type="presParOf" srcId="{CB351788-C502-4624-81DF-B5520442F86E}" destId="{2DAE599F-9537-4E03-A5EF-B3E91ED3CAEF}" srcOrd="1" destOrd="0" presId="urn:microsoft.com/office/officeart/2008/layout/BendingPictureCaptionList"/>
    <dgm:cxn modelId="{E5E7B6FB-8C3F-4E85-8712-6DD23DB23353}" type="presParOf" srcId="{CB351788-C502-4624-81DF-B5520442F86E}" destId="{B2E0EDB6-6861-4567-A884-A6802F075C3D}" srcOrd="2" destOrd="0" presId="urn:microsoft.com/office/officeart/2008/layout/BendingPictureCaptionList"/>
    <dgm:cxn modelId="{0DB999EC-3257-4DA7-BBAD-CF04ED84404D}" type="presParOf" srcId="{B2E0EDB6-6861-4567-A884-A6802F075C3D}" destId="{B0421A4F-D3E1-4E4D-8770-0BED88EF5714}" srcOrd="0" destOrd="0" presId="urn:microsoft.com/office/officeart/2008/layout/BendingPictureCaptionList"/>
    <dgm:cxn modelId="{29CB3A1D-C77B-45CC-AFEC-46757A663AD5}" type="presParOf" srcId="{B2E0EDB6-6861-4567-A884-A6802F075C3D}" destId="{CADA473F-E32E-4559-8964-F0D7573C1463}"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7AFDA-1133-477F-A81B-971B436D1877}" type="doc">
      <dgm:prSet loTypeId="urn:microsoft.com/office/officeart/2005/8/layout/hProcess9" loCatId="process" qsTypeId="urn:microsoft.com/office/officeart/2005/8/quickstyle/simple1" qsCatId="simple" csTypeId="urn:microsoft.com/office/officeart/2005/8/colors/accent1_2" csCatId="accent1" phldr="1"/>
      <dgm:spPr/>
    </dgm:pt>
    <dgm:pt modelId="{A6A96CE2-9AF3-4F39-BE9E-7DD13950BBC6}">
      <dgm:prSet phldrT="[Text]"/>
      <dgm:spPr>
        <a:solidFill>
          <a:srgbClr val="5D266F"/>
        </a:solidFill>
      </dgm:spPr>
      <dgm:t>
        <a:bodyPr/>
        <a:lstStyle/>
        <a:p>
          <a:r>
            <a:rPr lang="en-GB" smtClean="0"/>
            <a:t>Out-of-order</a:t>
          </a:r>
          <a:endParaRPr lang="en-GB" dirty="0"/>
        </a:p>
      </dgm:t>
    </dgm:pt>
    <dgm:pt modelId="{9614701B-47C7-42B4-A3C6-35688E55E021}" type="parTrans" cxnId="{FC9564C6-A9BA-4307-8837-06E6FC23A814}">
      <dgm:prSet/>
      <dgm:spPr/>
      <dgm:t>
        <a:bodyPr/>
        <a:lstStyle/>
        <a:p>
          <a:endParaRPr lang="en-GB"/>
        </a:p>
      </dgm:t>
    </dgm:pt>
    <dgm:pt modelId="{7934E28A-CEC1-49A1-9D8C-F87083E45089}" type="sibTrans" cxnId="{FC9564C6-A9BA-4307-8837-06E6FC23A814}">
      <dgm:prSet/>
      <dgm:spPr/>
      <dgm:t>
        <a:bodyPr/>
        <a:lstStyle/>
        <a:p>
          <a:endParaRPr lang="en-GB"/>
        </a:p>
      </dgm:t>
    </dgm:pt>
    <dgm:pt modelId="{2394B4E3-2B05-47CE-BE3D-68FEBB7297EF}">
      <dgm:prSet phldrT="[Text]"/>
      <dgm:spPr>
        <a:solidFill>
          <a:srgbClr val="5D266F"/>
        </a:solidFill>
      </dgm:spPr>
      <dgm:t>
        <a:bodyPr/>
        <a:lstStyle/>
        <a:p>
          <a:r>
            <a:rPr lang="en-GB" dirty="0" smtClean="0"/>
            <a:t>Pipelined</a:t>
          </a:r>
          <a:endParaRPr lang="en-GB" dirty="0"/>
        </a:p>
      </dgm:t>
    </dgm:pt>
    <dgm:pt modelId="{2F2D502C-A8AD-415B-9F5D-93F050C8F4E2}" type="parTrans" cxnId="{98764D85-C39E-4F54-8CCB-A2FC9DCBCAA9}">
      <dgm:prSet/>
      <dgm:spPr/>
      <dgm:t>
        <a:bodyPr/>
        <a:lstStyle/>
        <a:p>
          <a:endParaRPr lang="en-GB"/>
        </a:p>
      </dgm:t>
    </dgm:pt>
    <dgm:pt modelId="{5C518A3F-F172-4A7B-880A-A02491D252D3}" type="sibTrans" cxnId="{98764D85-C39E-4F54-8CCB-A2FC9DCBCAA9}">
      <dgm:prSet/>
      <dgm:spPr/>
      <dgm:t>
        <a:bodyPr/>
        <a:lstStyle/>
        <a:p>
          <a:endParaRPr lang="en-GB"/>
        </a:p>
      </dgm:t>
    </dgm:pt>
    <dgm:pt modelId="{CD5AA227-ACB5-4090-BD93-6201224147D1}">
      <dgm:prSet phldrT="[Text]"/>
      <dgm:spPr>
        <a:solidFill>
          <a:srgbClr val="C00000"/>
        </a:solidFill>
      </dgm:spPr>
      <dgm:t>
        <a:bodyPr/>
        <a:lstStyle/>
        <a:p>
          <a:r>
            <a:rPr lang="en-GB" dirty="0" smtClean="0"/>
            <a:t>Time per retired instruction</a:t>
          </a:r>
          <a:endParaRPr lang="en-GB" dirty="0"/>
        </a:p>
      </dgm:t>
    </dgm:pt>
    <dgm:pt modelId="{3B3236A8-1704-40C1-B0D0-F706E96C3C8D}" type="parTrans" cxnId="{B85905AB-E83B-4901-AA34-9D4FAD5422E5}">
      <dgm:prSet/>
      <dgm:spPr/>
      <dgm:t>
        <a:bodyPr/>
        <a:lstStyle/>
        <a:p>
          <a:endParaRPr lang="en-GB"/>
        </a:p>
      </dgm:t>
    </dgm:pt>
    <dgm:pt modelId="{999F81CC-68AF-4E3E-A7A4-CE7A9514B454}" type="sibTrans" cxnId="{B85905AB-E83B-4901-AA34-9D4FAD5422E5}">
      <dgm:prSet/>
      <dgm:spPr/>
      <dgm:t>
        <a:bodyPr/>
        <a:lstStyle/>
        <a:p>
          <a:endParaRPr lang="en-GB"/>
        </a:p>
      </dgm:t>
    </dgm:pt>
    <dgm:pt modelId="{1BEC165A-5081-4EE6-B813-3E1D85AAC616}" type="pres">
      <dgm:prSet presAssocID="{22B7AFDA-1133-477F-A81B-971B436D1877}" presName="CompostProcess" presStyleCnt="0">
        <dgm:presLayoutVars>
          <dgm:dir/>
          <dgm:resizeHandles val="exact"/>
        </dgm:presLayoutVars>
      </dgm:prSet>
      <dgm:spPr/>
    </dgm:pt>
    <dgm:pt modelId="{F97BA09B-5324-4A30-B10E-6371B250587C}" type="pres">
      <dgm:prSet presAssocID="{22B7AFDA-1133-477F-A81B-971B436D1877}" presName="arrow" presStyleLbl="bgShp" presStyleIdx="0" presStyleCnt="1"/>
      <dgm:spPr/>
    </dgm:pt>
    <dgm:pt modelId="{70D17E52-43B0-4EF2-8F5B-20B06FFCAD0C}" type="pres">
      <dgm:prSet presAssocID="{22B7AFDA-1133-477F-A81B-971B436D1877}" presName="linearProcess" presStyleCnt="0"/>
      <dgm:spPr/>
    </dgm:pt>
    <dgm:pt modelId="{F96726FF-9E28-4330-8F3F-DD531B0D82BE}" type="pres">
      <dgm:prSet presAssocID="{A6A96CE2-9AF3-4F39-BE9E-7DD13950BBC6}" presName="textNode" presStyleLbl="node1" presStyleIdx="0" presStyleCnt="3">
        <dgm:presLayoutVars>
          <dgm:bulletEnabled val="1"/>
        </dgm:presLayoutVars>
      </dgm:prSet>
      <dgm:spPr/>
      <dgm:t>
        <a:bodyPr/>
        <a:lstStyle/>
        <a:p>
          <a:endParaRPr lang="en-GB"/>
        </a:p>
      </dgm:t>
    </dgm:pt>
    <dgm:pt modelId="{6D708536-BAEC-4CFF-AD00-1BBB32E8954B}" type="pres">
      <dgm:prSet presAssocID="{7934E28A-CEC1-49A1-9D8C-F87083E45089}" presName="sibTrans" presStyleCnt="0"/>
      <dgm:spPr/>
    </dgm:pt>
    <dgm:pt modelId="{A8770ED0-73EA-4833-B8F1-719AF569604B}" type="pres">
      <dgm:prSet presAssocID="{2394B4E3-2B05-47CE-BE3D-68FEBB7297EF}" presName="textNode" presStyleLbl="node1" presStyleIdx="1" presStyleCnt="3">
        <dgm:presLayoutVars>
          <dgm:bulletEnabled val="1"/>
        </dgm:presLayoutVars>
      </dgm:prSet>
      <dgm:spPr/>
      <dgm:t>
        <a:bodyPr/>
        <a:lstStyle/>
        <a:p>
          <a:endParaRPr lang="en-GB"/>
        </a:p>
      </dgm:t>
    </dgm:pt>
    <dgm:pt modelId="{6BED9F35-3990-4D80-ADE4-95803D33720C}" type="pres">
      <dgm:prSet presAssocID="{5C518A3F-F172-4A7B-880A-A02491D252D3}" presName="sibTrans" presStyleCnt="0"/>
      <dgm:spPr/>
    </dgm:pt>
    <dgm:pt modelId="{93F5FF28-403D-47A9-8E9E-5A61846B4E09}" type="pres">
      <dgm:prSet presAssocID="{CD5AA227-ACB5-4090-BD93-6201224147D1}" presName="textNode" presStyleLbl="node1" presStyleIdx="2" presStyleCnt="3">
        <dgm:presLayoutVars>
          <dgm:bulletEnabled val="1"/>
        </dgm:presLayoutVars>
      </dgm:prSet>
      <dgm:spPr/>
      <dgm:t>
        <a:bodyPr/>
        <a:lstStyle/>
        <a:p>
          <a:endParaRPr lang="en-GB"/>
        </a:p>
      </dgm:t>
    </dgm:pt>
  </dgm:ptLst>
  <dgm:cxnLst>
    <dgm:cxn modelId="{643BF890-DF48-4847-ADB5-78420CF5704C}" type="presOf" srcId="{22B7AFDA-1133-477F-A81B-971B436D1877}" destId="{1BEC165A-5081-4EE6-B813-3E1D85AAC616}" srcOrd="0" destOrd="0" presId="urn:microsoft.com/office/officeart/2005/8/layout/hProcess9"/>
    <dgm:cxn modelId="{0880081F-46F9-4842-A7F0-0F56F5F25306}" type="presOf" srcId="{CD5AA227-ACB5-4090-BD93-6201224147D1}" destId="{93F5FF28-403D-47A9-8E9E-5A61846B4E09}" srcOrd="0" destOrd="0" presId="urn:microsoft.com/office/officeart/2005/8/layout/hProcess9"/>
    <dgm:cxn modelId="{B85905AB-E83B-4901-AA34-9D4FAD5422E5}" srcId="{22B7AFDA-1133-477F-A81B-971B436D1877}" destId="{CD5AA227-ACB5-4090-BD93-6201224147D1}" srcOrd="2" destOrd="0" parTransId="{3B3236A8-1704-40C1-B0D0-F706E96C3C8D}" sibTransId="{999F81CC-68AF-4E3E-A7A4-CE7A9514B454}"/>
    <dgm:cxn modelId="{1ED05612-61CE-4EF0-985E-8B9ADF9A12FD}" type="presOf" srcId="{2394B4E3-2B05-47CE-BE3D-68FEBB7297EF}" destId="{A8770ED0-73EA-4833-B8F1-719AF569604B}" srcOrd="0" destOrd="0" presId="urn:microsoft.com/office/officeart/2005/8/layout/hProcess9"/>
    <dgm:cxn modelId="{FC9564C6-A9BA-4307-8837-06E6FC23A814}" srcId="{22B7AFDA-1133-477F-A81B-971B436D1877}" destId="{A6A96CE2-9AF3-4F39-BE9E-7DD13950BBC6}" srcOrd="0" destOrd="0" parTransId="{9614701B-47C7-42B4-A3C6-35688E55E021}" sibTransId="{7934E28A-CEC1-49A1-9D8C-F87083E45089}"/>
    <dgm:cxn modelId="{4B3282D7-8A43-4EFC-A05D-82CC84FA693C}" type="presOf" srcId="{A6A96CE2-9AF3-4F39-BE9E-7DD13950BBC6}" destId="{F96726FF-9E28-4330-8F3F-DD531B0D82BE}" srcOrd="0" destOrd="0" presId="urn:microsoft.com/office/officeart/2005/8/layout/hProcess9"/>
    <dgm:cxn modelId="{98764D85-C39E-4F54-8CCB-A2FC9DCBCAA9}" srcId="{22B7AFDA-1133-477F-A81B-971B436D1877}" destId="{2394B4E3-2B05-47CE-BE3D-68FEBB7297EF}" srcOrd="1" destOrd="0" parTransId="{2F2D502C-A8AD-415B-9F5D-93F050C8F4E2}" sibTransId="{5C518A3F-F172-4A7B-880A-A02491D252D3}"/>
    <dgm:cxn modelId="{9EC83C0B-F730-4638-A1A7-58ACE9798033}" type="presParOf" srcId="{1BEC165A-5081-4EE6-B813-3E1D85AAC616}" destId="{F97BA09B-5324-4A30-B10E-6371B250587C}" srcOrd="0" destOrd="0" presId="urn:microsoft.com/office/officeart/2005/8/layout/hProcess9"/>
    <dgm:cxn modelId="{5C90878E-4FB6-46FD-867C-69D41CB17181}" type="presParOf" srcId="{1BEC165A-5081-4EE6-B813-3E1D85AAC616}" destId="{70D17E52-43B0-4EF2-8F5B-20B06FFCAD0C}" srcOrd="1" destOrd="0" presId="urn:microsoft.com/office/officeart/2005/8/layout/hProcess9"/>
    <dgm:cxn modelId="{7FF43E3D-C716-4971-A390-58DAD636E19A}" type="presParOf" srcId="{70D17E52-43B0-4EF2-8F5B-20B06FFCAD0C}" destId="{F96726FF-9E28-4330-8F3F-DD531B0D82BE}" srcOrd="0" destOrd="0" presId="urn:microsoft.com/office/officeart/2005/8/layout/hProcess9"/>
    <dgm:cxn modelId="{FA2E6BFB-39D1-4718-BF32-47DD9CF57374}" type="presParOf" srcId="{70D17E52-43B0-4EF2-8F5B-20B06FFCAD0C}" destId="{6D708536-BAEC-4CFF-AD00-1BBB32E8954B}" srcOrd="1" destOrd="0" presId="urn:microsoft.com/office/officeart/2005/8/layout/hProcess9"/>
    <dgm:cxn modelId="{7D92EA3D-1F8A-407E-9CCD-09AE53345641}" type="presParOf" srcId="{70D17E52-43B0-4EF2-8F5B-20B06FFCAD0C}" destId="{A8770ED0-73EA-4833-B8F1-719AF569604B}" srcOrd="2" destOrd="0" presId="urn:microsoft.com/office/officeart/2005/8/layout/hProcess9"/>
    <dgm:cxn modelId="{E9D74929-9ACD-4559-896B-E09AAF22BE19}" type="presParOf" srcId="{70D17E52-43B0-4EF2-8F5B-20B06FFCAD0C}" destId="{6BED9F35-3990-4D80-ADE4-95803D33720C}" srcOrd="3" destOrd="0" presId="urn:microsoft.com/office/officeart/2005/8/layout/hProcess9"/>
    <dgm:cxn modelId="{72B48419-0CE8-418D-A2D9-B5EABBF667FC}" type="presParOf" srcId="{70D17E52-43B0-4EF2-8F5B-20B06FFCAD0C}" destId="{93F5FF28-403D-47A9-8E9E-5A61846B4E0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22A07C-77CE-4CD9-A5FE-F6D15BBD942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9D73463-3CB2-4851-A403-549961B1DE10}">
      <dgm:prSet phldrT="[Text]"/>
      <dgm:spPr>
        <a:solidFill>
          <a:srgbClr val="409DED"/>
        </a:solidFill>
      </dgm:spPr>
      <dgm:t>
        <a:bodyPr/>
        <a:lstStyle/>
        <a:p>
          <a:r>
            <a:rPr lang="en-GB" dirty="0" smtClean="0"/>
            <a:t>Slow lines of code</a:t>
          </a:r>
          <a:endParaRPr lang="en-GB" dirty="0"/>
        </a:p>
      </dgm:t>
    </dgm:pt>
    <dgm:pt modelId="{514B2FFF-3854-4897-A96A-81CEA5E0D98B}" type="parTrans" cxnId="{A18BBDF1-CD3E-402B-97F5-B80AC2570CB6}">
      <dgm:prSet/>
      <dgm:spPr/>
      <dgm:t>
        <a:bodyPr/>
        <a:lstStyle/>
        <a:p>
          <a:endParaRPr lang="en-GB"/>
        </a:p>
      </dgm:t>
    </dgm:pt>
    <dgm:pt modelId="{606C0BC3-6EDF-4769-963A-7102C218D4CA}" type="sibTrans" cxnId="{A18BBDF1-CD3E-402B-97F5-B80AC2570CB6}">
      <dgm:prSet/>
      <dgm:spPr/>
      <dgm:t>
        <a:bodyPr/>
        <a:lstStyle/>
        <a:p>
          <a:endParaRPr lang="en-GB"/>
        </a:p>
      </dgm:t>
    </dgm:pt>
    <dgm:pt modelId="{D3149674-D883-4F06-AD19-A484E49B1A63}">
      <dgm:prSet phldrT="[Text]"/>
      <dgm:spPr>
        <a:solidFill>
          <a:srgbClr val="EC7F3C"/>
        </a:solidFill>
      </dgm:spPr>
      <dgm:t>
        <a:bodyPr/>
        <a:lstStyle/>
        <a:p>
          <a:r>
            <a:rPr lang="en-GB" dirty="0" err="1" smtClean="0"/>
            <a:t>Unvectorized</a:t>
          </a:r>
          <a:r>
            <a:rPr lang="en-GB" dirty="0" smtClean="0"/>
            <a:t> loops</a:t>
          </a:r>
          <a:endParaRPr lang="en-GB" dirty="0"/>
        </a:p>
      </dgm:t>
    </dgm:pt>
    <dgm:pt modelId="{3DFD2BB0-5BD0-41A6-BC9F-035BCF88C1E4}" type="parTrans" cxnId="{FE6F724D-A865-49B7-815D-96CEC9CD46FE}">
      <dgm:prSet/>
      <dgm:spPr/>
      <dgm:t>
        <a:bodyPr/>
        <a:lstStyle/>
        <a:p>
          <a:endParaRPr lang="en-GB"/>
        </a:p>
      </dgm:t>
    </dgm:pt>
    <dgm:pt modelId="{E757ADD5-D21B-496E-85D6-1C9E2BD984B3}" type="sibTrans" cxnId="{FE6F724D-A865-49B7-815D-96CEC9CD46FE}">
      <dgm:prSet/>
      <dgm:spPr/>
      <dgm:t>
        <a:bodyPr/>
        <a:lstStyle/>
        <a:p>
          <a:endParaRPr lang="en-GB"/>
        </a:p>
      </dgm:t>
    </dgm:pt>
    <dgm:pt modelId="{CB3F69F6-F0C1-4C68-B6EB-629B7A03E371}">
      <dgm:prSet phldrT="[Text]"/>
      <dgm:spPr>
        <a:solidFill>
          <a:srgbClr val="5D266F"/>
        </a:solidFill>
      </dgm:spPr>
      <dgm:t>
        <a:bodyPr/>
        <a:lstStyle/>
        <a:p>
          <a:r>
            <a:rPr lang="en-GB" dirty="0" smtClean="0"/>
            <a:t>Performance over time</a:t>
          </a:r>
          <a:endParaRPr lang="en-GB" dirty="0"/>
        </a:p>
      </dgm:t>
    </dgm:pt>
    <dgm:pt modelId="{6AEC86A6-21B3-442C-90B9-2CA454C75544}" type="parTrans" cxnId="{3F7A8104-7ED9-40CC-8AC9-06100CF4C485}">
      <dgm:prSet/>
      <dgm:spPr/>
      <dgm:t>
        <a:bodyPr/>
        <a:lstStyle/>
        <a:p>
          <a:endParaRPr lang="en-GB"/>
        </a:p>
      </dgm:t>
    </dgm:pt>
    <dgm:pt modelId="{A866355D-6838-4BC4-B8F4-B3814D5CB7AB}" type="sibTrans" cxnId="{3F7A8104-7ED9-40CC-8AC9-06100CF4C485}">
      <dgm:prSet/>
      <dgm:spPr/>
      <dgm:t>
        <a:bodyPr/>
        <a:lstStyle/>
        <a:p>
          <a:endParaRPr lang="en-GB"/>
        </a:p>
      </dgm:t>
    </dgm:pt>
    <dgm:pt modelId="{ECF983B6-2E6E-4F4C-B0AF-A1CF324B3FBF}">
      <dgm:prSet phldrT="[Text]"/>
      <dgm:spPr>
        <a:solidFill>
          <a:srgbClr val="C00000"/>
        </a:solidFill>
      </dgm:spPr>
      <dgm:t>
        <a:bodyPr/>
        <a:lstStyle/>
        <a:p>
          <a:r>
            <a:rPr lang="en-GB" dirty="0" smtClean="0"/>
            <a:t>…and much more!</a:t>
          </a:r>
          <a:endParaRPr lang="en-GB" dirty="0"/>
        </a:p>
      </dgm:t>
    </dgm:pt>
    <dgm:pt modelId="{F453AEAE-2E5E-4571-818D-1B465C5B6F0F}" type="parTrans" cxnId="{F9609675-6610-49A4-8669-D16CFF1BD557}">
      <dgm:prSet/>
      <dgm:spPr/>
      <dgm:t>
        <a:bodyPr/>
        <a:lstStyle/>
        <a:p>
          <a:endParaRPr lang="en-GB"/>
        </a:p>
      </dgm:t>
    </dgm:pt>
    <dgm:pt modelId="{AA0FC609-97DE-403C-97B2-3BFA0DA0F1FE}" type="sibTrans" cxnId="{F9609675-6610-49A4-8669-D16CFF1BD557}">
      <dgm:prSet/>
      <dgm:spPr/>
      <dgm:t>
        <a:bodyPr/>
        <a:lstStyle/>
        <a:p>
          <a:endParaRPr lang="en-GB"/>
        </a:p>
      </dgm:t>
    </dgm:pt>
    <dgm:pt modelId="{A0049CE8-A6C9-4311-A60A-DAA992C77F10}">
      <dgm:prSet phldrT="[Text]"/>
      <dgm:spPr>
        <a:solidFill>
          <a:srgbClr val="4FD32E"/>
        </a:solidFill>
      </dgm:spPr>
      <dgm:t>
        <a:bodyPr/>
        <a:lstStyle/>
        <a:p>
          <a:r>
            <a:rPr lang="en-GB" dirty="0" smtClean="0"/>
            <a:t>MPI Bottlenecks</a:t>
          </a:r>
          <a:endParaRPr lang="en-GB" dirty="0"/>
        </a:p>
      </dgm:t>
    </dgm:pt>
    <dgm:pt modelId="{315CE0CD-8D48-4CD9-B557-280B5AAEEB51}" type="sibTrans" cxnId="{FB7F6E37-FE66-4942-907C-05A549F9E640}">
      <dgm:prSet/>
      <dgm:spPr/>
      <dgm:t>
        <a:bodyPr/>
        <a:lstStyle/>
        <a:p>
          <a:endParaRPr lang="en-GB"/>
        </a:p>
      </dgm:t>
    </dgm:pt>
    <dgm:pt modelId="{669A11E8-76A6-4837-8A88-2313B973C92C}" type="parTrans" cxnId="{FB7F6E37-FE66-4942-907C-05A549F9E640}">
      <dgm:prSet/>
      <dgm:spPr/>
      <dgm:t>
        <a:bodyPr/>
        <a:lstStyle/>
        <a:p>
          <a:endParaRPr lang="en-GB"/>
        </a:p>
      </dgm:t>
    </dgm:pt>
    <dgm:pt modelId="{22F5F846-7985-4442-B03C-C58FEA2B615F}">
      <dgm:prSet phldrT="[Text]"/>
      <dgm:spPr>
        <a:solidFill>
          <a:srgbClr val="ED4040"/>
        </a:solidFill>
      </dgm:spPr>
      <dgm:t>
        <a:bodyPr/>
        <a:lstStyle/>
        <a:p>
          <a:r>
            <a:rPr lang="en-GB" smtClean="0"/>
            <a:t>OpenMP bottlenecks</a:t>
          </a:r>
          <a:endParaRPr lang="en-GB" dirty="0"/>
        </a:p>
      </dgm:t>
    </dgm:pt>
    <dgm:pt modelId="{EF9A8194-38E0-46F3-988D-42BA58EC22CF}" type="sibTrans" cxnId="{6282296C-478F-4C94-B9CA-4A45398C7D56}">
      <dgm:prSet/>
      <dgm:spPr/>
      <dgm:t>
        <a:bodyPr/>
        <a:lstStyle/>
        <a:p>
          <a:endParaRPr lang="en-GB"/>
        </a:p>
      </dgm:t>
    </dgm:pt>
    <dgm:pt modelId="{13DA0ECE-A5F1-497A-9162-109DF6D05706}" type="parTrans" cxnId="{6282296C-478F-4C94-B9CA-4A45398C7D56}">
      <dgm:prSet/>
      <dgm:spPr/>
      <dgm:t>
        <a:bodyPr/>
        <a:lstStyle/>
        <a:p>
          <a:endParaRPr lang="en-GB"/>
        </a:p>
      </dgm:t>
    </dgm:pt>
    <dgm:pt modelId="{36889F98-E55A-4F46-A339-8C44704CAE1F}" type="pres">
      <dgm:prSet presAssocID="{1B22A07C-77CE-4CD9-A5FE-F6D15BBD9428}" presName="Name0" presStyleCnt="0">
        <dgm:presLayoutVars>
          <dgm:chMax val="7"/>
          <dgm:chPref val="7"/>
          <dgm:dir/>
        </dgm:presLayoutVars>
      </dgm:prSet>
      <dgm:spPr/>
      <dgm:t>
        <a:bodyPr/>
        <a:lstStyle/>
        <a:p>
          <a:endParaRPr lang="en-GB"/>
        </a:p>
      </dgm:t>
    </dgm:pt>
    <dgm:pt modelId="{E3E1A63D-AD03-48FB-A5DE-1492629FFF6F}" type="pres">
      <dgm:prSet presAssocID="{1B22A07C-77CE-4CD9-A5FE-F6D15BBD9428}" presName="Name1" presStyleCnt="0"/>
      <dgm:spPr/>
    </dgm:pt>
    <dgm:pt modelId="{3FBD74B9-441B-4BA0-9301-A258CB4BA401}" type="pres">
      <dgm:prSet presAssocID="{1B22A07C-77CE-4CD9-A5FE-F6D15BBD9428}" presName="cycle" presStyleCnt="0"/>
      <dgm:spPr/>
    </dgm:pt>
    <dgm:pt modelId="{C95DB5F4-342F-4F30-AFC5-A1F436EDA3CE}" type="pres">
      <dgm:prSet presAssocID="{1B22A07C-77CE-4CD9-A5FE-F6D15BBD9428}" presName="srcNode" presStyleLbl="node1" presStyleIdx="0" presStyleCnt="6"/>
      <dgm:spPr/>
    </dgm:pt>
    <dgm:pt modelId="{4CA0C302-24B7-49A3-991C-C99778BEAF6A}" type="pres">
      <dgm:prSet presAssocID="{1B22A07C-77CE-4CD9-A5FE-F6D15BBD9428}" presName="conn" presStyleLbl="parChTrans1D2" presStyleIdx="0" presStyleCnt="1"/>
      <dgm:spPr/>
      <dgm:t>
        <a:bodyPr/>
        <a:lstStyle/>
        <a:p>
          <a:endParaRPr lang="en-GB"/>
        </a:p>
      </dgm:t>
    </dgm:pt>
    <dgm:pt modelId="{46CA06F7-74B7-452A-92E1-1B1A70C1CE9E}" type="pres">
      <dgm:prSet presAssocID="{1B22A07C-77CE-4CD9-A5FE-F6D15BBD9428}" presName="extraNode" presStyleLbl="node1" presStyleIdx="0" presStyleCnt="6"/>
      <dgm:spPr/>
    </dgm:pt>
    <dgm:pt modelId="{BB433522-40E8-4CD8-A9C0-390E8A553ED9}" type="pres">
      <dgm:prSet presAssocID="{1B22A07C-77CE-4CD9-A5FE-F6D15BBD9428}" presName="dstNode" presStyleLbl="node1" presStyleIdx="0" presStyleCnt="6"/>
      <dgm:spPr/>
    </dgm:pt>
    <dgm:pt modelId="{F902BE11-1180-4601-B524-09FE57E15365}" type="pres">
      <dgm:prSet presAssocID="{CB3F69F6-F0C1-4C68-B6EB-629B7A03E371}" presName="text_1" presStyleLbl="node1" presStyleIdx="0" presStyleCnt="6">
        <dgm:presLayoutVars>
          <dgm:bulletEnabled val="1"/>
        </dgm:presLayoutVars>
      </dgm:prSet>
      <dgm:spPr/>
      <dgm:t>
        <a:bodyPr/>
        <a:lstStyle/>
        <a:p>
          <a:endParaRPr lang="en-GB"/>
        </a:p>
      </dgm:t>
    </dgm:pt>
    <dgm:pt modelId="{394E205B-37C2-4232-8491-5DB7BAFFDF94}" type="pres">
      <dgm:prSet presAssocID="{CB3F69F6-F0C1-4C68-B6EB-629B7A03E371}" presName="accent_1" presStyleCnt="0"/>
      <dgm:spPr/>
    </dgm:pt>
    <dgm:pt modelId="{24239946-6D62-4699-B396-2985280A701B}" type="pres">
      <dgm:prSet presAssocID="{CB3F69F6-F0C1-4C68-B6EB-629B7A03E371}" presName="accentRepeatNode" presStyleLbl="solidFgAcc1" presStyleIdx="0" presStyleCnt="6"/>
      <dgm:spPr/>
    </dgm:pt>
    <dgm:pt modelId="{926B127B-D6FD-47A4-ABC3-564FB140ECB3}" type="pres">
      <dgm:prSet presAssocID="{29D73463-3CB2-4851-A403-549961B1DE10}" presName="text_2" presStyleLbl="node1" presStyleIdx="1" presStyleCnt="6">
        <dgm:presLayoutVars>
          <dgm:bulletEnabled val="1"/>
        </dgm:presLayoutVars>
      </dgm:prSet>
      <dgm:spPr/>
      <dgm:t>
        <a:bodyPr/>
        <a:lstStyle/>
        <a:p>
          <a:endParaRPr lang="en-GB"/>
        </a:p>
      </dgm:t>
    </dgm:pt>
    <dgm:pt modelId="{DAD55962-E79E-4C7C-955B-7D16953D5332}" type="pres">
      <dgm:prSet presAssocID="{29D73463-3CB2-4851-A403-549961B1DE10}" presName="accent_2" presStyleCnt="0"/>
      <dgm:spPr/>
    </dgm:pt>
    <dgm:pt modelId="{369EC9FA-FBD9-4933-AC7F-738C1043E24B}" type="pres">
      <dgm:prSet presAssocID="{29D73463-3CB2-4851-A403-549961B1DE10}" presName="accentRepeatNode" presStyleLbl="solidFgAcc1" presStyleIdx="1" presStyleCnt="6"/>
      <dgm:spPr/>
    </dgm:pt>
    <dgm:pt modelId="{83DD6DB3-A808-44FD-A997-78800FBA666E}" type="pres">
      <dgm:prSet presAssocID="{D3149674-D883-4F06-AD19-A484E49B1A63}" presName="text_3" presStyleLbl="node1" presStyleIdx="2" presStyleCnt="6">
        <dgm:presLayoutVars>
          <dgm:bulletEnabled val="1"/>
        </dgm:presLayoutVars>
      </dgm:prSet>
      <dgm:spPr/>
      <dgm:t>
        <a:bodyPr/>
        <a:lstStyle/>
        <a:p>
          <a:endParaRPr lang="en-GB"/>
        </a:p>
      </dgm:t>
    </dgm:pt>
    <dgm:pt modelId="{7D17D1F1-F6AD-47A1-8060-4B1EF0A5291B}" type="pres">
      <dgm:prSet presAssocID="{D3149674-D883-4F06-AD19-A484E49B1A63}" presName="accent_3" presStyleCnt="0"/>
      <dgm:spPr/>
    </dgm:pt>
    <dgm:pt modelId="{BFB677D7-1CAA-4CA3-95D6-48ADCA8A59DF}" type="pres">
      <dgm:prSet presAssocID="{D3149674-D883-4F06-AD19-A484E49B1A63}" presName="accentRepeatNode" presStyleLbl="solidFgAcc1" presStyleIdx="2" presStyleCnt="6"/>
      <dgm:spPr/>
    </dgm:pt>
    <dgm:pt modelId="{BF7BFEC4-7A28-4969-8438-471E14993141}" type="pres">
      <dgm:prSet presAssocID="{A0049CE8-A6C9-4311-A60A-DAA992C77F10}" presName="text_4" presStyleLbl="node1" presStyleIdx="3" presStyleCnt="6">
        <dgm:presLayoutVars>
          <dgm:bulletEnabled val="1"/>
        </dgm:presLayoutVars>
      </dgm:prSet>
      <dgm:spPr/>
      <dgm:t>
        <a:bodyPr/>
        <a:lstStyle/>
        <a:p>
          <a:endParaRPr lang="en-GB"/>
        </a:p>
      </dgm:t>
    </dgm:pt>
    <dgm:pt modelId="{653D8A6A-A82E-4757-9DAA-765D3DA1B1E1}" type="pres">
      <dgm:prSet presAssocID="{A0049CE8-A6C9-4311-A60A-DAA992C77F10}" presName="accent_4" presStyleCnt="0"/>
      <dgm:spPr/>
    </dgm:pt>
    <dgm:pt modelId="{6B6DF2F0-8359-415F-B518-AFD1A346ECA8}" type="pres">
      <dgm:prSet presAssocID="{A0049CE8-A6C9-4311-A60A-DAA992C77F10}" presName="accentRepeatNode" presStyleLbl="solidFgAcc1" presStyleIdx="3" presStyleCnt="6"/>
      <dgm:spPr/>
    </dgm:pt>
    <dgm:pt modelId="{F9A9CB0A-319A-4682-AC5E-A62512D81A69}" type="pres">
      <dgm:prSet presAssocID="{22F5F846-7985-4442-B03C-C58FEA2B615F}" presName="text_5" presStyleLbl="node1" presStyleIdx="4" presStyleCnt="6">
        <dgm:presLayoutVars>
          <dgm:bulletEnabled val="1"/>
        </dgm:presLayoutVars>
      </dgm:prSet>
      <dgm:spPr/>
      <dgm:t>
        <a:bodyPr/>
        <a:lstStyle/>
        <a:p>
          <a:endParaRPr lang="en-GB"/>
        </a:p>
      </dgm:t>
    </dgm:pt>
    <dgm:pt modelId="{B3D1EC7A-C8A7-4288-BD82-2E874390199F}" type="pres">
      <dgm:prSet presAssocID="{22F5F846-7985-4442-B03C-C58FEA2B615F}" presName="accent_5" presStyleCnt="0"/>
      <dgm:spPr/>
    </dgm:pt>
    <dgm:pt modelId="{BD3CF65C-EEF3-4C6F-B600-09C76D994140}" type="pres">
      <dgm:prSet presAssocID="{22F5F846-7985-4442-B03C-C58FEA2B615F}" presName="accentRepeatNode" presStyleLbl="solidFgAcc1" presStyleIdx="4" presStyleCnt="6"/>
      <dgm:spPr/>
    </dgm:pt>
    <dgm:pt modelId="{70FCCB57-99A4-4473-9288-613D61721AA7}" type="pres">
      <dgm:prSet presAssocID="{ECF983B6-2E6E-4F4C-B0AF-A1CF324B3FBF}" presName="text_6" presStyleLbl="node1" presStyleIdx="5" presStyleCnt="6">
        <dgm:presLayoutVars>
          <dgm:bulletEnabled val="1"/>
        </dgm:presLayoutVars>
      </dgm:prSet>
      <dgm:spPr/>
      <dgm:t>
        <a:bodyPr/>
        <a:lstStyle/>
        <a:p>
          <a:endParaRPr lang="en-GB"/>
        </a:p>
      </dgm:t>
    </dgm:pt>
    <dgm:pt modelId="{1BFCD8EE-E546-4BDB-9086-8A8C404F705E}" type="pres">
      <dgm:prSet presAssocID="{ECF983B6-2E6E-4F4C-B0AF-A1CF324B3FBF}" presName="accent_6" presStyleCnt="0"/>
      <dgm:spPr/>
    </dgm:pt>
    <dgm:pt modelId="{7A0D70C6-DEC7-4447-8268-A1E993DF3587}" type="pres">
      <dgm:prSet presAssocID="{ECF983B6-2E6E-4F4C-B0AF-A1CF324B3FBF}" presName="accentRepeatNode" presStyleLbl="solidFgAcc1" presStyleIdx="5" presStyleCnt="6"/>
      <dgm:spPr/>
    </dgm:pt>
  </dgm:ptLst>
  <dgm:cxnLst>
    <dgm:cxn modelId="{805F9981-3A7F-4E99-9653-34DC7225F54C}" type="presOf" srcId="{22F5F846-7985-4442-B03C-C58FEA2B615F}" destId="{F9A9CB0A-319A-4682-AC5E-A62512D81A69}" srcOrd="0" destOrd="0" presId="urn:microsoft.com/office/officeart/2008/layout/VerticalCurvedList"/>
    <dgm:cxn modelId="{E1F016CE-1070-4559-8DB4-A463D74B8D18}" type="presOf" srcId="{29D73463-3CB2-4851-A403-549961B1DE10}" destId="{926B127B-D6FD-47A4-ABC3-564FB140ECB3}" srcOrd="0" destOrd="0" presId="urn:microsoft.com/office/officeart/2008/layout/VerticalCurvedList"/>
    <dgm:cxn modelId="{E74C6127-E686-45CF-8E71-22D45250E3C1}" type="presOf" srcId="{D3149674-D883-4F06-AD19-A484E49B1A63}" destId="{83DD6DB3-A808-44FD-A997-78800FBA666E}" srcOrd="0" destOrd="0" presId="urn:microsoft.com/office/officeart/2008/layout/VerticalCurvedList"/>
    <dgm:cxn modelId="{0475903B-4779-4E5B-A79F-3459272F46FE}" type="presOf" srcId="{1B22A07C-77CE-4CD9-A5FE-F6D15BBD9428}" destId="{36889F98-E55A-4F46-A339-8C44704CAE1F}" srcOrd="0" destOrd="0" presId="urn:microsoft.com/office/officeart/2008/layout/VerticalCurvedList"/>
    <dgm:cxn modelId="{A18BBDF1-CD3E-402B-97F5-B80AC2570CB6}" srcId="{1B22A07C-77CE-4CD9-A5FE-F6D15BBD9428}" destId="{29D73463-3CB2-4851-A403-549961B1DE10}" srcOrd="1" destOrd="0" parTransId="{514B2FFF-3854-4897-A96A-81CEA5E0D98B}" sibTransId="{606C0BC3-6EDF-4769-963A-7102C218D4CA}"/>
    <dgm:cxn modelId="{FE6F724D-A865-49B7-815D-96CEC9CD46FE}" srcId="{1B22A07C-77CE-4CD9-A5FE-F6D15BBD9428}" destId="{D3149674-D883-4F06-AD19-A484E49B1A63}" srcOrd="2" destOrd="0" parTransId="{3DFD2BB0-5BD0-41A6-BC9F-035BCF88C1E4}" sibTransId="{E757ADD5-D21B-496E-85D6-1C9E2BD984B3}"/>
    <dgm:cxn modelId="{1F85F674-CB18-4A8C-B433-C4DDE0C91AE4}" type="presOf" srcId="{A0049CE8-A6C9-4311-A60A-DAA992C77F10}" destId="{BF7BFEC4-7A28-4969-8438-471E14993141}" srcOrd="0" destOrd="0" presId="urn:microsoft.com/office/officeart/2008/layout/VerticalCurvedList"/>
    <dgm:cxn modelId="{39AF9146-1AF7-49C3-ACFD-792C9EF72245}" type="presOf" srcId="{ECF983B6-2E6E-4F4C-B0AF-A1CF324B3FBF}" destId="{70FCCB57-99A4-4473-9288-613D61721AA7}" srcOrd="0" destOrd="0" presId="urn:microsoft.com/office/officeart/2008/layout/VerticalCurvedList"/>
    <dgm:cxn modelId="{3F7A8104-7ED9-40CC-8AC9-06100CF4C485}" srcId="{1B22A07C-77CE-4CD9-A5FE-F6D15BBD9428}" destId="{CB3F69F6-F0C1-4C68-B6EB-629B7A03E371}" srcOrd="0" destOrd="0" parTransId="{6AEC86A6-21B3-442C-90B9-2CA454C75544}" sibTransId="{A866355D-6838-4BC4-B8F4-B3814D5CB7AB}"/>
    <dgm:cxn modelId="{FB7F6E37-FE66-4942-907C-05A549F9E640}" srcId="{1B22A07C-77CE-4CD9-A5FE-F6D15BBD9428}" destId="{A0049CE8-A6C9-4311-A60A-DAA992C77F10}" srcOrd="3" destOrd="0" parTransId="{669A11E8-76A6-4837-8A88-2313B973C92C}" sibTransId="{315CE0CD-8D48-4CD9-B557-280B5AAEEB51}"/>
    <dgm:cxn modelId="{949CC975-2FB8-4F58-965A-218894870B28}" type="presOf" srcId="{A866355D-6838-4BC4-B8F4-B3814D5CB7AB}" destId="{4CA0C302-24B7-49A3-991C-C99778BEAF6A}" srcOrd="0" destOrd="0" presId="urn:microsoft.com/office/officeart/2008/layout/VerticalCurvedList"/>
    <dgm:cxn modelId="{6282296C-478F-4C94-B9CA-4A45398C7D56}" srcId="{1B22A07C-77CE-4CD9-A5FE-F6D15BBD9428}" destId="{22F5F846-7985-4442-B03C-C58FEA2B615F}" srcOrd="4" destOrd="0" parTransId="{13DA0ECE-A5F1-497A-9162-109DF6D05706}" sibTransId="{EF9A8194-38E0-46F3-988D-42BA58EC22CF}"/>
    <dgm:cxn modelId="{823902DD-1D82-41C6-B2C8-F3C2950A7A27}" type="presOf" srcId="{CB3F69F6-F0C1-4C68-B6EB-629B7A03E371}" destId="{F902BE11-1180-4601-B524-09FE57E15365}" srcOrd="0" destOrd="0" presId="urn:microsoft.com/office/officeart/2008/layout/VerticalCurvedList"/>
    <dgm:cxn modelId="{F9609675-6610-49A4-8669-D16CFF1BD557}" srcId="{1B22A07C-77CE-4CD9-A5FE-F6D15BBD9428}" destId="{ECF983B6-2E6E-4F4C-B0AF-A1CF324B3FBF}" srcOrd="5" destOrd="0" parTransId="{F453AEAE-2E5E-4571-818D-1B465C5B6F0F}" sibTransId="{AA0FC609-97DE-403C-97B2-3BFA0DA0F1FE}"/>
    <dgm:cxn modelId="{3CE42DA0-627D-4C6A-84F4-E2E3B1CA97F9}" type="presParOf" srcId="{36889F98-E55A-4F46-A339-8C44704CAE1F}" destId="{E3E1A63D-AD03-48FB-A5DE-1492629FFF6F}" srcOrd="0" destOrd="0" presId="urn:microsoft.com/office/officeart/2008/layout/VerticalCurvedList"/>
    <dgm:cxn modelId="{E0138FEA-2C5A-4535-83EF-52B82CA25969}" type="presParOf" srcId="{E3E1A63D-AD03-48FB-A5DE-1492629FFF6F}" destId="{3FBD74B9-441B-4BA0-9301-A258CB4BA401}" srcOrd="0" destOrd="0" presId="urn:microsoft.com/office/officeart/2008/layout/VerticalCurvedList"/>
    <dgm:cxn modelId="{8F784107-A3FB-4AC4-A270-E13AAD2624ED}" type="presParOf" srcId="{3FBD74B9-441B-4BA0-9301-A258CB4BA401}" destId="{C95DB5F4-342F-4F30-AFC5-A1F436EDA3CE}" srcOrd="0" destOrd="0" presId="urn:microsoft.com/office/officeart/2008/layout/VerticalCurvedList"/>
    <dgm:cxn modelId="{E9EC963D-B934-4783-92C5-CFB58117B159}" type="presParOf" srcId="{3FBD74B9-441B-4BA0-9301-A258CB4BA401}" destId="{4CA0C302-24B7-49A3-991C-C99778BEAF6A}" srcOrd="1" destOrd="0" presId="urn:microsoft.com/office/officeart/2008/layout/VerticalCurvedList"/>
    <dgm:cxn modelId="{D586179E-A405-4B5C-8332-F74DBA4F24DC}" type="presParOf" srcId="{3FBD74B9-441B-4BA0-9301-A258CB4BA401}" destId="{46CA06F7-74B7-452A-92E1-1B1A70C1CE9E}" srcOrd="2" destOrd="0" presId="urn:microsoft.com/office/officeart/2008/layout/VerticalCurvedList"/>
    <dgm:cxn modelId="{2BB909FE-2D9E-48AE-9DEA-2FB2FE96B9ED}" type="presParOf" srcId="{3FBD74B9-441B-4BA0-9301-A258CB4BA401}" destId="{BB433522-40E8-4CD8-A9C0-390E8A553ED9}" srcOrd="3" destOrd="0" presId="urn:microsoft.com/office/officeart/2008/layout/VerticalCurvedList"/>
    <dgm:cxn modelId="{E4F1BFF2-409A-434D-A75D-22769DA2A267}" type="presParOf" srcId="{E3E1A63D-AD03-48FB-A5DE-1492629FFF6F}" destId="{F902BE11-1180-4601-B524-09FE57E15365}" srcOrd="1" destOrd="0" presId="urn:microsoft.com/office/officeart/2008/layout/VerticalCurvedList"/>
    <dgm:cxn modelId="{A34692B4-9F1B-4F5C-AE43-9EC8FB11EFEB}" type="presParOf" srcId="{E3E1A63D-AD03-48FB-A5DE-1492629FFF6F}" destId="{394E205B-37C2-4232-8491-5DB7BAFFDF94}" srcOrd="2" destOrd="0" presId="urn:microsoft.com/office/officeart/2008/layout/VerticalCurvedList"/>
    <dgm:cxn modelId="{E3730371-2978-463C-BC87-0C45A9811E5D}" type="presParOf" srcId="{394E205B-37C2-4232-8491-5DB7BAFFDF94}" destId="{24239946-6D62-4699-B396-2985280A701B}" srcOrd="0" destOrd="0" presId="urn:microsoft.com/office/officeart/2008/layout/VerticalCurvedList"/>
    <dgm:cxn modelId="{C60CBFFA-B00C-461F-B8BE-8C1499B6B6BA}" type="presParOf" srcId="{E3E1A63D-AD03-48FB-A5DE-1492629FFF6F}" destId="{926B127B-D6FD-47A4-ABC3-564FB140ECB3}" srcOrd="3" destOrd="0" presId="urn:microsoft.com/office/officeart/2008/layout/VerticalCurvedList"/>
    <dgm:cxn modelId="{0540EB12-326D-437D-953E-FA82723ABE52}" type="presParOf" srcId="{E3E1A63D-AD03-48FB-A5DE-1492629FFF6F}" destId="{DAD55962-E79E-4C7C-955B-7D16953D5332}" srcOrd="4" destOrd="0" presId="urn:microsoft.com/office/officeart/2008/layout/VerticalCurvedList"/>
    <dgm:cxn modelId="{4D19F36C-FFC2-46FB-882C-7C3A586E8029}" type="presParOf" srcId="{DAD55962-E79E-4C7C-955B-7D16953D5332}" destId="{369EC9FA-FBD9-4933-AC7F-738C1043E24B}" srcOrd="0" destOrd="0" presId="urn:microsoft.com/office/officeart/2008/layout/VerticalCurvedList"/>
    <dgm:cxn modelId="{43D36192-7300-4437-A870-FAAA14A055DD}" type="presParOf" srcId="{E3E1A63D-AD03-48FB-A5DE-1492629FFF6F}" destId="{83DD6DB3-A808-44FD-A997-78800FBA666E}" srcOrd="5" destOrd="0" presId="urn:microsoft.com/office/officeart/2008/layout/VerticalCurvedList"/>
    <dgm:cxn modelId="{4E183A16-1DCE-44AE-92AF-272243532057}" type="presParOf" srcId="{E3E1A63D-AD03-48FB-A5DE-1492629FFF6F}" destId="{7D17D1F1-F6AD-47A1-8060-4B1EF0A5291B}" srcOrd="6" destOrd="0" presId="urn:microsoft.com/office/officeart/2008/layout/VerticalCurvedList"/>
    <dgm:cxn modelId="{29458B41-2FAB-4756-BF4D-CA7123487054}" type="presParOf" srcId="{7D17D1F1-F6AD-47A1-8060-4B1EF0A5291B}" destId="{BFB677D7-1CAA-4CA3-95D6-48ADCA8A59DF}" srcOrd="0" destOrd="0" presId="urn:microsoft.com/office/officeart/2008/layout/VerticalCurvedList"/>
    <dgm:cxn modelId="{C3E73C4C-BD92-4379-800A-DD53B9B615EE}" type="presParOf" srcId="{E3E1A63D-AD03-48FB-A5DE-1492629FFF6F}" destId="{BF7BFEC4-7A28-4969-8438-471E14993141}" srcOrd="7" destOrd="0" presId="urn:microsoft.com/office/officeart/2008/layout/VerticalCurvedList"/>
    <dgm:cxn modelId="{E1FB1A07-DD9E-492B-977B-F00C24C5B6E2}" type="presParOf" srcId="{E3E1A63D-AD03-48FB-A5DE-1492629FFF6F}" destId="{653D8A6A-A82E-4757-9DAA-765D3DA1B1E1}" srcOrd="8" destOrd="0" presId="urn:microsoft.com/office/officeart/2008/layout/VerticalCurvedList"/>
    <dgm:cxn modelId="{9D6E73F8-EB30-402E-9B0C-19193EFF16E7}" type="presParOf" srcId="{653D8A6A-A82E-4757-9DAA-765D3DA1B1E1}" destId="{6B6DF2F0-8359-415F-B518-AFD1A346ECA8}" srcOrd="0" destOrd="0" presId="urn:microsoft.com/office/officeart/2008/layout/VerticalCurvedList"/>
    <dgm:cxn modelId="{7641DFD8-E18E-4D19-83A4-1E95DA4F38B6}" type="presParOf" srcId="{E3E1A63D-AD03-48FB-A5DE-1492629FFF6F}" destId="{F9A9CB0A-319A-4682-AC5E-A62512D81A69}" srcOrd="9" destOrd="0" presId="urn:microsoft.com/office/officeart/2008/layout/VerticalCurvedList"/>
    <dgm:cxn modelId="{C6210317-F3C4-403B-B8B2-6D99C9ED756E}" type="presParOf" srcId="{E3E1A63D-AD03-48FB-A5DE-1492629FFF6F}" destId="{B3D1EC7A-C8A7-4288-BD82-2E874390199F}" srcOrd="10" destOrd="0" presId="urn:microsoft.com/office/officeart/2008/layout/VerticalCurvedList"/>
    <dgm:cxn modelId="{CEC80AE1-8DF5-49A7-9AB6-F688BFE9FB30}" type="presParOf" srcId="{B3D1EC7A-C8A7-4288-BD82-2E874390199F}" destId="{BD3CF65C-EEF3-4C6F-B600-09C76D994140}" srcOrd="0" destOrd="0" presId="urn:microsoft.com/office/officeart/2008/layout/VerticalCurvedList"/>
    <dgm:cxn modelId="{B6434727-7AB0-4E0E-A26D-C20E6A9299F7}" type="presParOf" srcId="{E3E1A63D-AD03-48FB-A5DE-1492629FFF6F}" destId="{70FCCB57-99A4-4473-9288-613D61721AA7}" srcOrd="11" destOrd="0" presId="urn:microsoft.com/office/officeart/2008/layout/VerticalCurvedList"/>
    <dgm:cxn modelId="{D6230051-53F8-4DF5-B62A-269AA8E5A5E0}" type="presParOf" srcId="{E3E1A63D-AD03-48FB-A5DE-1492629FFF6F}" destId="{1BFCD8EE-E546-4BDB-9086-8A8C404F705E}" srcOrd="12" destOrd="0" presId="urn:microsoft.com/office/officeart/2008/layout/VerticalCurvedList"/>
    <dgm:cxn modelId="{809F9F34-F73F-4B79-BC04-9BCA7BCA0B92}" type="presParOf" srcId="{1BFCD8EE-E546-4BDB-9086-8A8C404F705E}" destId="{7A0D70C6-DEC7-4447-8268-A1E993DF358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472C1-47D8-44B0-B1B5-DABEB28F8BD5}">
      <dsp:nvSpPr>
        <dsp:cNvPr id="0" name=""/>
        <dsp:cNvSpPr/>
      </dsp:nvSpPr>
      <dsp:spPr>
        <a:xfrm>
          <a:off x="1094" y="262485"/>
          <a:ext cx="4268921" cy="341513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17EE21-0D40-4515-8DB3-540C4DBC0715}">
      <dsp:nvSpPr>
        <dsp:cNvPr id="0" name=""/>
        <dsp:cNvSpPr/>
      </dsp:nvSpPr>
      <dsp:spPr>
        <a:xfrm>
          <a:off x="385297" y="3336109"/>
          <a:ext cx="3799340" cy="1195298"/>
        </a:xfrm>
        <a:prstGeom prst="wedgeRectCallout">
          <a:avLst>
            <a:gd name="adj1" fmla="val 20250"/>
            <a:gd name="adj2" fmla="val -60700"/>
          </a:avLst>
        </a:prstGeom>
        <a:solidFill>
          <a:srgbClr val="5D26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Brave Hero:</a:t>
          </a:r>
        </a:p>
        <a:p>
          <a:pPr lvl="0" algn="ctr" defTabSz="1289050">
            <a:lnSpc>
              <a:spcPct val="90000"/>
            </a:lnSpc>
            <a:spcBef>
              <a:spcPct val="0"/>
            </a:spcBef>
            <a:spcAft>
              <a:spcPct val="35000"/>
            </a:spcAft>
          </a:pPr>
          <a:r>
            <a:rPr lang="en-GB" sz="2900" kern="1200" dirty="0" smtClean="0"/>
            <a:t>1 code 10x faster</a:t>
          </a:r>
          <a:endParaRPr lang="en-GB" sz="2900" kern="1200" dirty="0"/>
        </a:p>
      </dsp:txBody>
      <dsp:txXfrm>
        <a:off x="385297" y="3336109"/>
        <a:ext cx="3799340" cy="1195298"/>
      </dsp:txXfrm>
    </dsp:sp>
    <dsp:sp modelId="{B0421A4F-D3E1-4E4D-8770-0BED88EF5714}">
      <dsp:nvSpPr>
        <dsp:cNvPr id="0" name=""/>
        <dsp:cNvSpPr/>
      </dsp:nvSpPr>
      <dsp:spPr>
        <a:xfrm>
          <a:off x="4696908" y="262485"/>
          <a:ext cx="4268921" cy="341513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A473F-E32E-4559-8964-F0D7573C1463}">
      <dsp:nvSpPr>
        <dsp:cNvPr id="0" name=""/>
        <dsp:cNvSpPr/>
      </dsp:nvSpPr>
      <dsp:spPr>
        <a:xfrm>
          <a:off x="5081111" y="3336109"/>
          <a:ext cx="3799340" cy="1195298"/>
        </a:xfrm>
        <a:prstGeom prst="wedgeRectCallout">
          <a:avLst>
            <a:gd name="adj1" fmla="val 20250"/>
            <a:gd name="adj2" fmla="val -607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Wise Ruler:</a:t>
          </a:r>
        </a:p>
        <a:p>
          <a:pPr lvl="0" algn="ctr" defTabSz="1289050">
            <a:lnSpc>
              <a:spcPct val="90000"/>
            </a:lnSpc>
            <a:spcBef>
              <a:spcPct val="0"/>
            </a:spcBef>
            <a:spcAft>
              <a:spcPct val="35000"/>
            </a:spcAft>
          </a:pPr>
          <a:r>
            <a:rPr lang="en-GB" sz="2900" kern="1200" dirty="0" smtClean="0"/>
            <a:t>100 codes 10% faster</a:t>
          </a:r>
          <a:endParaRPr lang="en-GB" sz="2900" kern="1200" dirty="0"/>
        </a:p>
      </dsp:txBody>
      <dsp:txXfrm>
        <a:off x="5081111" y="3336109"/>
        <a:ext cx="3799340" cy="1195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BA09B-5324-4A30-B10E-6371B250587C}">
      <dsp:nvSpPr>
        <dsp:cNvPr id="0" name=""/>
        <dsp:cNvSpPr/>
      </dsp:nvSpPr>
      <dsp:spPr>
        <a:xfrm>
          <a:off x="530094" y="0"/>
          <a:ext cx="6007743" cy="47119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726FF-9E28-4330-8F3F-DD531B0D82BE}">
      <dsp:nvSpPr>
        <dsp:cNvPr id="0" name=""/>
        <dsp:cNvSpPr/>
      </dsp:nvSpPr>
      <dsp:spPr>
        <a:xfrm>
          <a:off x="7592" y="1413586"/>
          <a:ext cx="2274990" cy="1884782"/>
        </a:xfrm>
        <a:prstGeom prst="roundRect">
          <a:avLst/>
        </a:prstGeom>
        <a:solidFill>
          <a:srgbClr val="5D26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smtClean="0"/>
            <a:t>Out-of-order</a:t>
          </a:r>
          <a:endParaRPr lang="en-GB" sz="3100" kern="1200" dirty="0"/>
        </a:p>
      </dsp:txBody>
      <dsp:txXfrm>
        <a:off x="99599" y="1505593"/>
        <a:ext cx="2090976" cy="1700768"/>
      </dsp:txXfrm>
    </dsp:sp>
    <dsp:sp modelId="{A8770ED0-73EA-4833-B8F1-719AF569604B}">
      <dsp:nvSpPr>
        <dsp:cNvPr id="0" name=""/>
        <dsp:cNvSpPr/>
      </dsp:nvSpPr>
      <dsp:spPr>
        <a:xfrm>
          <a:off x="2396471" y="1413586"/>
          <a:ext cx="2274990" cy="1884782"/>
        </a:xfrm>
        <a:prstGeom prst="roundRect">
          <a:avLst/>
        </a:prstGeom>
        <a:solidFill>
          <a:srgbClr val="5D26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Pipelined</a:t>
          </a:r>
          <a:endParaRPr lang="en-GB" sz="3100" kern="1200" dirty="0"/>
        </a:p>
      </dsp:txBody>
      <dsp:txXfrm>
        <a:off x="2488478" y="1505593"/>
        <a:ext cx="2090976" cy="1700768"/>
      </dsp:txXfrm>
    </dsp:sp>
    <dsp:sp modelId="{93F5FF28-403D-47A9-8E9E-5A61846B4E09}">
      <dsp:nvSpPr>
        <dsp:cNvPr id="0" name=""/>
        <dsp:cNvSpPr/>
      </dsp:nvSpPr>
      <dsp:spPr>
        <a:xfrm>
          <a:off x="4785349" y="1413586"/>
          <a:ext cx="2274990" cy="188478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Time per retired instruction</a:t>
          </a:r>
          <a:endParaRPr lang="en-GB" sz="3100" kern="1200" dirty="0"/>
        </a:p>
      </dsp:txBody>
      <dsp:txXfrm>
        <a:off x="4877356" y="1505593"/>
        <a:ext cx="2090976" cy="17007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0C302-24B7-49A3-991C-C99778BEAF6A}">
      <dsp:nvSpPr>
        <dsp:cNvPr id="0" name=""/>
        <dsp:cNvSpPr/>
      </dsp:nvSpPr>
      <dsp:spPr>
        <a:xfrm>
          <a:off x="-5201419" y="-796700"/>
          <a:ext cx="6193987" cy="6193987"/>
        </a:xfrm>
        <a:prstGeom prst="blockArc">
          <a:avLst>
            <a:gd name="adj1" fmla="val 18900000"/>
            <a:gd name="adj2" fmla="val 2700000"/>
            <a:gd name="adj3" fmla="val 3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02BE11-1180-4601-B524-09FE57E15365}">
      <dsp:nvSpPr>
        <dsp:cNvPr id="0" name=""/>
        <dsp:cNvSpPr/>
      </dsp:nvSpPr>
      <dsp:spPr>
        <a:xfrm>
          <a:off x="370173" y="242266"/>
          <a:ext cx="3461880" cy="484349"/>
        </a:xfrm>
        <a:prstGeom prst="rect">
          <a:avLst/>
        </a:prstGeom>
        <a:solidFill>
          <a:srgbClr val="5D26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453"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Performance over time</a:t>
          </a:r>
          <a:endParaRPr lang="en-GB" sz="2200" kern="1200" dirty="0"/>
        </a:p>
      </dsp:txBody>
      <dsp:txXfrm>
        <a:off x="370173" y="242266"/>
        <a:ext cx="3461880" cy="484349"/>
      </dsp:txXfrm>
    </dsp:sp>
    <dsp:sp modelId="{24239946-6D62-4699-B396-2985280A701B}">
      <dsp:nvSpPr>
        <dsp:cNvPr id="0" name=""/>
        <dsp:cNvSpPr/>
      </dsp:nvSpPr>
      <dsp:spPr>
        <a:xfrm>
          <a:off x="67455" y="181723"/>
          <a:ext cx="605437" cy="6054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6B127B-D6FD-47A4-ABC3-564FB140ECB3}">
      <dsp:nvSpPr>
        <dsp:cNvPr id="0" name=""/>
        <dsp:cNvSpPr/>
      </dsp:nvSpPr>
      <dsp:spPr>
        <a:xfrm>
          <a:off x="768584" y="968699"/>
          <a:ext cx="3063469" cy="484349"/>
        </a:xfrm>
        <a:prstGeom prst="rect">
          <a:avLst/>
        </a:prstGeom>
        <a:solidFill>
          <a:srgbClr val="409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453"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Slow lines of code</a:t>
          </a:r>
          <a:endParaRPr lang="en-GB" sz="2200" kern="1200" dirty="0"/>
        </a:p>
      </dsp:txBody>
      <dsp:txXfrm>
        <a:off x="768584" y="968699"/>
        <a:ext cx="3063469" cy="484349"/>
      </dsp:txXfrm>
    </dsp:sp>
    <dsp:sp modelId="{369EC9FA-FBD9-4933-AC7F-738C1043E24B}">
      <dsp:nvSpPr>
        <dsp:cNvPr id="0" name=""/>
        <dsp:cNvSpPr/>
      </dsp:nvSpPr>
      <dsp:spPr>
        <a:xfrm>
          <a:off x="465866" y="908155"/>
          <a:ext cx="605437" cy="6054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D6DB3-A808-44FD-A997-78800FBA666E}">
      <dsp:nvSpPr>
        <dsp:cNvPr id="0" name=""/>
        <dsp:cNvSpPr/>
      </dsp:nvSpPr>
      <dsp:spPr>
        <a:xfrm>
          <a:off x="950767" y="1695131"/>
          <a:ext cx="2881286" cy="484349"/>
        </a:xfrm>
        <a:prstGeom prst="rect">
          <a:avLst/>
        </a:prstGeom>
        <a:solidFill>
          <a:srgbClr val="EC7F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453" tIns="55880" rIns="55880" bIns="55880" numCol="1" spcCol="1270" anchor="ctr" anchorCtr="0">
          <a:noAutofit/>
        </a:bodyPr>
        <a:lstStyle/>
        <a:p>
          <a:pPr lvl="0" algn="l" defTabSz="977900">
            <a:lnSpc>
              <a:spcPct val="90000"/>
            </a:lnSpc>
            <a:spcBef>
              <a:spcPct val="0"/>
            </a:spcBef>
            <a:spcAft>
              <a:spcPct val="35000"/>
            </a:spcAft>
          </a:pPr>
          <a:r>
            <a:rPr lang="en-GB" sz="2200" kern="1200" dirty="0" err="1" smtClean="0"/>
            <a:t>Unvectorized</a:t>
          </a:r>
          <a:r>
            <a:rPr lang="en-GB" sz="2200" kern="1200" dirty="0" smtClean="0"/>
            <a:t> loops</a:t>
          </a:r>
          <a:endParaRPr lang="en-GB" sz="2200" kern="1200" dirty="0"/>
        </a:p>
      </dsp:txBody>
      <dsp:txXfrm>
        <a:off x="950767" y="1695131"/>
        <a:ext cx="2881286" cy="484349"/>
      </dsp:txXfrm>
    </dsp:sp>
    <dsp:sp modelId="{BFB677D7-1CAA-4CA3-95D6-48ADCA8A59DF}">
      <dsp:nvSpPr>
        <dsp:cNvPr id="0" name=""/>
        <dsp:cNvSpPr/>
      </dsp:nvSpPr>
      <dsp:spPr>
        <a:xfrm>
          <a:off x="648049" y="1634588"/>
          <a:ext cx="605437" cy="6054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7BFEC4-7A28-4969-8438-471E14993141}">
      <dsp:nvSpPr>
        <dsp:cNvPr id="0" name=""/>
        <dsp:cNvSpPr/>
      </dsp:nvSpPr>
      <dsp:spPr>
        <a:xfrm>
          <a:off x="950767" y="2421104"/>
          <a:ext cx="2881286" cy="484349"/>
        </a:xfrm>
        <a:prstGeom prst="rect">
          <a:avLst/>
        </a:prstGeom>
        <a:solidFill>
          <a:srgbClr val="4FD3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453"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MPI Bottlenecks</a:t>
          </a:r>
          <a:endParaRPr lang="en-GB" sz="2200" kern="1200" dirty="0"/>
        </a:p>
      </dsp:txBody>
      <dsp:txXfrm>
        <a:off x="950767" y="2421104"/>
        <a:ext cx="2881286" cy="484349"/>
      </dsp:txXfrm>
    </dsp:sp>
    <dsp:sp modelId="{6B6DF2F0-8359-415F-B518-AFD1A346ECA8}">
      <dsp:nvSpPr>
        <dsp:cNvPr id="0" name=""/>
        <dsp:cNvSpPr/>
      </dsp:nvSpPr>
      <dsp:spPr>
        <a:xfrm>
          <a:off x="648049" y="2360560"/>
          <a:ext cx="605437" cy="6054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9CB0A-319A-4682-AC5E-A62512D81A69}">
      <dsp:nvSpPr>
        <dsp:cNvPr id="0" name=""/>
        <dsp:cNvSpPr/>
      </dsp:nvSpPr>
      <dsp:spPr>
        <a:xfrm>
          <a:off x="768584" y="3147536"/>
          <a:ext cx="3063469" cy="484349"/>
        </a:xfrm>
        <a:prstGeom prst="rect">
          <a:avLst/>
        </a:prstGeom>
        <a:solidFill>
          <a:srgbClr val="ED40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453" tIns="55880" rIns="55880" bIns="55880" numCol="1" spcCol="1270" anchor="ctr" anchorCtr="0">
          <a:noAutofit/>
        </a:bodyPr>
        <a:lstStyle/>
        <a:p>
          <a:pPr lvl="0" algn="l" defTabSz="977900">
            <a:lnSpc>
              <a:spcPct val="90000"/>
            </a:lnSpc>
            <a:spcBef>
              <a:spcPct val="0"/>
            </a:spcBef>
            <a:spcAft>
              <a:spcPct val="35000"/>
            </a:spcAft>
          </a:pPr>
          <a:r>
            <a:rPr lang="en-GB" sz="2200" kern="1200" smtClean="0"/>
            <a:t>OpenMP bottlenecks</a:t>
          </a:r>
          <a:endParaRPr lang="en-GB" sz="2200" kern="1200" dirty="0"/>
        </a:p>
      </dsp:txBody>
      <dsp:txXfrm>
        <a:off x="768584" y="3147536"/>
        <a:ext cx="3063469" cy="484349"/>
      </dsp:txXfrm>
    </dsp:sp>
    <dsp:sp modelId="{BD3CF65C-EEF3-4C6F-B600-09C76D994140}">
      <dsp:nvSpPr>
        <dsp:cNvPr id="0" name=""/>
        <dsp:cNvSpPr/>
      </dsp:nvSpPr>
      <dsp:spPr>
        <a:xfrm>
          <a:off x="465866" y="3086993"/>
          <a:ext cx="605437" cy="6054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CCB57-99A4-4473-9288-613D61721AA7}">
      <dsp:nvSpPr>
        <dsp:cNvPr id="0" name=""/>
        <dsp:cNvSpPr/>
      </dsp:nvSpPr>
      <dsp:spPr>
        <a:xfrm>
          <a:off x="370173" y="3873969"/>
          <a:ext cx="3461880" cy="48434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453"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…and much more!</a:t>
          </a:r>
          <a:endParaRPr lang="en-GB" sz="2200" kern="1200" dirty="0"/>
        </a:p>
      </dsp:txBody>
      <dsp:txXfrm>
        <a:off x="370173" y="3873969"/>
        <a:ext cx="3461880" cy="484349"/>
      </dsp:txXfrm>
    </dsp:sp>
    <dsp:sp modelId="{7A0D70C6-DEC7-4447-8268-A1E993DF3587}">
      <dsp:nvSpPr>
        <dsp:cNvPr id="0" name=""/>
        <dsp:cNvSpPr/>
      </dsp:nvSpPr>
      <dsp:spPr>
        <a:xfrm>
          <a:off x="67455" y="3813425"/>
          <a:ext cx="605437" cy="6054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5FC98E-D787-4D15-A9A1-082A0F01C72D}" type="datetimeFigureOut">
              <a:rPr lang="en-GB" smtClean="0"/>
              <a:t>13/11/2015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E6F09-7130-4BAD-AB46-872D48B0CCFB}" type="slidenum">
              <a:rPr lang="en-GB" smtClean="0"/>
              <a:t>‹#›</a:t>
            </a:fld>
            <a:endParaRPr lang="en-GB"/>
          </a:p>
        </p:txBody>
      </p:sp>
    </p:spTree>
    <p:extLst>
      <p:ext uri="{BB962C8B-B14F-4D97-AF65-F5344CB8AC3E}">
        <p14:creationId xmlns:p14="http://schemas.microsoft.com/office/powerpoint/2010/main" val="136242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A5797A3-E847-4710-A334-DA7CC2AE1DBC}" type="datetime1">
              <a:rPr lang="en-US" altLang="en-US"/>
              <a:pPr>
                <a:defRPr/>
              </a:pPr>
              <a:t>11/13/2015</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endParaRPr lang="en-US"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2B2E2A-9D90-4A16-8382-88ABAF011AB3}" type="slidenum">
              <a:rPr lang="en-US" altLang="en-US"/>
              <a:pPr/>
              <a:t>‹#›</a:t>
            </a:fld>
            <a:endParaRPr lang="en-US" altLang="en-US"/>
          </a:p>
        </p:txBody>
      </p:sp>
    </p:spTree>
    <p:extLst>
      <p:ext uri="{BB962C8B-B14F-4D97-AF65-F5344CB8AC3E}">
        <p14:creationId xmlns:p14="http://schemas.microsoft.com/office/powerpoint/2010/main" val="110642818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 company:</a:t>
            </a:r>
          </a:p>
          <a:p>
            <a:r>
              <a:rPr lang="en-GB"/>
              <a:t>	</a:t>
            </a:r>
            <a:r>
              <a:rPr lang="en-GB" smtClean="0"/>
              <a:t>Almost 15 </a:t>
            </a:r>
            <a:r>
              <a:rPr lang="en-GB" dirty="0" smtClean="0"/>
              <a:t>years in HPC</a:t>
            </a:r>
          </a:p>
          <a:p>
            <a:r>
              <a:rPr lang="en-GB" dirty="0"/>
              <a:t>	</a:t>
            </a:r>
            <a:r>
              <a:rPr lang="en-GB" dirty="0" smtClean="0"/>
              <a:t>Dedicated to science – to accelerating the pace of scientific progress</a:t>
            </a:r>
          </a:p>
          <a:p>
            <a:r>
              <a:rPr lang="en-GB" dirty="0" smtClean="0"/>
              <a:t>	Contributing to this goal by making the best tools for science</a:t>
            </a:r>
          </a:p>
          <a:p>
            <a:endParaRPr lang="en-GB" dirty="0" smtClean="0"/>
          </a:p>
          <a:p>
            <a:r>
              <a:rPr lang="en-GB" dirty="0" smtClean="0"/>
              <a:t>Introduce the products:</a:t>
            </a:r>
          </a:p>
          <a:p>
            <a:r>
              <a:rPr lang="en-GB" dirty="0"/>
              <a:t>	</a:t>
            </a:r>
            <a:r>
              <a:rPr lang="en-GB" dirty="0" smtClean="0"/>
              <a:t>Forge – a development tool for debugging and profiling parallel codes</a:t>
            </a:r>
          </a:p>
          <a:p>
            <a:r>
              <a:rPr lang="en-GB" dirty="0"/>
              <a:t>	</a:t>
            </a:r>
            <a:r>
              <a:rPr lang="en-GB" dirty="0" smtClean="0"/>
              <a:t>Performance Reports –analysis and tuning of applications for system administrators and owners</a:t>
            </a:r>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1</a:t>
            </a:fld>
            <a:endParaRPr lang="en-US" altLang="en-US"/>
          </a:p>
        </p:txBody>
      </p:sp>
    </p:spTree>
    <p:extLst>
      <p:ext uri="{BB962C8B-B14F-4D97-AF65-F5344CB8AC3E}">
        <p14:creationId xmlns:p14="http://schemas.microsoft.com/office/powerpoint/2010/main" val="273079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complexity of a modern superscalar, out-of-order, deeply pipelined core frankly terrifies the uninitiated. So to communicate with them we have to try to back away from all of that – which means sacrificing</a:t>
            </a:r>
            <a:r>
              <a:rPr lang="en-GB" baseline="0" dirty="0" smtClean="0"/>
              <a:t> a significant number of useful performance counters – and give them feedback at the only level they understand – retired instructions. Although they just call them “instructions”, so we do too.</a:t>
            </a:r>
            <a:endParaRPr lang="en-GB" dirty="0" smtClean="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10</a:t>
            </a:fld>
            <a:endParaRPr lang="en-US" altLang="en-US"/>
          </a:p>
        </p:txBody>
      </p:sp>
    </p:spTree>
    <p:extLst>
      <p:ext uri="{BB962C8B-B14F-4D97-AF65-F5344CB8AC3E}">
        <p14:creationId xmlns:p14="http://schemas.microsoft.com/office/powerpoint/2010/main" val="183927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do we actually show here? You can come and ask</a:t>
            </a:r>
            <a:r>
              <a:rPr lang="en-GB" baseline="0" dirty="0" smtClean="0"/>
              <a:t> us for more details outside the talk, but as a quick overview we present a statistical </a:t>
            </a:r>
            <a:r>
              <a:rPr lang="en-GB" baseline="0" dirty="0" err="1" smtClean="0"/>
              <a:t>wallclock</a:t>
            </a:r>
            <a:r>
              <a:rPr lang="en-GB" baseline="0" dirty="0" smtClean="0"/>
              <a:t> estimate of the amount of time spent in various classes of instructions. This isn’t a measurement in the sense of the performance counters we’re used to dealing with, but it turns out for the purposes of communication and education we don’t actually need exact measurements. The aim is to be able to point an otherwise unsophisticated user in the right direction to get more help.</a:t>
            </a:r>
            <a:endParaRPr lang="en-GB" dirty="0" smtClean="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11</a:t>
            </a:fld>
            <a:endParaRPr lang="en-US" altLang="en-US"/>
          </a:p>
        </p:txBody>
      </p:sp>
    </p:spTree>
    <p:extLst>
      <p:ext uri="{BB962C8B-B14F-4D97-AF65-F5344CB8AC3E}">
        <p14:creationId xmlns:p14="http://schemas.microsoft.com/office/powerpoint/2010/main" val="2020063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call out specific sections of a report to describe it</a:t>
            </a:r>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12</a:t>
            </a:fld>
            <a:endParaRPr lang="en-US" altLang="en-US"/>
          </a:p>
        </p:txBody>
      </p:sp>
    </p:spTree>
    <p:extLst>
      <p:ext uri="{BB962C8B-B14F-4D97-AF65-F5344CB8AC3E}">
        <p14:creationId xmlns:p14="http://schemas.microsoft.com/office/powerpoint/2010/main" val="220133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We’ve been working with a wide variety of teams in the IPCC and can strongly recommend getting involved with the program. There are free licences, support and training for all participants and</a:t>
            </a:r>
            <a:r>
              <a:rPr lang="en-GB" baseline="0" dirty="0" smtClean="0"/>
              <a:t> we’ve had very good feedback from teams so far.</a:t>
            </a:r>
            <a:endParaRPr lang="en-GB" dirty="0" smtClean="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13</a:t>
            </a:fld>
            <a:endParaRPr lang="en-US" altLang="en-US"/>
          </a:p>
        </p:txBody>
      </p:sp>
    </p:spTree>
    <p:extLst>
      <p:ext uri="{BB962C8B-B14F-4D97-AF65-F5344CB8AC3E}">
        <p14:creationId xmlns:p14="http://schemas.microsoft.com/office/powerpoint/2010/main" val="403929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14</a:t>
            </a:fld>
            <a:endParaRPr lang="en-US" altLang="en-US"/>
          </a:p>
        </p:txBody>
      </p:sp>
    </p:spTree>
    <p:extLst>
      <p:ext uri="{BB962C8B-B14F-4D97-AF65-F5344CB8AC3E}">
        <p14:creationId xmlns:p14="http://schemas.microsoft.com/office/powerpoint/2010/main" val="379210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Thank-you!</a:t>
            </a:r>
            <a:endParaRPr lang="en-GB" dirty="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15</a:t>
            </a:fld>
            <a:endParaRPr lang="en-US" altLang="en-US"/>
          </a:p>
        </p:txBody>
      </p:sp>
    </p:spTree>
    <p:extLst>
      <p:ext uri="{BB962C8B-B14F-4D97-AF65-F5344CB8AC3E}">
        <p14:creationId xmlns:p14="http://schemas.microsoft.com/office/powerpoint/2010/main" val="116841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2</a:t>
            </a:fld>
            <a:endParaRPr lang="en-US" altLang="en-US"/>
          </a:p>
        </p:txBody>
      </p:sp>
    </p:spTree>
    <p:extLst>
      <p:ext uri="{BB962C8B-B14F-4D97-AF65-F5344CB8AC3E}">
        <p14:creationId xmlns:p14="http://schemas.microsoft.com/office/powerpoint/2010/main" val="227671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Previously</a:t>
            </a:r>
            <a:r>
              <a:rPr lang="en-GB" baseline="0" dirty="0" smtClean="0"/>
              <a:t> this has been referred to as the elephant in the room, and it’s been something of a pet elephant because increasing per-core performance has kept it from really hurting anyone.</a:t>
            </a:r>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Now with the move</a:t>
            </a:r>
            <a:r>
              <a:rPr lang="en-GB" baseline="0" dirty="0" smtClean="0"/>
              <a:t> to many-core architectures and their dependence on extremely wide vector units for high performance this isn’t really a tame elephant any more…</a:t>
            </a:r>
            <a:endParaRPr lang="en-GB" dirty="0" smtClean="0"/>
          </a:p>
          <a:p>
            <a:endParaRPr lang="en-GB" dirty="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3</a:t>
            </a:fld>
            <a:endParaRPr lang="en-US" altLang="en-US"/>
          </a:p>
        </p:txBody>
      </p:sp>
    </p:spTree>
    <p:extLst>
      <p:ext uri="{BB962C8B-B14F-4D97-AF65-F5344CB8AC3E}">
        <p14:creationId xmlns:p14="http://schemas.microsoft.com/office/powerpoint/2010/main" val="251227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this problem is more… urgent. We need to deal with it to keep</a:t>
            </a:r>
            <a:r>
              <a:rPr lang="en-GB" baseline="0" dirty="0" smtClean="0"/>
              <a:t> on growing as a community.</a:t>
            </a:r>
            <a:endParaRPr lang="en-GB" dirty="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4</a:t>
            </a:fld>
            <a:endParaRPr lang="en-US" altLang="en-US"/>
          </a:p>
        </p:txBody>
      </p:sp>
    </p:spTree>
    <p:extLst>
      <p:ext uri="{BB962C8B-B14F-4D97-AF65-F5344CB8AC3E}">
        <p14:creationId xmlns:p14="http://schemas.microsoft.com/office/powerpoint/2010/main" val="143271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Historically there have been a couple of different ways</a:t>
            </a:r>
            <a:r>
              <a:rPr lang="en-GB" baseline="0" dirty="0" smtClean="0"/>
              <a:t> of dealing with dragons. Many of the presentations here are heroic in nature – conquering difficult codes one at a time and improving their performance by orders of magnitude. This is essential work. But there are too many codes and too many scientists developing new ones to only tackle one at a time. We need a complimentary approach – helping educate developers and researchers in how to structure and profile their codes from the start.</a:t>
            </a:r>
            <a:endParaRPr lang="en-GB" dirty="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5</a:t>
            </a:fld>
            <a:endParaRPr lang="en-US" altLang="en-US"/>
          </a:p>
        </p:txBody>
      </p:sp>
    </p:spTree>
    <p:extLst>
      <p:ext uri="{BB962C8B-B14F-4D97-AF65-F5344CB8AC3E}">
        <p14:creationId xmlns:p14="http://schemas.microsoft.com/office/powerpoint/2010/main" val="2585999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something we believe we can help with!</a:t>
            </a:r>
            <a:endParaRPr lang="en-GB" dirty="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6</a:t>
            </a:fld>
            <a:endParaRPr lang="en-US" altLang="en-US"/>
          </a:p>
        </p:txBody>
      </p:sp>
    </p:spTree>
    <p:extLst>
      <p:ext uri="{BB962C8B-B14F-4D97-AF65-F5344CB8AC3E}">
        <p14:creationId xmlns:p14="http://schemas.microsoft.com/office/powerpoint/2010/main" val="364651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Outreach to scientific developers within HPC is an ongoing task for all of us, and the biggest barrier is awareness. Many either do not know how much performance is being left on the table</a:t>
            </a:r>
            <a:r>
              <a:rPr lang="en-GB" baseline="0" dirty="0" smtClean="0"/>
              <a:t> or simply do not care – they have other problems on their minds and are happy as soon as their results are correct.</a:t>
            </a:r>
            <a:endParaRPr lang="en-GB" dirty="0" smtClean="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7</a:t>
            </a:fld>
            <a:endParaRPr lang="en-US" altLang="en-US"/>
          </a:p>
        </p:txBody>
      </p:sp>
    </p:spTree>
    <p:extLst>
      <p:ext uri="{BB962C8B-B14F-4D97-AF65-F5344CB8AC3E}">
        <p14:creationId xmlns:p14="http://schemas.microsoft.com/office/powerpoint/2010/main" val="199835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We’ve adopted the process of SHOW, don’t TELL. The design of Performance Reports is to let any non-technical user pull up a</a:t>
            </a:r>
            <a:r>
              <a:rPr lang="en-GB" baseline="0" dirty="0" smtClean="0"/>
              <a:t> 1-page HTML report of their code that is simple to understand. You can also run this on a user’s code without their help, e.g. transparently on their unmodified binaries. Then you can take this report and say “Hey, this is your code on –O0”</a:t>
            </a:r>
          </a:p>
          <a:p>
            <a:r>
              <a:rPr lang="en-GB" baseline="0" dirty="0" smtClean="0"/>
              <a:t>“I don’t compile with –O0”</a:t>
            </a:r>
          </a:p>
          <a:p>
            <a:r>
              <a:rPr lang="en-GB" baseline="0" dirty="0" smtClean="0"/>
              <a:t>“Actually it turns out you’ve been running in production with –O0. But in any case, this is what it looks like with –O3”</a:t>
            </a:r>
          </a:p>
          <a:p>
            <a:r>
              <a:rPr lang="en-GB" baseline="0" dirty="0" smtClean="0"/>
              <a:t>“Oh, huh, why is that 0.0%? Is that good?”</a:t>
            </a:r>
          </a:p>
          <a:p>
            <a:r>
              <a:rPr lang="en-GB" baseline="0" dirty="0" smtClean="0"/>
              <a:t>“Not really – let me tell you about that…”</a:t>
            </a:r>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8</a:t>
            </a:fld>
            <a:endParaRPr lang="en-US" altLang="en-US"/>
          </a:p>
        </p:txBody>
      </p:sp>
    </p:spTree>
    <p:extLst>
      <p:ext uri="{BB962C8B-B14F-4D97-AF65-F5344CB8AC3E}">
        <p14:creationId xmlns:p14="http://schemas.microsoft.com/office/powerpoint/2010/main" val="37496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Most users have a fairly</a:t>
            </a:r>
            <a:r>
              <a:rPr lang="en-GB" baseline="0" dirty="0" smtClean="0"/>
              <a:t> simplistic mental model of how a CPU works. Instruction in, instruction out. Something with cache as well. If we can communicate at that level, THEY ask US to teach them more, instead of having to have the information force-fed in sessions they don’t really want to attend.</a:t>
            </a:r>
            <a:endParaRPr lang="en-GB" dirty="0" smtClean="0"/>
          </a:p>
        </p:txBody>
      </p:sp>
      <p:sp>
        <p:nvSpPr>
          <p:cNvPr id="4" name="Slide Number Placeholder 3"/>
          <p:cNvSpPr>
            <a:spLocks noGrp="1"/>
          </p:cNvSpPr>
          <p:nvPr>
            <p:ph type="sldNum" sz="quarter" idx="10"/>
          </p:nvPr>
        </p:nvSpPr>
        <p:spPr/>
        <p:txBody>
          <a:bodyPr/>
          <a:lstStyle/>
          <a:p>
            <a:fld id="{F02B2E2A-9D90-4A16-8382-88ABAF011AB3}" type="slidenum">
              <a:rPr lang="en-US" altLang="en-US" smtClean="0"/>
              <a:pPr/>
              <a:t>9</a:t>
            </a:fld>
            <a:endParaRPr lang="en-US" altLang="en-US"/>
          </a:p>
        </p:txBody>
      </p:sp>
    </p:spTree>
    <p:extLst>
      <p:ext uri="{BB962C8B-B14F-4D97-AF65-F5344CB8AC3E}">
        <p14:creationId xmlns:p14="http://schemas.microsoft.com/office/powerpoint/2010/main" val="375679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F1952B86-1010-43F2-B33A-F5C151764F6C}" type="slidenum">
              <a:rPr lang="en-US" altLang="en-US"/>
              <a:pPr/>
              <a:t>‹#›</a:t>
            </a:fld>
            <a:endParaRPr lang="en-US" altLang="en-US"/>
          </a:p>
        </p:txBody>
      </p:sp>
    </p:spTree>
    <p:extLst>
      <p:ext uri="{BB962C8B-B14F-4D97-AF65-F5344CB8AC3E}">
        <p14:creationId xmlns:p14="http://schemas.microsoft.com/office/powerpoint/2010/main" val="17964422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412A209-DBDB-49C1-A2E3-F7695319F9A3}" type="slidenum">
              <a:rPr lang="en-US" altLang="en-US"/>
              <a:pPr/>
              <a:t>‹#›</a:t>
            </a:fld>
            <a:endParaRPr lang="en-US" altLang="en-US"/>
          </a:p>
        </p:txBody>
      </p:sp>
    </p:spTree>
    <p:extLst>
      <p:ext uri="{BB962C8B-B14F-4D97-AF65-F5344CB8AC3E}">
        <p14:creationId xmlns:p14="http://schemas.microsoft.com/office/powerpoint/2010/main" val="17377885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130426"/>
            <a:ext cx="2590800" cy="350837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914400" y="2130426"/>
            <a:ext cx="7569200" cy="35083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9847D25-01F1-472B-86DB-C28972B0267B}" type="slidenum">
              <a:rPr lang="en-US" altLang="en-US"/>
              <a:pPr/>
              <a:t>‹#›</a:t>
            </a:fld>
            <a:endParaRPr lang="en-US" altLang="en-US"/>
          </a:p>
        </p:txBody>
      </p:sp>
    </p:spTree>
    <p:extLst>
      <p:ext uri="{BB962C8B-B14F-4D97-AF65-F5344CB8AC3E}">
        <p14:creationId xmlns:p14="http://schemas.microsoft.com/office/powerpoint/2010/main" val="13385107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A50211E8-0240-4393-8A81-DD8783DB809C}" type="slidenum">
              <a:rPr lang="en-US" altLang="en-US"/>
              <a:pPr/>
              <a:t>‹#›</a:t>
            </a:fld>
            <a:endParaRPr lang="en-US" altLang="en-US"/>
          </a:p>
        </p:txBody>
      </p:sp>
    </p:spTree>
    <p:extLst>
      <p:ext uri="{BB962C8B-B14F-4D97-AF65-F5344CB8AC3E}">
        <p14:creationId xmlns:p14="http://schemas.microsoft.com/office/powerpoint/2010/main" val="17474874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268C2109-2AB4-4E0C-9EF3-0F70FAB681DB}" type="slidenum">
              <a:rPr lang="en-US" altLang="en-US"/>
              <a:pPr/>
              <a:t>‹#›</a:t>
            </a:fld>
            <a:endParaRPr lang="en-US" altLang="en-US"/>
          </a:p>
        </p:txBody>
      </p:sp>
    </p:spTree>
    <p:extLst>
      <p:ext uri="{BB962C8B-B14F-4D97-AF65-F5344CB8AC3E}">
        <p14:creationId xmlns:p14="http://schemas.microsoft.com/office/powerpoint/2010/main" val="14194080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72A158B8-D566-4825-BC91-BF16E88429F1}" type="slidenum">
              <a:rPr lang="en-US" altLang="en-US"/>
              <a:pPr/>
              <a:t>‹#›</a:t>
            </a:fld>
            <a:endParaRPr lang="en-US" altLang="en-US"/>
          </a:p>
        </p:txBody>
      </p:sp>
    </p:spTree>
    <p:extLst>
      <p:ext uri="{BB962C8B-B14F-4D97-AF65-F5344CB8AC3E}">
        <p14:creationId xmlns:p14="http://schemas.microsoft.com/office/powerpoint/2010/main" val="11887328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598613"/>
            <a:ext cx="53848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598613"/>
            <a:ext cx="53848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9B6EF009-CBE5-45AD-BB16-2A380315E2F2}" type="slidenum">
              <a:rPr lang="en-US" altLang="en-US"/>
              <a:pPr/>
              <a:t>‹#›</a:t>
            </a:fld>
            <a:endParaRPr lang="en-US" altLang="en-US"/>
          </a:p>
        </p:txBody>
      </p:sp>
    </p:spTree>
    <p:extLst>
      <p:ext uri="{BB962C8B-B14F-4D97-AF65-F5344CB8AC3E}">
        <p14:creationId xmlns:p14="http://schemas.microsoft.com/office/powerpoint/2010/main" val="41748810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7564151D-5E93-4C33-8E2F-BF589E2B78CD}" type="slidenum">
              <a:rPr lang="en-US" altLang="en-US"/>
              <a:pPr/>
              <a:t>‹#›</a:t>
            </a:fld>
            <a:endParaRPr lang="en-US" altLang="en-US"/>
          </a:p>
        </p:txBody>
      </p:sp>
    </p:spTree>
    <p:extLst>
      <p:ext uri="{BB962C8B-B14F-4D97-AF65-F5344CB8AC3E}">
        <p14:creationId xmlns:p14="http://schemas.microsoft.com/office/powerpoint/2010/main" val="14987121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7AE180B8-3F85-456F-99EA-BD0542D25A58}" type="slidenum">
              <a:rPr lang="en-US" altLang="en-US"/>
              <a:pPr/>
              <a:t>‹#›</a:t>
            </a:fld>
            <a:endParaRPr lang="en-US" altLang="en-US"/>
          </a:p>
        </p:txBody>
      </p:sp>
    </p:spTree>
    <p:extLst>
      <p:ext uri="{BB962C8B-B14F-4D97-AF65-F5344CB8AC3E}">
        <p14:creationId xmlns:p14="http://schemas.microsoft.com/office/powerpoint/2010/main" val="15129126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FF01690D-A604-4588-AC14-E67829688886}" type="slidenum">
              <a:rPr lang="en-US" altLang="en-US"/>
              <a:pPr/>
              <a:t>‹#›</a:t>
            </a:fld>
            <a:endParaRPr lang="en-US" altLang="en-US"/>
          </a:p>
        </p:txBody>
      </p:sp>
    </p:spTree>
    <p:extLst>
      <p:ext uri="{BB962C8B-B14F-4D97-AF65-F5344CB8AC3E}">
        <p14:creationId xmlns:p14="http://schemas.microsoft.com/office/powerpoint/2010/main" val="17199468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871AE97-869E-41C5-87D7-ED1C665507E3}" type="slidenum">
              <a:rPr lang="en-US" altLang="en-US"/>
              <a:pPr/>
              <a:t>‹#›</a:t>
            </a:fld>
            <a:endParaRPr lang="en-US" altLang="en-US"/>
          </a:p>
        </p:txBody>
      </p:sp>
    </p:spTree>
    <p:extLst>
      <p:ext uri="{BB962C8B-B14F-4D97-AF65-F5344CB8AC3E}">
        <p14:creationId xmlns:p14="http://schemas.microsoft.com/office/powerpoint/2010/main" val="14814058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DB06C3FB-5A7D-49D1-8985-FDA1F38EFEBB}" type="slidenum">
              <a:rPr lang="en-US" altLang="en-US"/>
              <a:pPr/>
              <a:t>‹#›</a:t>
            </a:fld>
            <a:endParaRPr lang="en-US" altLang="en-US"/>
          </a:p>
        </p:txBody>
      </p:sp>
    </p:spTree>
    <p:extLst>
      <p:ext uri="{BB962C8B-B14F-4D97-AF65-F5344CB8AC3E}">
        <p14:creationId xmlns:p14="http://schemas.microsoft.com/office/powerpoint/2010/main" val="17543999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5343EAD-CC92-4F20-A661-4C954EC8794B}" type="slidenum">
              <a:rPr lang="en-US" altLang="en-US"/>
              <a:pPr/>
              <a:t>‹#›</a:t>
            </a:fld>
            <a:endParaRPr lang="en-US" altLang="en-US"/>
          </a:p>
        </p:txBody>
      </p:sp>
    </p:spTree>
    <p:extLst>
      <p:ext uri="{BB962C8B-B14F-4D97-AF65-F5344CB8AC3E}">
        <p14:creationId xmlns:p14="http://schemas.microsoft.com/office/powerpoint/2010/main" val="117373101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876C7488-305F-4E56-B5DB-3D0935ED2EAD}" type="slidenum">
              <a:rPr lang="en-US" altLang="en-US"/>
              <a:pPr/>
              <a:t>‹#›</a:t>
            </a:fld>
            <a:endParaRPr lang="en-US" altLang="en-US"/>
          </a:p>
        </p:txBody>
      </p:sp>
    </p:spTree>
    <p:extLst>
      <p:ext uri="{BB962C8B-B14F-4D97-AF65-F5344CB8AC3E}">
        <p14:creationId xmlns:p14="http://schemas.microsoft.com/office/powerpoint/2010/main" val="9030575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982713A6-03DF-49B0-A0A5-33D8D8FB47D9}" type="slidenum">
              <a:rPr lang="en-US" altLang="en-US"/>
              <a:pPr/>
              <a:t>‹#›</a:t>
            </a:fld>
            <a:endParaRPr lang="en-US" altLang="en-US"/>
          </a:p>
        </p:txBody>
      </p:sp>
    </p:spTree>
    <p:extLst>
      <p:ext uri="{BB962C8B-B14F-4D97-AF65-F5344CB8AC3E}">
        <p14:creationId xmlns:p14="http://schemas.microsoft.com/office/powerpoint/2010/main" val="234779911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AD6DA95-3D4F-44C9-BC57-C7381E8BEF10}" type="slidenum">
              <a:rPr lang="en-US" altLang="en-US"/>
              <a:pPr/>
              <a:t>‹#›</a:t>
            </a:fld>
            <a:endParaRPr lang="en-US" altLang="en-US"/>
          </a:p>
        </p:txBody>
      </p:sp>
    </p:spTree>
    <p:extLst>
      <p:ext uri="{BB962C8B-B14F-4D97-AF65-F5344CB8AC3E}">
        <p14:creationId xmlns:p14="http://schemas.microsoft.com/office/powerpoint/2010/main" val="239342557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764CCBB2-DE77-4F94-9DF1-085B4AA5BC84}" type="slidenum">
              <a:rPr lang="en-US" altLang="en-US"/>
              <a:pPr/>
              <a:t>‹#›</a:t>
            </a:fld>
            <a:endParaRPr lang="en-US" altLang="en-US"/>
          </a:p>
        </p:txBody>
      </p:sp>
    </p:spTree>
    <p:extLst>
      <p:ext uri="{BB962C8B-B14F-4D97-AF65-F5344CB8AC3E}">
        <p14:creationId xmlns:p14="http://schemas.microsoft.com/office/powerpoint/2010/main" val="32106120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F49AD625-B49B-4859-B6DB-B5DE2BF68CA0}" type="slidenum">
              <a:rPr lang="en-US" altLang="en-US"/>
              <a:pPr/>
              <a:t>‹#›</a:t>
            </a:fld>
            <a:endParaRPr lang="en-US" altLang="en-US"/>
          </a:p>
        </p:txBody>
      </p:sp>
    </p:spTree>
    <p:extLst>
      <p:ext uri="{BB962C8B-B14F-4D97-AF65-F5344CB8AC3E}">
        <p14:creationId xmlns:p14="http://schemas.microsoft.com/office/powerpoint/2010/main" val="19273213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63084" y="2906713"/>
            <a:ext cx="5080000"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246284" y="2906713"/>
            <a:ext cx="5080000"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5EE8A76B-F84F-4156-BB69-A1C4528B508E}" type="slidenum">
              <a:rPr lang="en-US" altLang="en-US"/>
              <a:pPr/>
              <a:t>‹#›</a:t>
            </a:fld>
            <a:endParaRPr lang="en-US" altLang="en-US"/>
          </a:p>
        </p:txBody>
      </p:sp>
    </p:spTree>
    <p:extLst>
      <p:ext uri="{BB962C8B-B14F-4D97-AF65-F5344CB8AC3E}">
        <p14:creationId xmlns:p14="http://schemas.microsoft.com/office/powerpoint/2010/main" val="20579180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43AF6CBE-DA2C-41AC-A717-103BBAA42BAF}" type="slidenum">
              <a:rPr lang="en-US" altLang="en-US"/>
              <a:pPr/>
              <a:t>‹#›</a:t>
            </a:fld>
            <a:endParaRPr lang="en-US" altLang="en-US"/>
          </a:p>
        </p:txBody>
      </p:sp>
    </p:spTree>
    <p:extLst>
      <p:ext uri="{BB962C8B-B14F-4D97-AF65-F5344CB8AC3E}">
        <p14:creationId xmlns:p14="http://schemas.microsoft.com/office/powerpoint/2010/main" val="68203480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ACBEFC01-DD1C-4925-9496-8F4E9495C522}" type="slidenum">
              <a:rPr lang="en-US" altLang="en-US"/>
              <a:pPr/>
              <a:t>‹#›</a:t>
            </a:fld>
            <a:endParaRPr lang="en-US" altLang="en-US"/>
          </a:p>
        </p:txBody>
      </p:sp>
    </p:spTree>
    <p:extLst>
      <p:ext uri="{BB962C8B-B14F-4D97-AF65-F5344CB8AC3E}">
        <p14:creationId xmlns:p14="http://schemas.microsoft.com/office/powerpoint/2010/main" val="138643166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517ED586-A3C1-4FFB-97A6-62FCA1FD31AC}" type="slidenum">
              <a:rPr lang="en-US" altLang="en-US"/>
              <a:pPr/>
              <a:t>‹#›</a:t>
            </a:fld>
            <a:endParaRPr lang="en-US" altLang="en-US"/>
          </a:p>
        </p:txBody>
      </p:sp>
    </p:spTree>
    <p:extLst>
      <p:ext uri="{BB962C8B-B14F-4D97-AF65-F5344CB8AC3E}">
        <p14:creationId xmlns:p14="http://schemas.microsoft.com/office/powerpoint/2010/main" val="41485563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BEE83265-5E13-4D89-B348-F78AE2DC067C}" type="slidenum">
              <a:rPr lang="en-US" altLang="en-US"/>
              <a:pPr/>
              <a:t>‹#›</a:t>
            </a:fld>
            <a:endParaRPr lang="en-US" altLang="en-US"/>
          </a:p>
        </p:txBody>
      </p:sp>
    </p:spTree>
    <p:extLst>
      <p:ext uri="{BB962C8B-B14F-4D97-AF65-F5344CB8AC3E}">
        <p14:creationId xmlns:p14="http://schemas.microsoft.com/office/powerpoint/2010/main" val="314196262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25925129-FB85-42B9-8955-9EB2D2939A8B}" type="slidenum">
              <a:rPr lang="en-US" altLang="en-US"/>
              <a:pPr/>
              <a:t>‹#›</a:t>
            </a:fld>
            <a:endParaRPr lang="en-US" altLang="en-US"/>
          </a:p>
        </p:txBody>
      </p:sp>
    </p:spTree>
    <p:extLst>
      <p:ext uri="{BB962C8B-B14F-4D97-AF65-F5344CB8AC3E}">
        <p14:creationId xmlns:p14="http://schemas.microsoft.com/office/powerpoint/2010/main" val="34828058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29C1E40A-7701-4B10-A4FD-C9EE6D080DD0}" type="slidenum">
              <a:rPr lang="en-US" altLang="en-US"/>
              <a:pPr/>
              <a:t>‹#›</a:t>
            </a:fld>
            <a:endParaRPr lang="en-US" altLang="en-US"/>
          </a:p>
        </p:txBody>
      </p:sp>
    </p:spTree>
    <p:extLst>
      <p:ext uri="{BB962C8B-B14F-4D97-AF65-F5344CB8AC3E}">
        <p14:creationId xmlns:p14="http://schemas.microsoft.com/office/powerpoint/2010/main" val="55647306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F0C23BD0-8500-48CC-B05A-E818ABC85E43}" type="slidenum">
              <a:rPr lang="en-US" altLang="en-US"/>
              <a:pPr/>
              <a:t>‹#›</a:t>
            </a:fld>
            <a:endParaRPr lang="en-US" altLang="en-US"/>
          </a:p>
        </p:txBody>
      </p:sp>
    </p:spTree>
    <p:extLst>
      <p:ext uri="{BB962C8B-B14F-4D97-AF65-F5344CB8AC3E}">
        <p14:creationId xmlns:p14="http://schemas.microsoft.com/office/powerpoint/2010/main" val="6426038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484" y="2906713"/>
            <a:ext cx="2590800" cy="286226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963084" y="2906713"/>
            <a:ext cx="7569200" cy="28622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B823547F-3FE2-4EC6-9EB7-C6B4F732C3C3}" type="slidenum">
              <a:rPr lang="en-US" altLang="en-US"/>
              <a:pPr/>
              <a:t>‹#›</a:t>
            </a:fld>
            <a:endParaRPr lang="en-US" altLang="en-US"/>
          </a:p>
        </p:txBody>
      </p:sp>
    </p:spTree>
    <p:extLst>
      <p:ext uri="{BB962C8B-B14F-4D97-AF65-F5344CB8AC3E}">
        <p14:creationId xmlns:p14="http://schemas.microsoft.com/office/powerpoint/2010/main" val="363910224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158B21E7-4069-4DCB-9472-BD86814B3F60}" type="slidenum">
              <a:rPr lang="en-US" altLang="en-US"/>
              <a:pPr/>
              <a:t>‹#›</a:t>
            </a:fld>
            <a:endParaRPr lang="en-US" altLang="en-US"/>
          </a:p>
        </p:txBody>
      </p:sp>
    </p:spTree>
    <p:extLst>
      <p:ext uri="{BB962C8B-B14F-4D97-AF65-F5344CB8AC3E}">
        <p14:creationId xmlns:p14="http://schemas.microsoft.com/office/powerpoint/2010/main" val="137360809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4EBE6250-61C2-4B86-A289-07EB3AE28213}" type="slidenum">
              <a:rPr lang="en-US" altLang="en-US"/>
              <a:pPr/>
              <a:t>‹#›</a:t>
            </a:fld>
            <a:endParaRPr lang="en-US" altLang="en-US"/>
          </a:p>
        </p:txBody>
      </p:sp>
    </p:spTree>
    <p:extLst>
      <p:ext uri="{BB962C8B-B14F-4D97-AF65-F5344CB8AC3E}">
        <p14:creationId xmlns:p14="http://schemas.microsoft.com/office/powerpoint/2010/main" val="249384051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8976820A-2C25-4BC6-84CD-6C2B96EF0176}" type="slidenum">
              <a:rPr lang="en-US" altLang="en-US"/>
              <a:pPr/>
              <a:t>‹#›</a:t>
            </a:fld>
            <a:endParaRPr lang="en-US" altLang="en-US"/>
          </a:p>
        </p:txBody>
      </p:sp>
    </p:spTree>
    <p:extLst>
      <p:ext uri="{BB962C8B-B14F-4D97-AF65-F5344CB8AC3E}">
        <p14:creationId xmlns:p14="http://schemas.microsoft.com/office/powerpoint/2010/main" val="307058150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598613"/>
            <a:ext cx="25908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403600" y="1598613"/>
            <a:ext cx="25908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D174F1EE-2640-4C35-B552-83026D1F6616}" type="slidenum">
              <a:rPr lang="en-US" altLang="en-US"/>
              <a:pPr/>
              <a:t>‹#›</a:t>
            </a:fld>
            <a:endParaRPr lang="en-US" altLang="en-US"/>
          </a:p>
        </p:txBody>
      </p:sp>
    </p:spTree>
    <p:extLst>
      <p:ext uri="{BB962C8B-B14F-4D97-AF65-F5344CB8AC3E}">
        <p14:creationId xmlns:p14="http://schemas.microsoft.com/office/powerpoint/2010/main" val="293865352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4AE34466-394E-483A-8255-1467C9D7B057}" type="slidenum">
              <a:rPr lang="en-US" altLang="en-US"/>
              <a:pPr/>
              <a:t>‹#›</a:t>
            </a:fld>
            <a:endParaRPr lang="en-US" altLang="en-US"/>
          </a:p>
        </p:txBody>
      </p:sp>
    </p:spTree>
    <p:extLst>
      <p:ext uri="{BB962C8B-B14F-4D97-AF65-F5344CB8AC3E}">
        <p14:creationId xmlns:p14="http://schemas.microsoft.com/office/powerpoint/2010/main" val="234967521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393128C1-9DE2-4D26-A30E-033031DF4C61}" type="slidenum">
              <a:rPr lang="en-US" altLang="en-US"/>
              <a:pPr/>
              <a:t>‹#›</a:t>
            </a:fld>
            <a:endParaRPr lang="en-US" altLang="en-US"/>
          </a:p>
        </p:txBody>
      </p:sp>
    </p:spTree>
    <p:extLst>
      <p:ext uri="{BB962C8B-B14F-4D97-AF65-F5344CB8AC3E}">
        <p14:creationId xmlns:p14="http://schemas.microsoft.com/office/powerpoint/2010/main" val="3286683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828800" y="3886200"/>
            <a:ext cx="41656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3886200"/>
            <a:ext cx="41656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7D20DA0D-657C-4E50-AAAE-C8A742EC2A2D}" type="slidenum">
              <a:rPr lang="en-US" altLang="en-US"/>
              <a:pPr/>
              <a:t>‹#›</a:t>
            </a:fld>
            <a:endParaRPr lang="en-US" altLang="en-US"/>
          </a:p>
        </p:txBody>
      </p:sp>
    </p:spTree>
    <p:extLst>
      <p:ext uri="{BB962C8B-B14F-4D97-AF65-F5344CB8AC3E}">
        <p14:creationId xmlns:p14="http://schemas.microsoft.com/office/powerpoint/2010/main" val="429404998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F94BB95-CA48-403D-83F6-D304D8809CFA}" type="slidenum">
              <a:rPr lang="en-US" altLang="en-US"/>
              <a:pPr/>
              <a:t>‹#›</a:t>
            </a:fld>
            <a:endParaRPr lang="en-US" altLang="en-US"/>
          </a:p>
        </p:txBody>
      </p:sp>
    </p:spTree>
    <p:extLst>
      <p:ext uri="{BB962C8B-B14F-4D97-AF65-F5344CB8AC3E}">
        <p14:creationId xmlns:p14="http://schemas.microsoft.com/office/powerpoint/2010/main" val="134649623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D2B0821-8C21-471C-8A1A-28093FF616F7}" type="slidenum">
              <a:rPr lang="en-US" altLang="en-US"/>
              <a:pPr/>
              <a:t>‹#›</a:t>
            </a:fld>
            <a:endParaRPr lang="en-US" altLang="en-US"/>
          </a:p>
        </p:txBody>
      </p:sp>
    </p:spTree>
    <p:extLst>
      <p:ext uri="{BB962C8B-B14F-4D97-AF65-F5344CB8AC3E}">
        <p14:creationId xmlns:p14="http://schemas.microsoft.com/office/powerpoint/2010/main" val="176206810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F7739BA-5A64-412C-B092-6DA92D2F7F36}" type="slidenum">
              <a:rPr lang="en-US" altLang="en-US"/>
              <a:pPr/>
              <a:t>‹#›</a:t>
            </a:fld>
            <a:endParaRPr lang="en-US" altLang="en-US"/>
          </a:p>
        </p:txBody>
      </p:sp>
    </p:spTree>
    <p:extLst>
      <p:ext uri="{BB962C8B-B14F-4D97-AF65-F5344CB8AC3E}">
        <p14:creationId xmlns:p14="http://schemas.microsoft.com/office/powerpoint/2010/main" val="191028369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41BC511D-F2ED-4336-9F30-16BBEB98D3D3}" type="slidenum">
              <a:rPr lang="en-US" altLang="en-US"/>
              <a:pPr/>
              <a:t>‹#›</a:t>
            </a:fld>
            <a:endParaRPr lang="en-US" altLang="en-US"/>
          </a:p>
        </p:txBody>
      </p:sp>
    </p:spTree>
    <p:extLst>
      <p:ext uri="{BB962C8B-B14F-4D97-AF65-F5344CB8AC3E}">
        <p14:creationId xmlns:p14="http://schemas.microsoft.com/office/powerpoint/2010/main" val="313762921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AA6DE84F-F009-4CF9-B3C3-A14E86AA80DB}" type="slidenum">
              <a:rPr lang="en-US" altLang="en-US"/>
              <a:pPr/>
              <a:t>‹#›</a:t>
            </a:fld>
            <a:endParaRPr lang="en-US" altLang="en-US"/>
          </a:p>
        </p:txBody>
      </p:sp>
    </p:spTree>
    <p:extLst>
      <p:ext uri="{BB962C8B-B14F-4D97-AF65-F5344CB8AC3E}">
        <p14:creationId xmlns:p14="http://schemas.microsoft.com/office/powerpoint/2010/main" val="18170030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52236F58-3D50-4F92-89E9-DCC81F142405}" type="slidenum">
              <a:rPr lang="en-US" altLang="en-US"/>
              <a:pPr/>
              <a:t>‹#›</a:t>
            </a:fld>
            <a:endParaRPr lang="en-US" altLang="en-US"/>
          </a:p>
        </p:txBody>
      </p:sp>
    </p:spTree>
    <p:extLst>
      <p:ext uri="{BB962C8B-B14F-4D97-AF65-F5344CB8AC3E}">
        <p14:creationId xmlns:p14="http://schemas.microsoft.com/office/powerpoint/2010/main" val="132431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3895A9E2-C97E-44FD-B600-E6D6F6E82081}" type="slidenum">
              <a:rPr lang="en-US" altLang="en-US"/>
              <a:pPr/>
              <a:t>‹#›</a:t>
            </a:fld>
            <a:endParaRPr lang="en-US" altLang="en-US"/>
          </a:p>
        </p:txBody>
      </p:sp>
    </p:spTree>
    <p:extLst>
      <p:ext uri="{BB962C8B-B14F-4D97-AF65-F5344CB8AC3E}">
        <p14:creationId xmlns:p14="http://schemas.microsoft.com/office/powerpoint/2010/main" val="28015213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5049137E-989B-47C3-8EBF-816D1DBE2A1B}" type="slidenum">
              <a:rPr lang="en-US" altLang="en-US"/>
              <a:pPr/>
              <a:t>‹#›</a:t>
            </a:fld>
            <a:endParaRPr lang="en-US" altLang="en-US"/>
          </a:p>
        </p:txBody>
      </p:sp>
    </p:spTree>
    <p:extLst>
      <p:ext uri="{BB962C8B-B14F-4D97-AF65-F5344CB8AC3E}">
        <p14:creationId xmlns:p14="http://schemas.microsoft.com/office/powerpoint/2010/main" val="29358738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010E0BE-1415-472A-A551-264E9F8C2750}" type="slidenum">
              <a:rPr lang="en-US" altLang="en-US"/>
              <a:pPr/>
              <a:t>‹#›</a:t>
            </a:fld>
            <a:endParaRPr lang="en-US" altLang="en-US"/>
          </a:p>
        </p:txBody>
      </p:sp>
    </p:spTree>
    <p:extLst>
      <p:ext uri="{BB962C8B-B14F-4D97-AF65-F5344CB8AC3E}">
        <p14:creationId xmlns:p14="http://schemas.microsoft.com/office/powerpoint/2010/main" val="17800231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BF64967-94D8-466F-B558-354B0032E119}" type="slidenum">
              <a:rPr lang="en-US" altLang="en-US"/>
              <a:pPr/>
              <a:t>‹#›</a:t>
            </a:fld>
            <a:endParaRPr lang="en-US" altLang="en-US"/>
          </a:p>
        </p:txBody>
      </p:sp>
    </p:spTree>
    <p:extLst>
      <p:ext uri="{BB962C8B-B14F-4D97-AF65-F5344CB8AC3E}">
        <p14:creationId xmlns:p14="http://schemas.microsoft.com/office/powerpoint/2010/main" val="11168540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0" y="2130426"/>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1027" name="Rectangle 2"/>
          <p:cNvSpPr>
            <a:spLocks noGrp="1" noChangeArrowheads="1"/>
          </p:cNvSpPr>
          <p:nvPr>
            <p:ph type="body" idx="1"/>
          </p:nvPr>
        </p:nvSpPr>
        <p:spPr bwMode="auto">
          <a:xfrm>
            <a:off x="1828800" y="3886200"/>
            <a:ext cx="853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2" name="Text Box 3"/>
          <p:cNvSpPr txBox="1">
            <a:spLocks noGrp="1" noChangeArrowheads="1"/>
          </p:cNvSpPr>
          <p:nvPr>
            <p:ph type="sldNum" sz="quarter" idx="4"/>
          </p:nvPr>
        </p:nvSpPr>
        <p:spPr bwMode="auto">
          <a:xfrm>
            <a:off x="11205634" y="6454775"/>
            <a:ext cx="376767"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Lucida Grande" charset="0"/>
                <a:sym typeface="Lucida Grande" charset="0"/>
              </a:defRPr>
            </a:lvl1pPr>
          </a:lstStyle>
          <a:p>
            <a:fld id="{CB93EC48-DDEE-473C-8EFE-634C67B9EB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9pPr>
    </p:titleStyle>
    <p:bodyStyle>
      <a:lvl1pPr marL="342900" indent="-342900" algn="ctr" rtl="0" eaLnBrk="0" fontAlgn="base" hangingPunct="0">
        <a:spcBef>
          <a:spcPts val="800"/>
        </a:spcBef>
        <a:spcAft>
          <a:spcPct val="0"/>
        </a:spcAft>
        <a:defRPr sz="3200">
          <a:solidFill>
            <a:srgbClr val="878787"/>
          </a:solidFill>
          <a:latin typeface="+mn-lt"/>
          <a:ea typeface="+mn-ea"/>
          <a:cs typeface="+mn-cs"/>
          <a:sym typeface="Lucida Grande" charset="0"/>
        </a:defRPr>
      </a:lvl1pPr>
      <a:lvl2pPr marL="419100" indent="38100" algn="ctr" rtl="0" eaLnBrk="0" fontAlgn="base" hangingPunct="0">
        <a:spcBef>
          <a:spcPts val="700"/>
        </a:spcBef>
        <a:spcAft>
          <a:spcPct val="0"/>
        </a:spcAft>
        <a:defRPr sz="2800">
          <a:solidFill>
            <a:srgbClr val="878787"/>
          </a:solidFill>
          <a:latin typeface="+mn-lt"/>
          <a:ea typeface="+mn-ea"/>
          <a:cs typeface="+mn-cs"/>
          <a:sym typeface="Lucida Grande" charset="0"/>
        </a:defRPr>
      </a:lvl2pPr>
      <a:lvl3pPr marL="876300" indent="38100" algn="ctr" rtl="0" eaLnBrk="0" fontAlgn="base" hangingPunct="0">
        <a:spcBef>
          <a:spcPts val="600"/>
        </a:spcBef>
        <a:spcAft>
          <a:spcPct val="0"/>
        </a:spcAft>
        <a:defRPr sz="2400">
          <a:solidFill>
            <a:srgbClr val="878787"/>
          </a:solidFill>
          <a:latin typeface="+mn-lt"/>
          <a:ea typeface="+mn-ea"/>
          <a:cs typeface="+mn-cs"/>
          <a:sym typeface="Lucida Grande" charset="0"/>
        </a:defRPr>
      </a:lvl3pPr>
      <a:lvl4pPr marL="1333500" indent="38100" algn="ctr" rtl="0" eaLnBrk="0" fontAlgn="base" hangingPunct="0">
        <a:spcBef>
          <a:spcPts val="500"/>
        </a:spcBef>
        <a:spcAft>
          <a:spcPct val="0"/>
        </a:spcAft>
        <a:defRPr sz="2000">
          <a:solidFill>
            <a:srgbClr val="878787"/>
          </a:solidFill>
          <a:latin typeface="+mn-lt"/>
          <a:ea typeface="+mn-ea"/>
          <a:cs typeface="+mn-cs"/>
          <a:sym typeface="Lucida Grande" charset="0"/>
        </a:defRPr>
      </a:lvl4pPr>
      <a:lvl5pPr marL="1790700" indent="38100" algn="ctr" rtl="0" eaLnBrk="0" fontAlgn="base" hangingPunct="0">
        <a:spcBef>
          <a:spcPts val="500"/>
        </a:spcBef>
        <a:spcAft>
          <a:spcPct val="0"/>
        </a:spcAft>
        <a:defRPr sz="2000">
          <a:solidFill>
            <a:srgbClr val="878787"/>
          </a:solidFill>
          <a:latin typeface="+mn-lt"/>
          <a:ea typeface="+mn-ea"/>
          <a:cs typeface="+mn-cs"/>
          <a:sym typeface="Lucida Grande" charset="0"/>
        </a:defRPr>
      </a:lvl5pPr>
      <a:lvl6pPr marL="2247900" algn="ctr" rtl="0" fontAlgn="base">
        <a:spcBef>
          <a:spcPts val="500"/>
        </a:spcBef>
        <a:spcAft>
          <a:spcPct val="0"/>
        </a:spcAft>
        <a:defRPr sz="2000">
          <a:solidFill>
            <a:srgbClr val="878787"/>
          </a:solidFill>
          <a:latin typeface="+mn-lt"/>
          <a:ea typeface="+mn-ea"/>
          <a:cs typeface="+mn-cs"/>
          <a:sym typeface="Lucida Grande" charset="0"/>
        </a:defRPr>
      </a:lvl6pPr>
      <a:lvl7pPr marL="2705100" algn="ctr" rtl="0" fontAlgn="base">
        <a:spcBef>
          <a:spcPts val="500"/>
        </a:spcBef>
        <a:spcAft>
          <a:spcPct val="0"/>
        </a:spcAft>
        <a:defRPr sz="2000">
          <a:solidFill>
            <a:srgbClr val="878787"/>
          </a:solidFill>
          <a:latin typeface="+mn-lt"/>
          <a:ea typeface="+mn-ea"/>
          <a:cs typeface="+mn-cs"/>
          <a:sym typeface="Lucida Grande" charset="0"/>
        </a:defRPr>
      </a:lvl7pPr>
      <a:lvl8pPr marL="3162300" algn="ctr" rtl="0" fontAlgn="base">
        <a:spcBef>
          <a:spcPts val="500"/>
        </a:spcBef>
        <a:spcAft>
          <a:spcPct val="0"/>
        </a:spcAft>
        <a:defRPr sz="2000">
          <a:solidFill>
            <a:srgbClr val="878787"/>
          </a:solidFill>
          <a:latin typeface="+mn-lt"/>
          <a:ea typeface="+mn-ea"/>
          <a:cs typeface="+mn-cs"/>
          <a:sym typeface="Lucida Grande" charset="0"/>
        </a:defRPr>
      </a:lvl8pPr>
      <a:lvl9pPr marL="36195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2051" name="Rectangle 2"/>
          <p:cNvSpPr>
            <a:spLocks noGrp="1" noChangeArrowheads="1"/>
          </p:cNvSpPr>
          <p:nvPr>
            <p:ph type="body" idx="1"/>
          </p:nvPr>
        </p:nvSpPr>
        <p:spPr bwMode="auto">
          <a:xfrm>
            <a:off x="609600" y="1598613"/>
            <a:ext cx="10972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2" name="Text Box 3"/>
          <p:cNvSpPr txBox="1">
            <a:spLocks noGrp="1" noChangeArrowheads="1"/>
          </p:cNvSpPr>
          <p:nvPr>
            <p:ph type="sldNum" sz="quarter" idx="4"/>
          </p:nvPr>
        </p:nvSpPr>
        <p:spPr bwMode="auto">
          <a:xfrm>
            <a:off x="11205634" y="6454775"/>
            <a:ext cx="376767"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Lucida Grande" charset="0"/>
                <a:sym typeface="Lucida Grande" charset="0"/>
              </a:defRPr>
            </a:lvl1pPr>
          </a:lstStyle>
          <a:p>
            <a:fld id="{CA8EDD49-84E9-403F-BEC7-A6301B8C049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Lucida Grande" charset="0"/>
        </a:defRPr>
      </a:lvl1pPr>
      <a:lvl2pPr marL="704850" indent="-28575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2pPr>
      <a:lvl3pPr marL="1104900" indent="-228600" algn="l" rtl="0" eaLnBrk="0" fontAlgn="base" hangingPunct="0">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Lucida Grande" charset="0"/>
        </a:defRPr>
      </a:lvl3pPr>
      <a:lvl4pPr marL="15621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Lucida Grande" charset="0"/>
        </a:defRPr>
      </a:lvl4pPr>
      <a:lvl5pPr marL="20193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963084" y="4406901"/>
            <a:ext cx="103632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title style</a:t>
            </a:r>
          </a:p>
        </p:txBody>
      </p:sp>
      <p:sp>
        <p:nvSpPr>
          <p:cNvPr id="3075" name="Rectangle 2"/>
          <p:cNvSpPr>
            <a:spLocks noGrp="1" noChangeArrowheads="1"/>
          </p:cNvSpPr>
          <p:nvPr>
            <p:ph type="body" idx="1"/>
          </p:nvPr>
        </p:nvSpPr>
        <p:spPr bwMode="auto">
          <a:xfrm>
            <a:off x="963084" y="2906713"/>
            <a:ext cx="103632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2" name="Text Box 3"/>
          <p:cNvSpPr txBox="1">
            <a:spLocks noGrp="1" noChangeArrowheads="1"/>
          </p:cNvSpPr>
          <p:nvPr>
            <p:ph type="sldNum" sz="quarter" idx="4"/>
          </p:nvPr>
        </p:nvSpPr>
        <p:spPr bwMode="auto">
          <a:xfrm>
            <a:off x="11205634" y="6454775"/>
            <a:ext cx="376767"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Lucida Grande" charset="0"/>
                <a:sym typeface="Lucida Grande" charset="0"/>
              </a:defRPr>
            </a:lvl1pPr>
          </a:lstStyle>
          <a:p>
            <a:fld id="{596F4C34-BAD1-46A5-9CDA-F190E6414A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hf hdr="0" ftr="0" dt="0"/>
  <p:txStyles>
    <p:titleStyle>
      <a:lvl1pPr algn="l" rtl="0" eaLnBrk="0" fontAlgn="base" hangingPunct="0">
        <a:spcBef>
          <a:spcPct val="0"/>
        </a:spcBef>
        <a:spcAft>
          <a:spcPct val="0"/>
        </a:spcAft>
        <a:defRPr sz="4000">
          <a:solidFill>
            <a:schemeClr val="tx1"/>
          </a:solidFill>
          <a:latin typeface="+mj-lt"/>
          <a:ea typeface="+mj-ea"/>
          <a:cs typeface="+mj-cs"/>
          <a:sym typeface="Lucida Grande" charset="0"/>
        </a:defRPr>
      </a:lvl1pPr>
      <a:lvl2pPr algn="l" rtl="0" eaLnBrk="0" fontAlgn="base" hangingPunct="0">
        <a:spcBef>
          <a:spcPct val="0"/>
        </a:spcBef>
        <a:spcAft>
          <a:spcPct val="0"/>
        </a:spcAft>
        <a:defRPr sz="4000">
          <a:solidFill>
            <a:schemeClr val="tx1"/>
          </a:solidFill>
          <a:latin typeface="Lucida Grande" charset="0"/>
          <a:ea typeface="ヒラギノ角ゴ ProN W3" charset="-128"/>
          <a:cs typeface="ヒラギノ角ゴ ProN W3" charset="-128"/>
          <a:sym typeface="Lucida Grande" charset="0"/>
        </a:defRPr>
      </a:lvl2pPr>
      <a:lvl3pPr algn="l" rtl="0" eaLnBrk="0" fontAlgn="base" hangingPunct="0">
        <a:spcBef>
          <a:spcPct val="0"/>
        </a:spcBef>
        <a:spcAft>
          <a:spcPct val="0"/>
        </a:spcAft>
        <a:defRPr sz="4000">
          <a:solidFill>
            <a:schemeClr val="tx1"/>
          </a:solidFill>
          <a:latin typeface="Lucida Grande" charset="0"/>
          <a:ea typeface="ヒラギノ角ゴ ProN W3" charset="-128"/>
          <a:cs typeface="ヒラギノ角ゴ ProN W3" charset="-128"/>
          <a:sym typeface="Lucida Grande" charset="0"/>
        </a:defRPr>
      </a:lvl3pPr>
      <a:lvl4pPr algn="l" rtl="0" eaLnBrk="0" fontAlgn="base" hangingPunct="0">
        <a:spcBef>
          <a:spcPct val="0"/>
        </a:spcBef>
        <a:spcAft>
          <a:spcPct val="0"/>
        </a:spcAft>
        <a:defRPr sz="4000">
          <a:solidFill>
            <a:schemeClr val="tx1"/>
          </a:solidFill>
          <a:latin typeface="Lucida Grande" charset="0"/>
          <a:ea typeface="ヒラギノ角ゴ ProN W3" charset="-128"/>
          <a:cs typeface="ヒラギノ角ゴ ProN W3" charset="-128"/>
          <a:sym typeface="Lucida Grande" charset="0"/>
        </a:defRPr>
      </a:lvl4pPr>
      <a:lvl5pPr algn="l" rtl="0" eaLnBrk="0" fontAlgn="base" hangingPunct="0">
        <a:spcBef>
          <a:spcPct val="0"/>
        </a:spcBef>
        <a:spcAft>
          <a:spcPct val="0"/>
        </a:spcAft>
        <a:defRPr sz="4000">
          <a:solidFill>
            <a:schemeClr val="tx1"/>
          </a:solidFill>
          <a:latin typeface="Lucida Grande" charset="0"/>
          <a:ea typeface="ヒラギノ角ゴ ProN W3" charset="-128"/>
          <a:cs typeface="ヒラギノ角ゴ ProN W3" charset="-128"/>
          <a:sym typeface="Lucida Grande" charset="0"/>
        </a:defRPr>
      </a:lvl5pPr>
      <a:lvl6pPr marL="457200" algn="l" rtl="0" fontAlgn="base">
        <a:spcBef>
          <a:spcPct val="0"/>
        </a:spcBef>
        <a:spcAft>
          <a:spcPct val="0"/>
        </a:spcAft>
        <a:defRPr sz="4000">
          <a:solidFill>
            <a:schemeClr val="tx1"/>
          </a:solidFill>
          <a:latin typeface="Lucida Grande" charset="0"/>
          <a:ea typeface="ヒラギノ角ゴ ProN W3" charset="-128"/>
          <a:cs typeface="ヒラギノ角ゴ ProN W3" charset="-128"/>
          <a:sym typeface="Lucida Grande" charset="0"/>
        </a:defRPr>
      </a:lvl6pPr>
      <a:lvl7pPr marL="914400" algn="l" rtl="0" fontAlgn="base">
        <a:spcBef>
          <a:spcPct val="0"/>
        </a:spcBef>
        <a:spcAft>
          <a:spcPct val="0"/>
        </a:spcAft>
        <a:defRPr sz="4000">
          <a:solidFill>
            <a:schemeClr val="tx1"/>
          </a:solidFill>
          <a:latin typeface="Lucida Grande" charset="0"/>
          <a:ea typeface="ヒラギノ角ゴ ProN W3" charset="-128"/>
          <a:cs typeface="ヒラギノ角ゴ ProN W3" charset="-128"/>
          <a:sym typeface="Lucida Grande" charset="0"/>
        </a:defRPr>
      </a:lvl7pPr>
      <a:lvl8pPr marL="1371600" algn="l" rtl="0" fontAlgn="base">
        <a:spcBef>
          <a:spcPct val="0"/>
        </a:spcBef>
        <a:spcAft>
          <a:spcPct val="0"/>
        </a:spcAft>
        <a:defRPr sz="4000">
          <a:solidFill>
            <a:schemeClr val="tx1"/>
          </a:solidFill>
          <a:latin typeface="Lucida Grande" charset="0"/>
          <a:ea typeface="ヒラギノ角ゴ ProN W3" charset="-128"/>
          <a:cs typeface="ヒラギノ角ゴ ProN W3" charset="-128"/>
          <a:sym typeface="Lucida Grande" charset="0"/>
        </a:defRPr>
      </a:lvl8pPr>
      <a:lvl9pPr marL="1828800" algn="l" rtl="0" fontAlgn="base">
        <a:spcBef>
          <a:spcPct val="0"/>
        </a:spcBef>
        <a:spcAft>
          <a:spcPct val="0"/>
        </a:spcAft>
        <a:defRPr sz="4000">
          <a:solidFill>
            <a:schemeClr val="tx1"/>
          </a:solidFill>
          <a:latin typeface="Lucida Grande" charset="0"/>
          <a:ea typeface="ヒラギノ角ゴ ProN W3" charset="-128"/>
          <a:cs typeface="ヒラギノ角ゴ ProN W3" charset="-128"/>
          <a:sym typeface="Lucida Grande" charset="0"/>
        </a:defRPr>
      </a:lvl9pPr>
    </p:titleStyle>
    <p:bodyStyle>
      <a:lvl1pPr marL="342900" indent="-342900" algn="l" rtl="0" eaLnBrk="0" fontAlgn="base" hangingPunct="0">
        <a:spcBef>
          <a:spcPts val="500"/>
        </a:spcBef>
        <a:spcAft>
          <a:spcPct val="0"/>
        </a:spcAft>
        <a:defRPr sz="2000">
          <a:solidFill>
            <a:srgbClr val="878787"/>
          </a:solidFill>
          <a:latin typeface="+mn-lt"/>
          <a:ea typeface="+mn-ea"/>
          <a:cs typeface="+mn-cs"/>
          <a:sym typeface="Lucida Grande" charset="0"/>
        </a:defRPr>
      </a:lvl1pPr>
      <a:lvl2pPr marL="419100" indent="38100" algn="l" rtl="0" eaLnBrk="0" fontAlgn="base" hangingPunct="0">
        <a:spcBef>
          <a:spcPts val="400"/>
        </a:spcBef>
        <a:spcAft>
          <a:spcPct val="0"/>
        </a:spcAft>
        <a:defRPr>
          <a:solidFill>
            <a:srgbClr val="878787"/>
          </a:solidFill>
          <a:latin typeface="+mn-lt"/>
          <a:ea typeface="+mn-ea"/>
          <a:cs typeface="+mn-cs"/>
          <a:sym typeface="Lucida Grande" charset="0"/>
        </a:defRPr>
      </a:lvl2pPr>
      <a:lvl3pPr marL="876300" indent="38100" algn="l" rtl="0" eaLnBrk="0" fontAlgn="base" hangingPunct="0">
        <a:spcBef>
          <a:spcPts val="400"/>
        </a:spcBef>
        <a:spcAft>
          <a:spcPct val="0"/>
        </a:spcAft>
        <a:defRPr sz="1600">
          <a:solidFill>
            <a:srgbClr val="878787"/>
          </a:solidFill>
          <a:latin typeface="+mn-lt"/>
          <a:ea typeface="+mn-ea"/>
          <a:cs typeface="+mn-cs"/>
          <a:sym typeface="Lucida Grande" charset="0"/>
        </a:defRPr>
      </a:lvl3pPr>
      <a:lvl4pPr marL="1333500" indent="38100" algn="l" rtl="0" eaLnBrk="0" fontAlgn="base" hangingPunct="0">
        <a:spcBef>
          <a:spcPts val="300"/>
        </a:spcBef>
        <a:spcAft>
          <a:spcPct val="0"/>
        </a:spcAft>
        <a:defRPr sz="1400">
          <a:solidFill>
            <a:srgbClr val="878787"/>
          </a:solidFill>
          <a:latin typeface="+mn-lt"/>
          <a:ea typeface="+mn-ea"/>
          <a:cs typeface="+mn-cs"/>
          <a:sym typeface="Lucida Grande" charset="0"/>
        </a:defRPr>
      </a:lvl4pPr>
      <a:lvl5pPr marL="1790700" indent="38100" algn="l" rtl="0" eaLnBrk="0" fontAlgn="base" hangingPunct="0">
        <a:spcBef>
          <a:spcPts val="300"/>
        </a:spcBef>
        <a:spcAft>
          <a:spcPct val="0"/>
        </a:spcAft>
        <a:defRPr sz="1400">
          <a:solidFill>
            <a:srgbClr val="878787"/>
          </a:solidFill>
          <a:latin typeface="+mn-lt"/>
          <a:ea typeface="+mn-ea"/>
          <a:cs typeface="+mn-cs"/>
          <a:sym typeface="Lucida Grande" charset="0"/>
        </a:defRPr>
      </a:lvl5pPr>
      <a:lvl6pPr marL="2247900" algn="l" rtl="0" fontAlgn="base">
        <a:spcBef>
          <a:spcPts val="300"/>
        </a:spcBef>
        <a:spcAft>
          <a:spcPct val="0"/>
        </a:spcAft>
        <a:defRPr sz="1400">
          <a:solidFill>
            <a:srgbClr val="878787"/>
          </a:solidFill>
          <a:latin typeface="+mn-lt"/>
          <a:ea typeface="+mn-ea"/>
          <a:cs typeface="+mn-cs"/>
          <a:sym typeface="Lucida Grande" charset="0"/>
        </a:defRPr>
      </a:lvl6pPr>
      <a:lvl7pPr marL="2705100" algn="l" rtl="0" fontAlgn="base">
        <a:spcBef>
          <a:spcPts val="300"/>
        </a:spcBef>
        <a:spcAft>
          <a:spcPct val="0"/>
        </a:spcAft>
        <a:defRPr sz="1400">
          <a:solidFill>
            <a:srgbClr val="878787"/>
          </a:solidFill>
          <a:latin typeface="+mn-lt"/>
          <a:ea typeface="+mn-ea"/>
          <a:cs typeface="+mn-cs"/>
          <a:sym typeface="Lucida Grande" charset="0"/>
        </a:defRPr>
      </a:lvl7pPr>
      <a:lvl8pPr marL="3162300" algn="l" rtl="0" fontAlgn="base">
        <a:spcBef>
          <a:spcPts val="300"/>
        </a:spcBef>
        <a:spcAft>
          <a:spcPct val="0"/>
        </a:spcAft>
        <a:defRPr sz="1400">
          <a:solidFill>
            <a:srgbClr val="878787"/>
          </a:solidFill>
          <a:latin typeface="+mn-lt"/>
          <a:ea typeface="+mn-ea"/>
          <a:cs typeface="+mn-cs"/>
          <a:sym typeface="Lucida Grande" charset="0"/>
        </a:defRPr>
      </a:lvl8pPr>
      <a:lvl9pPr marL="3619500" algn="l" rtl="0" fontAlgn="base">
        <a:spcBef>
          <a:spcPts val="300"/>
        </a:spcBef>
        <a:spcAft>
          <a:spcPct val="0"/>
        </a:spcAft>
        <a:defRPr sz="1400">
          <a:solidFill>
            <a:srgbClr val="878787"/>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4099" name="Rectangle 2"/>
          <p:cNvSpPr>
            <a:spLocks noGrp="1" noChangeArrowheads="1"/>
          </p:cNvSpPr>
          <p:nvPr>
            <p:ph type="body" idx="1"/>
          </p:nvPr>
        </p:nvSpPr>
        <p:spPr bwMode="auto">
          <a:xfrm>
            <a:off x="609600" y="1598613"/>
            <a:ext cx="5384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2" name="Text Box 3"/>
          <p:cNvSpPr txBox="1">
            <a:spLocks noGrp="1" noChangeArrowheads="1"/>
          </p:cNvSpPr>
          <p:nvPr>
            <p:ph type="sldNum" sz="quarter" idx="4"/>
          </p:nvPr>
        </p:nvSpPr>
        <p:spPr bwMode="auto">
          <a:xfrm>
            <a:off x="11205634" y="6454775"/>
            <a:ext cx="376767"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Lucida Grande" charset="0"/>
                <a:sym typeface="Lucida Grande" charset="0"/>
              </a:defRPr>
            </a:lvl1pPr>
          </a:lstStyle>
          <a:p>
            <a:fld id="{A28871F7-FFC1-4ED2-B4F8-C18405A202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Lucida Grande" charset="0"/>
        </a:defRPr>
      </a:lvl1pPr>
      <a:lvl2pPr marL="704850" indent="-28575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2pPr>
      <a:lvl3pPr marL="1104900" indent="-228600" algn="l" rtl="0" eaLnBrk="0" fontAlgn="base" hangingPunct="0">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Lucida Grande" charset="0"/>
        </a:defRPr>
      </a:lvl3pPr>
      <a:lvl4pPr marL="15621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Lucida Grande" charset="0"/>
        </a:defRPr>
      </a:lvl4pPr>
      <a:lvl5pPr marL="20193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0.png"/><Relationship Id="rId4" Type="http://schemas.openxmlformats.org/officeDocument/2006/relationships/image" Target="../media/image9.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54951409@N0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lickr.com/photos/balt-arts/531004890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72213316@N00/with/5528080242/"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sketchport.com/drawing/6000777126477824/teach-a-boy-to-fish"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p:cNvSpPr>
          <p:nvPr/>
        </p:nvSpPr>
        <p:spPr bwMode="auto">
          <a:xfrm>
            <a:off x="1201783" y="2003442"/>
            <a:ext cx="10006149" cy="223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spcBef>
                <a:spcPts val="800"/>
              </a:spcBef>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9pPr>
          </a:lstStyle>
          <a:p>
            <a:pPr eaLnBrk="1" hangingPunct="1">
              <a:spcBef>
                <a:spcPts val="1700"/>
              </a:spcBef>
            </a:pPr>
            <a:r>
              <a:rPr lang="en-US" altLang="en-US" sz="3600" dirty="0" smtClean="0">
                <a:solidFill>
                  <a:srgbClr val="4D4D4D"/>
                </a:solidFill>
                <a:latin typeface="Helvetica" panose="020B0604020202020204" pitchFamily="34" charset="0"/>
                <a:sym typeface="Swiss 721 Italic BT" charset="0"/>
              </a:rPr>
              <a:t>Show don’t tell: improving vectorization awareness in HPC</a:t>
            </a:r>
          </a:p>
          <a:p>
            <a:pPr eaLnBrk="1" hangingPunct="1">
              <a:spcBef>
                <a:spcPts val="1700"/>
              </a:spcBef>
            </a:pPr>
            <a:endParaRPr lang="en-US" altLang="en-US" sz="900" dirty="0" smtClean="0">
              <a:solidFill>
                <a:srgbClr val="4D4D4D"/>
              </a:solidFill>
              <a:latin typeface="Helvetica" panose="020B0604020202020204" pitchFamily="34" charset="0"/>
              <a:sym typeface="Swiss 721 Italic BT" charset="0"/>
            </a:endParaRPr>
          </a:p>
          <a:p>
            <a:pPr eaLnBrk="1" hangingPunct="1">
              <a:spcBef>
                <a:spcPts val="1700"/>
              </a:spcBef>
            </a:pPr>
            <a:r>
              <a:rPr lang="en-US" altLang="en-US" sz="3400" dirty="0" smtClean="0">
                <a:solidFill>
                  <a:srgbClr val="4D4D4D"/>
                </a:solidFill>
                <a:latin typeface="Helvetica" panose="020B0604020202020204" pitchFamily="34" charset="0"/>
                <a:sym typeface="Swiss 721 Italic BT" charset="0"/>
              </a:rPr>
              <a:t>Mark O’Connor</a:t>
            </a:r>
          </a:p>
          <a:p>
            <a:pPr eaLnBrk="1" hangingPunct="1">
              <a:spcBef>
                <a:spcPts val="1700"/>
              </a:spcBef>
            </a:pPr>
            <a:r>
              <a:rPr lang="en-US" altLang="en-US" sz="2030" dirty="0" smtClean="0">
                <a:solidFill>
                  <a:srgbClr val="4D4D4D"/>
                </a:solidFill>
                <a:latin typeface="Helvetica" panose="020B0604020202020204" pitchFamily="34" charset="0"/>
                <a:sym typeface="Swiss 721 Italic BT" charset="0"/>
              </a:rPr>
              <a:t>VP Product Management</a:t>
            </a:r>
            <a:endParaRPr lang="en-US" altLang="en-US" sz="2030" dirty="0" smtClean="0">
              <a:solidFill>
                <a:srgbClr val="4D4D4D"/>
              </a:solidFill>
              <a:latin typeface="Arial" panose="020B0604020202020204" pitchFamily="34" charset="0"/>
              <a:sym typeface="Swiss 721 Italic BT"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500"/>
            <a:ext cx="9146342" cy="19024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7086" y="-60960"/>
            <a:ext cx="4484914" cy="1447581"/>
          </a:xfrm>
          <a:prstGeom prst="rect">
            <a:avLst/>
          </a:prstGeom>
        </p:spPr>
      </p:pic>
      <p:pic>
        <p:nvPicPr>
          <p:cNvPr id="7" name="Picture 4" descr="logos_15-08.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2261" y="5403988"/>
            <a:ext cx="19288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logos_15-10.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28698" y="4240349"/>
            <a:ext cx="183991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logos_15-11.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46898" y="4156213"/>
            <a:ext cx="19050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logos_15-09.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23661" y="5402399"/>
            <a:ext cx="194786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p:cNvSpPr>
          <p:nvPr/>
        </p:nvSpPr>
        <p:spPr bwMode="auto">
          <a:xfrm>
            <a:off x="533400" y="556419"/>
            <a:ext cx="8212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Communicating at </a:t>
            </a:r>
            <a:r>
              <a:rPr lang="en-US" altLang="en-US" sz="2400" b="1" dirty="0" smtClean="0">
                <a:solidFill>
                  <a:schemeClr val="bg2">
                    <a:lumMod val="50000"/>
                  </a:schemeClr>
                </a:solidFill>
                <a:latin typeface="Helvetica" panose="020B0604020202020204" pitchFamily="34" charset="0"/>
                <a:sym typeface="Swis721 Lt BT Light" charset="0"/>
              </a:rPr>
              <a:t>the user’s</a:t>
            </a:r>
            <a:r>
              <a:rPr lang="en-US" altLang="en-US" sz="2400" dirty="0" smtClean="0">
                <a:solidFill>
                  <a:schemeClr val="bg2">
                    <a:lumMod val="50000"/>
                  </a:schemeClr>
                </a:solidFill>
                <a:latin typeface="Helvetica" panose="020B0604020202020204" pitchFamily="34" charset="0"/>
                <a:sym typeface="Swis721 Lt BT Light" charset="0"/>
              </a:rPr>
              <a:t> abstraction level</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cxnSp>
        <p:nvCxnSpPr>
          <p:cNvPr id="14340" name="Straight Connector 7"/>
          <p:cNvCxnSpPr>
            <a:cxnSpLocks noChangeShapeType="1"/>
          </p:cNvCxnSpPr>
          <p:nvPr/>
        </p:nvCxnSpPr>
        <p:spPr bwMode="auto">
          <a:xfrm>
            <a:off x="0" y="63500"/>
            <a:ext cx="12192000" cy="0"/>
          </a:xfrm>
          <a:prstGeom prst="line">
            <a:avLst/>
          </a:prstGeom>
          <a:noFill/>
          <a:ln w="190500">
            <a:solidFill>
              <a:srgbClr val="CD0920"/>
            </a:solidFill>
            <a:round/>
            <a:headEnd/>
            <a:tailEnd/>
          </a:ln>
          <a:extLst>
            <a:ext uri="{909E8E84-426E-40DD-AFC4-6F175D3DCCD1}">
              <a14:hiddenFill xmlns:a14="http://schemas.microsoft.com/office/drawing/2010/main">
                <a:noFill/>
              </a14:hiddenFill>
            </a:ext>
          </a:extLst>
        </p:spPr>
      </p:cxnSp>
      <p:sp>
        <p:nvSpPr>
          <p:cNvPr id="14343" name="TextBox 16"/>
          <p:cNvSpPr txBox="1">
            <a:spLocks noChangeArrowheads="1"/>
          </p:cNvSpPr>
          <p:nvPr/>
        </p:nvSpPr>
        <p:spPr bwMode="auto">
          <a:xfrm>
            <a:off x="1235731" y="4878648"/>
            <a:ext cx="195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9pPr>
          </a:lstStyle>
          <a:p>
            <a:pPr eaLnBrk="1" hangingPunct="1">
              <a:spcBef>
                <a:spcPct val="0"/>
              </a:spcBef>
            </a:pPr>
            <a:r>
              <a:rPr lang="en-US" altLang="en-US" sz="1600" dirty="0">
                <a:solidFill>
                  <a:schemeClr val="bg1"/>
                </a:solidFill>
                <a:latin typeface="Helvetica" panose="020B0604020202020204" pitchFamily="34" charset="0"/>
                <a:sym typeface="Gill Sans" charset="0"/>
              </a:rPr>
              <a:t>caption</a:t>
            </a:r>
          </a:p>
        </p:txBody>
      </p:sp>
      <p:pic>
        <p:nvPicPr>
          <p:cNvPr id="12" name="Picture 13" descr="logos_15-10.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522" y="5474249"/>
            <a:ext cx="926679" cy="114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2943706099"/>
              </p:ext>
            </p:extLst>
          </p:nvPr>
        </p:nvGraphicFramePr>
        <p:xfrm>
          <a:off x="2461657" y="1239091"/>
          <a:ext cx="7067933" cy="4711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2747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p:cNvSpPr>
          <p:nvPr/>
        </p:nvSpPr>
        <p:spPr bwMode="auto">
          <a:xfrm>
            <a:off x="533400" y="556419"/>
            <a:ext cx="8212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Explaining performance in terms of the </a:t>
            </a:r>
            <a:r>
              <a:rPr lang="en-US" altLang="en-US" sz="2400" b="1" dirty="0" smtClean="0">
                <a:solidFill>
                  <a:schemeClr val="bg2">
                    <a:lumMod val="50000"/>
                  </a:schemeClr>
                </a:solidFill>
                <a:latin typeface="Helvetica" panose="020B0604020202020204" pitchFamily="34" charset="0"/>
                <a:sym typeface="Swis721 Lt BT Light" charset="0"/>
              </a:rPr>
              <a:t>program counter</a:t>
            </a:r>
            <a:endParaRPr lang="en-US" altLang="en-US" sz="2400" b="1"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cxnSp>
        <p:nvCxnSpPr>
          <p:cNvPr id="14340" name="Straight Connector 7"/>
          <p:cNvCxnSpPr>
            <a:cxnSpLocks noChangeShapeType="1"/>
          </p:cNvCxnSpPr>
          <p:nvPr/>
        </p:nvCxnSpPr>
        <p:spPr bwMode="auto">
          <a:xfrm>
            <a:off x="0" y="63500"/>
            <a:ext cx="12192000" cy="0"/>
          </a:xfrm>
          <a:prstGeom prst="line">
            <a:avLst/>
          </a:prstGeom>
          <a:noFill/>
          <a:ln w="190500">
            <a:solidFill>
              <a:srgbClr val="CD0920"/>
            </a:solidFill>
            <a:round/>
            <a:headEnd/>
            <a:tailEnd/>
          </a:ln>
          <a:extLst>
            <a:ext uri="{909E8E84-426E-40DD-AFC4-6F175D3DCCD1}">
              <a14:hiddenFill xmlns:a14="http://schemas.microsoft.com/office/drawing/2010/main">
                <a:noFill/>
              </a14:hiddenFill>
            </a:ext>
          </a:extLst>
        </p:spPr>
      </p:cxnSp>
      <p:sp>
        <p:nvSpPr>
          <p:cNvPr id="14343" name="TextBox 16"/>
          <p:cNvSpPr txBox="1">
            <a:spLocks noChangeArrowheads="1"/>
          </p:cNvSpPr>
          <p:nvPr/>
        </p:nvSpPr>
        <p:spPr bwMode="auto">
          <a:xfrm>
            <a:off x="1235731" y="4878648"/>
            <a:ext cx="195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9pPr>
          </a:lstStyle>
          <a:p>
            <a:pPr eaLnBrk="1" hangingPunct="1">
              <a:spcBef>
                <a:spcPct val="0"/>
              </a:spcBef>
            </a:pPr>
            <a:r>
              <a:rPr lang="en-US" altLang="en-US" sz="1600" dirty="0">
                <a:solidFill>
                  <a:schemeClr val="bg1"/>
                </a:solidFill>
                <a:latin typeface="Helvetica" panose="020B0604020202020204" pitchFamily="34" charset="0"/>
                <a:sym typeface="Gill Sans" charset="0"/>
              </a:rPr>
              <a:t>caption</a:t>
            </a:r>
          </a:p>
        </p:txBody>
      </p:sp>
      <p:pic>
        <p:nvPicPr>
          <p:cNvPr id="12" name="Picture 13" descr="logos_15-10.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522" y="5474249"/>
            <a:ext cx="926679" cy="114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882132"/>
            <a:ext cx="5217405" cy="2677656"/>
          </a:xfrm>
          <a:prstGeom prst="rect">
            <a:avLst/>
          </a:prstGeom>
          <a:noFill/>
        </p:spPr>
        <p:txBody>
          <a:bodyPr wrap="square" rtlCol="0">
            <a:spAutoFit/>
          </a:bodyPr>
          <a:lstStyle/>
          <a:p>
            <a:pPr algn="l"/>
            <a:r>
              <a:rPr lang="en-GB" sz="2400" dirty="0" smtClean="0"/>
              <a:t>Statistical </a:t>
            </a:r>
            <a:r>
              <a:rPr lang="en-GB" sz="2400" dirty="0" err="1" smtClean="0"/>
              <a:t>wallclock</a:t>
            </a:r>
            <a:r>
              <a:rPr lang="en-GB" sz="2400" dirty="0" smtClean="0"/>
              <a:t> time estimate of:</a:t>
            </a:r>
          </a:p>
          <a:p>
            <a:pPr marL="457200" indent="-457200" algn="l">
              <a:buFont typeface="Arial" panose="020B0604020202020204" pitchFamily="34" charset="0"/>
              <a:buChar char="•"/>
            </a:pPr>
            <a:r>
              <a:rPr lang="en-GB" sz="2400" dirty="0" smtClean="0"/>
              <a:t>Scalar numeric operations</a:t>
            </a:r>
          </a:p>
          <a:p>
            <a:pPr marL="457200" indent="-457200" algn="l">
              <a:buFont typeface="Arial" panose="020B0604020202020204" pitchFamily="34" charset="0"/>
              <a:buChar char="•"/>
            </a:pPr>
            <a:r>
              <a:rPr lang="en-GB" sz="2400" dirty="0" smtClean="0"/>
              <a:t>AVX/AVX2 operations</a:t>
            </a:r>
          </a:p>
          <a:p>
            <a:pPr marL="457200" indent="-457200" algn="l">
              <a:buFont typeface="Arial" panose="020B0604020202020204" pitchFamily="34" charset="0"/>
              <a:buChar char="•"/>
            </a:pPr>
            <a:r>
              <a:rPr lang="en-GB" sz="2400" dirty="0" smtClean="0"/>
              <a:t>Memory accesses (what about indirect accesses?)</a:t>
            </a:r>
          </a:p>
          <a:p>
            <a:pPr marL="457200" indent="-457200" algn="l">
              <a:buFont typeface="Arial" panose="020B0604020202020204" pitchFamily="34" charset="0"/>
              <a:buChar char="•"/>
            </a:pPr>
            <a:r>
              <a:rPr lang="en-GB" sz="2400" dirty="0" smtClean="0"/>
              <a:t>Other (branch, logic, …)</a:t>
            </a:r>
          </a:p>
          <a:p>
            <a:pPr algn="l"/>
            <a:endParaRPr lang="en-GB" sz="2400" b="1" dirty="0"/>
          </a:p>
        </p:txBody>
      </p:sp>
      <p:pic>
        <p:nvPicPr>
          <p:cNvPr id="8" name="Picture 7"/>
          <p:cNvPicPr>
            <a:picLocks noChangeAspect="1"/>
          </p:cNvPicPr>
          <p:nvPr/>
        </p:nvPicPr>
        <p:blipFill rotWithShape="1">
          <a:blip r:embed="rId4"/>
          <a:srcRect t="42395" r="51799" b="38304"/>
          <a:stretch/>
        </p:blipFill>
        <p:spPr>
          <a:xfrm>
            <a:off x="6163430" y="1742648"/>
            <a:ext cx="5164436" cy="2956625"/>
          </a:xfrm>
          <a:prstGeom prst="rect">
            <a:avLst/>
          </a:prstGeom>
        </p:spPr>
      </p:pic>
      <p:cxnSp>
        <p:nvCxnSpPr>
          <p:cNvPr id="5" name="Straight Arrow Connector 4"/>
          <p:cNvCxnSpPr/>
          <p:nvPr/>
        </p:nvCxnSpPr>
        <p:spPr bwMode="auto">
          <a:xfrm flipV="1">
            <a:off x="5579536" y="4767366"/>
            <a:ext cx="583894" cy="505641"/>
          </a:xfrm>
          <a:prstGeom prst="straightConnector1">
            <a:avLst/>
          </a:prstGeom>
          <a:solidFill>
            <a:schemeClr val="accent1"/>
          </a:solidFill>
          <a:ln w="25400" cap="flat" cmpd="sng" algn="ctr">
            <a:solidFill>
              <a:srgbClr val="000000"/>
            </a:solidFill>
            <a:prstDash val="solid"/>
            <a:round/>
            <a:headEnd type="none" w="med" len="med"/>
            <a:tailEnd type="triangle"/>
          </a:ln>
          <a:effectLst/>
        </p:spPr>
      </p:cxnSp>
      <p:sp>
        <p:nvSpPr>
          <p:cNvPr id="7" name="Rectangle 6"/>
          <p:cNvSpPr/>
          <p:nvPr/>
        </p:nvSpPr>
        <p:spPr>
          <a:xfrm>
            <a:off x="3050189" y="5278646"/>
            <a:ext cx="4514376" cy="523220"/>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 simple, actionable advice</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71793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descr="logos_15-10.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61" y="1689746"/>
            <a:ext cx="2247061" cy="277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p:cNvSpPr>
            <a:spLocks/>
          </p:cNvSpPr>
          <p:nvPr/>
        </p:nvSpPr>
        <p:spPr bwMode="auto">
          <a:xfrm>
            <a:off x="533399" y="556419"/>
            <a:ext cx="998672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Not just for </a:t>
            </a:r>
            <a:r>
              <a:rPr lang="en-US" altLang="en-US" sz="2400" dirty="0" smtClean="0">
                <a:solidFill>
                  <a:srgbClr val="4FD32E"/>
                </a:solidFill>
                <a:latin typeface="Helvetica" panose="020B0604020202020204" pitchFamily="34" charset="0"/>
                <a:sym typeface="Swis721 Lt BT Light" charset="0"/>
              </a:rPr>
              <a:t>vectorization</a:t>
            </a:r>
            <a:r>
              <a:rPr lang="en-US" altLang="en-US" sz="2400" dirty="0" smtClean="0">
                <a:solidFill>
                  <a:schemeClr val="bg2">
                    <a:lumMod val="50000"/>
                  </a:schemeClr>
                </a:solidFill>
                <a:latin typeface="Helvetica" panose="020B0604020202020204" pitchFamily="34" charset="0"/>
                <a:sym typeface="Swis721 Lt BT Light" charset="0"/>
              </a:rPr>
              <a:t>, but for </a:t>
            </a:r>
            <a:r>
              <a:rPr lang="en-US" altLang="en-US" sz="2400" dirty="0" smtClean="0">
                <a:solidFill>
                  <a:srgbClr val="409DED"/>
                </a:solidFill>
                <a:latin typeface="Helvetica" panose="020B0604020202020204" pitchFamily="34" charset="0"/>
                <a:sym typeface="Swis721 Lt BT Light" charset="0"/>
              </a:rPr>
              <a:t>MPI</a:t>
            </a:r>
            <a:r>
              <a:rPr lang="en-US" altLang="en-US" sz="2400" dirty="0" smtClean="0">
                <a:solidFill>
                  <a:schemeClr val="bg2">
                    <a:lumMod val="50000"/>
                  </a:schemeClr>
                </a:solidFill>
                <a:latin typeface="Helvetica" panose="020B0604020202020204" pitchFamily="34" charset="0"/>
                <a:sym typeface="Swis721 Lt BT Light" charset="0"/>
              </a:rPr>
              <a:t>, </a:t>
            </a:r>
            <a:r>
              <a:rPr lang="en-US" altLang="en-US" sz="2400" dirty="0" smtClean="0">
                <a:solidFill>
                  <a:srgbClr val="EC7F3C"/>
                </a:solidFill>
                <a:latin typeface="Helvetica" panose="020B0604020202020204" pitchFamily="34" charset="0"/>
                <a:sym typeface="Swis721 Lt BT Light" charset="0"/>
              </a:rPr>
              <a:t>I/O</a:t>
            </a:r>
            <a:r>
              <a:rPr lang="en-US" altLang="en-US" sz="2400" dirty="0" smtClean="0">
                <a:solidFill>
                  <a:schemeClr val="bg2">
                    <a:lumMod val="50000"/>
                  </a:schemeClr>
                </a:solidFill>
                <a:latin typeface="Helvetica" panose="020B0604020202020204" pitchFamily="34" charset="0"/>
                <a:sym typeface="Swis721 Lt BT Light" charset="0"/>
              </a:rPr>
              <a:t>, </a:t>
            </a:r>
            <a:r>
              <a:rPr lang="en-US" altLang="en-US" sz="2400" dirty="0" smtClean="0">
                <a:solidFill>
                  <a:srgbClr val="ED4040"/>
                </a:solidFill>
                <a:latin typeface="Helvetica" panose="020B0604020202020204" pitchFamily="34" charset="0"/>
                <a:sym typeface="Swis721 Lt BT Light" charset="0"/>
              </a:rPr>
              <a:t>memory</a:t>
            </a:r>
            <a:r>
              <a:rPr lang="en-US" altLang="en-US" sz="2400" dirty="0" smtClean="0">
                <a:solidFill>
                  <a:schemeClr val="bg2">
                    <a:lumMod val="50000"/>
                  </a:schemeClr>
                </a:solidFill>
                <a:latin typeface="Helvetica" panose="020B0604020202020204" pitchFamily="34" charset="0"/>
                <a:sym typeface="Swis721 Lt BT Light" charset="0"/>
              </a:rPr>
              <a:t> and </a:t>
            </a:r>
            <a:r>
              <a:rPr lang="en-US" altLang="en-US" sz="2400" dirty="0" smtClean="0">
                <a:solidFill>
                  <a:srgbClr val="FFAB00"/>
                </a:solidFill>
                <a:latin typeface="Helvetica" panose="020B0604020202020204" pitchFamily="34" charset="0"/>
                <a:sym typeface="Swis721 Lt BT Light" charset="0"/>
              </a:rPr>
              <a:t>energy</a:t>
            </a:r>
            <a:r>
              <a:rPr lang="en-US" altLang="en-US" sz="2400" dirty="0" smtClean="0">
                <a:solidFill>
                  <a:schemeClr val="bg2">
                    <a:lumMod val="50000"/>
                  </a:schemeClr>
                </a:solidFill>
                <a:latin typeface="Helvetica" panose="020B0604020202020204" pitchFamily="34" charset="0"/>
                <a:sym typeface="Swis721 Lt BT Light" charset="0"/>
              </a:rPr>
              <a:t> usage too</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cxnSp>
        <p:nvCxnSpPr>
          <p:cNvPr id="14340" name="Straight Connector 7"/>
          <p:cNvCxnSpPr>
            <a:cxnSpLocks noChangeShapeType="1"/>
          </p:cNvCxnSpPr>
          <p:nvPr/>
        </p:nvCxnSpPr>
        <p:spPr bwMode="auto">
          <a:xfrm>
            <a:off x="0" y="63500"/>
            <a:ext cx="12192000" cy="0"/>
          </a:xfrm>
          <a:prstGeom prst="line">
            <a:avLst/>
          </a:prstGeom>
          <a:noFill/>
          <a:ln w="190500">
            <a:solidFill>
              <a:srgbClr val="CD0920"/>
            </a:solidFill>
            <a:round/>
            <a:headEnd/>
            <a:tailEnd/>
          </a:ln>
          <a:extLst>
            <a:ext uri="{909E8E84-426E-40DD-AFC4-6F175D3DCCD1}">
              <a14:hiddenFill xmlns:a14="http://schemas.microsoft.com/office/drawing/2010/main">
                <a:noFill/>
              </a14:hiddenFill>
            </a:ext>
          </a:extLst>
        </p:spPr>
      </p:cxnSp>
      <p:sp>
        <p:nvSpPr>
          <p:cNvPr id="14343" name="TextBox 16"/>
          <p:cNvSpPr txBox="1">
            <a:spLocks noChangeArrowheads="1"/>
          </p:cNvSpPr>
          <p:nvPr/>
        </p:nvSpPr>
        <p:spPr bwMode="auto">
          <a:xfrm>
            <a:off x="1235731" y="4878648"/>
            <a:ext cx="195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9pPr>
          </a:lstStyle>
          <a:p>
            <a:pPr eaLnBrk="1" hangingPunct="1">
              <a:spcBef>
                <a:spcPct val="0"/>
              </a:spcBef>
            </a:pPr>
            <a:r>
              <a:rPr lang="en-US" altLang="en-US" sz="1600" dirty="0">
                <a:solidFill>
                  <a:schemeClr val="bg1"/>
                </a:solidFill>
                <a:latin typeface="Helvetica" panose="020B0604020202020204" pitchFamily="34" charset="0"/>
                <a:sym typeface="Gill Sans" charset="0"/>
              </a:rPr>
              <a:t>caption</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43303"/>
            <a:ext cx="3817073" cy="142682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1747" y="6091593"/>
            <a:ext cx="2289761" cy="730248"/>
          </a:xfrm>
          <a:prstGeom prst="rect">
            <a:avLst/>
          </a:prstGeom>
        </p:spPr>
      </p:pic>
      <p:pic>
        <p:nvPicPr>
          <p:cNvPr id="6" name="Picture 5"/>
          <p:cNvPicPr>
            <a:picLocks noChangeAspect="1"/>
          </p:cNvPicPr>
          <p:nvPr/>
        </p:nvPicPr>
        <p:blipFill rotWithShape="1">
          <a:blip r:embed="rId6"/>
          <a:srcRect t="42395" r="51799" b="38304"/>
          <a:stretch/>
        </p:blipFill>
        <p:spPr>
          <a:xfrm>
            <a:off x="7169604" y="1087510"/>
            <a:ext cx="4701309" cy="2691486"/>
          </a:xfrm>
          <a:prstGeom prst="rect">
            <a:avLst/>
          </a:prstGeom>
        </p:spPr>
      </p:pic>
      <p:pic>
        <p:nvPicPr>
          <p:cNvPr id="24" name="Picture 23"/>
          <p:cNvPicPr>
            <a:picLocks noChangeAspect="1"/>
          </p:cNvPicPr>
          <p:nvPr/>
        </p:nvPicPr>
        <p:blipFill rotWithShape="1">
          <a:blip r:embed="rId6"/>
          <a:srcRect l="-190" t="79685" r="50374" b="5545"/>
          <a:stretch/>
        </p:blipFill>
        <p:spPr>
          <a:xfrm>
            <a:off x="7169604" y="3926266"/>
            <a:ext cx="4858777" cy="2059709"/>
          </a:xfrm>
          <a:prstGeom prst="rect">
            <a:avLst/>
          </a:prstGeom>
        </p:spPr>
      </p:pic>
      <p:grpSp>
        <p:nvGrpSpPr>
          <p:cNvPr id="3" name="Group 2"/>
          <p:cNvGrpSpPr/>
          <p:nvPr/>
        </p:nvGrpSpPr>
        <p:grpSpPr>
          <a:xfrm>
            <a:off x="3434725" y="1166109"/>
            <a:ext cx="3376655" cy="4819865"/>
            <a:chOff x="3434725" y="1166109"/>
            <a:chExt cx="3376655" cy="4819865"/>
          </a:xfrm>
        </p:grpSpPr>
        <p:pic>
          <p:nvPicPr>
            <p:cNvPr id="5" name="Picture 4"/>
            <p:cNvPicPr>
              <a:picLocks noChangeAspect="1"/>
            </p:cNvPicPr>
            <p:nvPr/>
          </p:nvPicPr>
          <p:blipFill>
            <a:blip r:embed="rId6"/>
            <a:stretch>
              <a:fillRect/>
            </a:stretch>
          </p:blipFill>
          <p:spPr>
            <a:xfrm>
              <a:off x="3440108" y="1166109"/>
              <a:ext cx="3371272" cy="4819865"/>
            </a:xfrm>
            <a:prstGeom prst="rect">
              <a:avLst/>
            </a:prstGeom>
          </p:spPr>
        </p:pic>
        <p:sp>
          <p:nvSpPr>
            <p:cNvPr id="2" name="Rectangle 1"/>
            <p:cNvSpPr/>
            <p:nvPr/>
          </p:nvSpPr>
          <p:spPr bwMode="auto">
            <a:xfrm>
              <a:off x="3434726" y="1216515"/>
              <a:ext cx="591077" cy="647241"/>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pic>
          <p:nvPicPr>
            <p:cNvPr id="11" name="Picture 13" descr="logos_15-10.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4725" y="1216514"/>
              <a:ext cx="524441" cy="64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654292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p:cNvSpPr>
          <p:nvPr/>
        </p:nvSpPr>
        <p:spPr bwMode="auto">
          <a:xfrm>
            <a:off x="533399" y="556419"/>
            <a:ext cx="998672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Diving deeper with Allinea Forge – </a:t>
            </a:r>
            <a:r>
              <a:rPr lang="en-US" altLang="en-US" sz="2400" i="1" dirty="0" smtClean="0">
                <a:solidFill>
                  <a:schemeClr val="bg2">
                    <a:lumMod val="50000"/>
                  </a:schemeClr>
                </a:solidFill>
                <a:latin typeface="Helvetica" panose="020B0604020202020204" pitchFamily="34" charset="0"/>
                <a:sym typeface="Swis721 Lt BT Light" charset="0"/>
              </a:rPr>
              <a:t>where</a:t>
            </a:r>
            <a:r>
              <a:rPr lang="en-US" altLang="en-US" sz="2400" dirty="0" smtClean="0">
                <a:solidFill>
                  <a:schemeClr val="bg2">
                    <a:lumMod val="50000"/>
                  </a:schemeClr>
                </a:solidFill>
                <a:latin typeface="Helvetica" panose="020B0604020202020204" pitchFamily="34" charset="0"/>
                <a:sym typeface="Swis721 Lt BT Light" charset="0"/>
              </a:rPr>
              <a:t> can I improve?</a:t>
            </a:r>
            <a:endParaRPr lang="en-US" altLang="en-US" sz="2000" dirty="0">
              <a:solidFill>
                <a:schemeClr val="bg2">
                  <a:lumMod val="50000"/>
                </a:schemeClr>
              </a:solidFill>
              <a:latin typeface="Helvetica" panose="020B0604020202020204" pitchFamily="34" charset="0"/>
            </a:endParaRPr>
          </a:p>
        </p:txBody>
      </p:sp>
      <p:cxnSp>
        <p:nvCxnSpPr>
          <p:cNvPr id="14340" name="Straight Connector 7"/>
          <p:cNvCxnSpPr>
            <a:cxnSpLocks noChangeShapeType="1"/>
          </p:cNvCxnSpPr>
          <p:nvPr/>
        </p:nvCxnSpPr>
        <p:spPr bwMode="auto">
          <a:xfrm>
            <a:off x="0" y="63500"/>
            <a:ext cx="12192000" cy="0"/>
          </a:xfrm>
          <a:prstGeom prst="line">
            <a:avLst/>
          </a:prstGeom>
          <a:noFill/>
          <a:ln w="190500">
            <a:solidFill>
              <a:srgbClr val="CD0920"/>
            </a:solidFill>
            <a:round/>
            <a:headEnd/>
            <a:tailEnd/>
          </a:ln>
          <a:extLst>
            <a:ext uri="{909E8E84-426E-40DD-AFC4-6F175D3DCCD1}">
              <a14:hiddenFill xmlns:a14="http://schemas.microsoft.com/office/drawing/2010/main">
                <a:noFill/>
              </a14:hiddenFill>
            </a:ext>
          </a:extLst>
        </p:spPr>
      </p:cxnSp>
      <p:sp>
        <p:nvSpPr>
          <p:cNvPr id="14343" name="TextBox 16"/>
          <p:cNvSpPr txBox="1">
            <a:spLocks noChangeArrowheads="1"/>
          </p:cNvSpPr>
          <p:nvPr/>
        </p:nvSpPr>
        <p:spPr bwMode="auto">
          <a:xfrm>
            <a:off x="1235731" y="4878648"/>
            <a:ext cx="195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9pPr>
          </a:lstStyle>
          <a:p>
            <a:pPr eaLnBrk="1" hangingPunct="1">
              <a:spcBef>
                <a:spcPct val="0"/>
              </a:spcBef>
            </a:pPr>
            <a:r>
              <a:rPr lang="en-US" altLang="en-US" sz="1600" dirty="0">
                <a:solidFill>
                  <a:schemeClr val="bg1"/>
                </a:solidFill>
                <a:latin typeface="Helvetica" panose="020B0604020202020204" pitchFamily="34" charset="0"/>
                <a:sym typeface="Gill Sans" charset="0"/>
              </a:rPr>
              <a:t>caption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3303"/>
            <a:ext cx="3817073" cy="142682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1747" y="6091593"/>
            <a:ext cx="2289761" cy="730248"/>
          </a:xfrm>
          <a:prstGeom prst="rect">
            <a:avLst/>
          </a:prstGeom>
        </p:spPr>
      </p:pic>
      <p:graphicFrame>
        <p:nvGraphicFramePr>
          <p:cNvPr id="4" name="Diagram 3"/>
          <p:cNvGraphicFramePr/>
          <p:nvPr>
            <p:extLst>
              <p:ext uri="{D42A27DB-BD31-4B8C-83A1-F6EECF244321}">
                <p14:modId xmlns:p14="http://schemas.microsoft.com/office/powerpoint/2010/main" val="2073881946"/>
              </p:ext>
            </p:extLst>
          </p:nvPr>
        </p:nvGraphicFramePr>
        <p:xfrm>
          <a:off x="7852939" y="1142717"/>
          <a:ext cx="3895716" cy="46005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399" y="1142717"/>
            <a:ext cx="7058892" cy="4602589"/>
          </a:xfrm>
          <a:prstGeom prst="rect">
            <a:avLst/>
          </a:prstGeom>
          <a:noFill/>
          <a:ln>
            <a:noFill/>
          </a:ln>
        </p:spPr>
      </p:pic>
    </p:spTree>
    <p:extLst>
      <p:ext uri="{BB962C8B-B14F-4D97-AF65-F5344CB8AC3E}">
        <p14:creationId xmlns:p14="http://schemas.microsoft.com/office/powerpoint/2010/main" val="3882070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CA0C302-24B7-49A3-991C-C99778BEAF6A}"/>
                                            </p:graphicEl>
                                          </p:spTgt>
                                        </p:tgtEl>
                                        <p:attrNameLst>
                                          <p:attrName>style.visibility</p:attrName>
                                        </p:attrNameLst>
                                      </p:cBhvr>
                                      <p:to>
                                        <p:strVal val="visible"/>
                                      </p:to>
                                    </p:set>
                                    <p:animEffect transition="in" filter="fade">
                                      <p:cBhvr>
                                        <p:cTn id="7" dur="250"/>
                                        <p:tgtEl>
                                          <p:spTgt spid="4">
                                            <p:graphicEl>
                                              <a:dgm id="{4CA0C302-24B7-49A3-991C-C99778BEAF6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24239946-6D62-4699-B396-2985280A701B}"/>
                                            </p:graphicEl>
                                          </p:spTgt>
                                        </p:tgtEl>
                                        <p:attrNameLst>
                                          <p:attrName>style.visibility</p:attrName>
                                        </p:attrNameLst>
                                      </p:cBhvr>
                                      <p:to>
                                        <p:strVal val="visible"/>
                                      </p:to>
                                    </p:set>
                                    <p:animEffect transition="in" filter="fade">
                                      <p:cBhvr>
                                        <p:cTn id="10" dur="250"/>
                                        <p:tgtEl>
                                          <p:spTgt spid="4">
                                            <p:graphicEl>
                                              <a:dgm id="{24239946-6D62-4699-B396-2985280A701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F902BE11-1180-4601-B524-09FE57E15365}"/>
                                            </p:graphicEl>
                                          </p:spTgt>
                                        </p:tgtEl>
                                        <p:attrNameLst>
                                          <p:attrName>style.visibility</p:attrName>
                                        </p:attrNameLst>
                                      </p:cBhvr>
                                      <p:to>
                                        <p:strVal val="visible"/>
                                      </p:to>
                                    </p:set>
                                    <p:animEffect transition="in" filter="fade">
                                      <p:cBhvr>
                                        <p:cTn id="13" dur="250"/>
                                        <p:tgtEl>
                                          <p:spTgt spid="4">
                                            <p:graphicEl>
                                              <a:dgm id="{F902BE11-1180-4601-B524-09FE57E1536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369EC9FA-FBD9-4933-AC7F-738C1043E24B}"/>
                                            </p:graphicEl>
                                          </p:spTgt>
                                        </p:tgtEl>
                                        <p:attrNameLst>
                                          <p:attrName>style.visibility</p:attrName>
                                        </p:attrNameLst>
                                      </p:cBhvr>
                                      <p:to>
                                        <p:strVal val="visible"/>
                                      </p:to>
                                    </p:set>
                                    <p:animEffect transition="in" filter="fade">
                                      <p:cBhvr>
                                        <p:cTn id="18" dur="250"/>
                                        <p:tgtEl>
                                          <p:spTgt spid="4">
                                            <p:graphicEl>
                                              <a:dgm id="{369EC9FA-FBD9-4933-AC7F-738C1043E24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926B127B-D6FD-47A4-ABC3-564FB140ECB3}"/>
                                            </p:graphicEl>
                                          </p:spTgt>
                                        </p:tgtEl>
                                        <p:attrNameLst>
                                          <p:attrName>style.visibility</p:attrName>
                                        </p:attrNameLst>
                                      </p:cBhvr>
                                      <p:to>
                                        <p:strVal val="visible"/>
                                      </p:to>
                                    </p:set>
                                    <p:animEffect transition="in" filter="fade">
                                      <p:cBhvr>
                                        <p:cTn id="21" dur="250"/>
                                        <p:tgtEl>
                                          <p:spTgt spid="4">
                                            <p:graphicEl>
                                              <a:dgm id="{926B127B-D6FD-47A4-ABC3-564FB140ECB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BFB677D7-1CAA-4CA3-95D6-48ADCA8A59DF}"/>
                                            </p:graphicEl>
                                          </p:spTgt>
                                        </p:tgtEl>
                                        <p:attrNameLst>
                                          <p:attrName>style.visibility</p:attrName>
                                        </p:attrNameLst>
                                      </p:cBhvr>
                                      <p:to>
                                        <p:strVal val="visible"/>
                                      </p:to>
                                    </p:set>
                                    <p:animEffect transition="in" filter="fade">
                                      <p:cBhvr>
                                        <p:cTn id="26" dur="250"/>
                                        <p:tgtEl>
                                          <p:spTgt spid="4">
                                            <p:graphicEl>
                                              <a:dgm id="{BFB677D7-1CAA-4CA3-95D6-48ADCA8A59DF}"/>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83DD6DB3-A808-44FD-A997-78800FBA666E}"/>
                                            </p:graphicEl>
                                          </p:spTgt>
                                        </p:tgtEl>
                                        <p:attrNameLst>
                                          <p:attrName>style.visibility</p:attrName>
                                        </p:attrNameLst>
                                      </p:cBhvr>
                                      <p:to>
                                        <p:strVal val="visible"/>
                                      </p:to>
                                    </p:set>
                                    <p:animEffect transition="in" filter="fade">
                                      <p:cBhvr>
                                        <p:cTn id="29" dur="250"/>
                                        <p:tgtEl>
                                          <p:spTgt spid="4">
                                            <p:graphicEl>
                                              <a:dgm id="{83DD6DB3-A808-44FD-A997-78800FBA666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graphicEl>
                                              <a:dgm id="{6B6DF2F0-8359-415F-B518-AFD1A346ECA8}"/>
                                            </p:graphicEl>
                                          </p:spTgt>
                                        </p:tgtEl>
                                        <p:attrNameLst>
                                          <p:attrName>style.visibility</p:attrName>
                                        </p:attrNameLst>
                                      </p:cBhvr>
                                      <p:to>
                                        <p:strVal val="visible"/>
                                      </p:to>
                                    </p:set>
                                    <p:animEffect transition="in" filter="fade">
                                      <p:cBhvr>
                                        <p:cTn id="34" dur="250"/>
                                        <p:tgtEl>
                                          <p:spTgt spid="4">
                                            <p:graphicEl>
                                              <a:dgm id="{6B6DF2F0-8359-415F-B518-AFD1A346ECA8}"/>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BF7BFEC4-7A28-4969-8438-471E14993141}"/>
                                            </p:graphicEl>
                                          </p:spTgt>
                                        </p:tgtEl>
                                        <p:attrNameLst>
                                          <p:attrName>style.visibility</p:attrName>
                                        </p:attrNameLst>
                                      </p:cBhvr>
                                      <p:to>
                                        <p:strVal val="visible"/>
                                      </p:to>
                                    </p:set>
                                    <p:animEffect transition="in" filter="fade">
                                      <p:cBhvr>
                                        <p:cTn id="37" dur="250"/>
                                        <p:tgtEl>
                                          <p:spTgt spid="4">
                                            <p:graphicEl>
                                              <a:dgm id="{BF7BFEC4-7A28-4969-8438-471E1499314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BD3CF65C-EEF3-4C6F-B600-09C76D994140}"/>
                                            </p:graphicEl>
                                          </p:spTgt>
                                        </p:tgtEl>
                                        <p:attrNameLst>
                                          <p:attrName>style.visibility</p:attrName>
                                        </p:attrNameLst>
                                      </p:cBhvr>
                                      <p:to>
                                        <p:strVal val="visible"/>
                                      </p:to>
                                    </p:set>
                                    <p:animEffect transition="in" filter="fade">
                                      <p:cBhvr>
                                        <p:cTn id="42" dur="250"/>
                                        <p:tgtEl>
                                          <p:spTgt spid="4">
                                            <p:graphicEl>
                                              <a:dgm id="{BD3CF65C-EEF3-4C6F-B600-09C76D994140}"/>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F9A9CB0A-319A-4682-AC5E-A62512D81A69}"/>
                                            </p:graphicEl>
                                          </p:spTgt>
                                        </p:tgtEl>
                                        <p:attrNameLst>
                                          <p:attrName>style.visibility</p:attrName>
                                        </p:attrNameLst>
                                      </p:cBhvr>
                                      <p:to>
                                        <p:strVal val="visible"/>
                                      </p:to>
                                    </p:set>
                                    <p:animEffect transition="in" filter="fade">
                                      <p:cBhvr>
                                        <p:cTn id="45" dur="250"/>
                                        <p:tgtEl>
                                          <p:spTgt spid="4">
                                            <p:graphicEl>
                                              <a:dgm id="{F9A9CB0A-319A-4682-AC5E-A62512D81A69}"/>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graphicEl>
                                              <a:dgm id="{7A0D70C6-DEC7-4447-8268-A1E993DF3587}"/>
                                            </p:graphicEl>
                                          </p:spTgt>
                                        </p:tgtEl>
                                        <p:attrNameLst>
                                          <p:attrName>style.visibility</p:attrName>
                                        </p:attrNameLst>
                                      </p:cBhvr>
                                      <p:to>
                                        <p:strVal val="visible"/>
                                      </p:to>
                                    </p:set>
                                    <p:animEffect transition="in" filter="fade">
                                      <p:cBhvr>
                                        <p:cTn id="50" dur="250"/>
                                        <p:tgtEl>
                                          <p:spTgt spid="4">
                                            <p:graphicEl>
                                              <a:dgm id="{7A0D70C6-DEC7-4447-8268-A1E993DF3587}"/>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graphicEl>
                                              <a:dgm id="{70FCCB57-99A4-4473-9288-613D61721AA7}"/>
                                            </p:graphicEl>
                                          </p:spTgt>
                                        </p:tgtEl>
                                        <p:attrNameLst>
                                          <p:attrName>style.visibility</p:attrName>
                                        </p:attrNameLst>
                                      </p:cBhvr>
                                      <p:to>
                                        <p:strVal val="visible"/>
                                      </p:to>
                                    </p:set>
                                    <p:animEffect transition="in" filter="fade">
                                      <p:cBhvr>
                                        <p:cTn id="53" dur="250"/>
                                        <p:tgtEl>
                                          <p:spTgt spid="4">
                                            <p:graphicEl>
                                              <a:dgm id="{70FCCB57-99A4-4473-9288-613D61721A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p:cNvSpPr>
          <p:nvPr/>
        </p:nvSpPr>
        <p:spPr bwMode="auto">
          <a:xfrm>
            <a:off x="533400" y="556419"/>
            <a:ext cx="8212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Intel® Xeon Phi™ Knights Landing Support</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cxnSp>
        <p:nvCxnSpPr>
          <p:cNvPr id="14340" name="Straight Connector 7"/>
          <p:cNvCxnSpPr>
            <a:cxnSpLocks noChangeShapeType="1"/>
          </p:cNvCxnSpPr>
          <p:nvPr/>
        </p:nvCxnSpPr>
        <p:spPr bwMode="auto">
          <a:xfrm>
            <a:off x="0" y="63500"/>
            <a:ext cx="12192000" cy="0"/>
          </a:xfrm>
          <a:prstGeom prst="line">
            <a:avLst/>
          </a:prstGeom>
          <a:noFill/>
          <a:ln w="190500">
            <a:solidFill>
              <a:srgbClr val="CD0920"/>
            </a:solidFill>
            <a:round/>
            <a:headEnd/>
            <a:tailEnd/>
          </a:ln>
          <a:extLst>
            <a:ext uri="{909E8E84-426E-40DD-AFC4-6F175D3DCCD1}">
              <a14:hiddenFill xmlns:a14="http://schemas.microsoft.com/office/drawing/2010/main">
                <a:noFill/>
              </a14:hiddenFill>
            </a:ext>
          </a:extLst>
        </p:spPr>
      </p:cxnSp>
      <p:grpSp>
        <p:nvGrpSpPr>
          <p:cNvPr id="2" name="Group 1"/>
          <p:cNvGrpSpPr/>
          <p:nvPr/>
        </p:nvGrpSpPr>
        <p:grpSpPr>
          <a:xfrm>
            <a:off x="907668" y="1370388"/>
            <a:ext cx="1678787" cy="2468281"/>
            <a:chOff x="3768564" y="2829256"/>
            <a:chExt cx="1844586" cy="2712051"/>
          </a:xfrm>
        </p:grpSpPr>
        <p:pic>
          <p:nvPicPr>
            <p:cNvPr id="7" name="Picture 14" descr="logos_15-1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8564" y="2829256"/>
              <a:ext cx="1844586" cy="227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ogos_15-08.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9955" y="5073810"/>
              <a:ext cx="809129" cy="46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logos_15-09.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0475" y="5071529"/>
              <a:ext cx="814149" cy="46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5" descr="logos_15-10.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7668" y="4149058"/>
            <a:ext cx="1682987" cy="20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119788" y="1370388"/>
            <a:ext cx="8213230" cy="1200329"/>
          </a:xfrm>
          <a:prstGeom prst="rect">
            <a:avLst/>
          </a:prstGeom>
          <a:noFill/>
        </p:spPr>
        <p:txBody>
          <a:bodyPr wrap="square" rtlCol="0">
            <a:spAutoFit/>
          </a:bodyPr>
          <a:lstStyle/>
          <a:p>
            <a:pPr algn="l"/>
            <a:r>
              <a:rPr lang="en-GB" sz="2400" b="1" dirty="0" smtClean="0">
                <a:solidFill>
                  <a:srgbClr val="7495C1"/>
                </a:solidFill>
              </a:rPr>
              <a:t>Debug</a:t>
            </a:r>
          </a:p>
          <a:p>
            <a:pPr marL="342900" indent="-342900" algn="l">
              <a:buFont typeface="Arial" panose="020B0604020202020204" pitchFamily="34" charset="0"/>
              <a:buChar char="•"/>
            </a:pPr>
            <a:r>
              <a:rPr lang="en-GB" sz="2400" dirty="0"/>
              <a:t>First-class </a:t>
            </a:r>
            <a:r>
              <a:rPr lang="en-GB" sz="2400" dirty="0" smtClean="0"/>
              <a:t>Intel</a:t>
            </a:r>
            <a:r>
              <a:rPr lang="en-GB" sz="2400" dirty="0"/>
              <a:t>® Xeon Phi™ support</a:t>
            </a:r>
          </a:p>
          <a:p>
            <a:pPr marL="342900" indent="-342900" algn="l">
              <a:buFont typeface="Arial" panose="020B0604020202020204" pitchFamily="34" charset="0"/>
              <a:buChar char="•"/>
            </a:pPr>
            <a:r>
              <a:rPr lang="en-GB" sz="2400" dirty="0" smtClean="0"/>
              <a:t>Memory debugging enhancements for HBM</a:t>
            </a:r>
          </a:p>
        </p:txBody>
      </p:sp>
      <p:sp>
        <p:nvSpPr>
          <p:cNvPr id="13" name="TextBox 12"/>
          <p:cNvSpPr txBox="1"/>
          <p:nvPr/>
        </p:nvSpPr>
        <p:spPr>
          <a:xfrm>
            <a:off x="3119788" y="4403933"/>
            <a:ext cx="8213230" cy="1569660"/>
          </a:xfrm>
          <a:prstGeom prst="rect">
            <a:avLst/>
          </a:prstGeom>
          <a:noFill/>
        </p:spPr>
        <p:txBody>
          <a:bodyPr wrap="square" rtlCol="0">
            <a:spAutoFit/>
          </a:bodyPr>
          <a:lstStyle/>
          <a:p>
            <a:pPr algn="l"/>
            <a:r>
              <a:rPr lang="en-GB" sz="2400" b="1" dirty="0" smtClean="0">
                <a:solidFill>
                  <a:srgbClr val="CE1F33"/>
                </a:solidFill>
              </a:rPr>
              <a:t>Tune and Analyze</a:t>
            </a:r>
          </a:p>
          <a:p>
            <a:pPr marL="342900" indent="-342900" algn="l">
              <a:buFont typeface="Arial" panose="020B0604020202020204" pitchFamily="34" charset="0"/>
              <a:buChar char="•"/>
            </a:pPr>
            <a:r>
              <a:rPr lang="en-GB" sz="2400" dirty="0"/>
              <a:t>First-class Intel® Xeon Phi™ support</a:t>
            </a:r>
          </a:p>
          <a:p>
            <a:pPr marL="342900" indent="-342900" algn="l">
              <a:buFont typeface="Arial" panose="020B0604020202020204" pitchFamily="34" charset="0"/>
              <a:buChar char="•"/>
            </a:pPr>
            <a:r>
              <a:rPr lang="en-GB" sz="2400" dirty="0"/>
              <a:t>Investigating additional Intel® Xeon Phi™ metrics – watch this space</a:t>
            </a:r>
            <a:r>
              <a:rPr lang="en-GB" sz="2400" dirty="0" smtClean="0"/>
              <a:t>!</a:t>
            </a:r>
            <a:endParaRPr lang="en-GB" sz="2400" dirty="0"/>
          </a:p>
        </p:txBody>
      </p:sp>
      <p:sp>
        <p:nvSpPr>
          <p:cNvPr id="14" name="TextBox 13"/>
          <p:cNvSpPr txBox="1"/>
          <p:nvPr/>
        </p:nvSpPr>
        <p:spPr>
          <a:xfrm>
            <a:off x="3119788" y="2570717"/>
            <a:ext cx="8213230" cy="1569660"/>
          </a:xfrm>
          <a:prstGeom prst="rect">
            <a:avLst/>
          </a:prstGeom>
          <a:noFill/>
        </p:spPr>
        <p:txBody>
          <a:bodyPr wrap="square" rtlCol="0">
            <a:spAutoFit/>
          </a:bodyPr>
          <a:lstStyle/>
          <a:p>
            <a:pPr algn="l"/>
            <a:r>
              <a:rPr lang="en-GB" sz="2400" b="1" dirty="0" smtClean="0">
                <a:solidFill>
                  <a:srgbClr val="64B57B"/>
                </a:solidFill>
              </a:rPr>
              <a:t>Profile</a:t>
            </a:r>
          </a:p>
          <a:p>
            <a:pPr marL="342900" indent="-342900" algn="l">
              <a:buFont typeface="Arial" panose="020B0604020202020204" pitchFamily="34" charset="0"/>
              <a:buChar char="•"/>
            </a:pPr>
            <a:r>
              <a:rPr lang="en-GB" sz="2400" dirty="0"/>
              <a:t>First-class </a:t>
            </a:r>
            <a:r>
              <a:rPr lang="en-GB" sz="2400" dirty="0" smtClean="0"/>
              <a:t>Intel</a:t>
            </a:r>
            <a:r>
              <a:rPr lang="en-GB" sz="2400" dirty="0"/>
              <a:t>® Xeon Phi™ </a:t>
            </a:r>
            <a:r>
              <a:rPr lang="en-GB" sz="2400" dirty="0" smtClean="0"/>
              <a:t>support</a:t>
            </a:r>
          </a:p>
          <a:p>
            <a:pPr marL="342900" indent="-342900" algn="l">
              <a:buFont typeface="Arial" panose="020B0604020202020204" pitchFamily="34" charset="0"/>
              <a:buChar char="•"/>
            </a:pPr>
            <a:r>
              <a:rPr lang="en-GB" sz="2400" dirty="0" smtClean="0"/>
              <a:t>Investigating additional Intel® Xeon Phi™ metrics – watch this space!</a:t>
            </a:r>
            <a:endParaRPr lang="en-GB" sz="2400" dirty="0"/>
          </a:p>
        </p:txBody>
      </p:sp>
    </p:spTree>
    <p:extLst>
      <p:ext uri="{BB962C8B-B14F-4D97-AF65-F5344CB8AC3E}">
        <p14:creationId xmlns:p14="http://schemas.microsoft.com/office/powerpoint/2010/main" val="3278484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p:cNvSpPr>
          <p:nvPr/>
        </p:nvSpPr>
        <p:spPr bwMode="auto">
          <a:xfrm>
            <a:off x="1269076" y="2246811"/>
            <a:ext cx="10006149" cy="259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spcBef>
                <a:spcPts val="800"/>
              </a:spcBef>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9pPr>
          </a:lstStyle>
          <a:p>
            <a:pPr eaLnBrk="1" hangingPunct="1">
              <a:spcBef>
                <a:spcPts val="1700"/>
              </a:spcBef>
            </a:pPr>
            <a:r>
              <a:rPr lang="en-US" altLang="en-US" sz="3600" dirty="0" smtClean="0">
                <a:solidFill>
                  <a:srgbClr val="4D4D4D"/>
                </a:solidFill>
                <a:latin typeface="Helvetica" panose="020B0604020202020204" pitchFamily="34" charset="0"/>
                <a:sym typeface="Swiss 721 Italic BT" charset="0"/>
              </a:rPr>
              <a:t>Thank you! Any questions?</a:t>
            </a:r>
          </a:p>
          <a:p>
            <a:pPr eaLnBrk="1" hangingPunct="1">
              <a:spcBef>
                <a:spcPts val="1700"/>
              </a:spcBef>
            </a:pPr>
            <a:endParaRPr lang="en-US" altLang="en-US" sz="900" dirty="0" smtClean="0">
              <a:solidFill>
                <a:srgbClr val="4D4D4D"/>
              </a:solidFill>
              <a:latin typeface="Helvetica" panose="020B0604020202020204" pitchFamily="34" charset="0"/>
              <a:sym typeface="Swiss 721 Italic BT" charset="0"/>
            </a:endParaRPr>
          </a:p>
          <a:p>
            <a:pPr eaLnBrk="1" hangingPunct="1">
              <a:spcBef>
                <a:spcPts val="1700"/>
              </a:spcBef>
            </a:pPr>
            <a:r>
              <a:rPr lang="en-US" altLang="en-US" sz="3400" dirty="0" smtClean="0">
                <a:solidFill>
                  <a:srgbClr val="4D4D4D"/>
                </a:solidFill>
                <a:latin typeface="Helvetica" panose="020B0604020202020204" pitchFamily="34" charset="0"/>
                <a:sym typeface="Swiss 721 Italic BT" charset="0"/>
              </a:rPr>
              <a:t>Mark O’Connor</a:t>
            </a:r>
          </a:p>
          <a:p>
            <a:pPr eaLnBrk="1" hangingPunct="1">
              <a:spcBef>
                <a:spcPts val="1700"/>
              </a:spcBef>
            </a:pPr>
            <a:r>
              <a:rPr lang="en-US" altLang="en-US" sz="2030" dirty="0" smtClean="0">
                <a:solidFill>
                  <a:srgbClr val="4D4D4D"/>
                </a:solidFill>
                <a:latin typeface="Helvetica" panose="020B0604020202020204" pitchFamily="34" charset="0"/>
                <a:sym typeface="Swiss 721 Italic BT" charset="0"/>
              </a:rPr>
              <a:t>VP Product Management</a:t>
            </a:r>
            <a:endParaRPr lang="en-US" altLang="en-US" sz="2030" dirty="0" smtClean="0">
              <a:solidFill>
                <a:srgbClr val="4D4D4D"/>
              </a:solidFill>
              <a:latin typeface="Arial" panose="020B0604020202020204" pitchFamily="34" charset="0"/>
              <a:sym typeface="Swiss 721 Italic BT"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500"/>
            <a:ext cx="9146342" cy="19024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7086" y="-60960"/>
            <a:ext cx="4484914" cy="1447581"/>
          </a:xfrm>
          <a:prstGeom prst="rect">
            <a:avLst/>
          </a:prstGeom>
        </p:spPr>
      </p:pic>
      <p:pic>
        <p:nvPicPr>
          <p:cNvPr id="7" name="Picture 4" descr="logos_15-08.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2261" y="5403988"/>
            <a:ext cx="19288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logos_15-10.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28698" y="4240349"/>
            <a:ext cx="183991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logos_15-11.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46898" y="4156213"/>
            <a:ext cx="19050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logos_15-09.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23661" y="5402399"/>
            <a:ext cx="194786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64645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p:cNvSpPr>
          <p:nvPr/>
        </p:nvSpPr>
        <p:spPr bwMode="auto">
          <a:xfrm>
            <a:off x="533400" y="556419"/>
            <a:ext cx="73761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An Uncomfortable Truth About HPC Codes</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cxnSp>
        <p:nvCxnSpPr>
          <p:cNvPr id="14340" name="Straight Connector 7"/>
          <p:cNvCxnSpPr>
            <a:cxnSpLocks noChangeShapeType="1"/>
          </p:cNvCxnSpPr>
          <p:nvPr/>
        </p:nvCxnSpPr>
        <p:spPr bwMode="auto">
          <a:xfrm>
            <a:off x="0" y="63500"/>
            <a:ext cx="12192000" cy="0"/>
          </a:xfrm>
          <a:prstGeom prst="line">
            <a:avLst/>
          </a:prstGeom>
          <a:noFill/>
          <a:ln w="190500">
            <a:solidFill>
              <a:srgbClr val="5D266F"/>
            </a:solidFill>
            <a:round/>
            <a:headEnd/>
            <a:tailEnd/>
          </a:ln>
          <a:extLst>
            <a:ext uri="{909E8E84-426E-40DD-AFC4-6F175D3DCCD1}">
              <a14:hiddenFill xmlns:a14="http://schemas.microsoft.com/office/drawing/2010/main">
                <a:noFill/>
              </a14:hiddenFill>
            </a:ext>
          </a:extLst>
        </p:spPr>
      </p:cxnSp>
      <p:sp>
        <p:nvSpPr>
          <p:cNvPr id="14343" name="TextBox 16"/>
          <p:cNvSpPr txBox="1">
            <a:spLocks noChangeArrowheads="1"/>
          </p:cNvSpPr>
          <p:nvPr/>
        </p:nvSpPr>
        <p:spPr bwMode="auto">
          <a:xfrm>
            <a:off x="1235731" y="4878648"/>
            <a:ext cx="195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9pPr>
          </a:lstStyle>
          <a:p>
            <a:pPr eaLnBrk="1" hangingPunct="1">
              <a:spcBef>
                <a:spcPct val="0"/>
              </a:spcBef>
            </a:pPr>
            <a:r>
              <a:rPr lang="en-US" altLang="en-US" sz="1600" dirty="0">
                <a:solidFill>
                  <a:schemeClr val="bg1"/>
                </a:solidFill>
                <a:latin typeface="Helvetica" panose="020B0604020202020204" pitchFamily="34" charset="0"/>
                <a:sym typeface="Gill Sans" charset="0"/>
              </a:rPr>
              <a:t>caption</a:t>
            </a:r>
          </a:p>
        </p:txBody>
      </p:sp>
      <p:pic>
        <p:nvPicPr>
          <p:cNvPr id="14344" name="Picture 14" descr="logos_15-1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630" y="1540136"/>
            <a:ext cx="2227217" cy="274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43303"/>
            <a:ext cx="3817073" cy="142682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1747" y="6091593"/>
            <a:ext cx="2289761" cy="730248"/>
          </a:xfrm>
          <a:prstGeom prst="rect">
            <a:avLst/>
          </a:prstGeom>
        </p:spPr>
      </p:pic>
      <p:pic>
        <p:nvPicPr>
          <p:cNvPr id="16" name="Picture 4" descr="logos_15-08.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5808" y="4265942"/>
            <a:ext cx="1096860" cy="6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s_15-09.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10118" y="4265941"/>
            <a:ext cx="1103665" cy="63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p:nvPr>
            <p:extLst>
              <p:ext uri="{D42A27DB-BD31-4B8C-83A1-F6EECF244321}">
                <p14:modId xmlns:p14="http://schemas.microsoft.com/office/powerpoint/2010/main" val="2856526470"/>
              </p:ext>
            </p:extLst>
          </p:nvPr>
        </p:nvGraphicFramePr>
        <p:xfrm>
          <a:off x="4028791" y="1540137"/>
          <a:ext cx="7333307" cy="36766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418495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40" name="Straight Connector 7"/>
          <p:cNvCxnSpPr>
            <a:cxnSpLocks noChangeShapeType="1"/>
          </p:cNvCxnSpPr>
          <p:nvPr/>
        </p:nvCxnSpPr>
        <p:spPr bwMode="auto">
          <a:xfrm>
            <a:off x="0" y="63500"/>
            <a:ext cx="12192000" cy="0"/>
          </a:xfrm>
          <a:prstGeom prst="line">
            <a:avLst/>
          </a:prstGeom>
          <a:noFill/>
          <a:ln w="190500">
            <a:solidFill>
              <a:srgbClr val="5D266F"/>
            </a:solidFill>
            <a:round/>
            <a:headEnd/>
            <a:tailEnd/>
          </a:ln>
          <a:extLst>
            <a:ext uri="{909E8E84-426E-40DD-AFC4-6F175D3DCCD1}">
              <a14:hiddenFill xmlns:a14="http://schemas.microsoft.com/office/drawing/2010/main">
                <a:noFill/>
              </a14:hiddenFill>
            </a:ext>
          </a:extLst>
        </p:spPr>
      </p:cxnSp>
      <p:sp>
        <p:nvSpPr>
          <p:cNvPr id="6" name="Rectangle 1"/>
          <p:cNvSpPr>
            <a:spLocks/>
          </p:cNvSpPr>
          <p:nvPr/>
        </p:nvSpPr>
        <p:spPr bwMode="auto">
          <a:xfrm>
            <a:off x="237307" y="288278"/>
            <a:ext cx="91331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This is a problem when CPU architectures change…</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sp>
        <p:nvSpPr>
          <p:cNvPr id="7" name="TextBox 6"/>
          <p:cNvSpPr txBox="1"/>
          <p:nvPr/>
        </p:nvSpPr>
        <p:spPr>
          <a:xfrm>
            <a:off x="4110423" y="6503323"/>
            <a:ext cx="3743566" cy="261610"/>
          </a:xfrm>
          <a:prstGeom prst="rect">
            <a:avLst/>
          </a:prstGeom>
          <a:noFill/>
        </p:spPr>
        <p:txBody>
          <a:bodyPr wrap="square" rtlCol="0">
            <a:spAutoFit/>
          </a:bodyPr>
          <a:lstStyle/>
          <a:p>
            <a:r>
              <a:rPr lang="en-GB" sz="1100" dirty="0" smtClean="0"/>
              <a:t>Image © </a:t>
            </a:r>
            <a:r>
              <a:rPr lang="en-GB" sz="1100" dirty="0" smtClean="0">
                <a:hlinkClick r:id="rId3"/>
              </a:rPr>
              <a:t>Guido da </a:t>
            </a:r>
            <a:r>
              <a:rPr lang="en-GB" sz="1100" dirty="0" err="1" smtClean="0">
                <a:hlinkClick r:id="rId3"/>
              </a:rPr>
              <a:t>Rozze</a:t>
            </a:r>
            <a:r>
              <a:rPr lang="en-GB" sz="1100" dirty="0" smtClean="0"/>
              <a:t> CC-BY</a:t>
            </a:r>
            <a:endParaRPr lang="en-GB" sz="1100" dirty="0"/>
          </a:p>
        </p:txBody>
      </p:sp>
      <p:pic>
        <p:nvPicPr>
          <p:cNvPr id="1026" name="Picture 2" descr="An elephant in the wild : Free Stock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419" y="970255"/>
            <a:ext cx="7951998" cy="530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90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40" name="Straight Connector 7"/>
          <p:cNvCxnSpPr>
            <a:cxnSpLocks noChangeShapeType="1"/>
          </p:cNvCxnSpPr>
          <p:nvPr/>
        </p:nvCxnSpPr>
        <p:spPr bwMode="auto">
          <a:xfrm>
            <a:off x="0" y="63500"/>
            <a:ext cx="12192000" cy="0"/>
          </a:xfrm>
          <a:prstGeom prst="line">
            <a:avLst/>
          </a:prstGeom>
          <a:noFill/>
          <a:ln w="190500">
            <a:solidFill>
              <a:srgbClr val="5D266F"/>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199" y="970255"/>
            <a:ext cx="8510015" cy="5002958"/>
          </a:xfrm>
          <a:prstGeom prst="rect">
            <a:avLst/>
          </a:prstGeom>
        </p:spPr>
      </p:pic>
      <p:sp>
        <p:nvSpPr>
          <p:cNvPr id="6" name="Rectangle 1"/>
          <p:cNvSpPr>
            <a:spLocks/>
          </p:cNvSpPr>
          <p:nvPr/>
        </p:nvSpPr>
        <p:spPr bwMode="auto">
          <a:xfrm>
            <a:off x="237307" y="288278"/>
            <a:ext cx="91331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This is a problem when CPU architectures change…</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sp>
        <p:nvSpPr>
          <p:cNvPr id="7" name="TextBox 6"/>
          <p:cNvSpPr txBox="1"/>
          <p:nvPr/>
        </p:nvSpPr>
        <p:spPr>
          <a:xfrm>
            <a:off x="4110423" y="6503323"/>
            <a:ext cx="3743566" cy="261610"/>
          </a:xfrm>
          <a:prstGeom prst="rect">
            <a:avLst/>
          </a:prstGeom>
          <a:noFill/>
        </p:spPr>
        <p:txBody>
          <a:bodyPr wrap="square" rtlCol="0">
            <a:spAutoFit/>
          </a:bodyPr>
          <a:lstStyle/>
          <a:p>
            <a:r>
              <a:rPr lang="en-GB" sz="1100" dirty="0" smtClean="0"/>
              <a:t>The Dragon of Hell © </a:t>
            </a:r>
            <a:r>
              <a:rPr lang="en-GB" sz="1100" dirty="0">
                <a:hlinkClick r:id="rId4"/>
              </a:rPr>
              <a:t>Baltasar </a:t>
            </a:r>
            <a:r>
              <a:rPr lang="en-GB" sz="1100" dirty="0" err="1" smtClean="0">
                <a:hlinkClick r:id="rId4"/>
              </a:rPr>
              <a:t>Vischi</a:t>
            </a:r>
            <a:r>
              <a:rPr lang="en-GB" sz="1100" dirty="0" smtClean="0"/>
              <a:t> CC-BY-ND</a:t>
            </a:r>
            <a:endParaRPr lang="en-GB" sz="1100" dirty="0"/>
          </a:p>
        </p:txBody>
      </p:sp>
    </p:spTree>
    <p:extLst>
      <p:ext uri="{BB962C8B-B14F-4D97-AF65-F5344CB8AC3E}">
        <p14:creationId xmlns:p14="http://schemas.microsoft.com/office/powerpoint/2010/main" val="1925217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40" name="Straight Connector 7"/>
          <p:cNvCxnSpPr>
            <a:cxnSpLocks noChangeShapeType="1"/>
          </p:cNvCxnSpPr>
          <p:nvPr/>
        </p:nvCxnSpPr>
        <p:spPr bwMode="auto">
          <a:xfrm>
            <a:off x="0" y="63500"/>
            <a:ext cx="12192000" cy="0"/>
          </a:xfrm>
          <a:prstGeom prst="line">
            <a:avLst/>
          </a:prstGeom>
          <a:noFill/>
          <a:ln w="190500">
            <a:solidFill>
              <a:srgbClr val="5D266F"/>
            </a:solidFill>
            <a:round/>
            <a:headEnd/>
            <a:tailEnd/>
          </a:ln>
          <a:extLst>
            <a:ext uri="{909E8E84-426E-40DD-AFC4-6F175D3DCCD1}">
              <a14:hiddenFill xmlns:a14="http://schemas.microsoft.com/office/drawing/2010/main">
                <a:noFill/>
              </a14:hiddenFill>
            </a:ext>
          </a:extLst>
        </p:spPr>
      </p:cxnSp>
      <p:sp>
        <p:nvSpPr>
          <p:cNvPr id="6" name="Rectangle 1"/>
          <p:cNvSpPr>
            <a:spLocks/>
          </p:cNvSpPr>
          <p:nvPr/>
        </p:nvSpPr>
        <p:spPr bwMode="auto">
          <a:xfrm>
            <a:off x="237307" y="288278"/>
            <a:ext cx="91331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How do we help scientific users get the most out of our machines?</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graphicFrame>
        <p:nvGraphicFramePr>
          <p:cNvPr id="3" name="Diagram 2"/>
          <p:cNvGraphicFramePr/>
          <p:nvPr>
            <p:extLst>
              <p:ext uri="{D42A27DB-BD31-4B8C-83A1-F6EECF244321}">
                <p14:modId xmlns:p14="http://schemas.microsoft.com/office/powerpoint/2010/main" val="1118972820"/>
              </p:ext>
            </p:extLst>
          </p:nvPr>
        </p:nvGraphicFramePr>
        <p:xfrm>
          <a:off x="1515951" y="1252189"/>
          <a:ext cx="8966925" cy="4793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750689" y="6476379"/>
            <a:ext cx="2690621" cy="261610"/>
          </a:xfrm>
          <a:prstGeom prst="rect">
            <a:avLst/>
          </a:prstGeom>
          <a:noFill/>
        </p:spPr>
        <p:txBody>
          <a:bodyPr wrap="square" rtlCol="0">
            <a:spAutoFit/>
          </a:bodyPr>
          <a:lstStyle/>
          <a:p>
            <a:r>
              <a:rPr lang="en-GB" sz="1100" dirty="0" smtClean="0"/>
              <a:t>Images </a:t>
            </a:r>
            <a:r>
              <a:rPr lang="en-GB" sz="1100" dirty="0"/>
              <a:t>© </a:t>
            </a:r>
            <a:r>
              <a:rPr lang="en-GB" sz="1100" dirty="0">
                <a:hlinkClick r:id="rId8"/>
              </a:rPr>
              <a:t>Frank </a:t>
            </a:r>
            <a:r>
              <a:rPr lang="en-GB" sz="1100" dirty="0" smtClean="0">
                <a:hlinkClick r:id="rId8"/>
              </a:rPr>
              <a:t>Kovalchek</a:t>
            </a:r>
            <a:r>
              <a:rPr lang="en-GB" sz="1100" dirty="0" smtClean="0"/>
              <a:t> CC-BY</a:t>
            </a:r>
            <a:endParaRPr lang="en-GB" sz="1100" dirty="0"/>
          </a:p>
        </p:txBody>
      </p:sp>
    </p:spTree>
    <p:extLst>
      <p:ext uri="{BB962C8B-B14F-4D97-AF65-F5344CB8AC3E}">
        <p14:creationId xmlns:p14="http://schemas.microsoft.com/office/powerpoint/2010/main" val="4055919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0B472C1-47D8-44B0-B1B5-DABEB28F8BD5}"/>
                                            </p:graphicEl>
                                          </p:spTgt>
                                        </p:tgtEl>
                                        <p:attrNameLst>
                                          <p:attrName>style.visibility</p:attrName>
                                        </p:attrNameLst>
                                      </p:cBhvr>
                                      <p:to>
                                        <p:strVal val="visible"/>
                                      </p:to>
                                    </p:set>
                                    <p:animEffect transition="in" filter="fade">
                                      <p:cBhvr>
                                        <p:cTn id="7" dur="500"/>
                                        <p:tgtEl>
                                          <p:spTgt spid="3">
                                            <p:graphicEl>
                                              <a:dgm id="{10B472C1-47D8-44B0-B1B5-DABEB28F8BD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CA17EE21-0D40-4515-8DB3-540C4DBC0715}"/>
                                            </p:graphicEl>
                                          </p:spTgt>
                                        </p:tgtEl>
                                        <p:attrNameLst>
                                          <p:attrName>style.visibility</p:attrName>
                                        </p:attrNameLst>
                                      </p:cBhvr>
                                      <p:to>
                                        <p:strVal val="visible"/>
                                      </p:to>
                                    </p:set>
                                    <p:animEffect transition="in" filter="fade">
                                      <p:cBhvr>
                                        <p:cTn id="10" dur="500"/>
                                        <p:tgtEl>
                                          <p:spTgt spid="3">
                                            <p:graphicEl>
                                              <a:dgm id="{CA17EE21-0D40-4515-8DB3-540C4DBC071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B0421A4F-D3E1-4E4D-8770-0BED88EF5714}"/>
                                            </p:graphicEl>
                                          </p:spTgt>
                                        </p:tgtEl>
                                        <p:attrNameLst>
                                          <p:attrName>style.visibility</p:attrName>
                                        </p:attrNameLst>
                                      </p:cBhvr>
                                      <p:to>
                                        <p:strVal val="visible"/>
                                      </p:to>
                                    </p:set>
                                    <p:animEffect transition="in" filter="fade">
                                      <p:cBhvr>
                                        <p:cTn id="15" dur="500"/>
                                        <p:tgtEl>
                                          <p:spTgt spid="3">
                                            <p:graphicEl>
                                              <a:dgm id="{B0421A4F-D3E1-4E4D-8770-0BED88EF571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CADA473F-E32E-4559-8964-F0D7573C1463}"/>
                                            </p:graphicEl>
                                          </p:spTgt>
                                        </p:tgtEl>
                                        <p:attrNameLst>
                                          <p:attrName>style.visibility</p:attrName>
                                        </p:attrNameLst>
                                      </p:cBhvr>
                                      <p:to>
                                        <p:strVal val="visible"/>
                                      </p:to>
                                    </p:set>
                                    <p:animEffect transition="in" filter="fade">
                                      <p:cBhvr>
                                        <p:cTn id="18" dur="500"/>
                                        <p:tgtEl>
                                          <p:spTgt spid="3">
                                            <p:graphicEl>
                                              <a:dgm id="{CADA473F-E32E-4559-8964-F0D7573C14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40" name="Straight Connector 7"/>
          <p:cNvCxnSpPr>
            <a:cxnSpLocks noChangeShapeType="1"/>
          </p:cNvCxnSpPr>
          <p:nvPr/>
        </p:nvCxnSpPr>
        <p:spPr bwMode="auto">
          <a:xfrm>
            <a:off x="0" y="63500"/>
            <a:ext cx="12192000" cy="0"/>
          </a:xfrm>
          <a:prstGeom prst="line">
            <a:avLst/>
          </a:prstGeom>
          <a:noFill/>
          <a:ln w="190500">
            <a:solidFill>
              <a:srgbClr val="5D266F"/>
            </a:solidFill>
            <a:round/>
            <a:headEnd/>
            <a:tailEnd/>
          </a:ln>
          <a:extLst>
            <a:ext uri="{909E8E84-426E-40DD-AFC4-6F175D3DCCD1}">
              <a14:hiddenFill xmlns:a14="http://schemas.microsoft.com/office/drawing/2010/main">
                <a:noFill/>
              </a14:hiddenFill>
            </a:ext>
          </a:extLst>
        </p:spPr>
      </p:cxnSp>
      <p:sp>
        <p:nvSpPr>
          <p:cNvPr id="6" name="Rectangle 1"/>
          <p:cNvSpPr>
            <a:spLocks/>
          </p:cNvSpPr>
          <p:nvPr/>
        </p:nvSpPr>
        <p:spPr bwMode="auto">
          <a:xfrm>
            <a:off x="237307" y="288278"/>
            <a:ext cx="91331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Two very different ways to improve the situation</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pic>
        <p:nvPicPr>
          <p:cNvPr id="7" name="Picture 5" descr="logos_15-10.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4553" y="2029389"/>
            <a:ext cx="2316394" cy="286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logos_15-1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4298" y="2029389"/>
            <a:ext cx="2317422" cy="286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87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p:cNvSpPr>
          <p:nvPr/>
        </p:nvSpPr>
        <p:spPr bwMode="auto">
          <a:xfrm>
            <a:off x="533400" y="556419"/>
            <a:ext cx="8212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Can we help scientific developers scalably?</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cxnSp>
        <p:nvCxnSpPr>
          <p:cNvPr id="14340" name="Straight Connector 7"/>
          <p:cNvCxnSpPr>
            <a:cxnSpLocks noChangeShapeType="1"/>
          </p:cNvCxnSpPr>
          <p:nvPr/>
        </p:nvCxnSpPr>
        <p:spPr bwMode="auto">
          <a:xfrm>
            <a:off x="0" y="63500"/>
            <a:ext cx="12192000" cy="0"/>
          </a:xfrm>
          <a:prstGeom prst="line">
            <a:avLst/>
          </a:prstGeom>
          <a:noFill/>
          <a:ln w="190500">
            <a:solidFill>
              <a:srgbClr val="CD0920"/>
            </a:solidFill>
            <a:round/>
            <a:headEnd/>
            <a:tailEnd/>
          </a:ln>
          <a:extLst>
            <a:ext uri="{909E8E84-426E-40DD-AFC4-6F175D3DCCD1}">
              <a14:hiddenFill xmlns:a14="http://schemas.microsoft.com/office/drawing/2010/main">
                <a:noFill/>
              </a14:hiddenFill>
            </a:ext>
          </a:extLst>
        </p:spPr>
      </p:cxnSp>
      <p:pic>
        <p:nvPicPr>
          <p:cNvPr id="1026" name="Picture 2" descr="https://lh3.ggpht.com/YyE7rmg3GG5NJlB_Tgv1iwh3LCyWo9SYM_tBA__KEALJ0HoxOgJrO-8hQJOLBdyz1nQyiK3Q-O7Fo3ZZHLdL1RwMchg=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018" y="1506537"/>
            <a:ext cx="6289963" cy="3298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logos_15-10.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98522" y="5474249"/>
            <a:ext cx="926679" cy="114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07655" y="5045470"/>
            <a:ext cx="6176691" cy="954107"/>
          </a:xfrm>
          <a:prstGeom prst="rect">
            <a:avLst/>
          </a:prstGeom>
          <a:noFill/>
        </p:spPr>
        <p:txBody>
          <a:bodyPr wrap="none" rtlCol="0">
            <a:spAutoFit/>
          </a:bodyPr>
          <a:lstStyle/>
          <a:p>
            <a:r>
              <a:rPr lang="en-GB" sz="2800" dirty="0" smtClean="0"/>
              <a:t>You </a:t>
            </a:r>
            <a:r>
              <a:rPr lang="en-GB" sz="2800" b="1" dirty="0" smtClean="0"/>
              <a:t>can</a:t>
            </a:r>
            <a:r>
              <a:rPr lang="en-GB" sz="2800" dirty="0" smtClean="0"/>
              <a:t> teach a man to fish</a:t>
            </a:r>
          </a:p>
          <a:p>
            <a:r>
              <a:rPr lang="en-GB" sz="2800" dirty="0" smtClean="0"/>
              <a:t>But first he must realize </a:t>
            </a:r>
            <a:r>
              <a:rPr lang="en-GB" sz="2800" b="1" dirty="0" smtClean="0"/>
              <a:t>he</a:t>
            </a:r>
            <a:r>
              <a:rPr lang="en-GB" sz="2800" dirty="0" smtClean="0"/>
              <a:t> </a:t>
            </a:r>
            <a:r>
              <a:rPr lang="en-GB" sz="2800" b="1" dirty="0" smtClean="0"/>
              <a:t>is</a:t>
            </a:r>
            <a:r>
              <a:rPr lang="en-GB" sz="2800" dirty="0" smtClean="0"/>
              <a:t> </a:t>
            </a:r>
            <a:r>
              <a:rPr lang="en-GB" sz="2800" b="1" dirty="0" smtClean="0"/>
              <a:t>hungry</a:t>
            </a:r>
            <a:endParaRPr lang="en-GB" sz="2800" b="1" dirty="0"/>
          </a:p>
        </p:txBody>
      </p:sp>
      <p:sp>
        <p:nvSpPr>
          <p:cNvPr id="16" name="TextBox 15"/>
          <p:cNvSpPr txBox="1"/>
          <p:nvPr/>
        </p:nvSpPr>
        <p:spPr>
          <a:xfrm>
            <a:off x="4750689" y="6476379"/>
            <a:ext cx="2690621" cy="261610"/>
          </a:xfrm>
          <a:prstGeom prst="rect">
            <a:avLst/>
          </a:prstGeom>
          <a:noFill/>
        </p:spPr>
        <p:txBody>
          <a:bodyPr wrap="square" rtlCol="0">
            <a:spAutoFit/>
          </a:bodyPr>
          <a:lstStyle/>
          <a:p>
            <a:r>
              <a:rPr lang="en-GB" sz="1100" dirty="0" smtClean="0">
                <a:solidFill>
                  <a:srgbClr val="333333"/>
                </a:solidFill>
                <a:latin typeface="Helvetica Neue"/>
              </a:rPr>
              <a:t>Image © </a:t>
            </a:r>
            <a:r>
              <a:rPr lang="en-GB" sz="1100" dirty="0" smtClean="0">
                <a:solidFill>
                  <a:srgbClr val="333333"/>
                </a:solidFill>
                <a:latin typeface="Helvetica Neue"/>
                <a:hlinkClick r:id="rId5"/>
              </a:rPr>
              <a:t>Kanani</a:t>
            </a:r>
            <a:r>
              <a:rPr lang="en-GB" sz="1100" dirty="0" smtClean="0">
                <a:solidFill>
                  <a:srgbClr val="333333"/>
                </a:solidFill>
                <a:latin typeface="Helvetica Neue"/>
              </a:rPr>
              <a:t> CC-BY</a:t>
            </a:r>
            <a:endParaRPr lang="en-GB" sz="1100" dirty="0"/>
          </a:p>
        </p:txBody>
      </p:sp>
    </p:spTree>
    <p:extLst>
      <p:ext uri="{BB962C8B-B14F-4D97-AF65-F5344CB8AC3E}">
        <p14:creationId xmlns:p14="http://schemas.microsoft.com/office/powerpoint/2010/main" val="283602101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06058" y="1601917"/>
            <a:ext cx="4524375" cy="3181350"/>
          </a:xfrm>
          <a:prstGeom prst="rect">
            <a:avLst/>
          </a:prstGeom>
        </p:spPr>
      </p:pic>
      <p:pic>
        <p:nvPicPr>
          <p:cNvPr id="5" name="Picture 4"/>
          <p:cNvPicPr>
            <a:picLocks noChangeAspect="1"/>
          </p:cNvPicPr>
          <p:nvPr/>
        </p:nvPicPr>
        <p:blipFill>
          <a:blip r:embed="rId4"/>
          <a:stretch>
            <a:fillRect/>
          </a:stretch>
        </p:blipFill>
        <p:spPr>
          <a:xfrm>
            <a:off x="6406058" y="1601917"/>
            <a:ext cx="4581525" cy="3105150"/>
          </a:xfrm>
          <a:prstGeom prst="rect">
            <a:avLst/>
          </a:prstGeom>
        </p:spPr>
      </p:pic>
      <p:sp>
        <p:nvSpPr>
          <p:cNvPr id="14339" name="Rectangle 1"/>
          <p:cNvSpPr>
            <a:spLocks/>
          </p:cNvSpPr>
          <p:nvPr/>
        </p:nvSpPr>
        <p:spPr bwMode="auto">
          <a:xfrm>
            <a:off x="533400" y="556419"/>
            <a:ext cx="8212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dirty="0" smtClean="0">
                <a:solidFill>
                  <a:schemeClr val="bg2">
                    <a:lumMod val="50000"/>
                  </a:schemeClr>
                </a:solidFill>
                <a:latin typeface="Helvetica" panose="020B0604020202020204" pitchFamily="34" charset="0"/>
                <a:sym typeface="Swis721 Lt BT Light" charset="0"/>
              </a:rPr>
              <a:t>Communicating the benefits of optimization</a:t>
            </a:r>
            <a:endParaRPr lang="en-US" altLang="en-US" sz="2400"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cxnSp>
        <p:nvCxnSpPr>
          <p:cNvPr id="14340" name="Straight Connector 7"/>
          <p:cNvCxnSpPr>
            <a:cxnSpLocks noChangeShapeType="1"/>
          </p:cNvCxnSpPr>
          <p:nvPr/>
        </p:nvCxnSpPr>
        <p:spPr bwMode="auto">
          <a:xfrm>
            <a:off x="0" y="63500"/>
            <a:ext cx="12192000" cy="0"/>
          </a:xfrm>
          <a:prstGeom prst="line">
            <a:avLst/>
          </a:prstGeom>
          <a:noFill/>
          <a:ln w="190500">
            <a:solidFill>
              <a:srgbClr val="CD0920"/>
            </a:solidFill>
            <a:round/>
            <a:headEnd/>
            <a:tailEnd/>
          </a:ln>
          <a:extLst>
            <a:ext uri="{909E8E84-426E-40DD-AFC4-6F175D3DCCD1}">
              <a14:hiddenFill xmlns:a14="http://schemas.microsoft.com/office/drawing/2010/main">
                <a:noFill/>
              </a14:hiddenFill>
            </a:ext>
          </a:extLst>
        </p:spPr>
      </p:cxnSp>
      <p:sp>
        <p:nvSpPr>
          <p:cNvPr id="14343" name="TextBox 16"/>
          <p:cNvSpPr txBox="1">
            <a:spLocks noChangeArrowheads="1"/>
          </p:cNvSpPr>
          <p:nvPr/>
        </p:nvSpPr>
        <p:spPr bwMode="auto">
          <a:xfrm>
            <a:off x="1235731" y="4878648"/>
            <a:ext cx="195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9pPr>
          </a:lstStyle>
          <a:p>
            <a:pPr eaLnBrk="1" hangingPunct="1">
              <a:spcBef>
                <a:spcPct val="0"/>
              </a:spcBef>
            </a:pPr>
            <a:r>
              <a:rPr lang="en-US" altLang="en-US" sz="1600" dirty="0">
                <a:solidFill>
                  <a:schemeClr val="bg1"/>
                </a:solidFill>
                <a:latin typeface="Helvetica" panose="020B0604020202020204" pitchFamily="34" charset="0"/>
                <a:sym typeface="Gill Sans" charset="0"/>
              </a:rPr>
              <a:t>caption</a:t>
            </a:r>
          </a:p>
        </p:txBody>
      </p:sp>
      <p:pic>
        <p:nvPicPr>
          <p:cNvPr id="12" name="Picture 13" descr="logos_15-10.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98522" y="5474249"/>
            <a:ext cx="926679" cy="114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6340" y="5208518"/>
            <a:ext cx="4783682" cy="523220"/>
          </a:xfrm>
          <a:prstGeom prst="rect">
            <a:avLst/>
          </a:prstGeom>
          <a:noFill/>
        </p:spPr>
        <p:txBody>
          <a:bodyPr wrap="none" rtlCol="0">
            <a:spAutoFit/>
          </a:bodyPr>
          <a:lstStyle/>
          <a:p>
            <a:r>
              <a:rPr lang="en-GB" sz="2800" dirty="0" smtClean="0"/>
              <a:t>This is your brain on drugs…</a:t>
            </a:r>
            <a:endParaRPr lang="en-GB" sz="2800" b="1" dirty="0"/>
          </a:p>
        </p:txBody>
      </p:sp>
      <p:pic>
        <p:nvPicPr>
          <p:cNvPr id="3" name="Picture 2"/>
          <p:cNvPicPr>
            <a:picLocks noChangeAspect="1"/>
          </p:cNvPicPr>
          <p:nvPr/>
        </p:nvPicPr>
        <p:blipFill>
          <a:blip r:embed="rId6"/>
          <a:stretch>
            <a:fillRect/>
          </a:stretch>
        </p:blipFill>
        <p:spPr>
          <a:xfrm>
            <a:off x="533400" y="1506537"/>
            <a:ext cx="5189548" cy="3372111"/>
          </a:xfrm>
          <a:prstGeom prst="rect">
            <a:avLst/>
          </a:prstGeom>
        </p:spPr>
      </p:pic>
      <p:sp>
        <p:nvSpPr>
          <p:cNvPr id="11" name="TextBox 10"/>
          <p:cNvSpPr txBox="1"/>
          <p:nvPr/>
        </p:nvSpPr>
        <p:spPr>
          <a:xfrm>
            <a:off x="6409644" y="5208518"/>
            <a:ext cx="4520789" cy="523220"/>
          </a:xfrm>
          <a:prstGeom prst="rect">
            <a:avLst/>
          </a:prstGeom>
          <a:noFill/>
        </p:spPr>
        <p:txBody>
          <a:bodyPr wrap="none" rtlCol="0">
            <a:spAutoFit/>
          </a:bodyPr>
          <a:lstStyle/>
          <a:p>
            <a:r>
              <a:rPr lang="en-GB" sz="2800" dirty="0" smtClean="0"/>
              <a:t>… this is your code on –O0</a:t>
            </a:r>
            <a:endParaRPr lang="en-GB" sz="2800" b="1" dirty="0"/>
          </a:p>
        </p:txBody>
      </p:sp>
    </p:spTree>
    <p:extLst>
      <p:ext uri="{BB962C8B-B14F-4D97-AF65-F5344CB8AC3E}">
        <p14:creationId xmlns:p14="http://schemas.microsoft.com/office/powerpoint/2010/main" val="3657782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p:cNvSpPr>
          <p:nvPr/>
        </p:nvSpPr>
        <p:spPr bwMode="auto">
          <a:xfrm>
            <a:off x="533400" y="556419"/>
            <a:ext cx="8212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878787"/>
                </a:solidFill>
                <a:latin typeface="Lucida Grande" charset="0"/>
                <a:ea typeface="ヒラギノ角ゴ ProN W3" charset="-128"/>
                <a:sym typeface="Lucida Grande" charset="0"/>
              </a:defRPr>
            </a:lvl9pPr>
          </a:lstStyle>
          <a:p>
            <a:pPr algn="l" eaLnBrk="1" hangingPunct="1">
              <a:lnSpc>
                <a:spcPct val="110000"/>
              </a:lnSpc>
              <a:spcBef>
                <a:spcPct val="0"/>
              </a:spcBef>
            </a:pPr>
            <a:r>
              <a:rPr lang="en-US" altLang="en-US" sz="2400" b="1" dirty="0" smtClean="0">
                <a:solidFill>
                  <a:schemeClr val="bg2">
                    <a:lumMod val="50000"/>
                  </a:schemeClr>
                </a:solidFill>
                <a:latin typeface="Helvetica" panose="020B0604020202020204" pitchFamily="34" charset="0"/>
                <a:sym typeface="Swis721 Lt BT Light" charset="0"/>
              </a:rPr>
              <a:t>Show</a:t>
            </a:r>
            <a:r>
              <a:rPr lang="en-US" altLang="en-US" sz="2400" dirty="0" smtClean="0">
                <a:solidFill>
                  <a:schemeClr val="bg2">
                    <a:lumMod val="50000"/>
                  </a:schemeClr>
                </a:solidFill>
                <a:latin typeface="Helvetica" panose="020B0604020202020204" pitchFamily="34" charset="0"/>
                <a:sym typeface="Swis721 Lt BT Light" charset="0"/>
              </a:rPr>
              <a:t> the user with a performance model they understand</a:t>
            </a:r>
            <a:endParaRPr lang="en-US" altLang="en-US" sz="2400" b="1" dirty="0">
              <a:solidFill>
                <a:schemeClr val="bg2">
                  <a:lumMod val="50000"/>
                </a:schemeClr>
              </a:solidFill>
              <a:latin typeface="Helvetica" panose="020B0604020202020204" pitchFamily="34" charset="0"/>
            </a:endParaRPr>
          </a:p>
          <a:p>
            <a:pPr algn="l" eaLnBrk="1" hangingPunct="1">
              <a:lnSpc>
                <a:spcPct val="120000"/>
              </a:lnSpc>
              <a:spcBef>
                <a:spcPct val="0"/>
              </a:spcBef>
            </a:pPr>
            <a:endParaRPr lang="en-US" altLang="en-US" sz="2000" dirty="0">
              <a:solidFill>
                <a:schemeClr val="bg2">
                  <a:lumMod val="50000"/>
                </a:schemeClr>
              </a:solidFill>
              <a:latin typeface="Helvetica" panose="020B0604020202020204" pitchFamily="34" charset="0"/>
            </a:endParaRPr>
          </a:p>
        </p:txBody>
      </p:sp>
      <p:cxnSp>
        <p:nvCxnSpPr>
          <p:cNvPr id="14340" name="Straight Connector 7"/>
          <p:cNvCxnSpPr>
            <a:cxnSpLocks noChangeShapeType="1"/>
          </p:cNvCxnSpPr>
          <p:nvPr/>
        </p:nvCxnSpPr>
        <p:spPr bwMode="auto">
          <a:xfrm>
            <a:off x="0" y="63500"/>
            <a:ext cx="12192000" cy="0"/>
          </a:xfrm>
          <a:prstGeom prst="line">
            <a:avLst/>
          </a:prstGeom>
          <a:noFill/>
          <a:ln w="190500">
            <a:solidFill>
              <a:srgbClr val="CD0920"/>
            </a:solidFill>
            <a:round/>
            <a:headEnd/>
            <a:tailEnd/>
          </a:ln>
          <a:extLst>
            <a:ext uri="{909E8E84-426E-40DD-AFC4-6F175D3DCCD1}">
              <a14:hiddenFill xmlns:a14="http://schemas.microsoft.com/office/drawing/2010/main">
                <a:noFill/>
              </a14:hiddenFill>
            </a:ext>
          </a:extLst>
        </p:spPr>
      </p:cxnSp>
      <p:sp>
        <p:nvSpPr>
          <p:cNvPr id="14343" name="TextBox 16"/>
          <p:cNvSpPr txBox="1">
            <a:spLocks noChangeArrowheads="1"/>
          </p:cNvSpPr>
          <p:nvPr/>
        </p:nvSpPr>
        <p:spPr bwMode="auto">
          <a:xfrm>
            <a:off x="1235731" y="4878648"/>
            <a:ext cx="195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defRPr sz="3200">
                <a:solidFill>
                  <a:srgbClr val="878787"/>
                </a:solidFill>
                <a:latin typeface="Lucida Grande" charset="0"/>
                <a:ea typeface="ヒラギノ角ゴ ProN W3" charset="-128"/>
                <a:sym typeface="Lucida Grande" charset="0"/>
              </a:defRPr>
            </a:lvl1pPr>
            <a:lvl2pPr marL="37931725" indent="-37474525" eaLnBrk="0" hangingPunct="0">
              <a:spcBef>
                <a:spcPts val="700"/>
              </a:spcBef>
              <a:defRPr sz="2800">
                <a:solidFill>
                  <a:srgbClr val="878787"/>
                </a:solidFill>
                <a:latin typeface="Lucida Grande" charset="0"/>
                <a:ea typeface="ヒラギノ角ゴ ProN W3" charset="-128"/>
                <a:sym typeface="Lucida Grande" charset="0"/>
              </a:defRPr>
            </a:lvl2pPr>
            <a:lvl3pPr marL="876300" indent="38100" eaLnBrk="0" hangingPunct="0">
              <a:spcBef>
                <a:spcPts val="600"/>
              </a:spcBef>
              <a:defRPr sz="2400">
                <a:solidFill>
                  <a:srgbClr val="878787"/>
                </a:solidFill>
                <a:latin typeface="Lucida Grande" charset="0"/>
                <a:ea typeface="ヒラギノ角ゴ ProN W3" charset="-128"/>
                <a:sym typeface="Lucida Grande" charset="0"/>
              </a:defRPr>
            </a:lvl3pPr>
            <a:lvl4pPr marL="1333500" indent="38100" eaLnBrk="0" hangingPunct="0">
              <a:spcBef>
                <a:spcPts val="500"/>
              </a:spcBef>
              <a:defRPr sz="2000">
                <a:solidFill>
                  <a:srgbClr val="878787"/>
                </a:solidFill>
                <a:latin typeface="Lucida Grande" charset="0"/>
                <a:ea typeface="ヒラギノ角ゴ ProN W3" charset="-128"/>
                <a:sym typeface="Lucida Grande" charset="0"/>
              </a:defRPr>
            </a:lvl4pPr>
            <a:lvl5pPr marL="1790700" indent="38100" eaLnBrk="0" hangingPunct="0">
              <a:spcBef>
                <a:spcPts val="500"/>
              </a:spcBef>
              <a:defRPr sz="2000">
                <a:solidFill>
                  <a:srgbClr val="878787"/>
                </a:solidFill>
                <a:latin typeface="Lucida Grande" charset="0"/>
                <a:ea typeface="ヒラギノ角ゴ ProN W3" charset="-128"/>
                <a:sym typeface="Lucida Grande" charset="0"/>
              </a:defRPr>
            </a:lvl5pPr>
            <a:lvl6pPr marL="22479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6pPr>
            <a:lvl7pPr marL="27051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7pPr>
            <a:lvl8pPr marL="31623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8pPr>
            <a:lvl9pPr marL="3619500" indent="38100" algn="ctr" eaLnBrk="0" fontAlgn="base" hangingPunct="0">
              <a:spcBef>
                <a:spcPts val="500"/>
              </a:spcBef>
              <a:spcAft>
                <a:spcPct val="0"/>
              </a:spcAft>
              <a:defRPr sz="2000">
                <a:solidFill>
                  <a:srgbClr val="878787"/>
                </a:solidFill>
                <a:latin typeface="Lucida Grande" charset="0"/>
                <a:ea typeface="ヒラギノ角ゴ ProN W3" charset="-128"/>
                <a:sym typeface="Lucida Grande" charset="0"/>
              </a:defRPr>
            </a:lvl9pPr>
          </a:lstStyle>
          <a:p>
            <a:pPr eaLnBrk="1" hangingPunct="1">
              <a:spcBef>
                <a:spcPct val="0"/>
              </a:spcBef>
            </a:pPr>
            <a:r>
              <a:rPr lang="en-US" altLang="en-US" sz="1600" dirty="0">
                <a:solidFill>
                  <a:schemeClr val="bg1"/>
                </a:solidFill>
                <a:latin typeface="Helvetica" panose="020B0604020202020204" pitchFamily="34" charset="0"/>
                <a:sym typeface="Gill Sans" charset="0"/>
              </a:rPr>
              <a:t>caption</a:t>
            </a:r>
          </a:p>
        </p:txBody>
      </p:sp>
      <p:pic>
        <p:nvPicPr>
          <p:cNvPr id="12" name="Picture 13" descr="logos_15-10.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522" y="5474249"/>
            <a:ext cx="926679" cy="114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10911" y="4878648"/>
            <a:ext cx="5570179" cy="523220"/>
          </a:xfrm>
          <a:prstGeom prst="rect">
            <a:avLst/>
          </a:prstGeom>
          <a:noFill/>
        </p:spPr>
        <p:txBody>
          <a:bodyPr wrap="none" rtlCol="0">
            <a:spAutoFit/>
          </a:bodyPr>
          <a:lstStyle/>
          <a:p>
            <a:r>
              <a:rPr lang="en-GB" sz="2800" dirty="0" smtClean="0"/>
              <a:t>“Vectorization</a:t>
            </a:r>
            <a:r>
              <a:rPr lang="en-GB" sz="2800" dirty="0" smtClean="0"/>
              <a:t>, how does it work</a:t>
            </a:r>
            <a:r>
              <a:rPr lang="en-GB" sz="2800" dirty="0" smtClean="0"/>
              <a:t>?”</a:t>
            </a:r>
            <a:endParaRPr lang="en-GB" sz="2800" b="1" dirty="0"/>
          </a:p>
        </p:txBody>
      </p:sp>
      <p:pic>
        <p:nvPicPr>
          <p:cNvPr id="8" name="Picture 7"/>
          <p:cNvPicPr>
            <a:picLocks noChangeAspect="1"/>
          </p:cNvPicPr>
          <p:nvPr/>
        </p:nvPicPr>
        <p:blipFill rotWithShape="1">
          <a:blip r:embed="rId4"/>
          <a:srcRect t="42395" r="51799" b="38304"/>
          <a:stretch/>
        </p:blipFill>
        <p:spPr>
          <a:xfrm>
            <a:off x="3513782" y="1632756"/>
            <a:ext cx="5164436" cy="2956625"/>
          </a:xfrm>
          <a:prstGeom prst="rect">
            <a:avLst/>
          </a:prstGeom>
        </p:spPr>
      </p:pic>
      <p:sp>
        <p:nvSpPr>
          <p:cNvPr id="3" name="Oval 2"/>
          <p:cNvSpPr/>
          <p:nvPr/>
        </p:nvSpPr>
        <p:spPr bwMode="auto">
          <a:xfrm>
            <a:off x="3340729" y="2869948"/>
            <a:ext cx="2915216" cy="38024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Tree>
    <p:extLst>
      <p:ext uri="{BB962C8B-B14F-4D97-AF65-F5344CB8AC3E}">
        <p14:creationId xmlns:p14="http://schemas.microsoft.com/office/powerpoint/2010/main" val="326198087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003563"/>
      </a:accent1>
      <a:accent2>
        <a:srgbClr val="333399"/>
      </a:accent2>
      <a:accent3>
        <a:srgbClr val="FFFFFF"/>
      </a:accent3>
      <a:accent4>
        <a:srgbClr val="000000"/>
      </a:accent4>
      <a:accent5>
        <a:srgbClr val="AAAEB7"/>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Section Header">
  <a:themeElements>
    <a:clrScheme name="Default - Sectio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Section Header">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Sectio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wo Content">
  <a:themeElements>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wo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Pages>0</Pages>
  <Words>1022</Words>
  <Characters>0</Characters>
  <Application>Microsoft Office PowerPoint</Application>
  <PresentationFormat>Widescreen</PresentationFormat>
  <Lines>0</Lines>
  <Paragraphs>105</Paragraphs>
  <Slides>15</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Arial</vt:lpstr>
      <vt:lpstr>Calibri</vt:lpstr>
      <vt:lpstr>Gill Sans</vt:lpstr>
      <vt:lpstr>Helvetica</vt:lpstr>
      <vt:lpstr>Helvetica Neue</vt:lpstr>
      <vt:lpstr>Lucida Grande</vt:lpstr>
      <vt:lpstr>ＭＳ Ｐゴシック</vt:lpstr>
      <vt:lpstr>Swis721 Lt BT Light</vt:lpstr>
      <vt:lpstr>Swiss 721 Italic BT</vt:lpstr>
      <vt:lpstr>ヒラギノ角ゴ ProN W3</vt:lpstr>
      <vt:lpstr>Default - Title Slide</vt:lpstr>
      <vt:lpstr>Default - Title and Content</vt:lpstr>
      <vt:lpstr>Default - Section Header</vt:lpstr>
      <vt:lpstr>Default - Two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David Atkinson</dc:creator>
  <cp:lastModifiedBy>Mark O'Connor</cp:lastModifiedBy>
  <cp:revision>142</cp:revision>
  <dcterms:created xsi:type="dcterms:W3CDTF">2014-11-06T09:53:28Z</dcterms:created>
  <dcterms:modified xsi:type="dcterms:W3CDTF">2015-11-13T09:36:36Z</dcterms:modified>
</cp:coreProperties>
</file>