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3"/>
  </p:sldMasterIdLst>
  <p:notesMasterIdLst>
    <p:notesMasterId r:id="rId7"/>
  </p:notesMasterIdLst>
  <p:sldIdLst>
    <p:sldId id="405" r:id="rId4"/>
    <p:sldId id="406" r:id="rId5"/>
    <p:sldId id="407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3366CC"/>
    <a:srgbClr val="006699"/>
    <a:srgbClr val="0066CC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88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894D9F0D-AEC0-9449-9A14-7A0B8854AF5D}" type="datetimeFigureOut">
              <a:rPr lang="en-US"/>
              <a:pPr>
                <a:defRPr/>
              </a:pPr>
              <a:t>11/18/15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596F7DCF-C073-984F-9DF7-955CEE1BD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075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D2D033A-917F-6841-BD65-82B610644FF7}" type="slidenum">
              <a:rPr lang="en-US" sz="1200">
                <a:solidFill>
                  <a:srgbClr val="000000"/>
                </a:solidFill>
              </a:rPr>
              <a:pPr eaLnBrk="1" hangingPunct="1"/>
              <a:t>1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z="1800">
              <a:latin typeface="Calibri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</a:lstStyle>
          <a:p>
            <a:pPr>
              <a:defRPr/>
            </a:pPr>
            <a:fld id="{7E5E85D6-DE2E-DF41-8F74-74199E2F03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611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EB85A-6734-6A47-B276-CC653972D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331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133C55C-7023-3547-897B-0650EBB1418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400800"/>
            <a:ext cx="4876800" cy="419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575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-152400"/>
            <a:ext cx="85439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1570038"/>
            <a:ext cx="7848600" cy="292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492875"/>
            <a:ext cx="3810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EFECA779-A1A3-294A-8B7E-40BA57C280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1" y="0"/>
            <a:ext cx="5334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pic>
        <p:nvPicPr>
          <p:cNvPr id="1032" name="Picture 21" descr="uologo.gi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6248400"/>
            <a:ext cx="4762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838200" y="6348968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err="1" smtClean="0"/>
              <a:t>tau.uoregon.edu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1" r:id="rId2"/>
    <p:sldLayoutId id="2147483925" r:id="rId3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70C0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400" b="1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66CC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TAU Performance System</a:t>
            </a:r>
            <a:r>
              <a:rPr lang="en-US" baseline="52000" dirty="0">
                <a:latin typeface="Arial" charset="0"/>
              </a:rPr>
              <a:t>®</a:t>
            </a:r>
          </a:p>
        </p:txBody>
      </p:sp>
      <p:sp>
        <p:nvSpPr>
          <p:cNvPr id="12290" name="Rectangle 3"/>
          <p:cNvSpPr>
            <a:spLocks noGrp="1"/>
          </p:cNvSpPr>
          <p:nvPr>
            <p:ph idx="1"/>
          </p:nvPr>
        </p:nvSpPr>
        <p:spPr>
          <a:xfrm>
            <a:off x="914400" y="1143000"/>
            <a:ext cx="7848600" cy="335280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</a:pPr>
            <a:r>
              <a:rPr lang="en-US" sz="1700" dirty="0" smtClean="0">
                <a:latin typeface="Arial" charset="0"/>
              </a:rPr>
              <a:t>TAU is a profiling and tracing toolkit that supports programs written in C, C++, Fortran, Java, Python, UPC on HPC platforms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</a:pPr>
            <a:r>
              <a:rPr lang="en-US" sz="1700" dirty="0" smtClean="0">
                <a:latin typeface="Arial" charset="0"/>
              </a:rPr>
              <a:t>TAU v2.25 and PDT v3.21 released at SC’15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 typeface="Arial"/>
              <a:buChar char="•"/>
            </a:pPr>
            <a:r>
              <a:rPr lang="en-US" sz="1700" dirty="0" err="1" smtClean="0">
                <a:latin typeface="Arial" charset="0"/>
              </a:rPr>
              <a:t>HPCLinux</a:t>
            </a:r>
            <a:r>
              <a:rPr lang="en-US" sz="1700" dirty="0" smtClean="0">
                <a:latin typeface="Arial" charset="0"/>
              </a:rPr>
              <a:t> </a:t>
            </a:r>
            <a:r>
              <a:rPr lang="en-US" sz="1700" dirty="0" err="1" smtClean="0">
                <a:latin typeface="Arial" charset="0"/>
              </a:rPr>
              <a:t>LiveDVD</a:t>
            </a:r>
            <a:r>
              <a:rPr lang="en-US" sz="1700" dirty="0" smtClean="0">
                <a:latin typeface="Arial" charset="0"/>
              </a:rPr>
              <a:t>/OVA [http://</a:t>
            </a:r>
            <a:r>
              <a:rPr lang="en-US" sz="1700" dirty="0" err="1" smtClean="0">
                <a:latin typeface="Arial" charset="0"/>
              </a:rPr>
              <a:t>www.hpclinux.org</a:t>
            </a:r>
            <a:r>
              <a:rPr lang="en-US" sz="1700" dirty="0" smtClean="0">
                <a:latin typeface="Arial" charset="0"/>
              </a:rPr>
              <a:t>] includes TAU</a:t>
            </a:r>
            <a:endParaRPr lang="en-US" sz="1700" dirty="0">
              <a:latin typeface="Arial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  <a:buFont typeface="Arial"/>
              <a:buChar char="•"/>
            </a:pPr>
            <a:r>
              <a:rPr lang="en-US" sz="1700" dirty="0" smtClean="0">
                <a:latin typeface="Arial" charset="0"/>
              </a:rPr>
              <a:t>New features: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000" dirty="0" err="1" smtClean="0">
                <a:latin typeface="Arial" charset="0"/>
              </a:rPr>
              <a:t>OpenMP</a:t>
            </a:r>
            <a:r>
              <a:rPr lang="en-US" sz="2000" dirty="0" smtClean="0">
                <a:latin typeface="Arial" charset="0"/>
              </a:rPr>
              <a:t> instrumentation support using latest OMPT package 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000" dirty="0" smtClean="0">
                <a:latin typeface="Arial" charset="0"/>
              </a:rPr>
              <a:t>New binary rewriters (</a:t>
            </a:r>
            <a:r>
              <a:rPr lang="en-US" sz="2000" dirty="0" err="1" smtClean="0">
                <a:latin typeface="Arial" charset="0"/>
              </a:rPr>
              <a:t>DyninstAPI</a:t>
            </a:r>
            <a:r>
              <a:rPr lang="en-US" sz="2000" dirty="0" smtClean="0">
                <a:latin typeface="Arial" charset="0"/>
              </a:rPr>
              <a:t>, MAQAO, PEBIL)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000" dirty="0" smtClean="0">
                <a:latin typeface="Arial" charset="0"/>
              </a:rPr>
              <a:t>PDT parsers use EDG v4.10.1 for support of C99 and C++ 14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000" dirty="0" smtClean="0">
                <a:latin typeface="Arial" charset="0"/>
              </a:rPr>
              <a:t>PDT supports a GNU gfortran-4.8.5 based parser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000" dirty="0" smtClean="0">
                <a:latin typeface="Arial" charset="0"/>
              </a:rPr>
              <a:t>Support for Intel KNC, Xeons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000" dirty="0" smtClean="0">
                <a:latin typeface="Arial" charset="0"/>
              </a:rPr>
              <a:t>Memory footprint tracking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000" dirty="0" smtClean="0">
                <a:latin typeface="Arial" charset="0"/>
              </a:rPr>
              <a:t>Access to hardware performance counters to compute </a:t>
            </a:r>
            <a:r>
              <a:rPr lang="en-US" sz="2000" dirty="0" err="1" smtClean="0">
                <a:latin typeface="Arial" charset="0"/>
              </a:rPr>
              <a:t>vectorization</a:t>
            </a:r>
            <a:r>
              <a:rPr lang="en-US" sz="2000" dirty="0" smtClean="0">
                <a:latin typeface="Arial" charset="0"/>
              </a:rPr>
              <a:t> intensity</a:t>
            </a:r>
          </a:p>
          <a:p>
            <a:pPr marL="457200" lvl="1" indent="0">
              <a:lnSpc>
                <a:spcPct val="80000"/>
              </a:lnSpc>
              <a:spcAft>
                <a:spcPts val="600"/>
              </a:spcAft>
              <a:buNone/>
            </a:pPr>
            <a:endParaRPr lang="en-US" sz="2000" dirty="0" smtClean="0">
              <a:latin typeface="Arial" charset="0"/>
            </a:endParaRPr>
          </a:p>
          <a:p>
            <a:pPr lvl="2">
              <a:lnSpc>
                <a:spcPct val="80000"/>
              </a:lnSpc>
              <a:spcAft>
                <a:spcPts val="600"/>
              </a:spcAft>
            </a:pPr>
            <a:endParaRPr lang="en-US" sz="2000" dirty="0" smtClean="0">
              <a:latin typeface="Arial" charset="0"/>
            </a:endParaRPr>
          </a:p>
          <a:p>
            <a:pPr lvl="1">
              <a:lnSpc>
                <a:spcPct val="80000"/>
              </a:lnSpc>
              <a:spcAft>
                <a:spcPts val="600"/>
              </a:spcAft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</a:pPr>
            <a:endParaRPr lang="en-US" sz="2000" dirty="0">
              <a:latin typeface="Arial" charset="0"/>
            </a:endParaRPr>
          </a:p>
        </p:txBody>
      </p:sp>
      <p:sp>
        <p:nvSpPr>
          <p:cNvPr id="12292" name="Foliennummernplatzhalter 6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86800" y="6492876"/>
            <a:ext cx="381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13" indent="-285736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2943" indent="-228589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120" indent="-228589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297" indent="-228589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474" indent="-2285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651" indent="-2285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8829" indent="-2285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006" indent="-2285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B87D48C-A00A-9248-9577-DF0978B7F2D6}" type="slidenum">
              <a:rPr lang="en-US" sz="1000"/>
              <a:pPr eaLnBrk="1" hangingPunct="1"/>
              <a:t>1</a:t>
            </a:fld>
            <a:endParaRPr lang="en-US" sz="1000"/>
          </a:p>
        </p:txBody>
      </p:sp>
      <p:pic>
        <p:nvPicPr>
          <p:cNvPr id="12293" name="Picture 4" descr="ta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26"/>
          <a:stretch>
            <a:fillRect/>
          </a:stretch>
        </p:blipFill>
        <p:spPr bwMode="auto">
          <a:xfrm>
            <a:off x="8397875" y="0"/>
            <a:ext cx="74612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sc15small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0"/>
            <a:ext cx="121158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93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TAU’s </a:t>
            </a:r>
            <a:r>
              <a:rPr lang="en-US" dirty="0" err="1" smtClean="0"/>
              <a:t>ParaProf</a:t>
            </a:r>
            <a:r>
              <a:rPr lang="en-US" dirty="0" smtClean="0"/>
              <a:t> 3D Profile Browser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EEB85A-6734-6A47-B276-CC653972D73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5" name="Content Placeholder 4" descr="aorsa_3dwindow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378" b="-4378"/>
          <a:stretch>
            <a:fillRect/>
          </a:stretch>
        </p:blipFill>
        <p:spPr bwMode="auto">
          <a:xfrm>
            <a:off x="685800" y="1384179"/>
            <a:ext cx="8324447" cy="4578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pic>
    </p:spTree>
    <p:extLst>
      <p:ext uri="{BB962C8B-B14F-4D97-AF65-F5344CB8AC3E}">
        <p14:creationId xmlns:p14="http://schemas.microsoft.com/office/powerpoint/2010/main" val="3197377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ParaProf’s Derived Metric Window: MIC</a:t>
            </a:r>
          </a:p>
        </p:txBody>
      </p:sp>
      <p:pic>
        <p:nvPicPr>
          <p:cNvPr id="62466" name="Picture 2" descr="ParaProfScreenSnapz05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"/>
            <a:ext cx="9144000" cy="54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7" name="TextBox 4"/>
          <p:cNvSpPr txBox="1">
            <a:spLocks noChangeArrowheads="1"/>
          </p:cNvSpPr>
          <p:nvPr/>
        </p:nvSpPr>
        <p:spPr bwMode="auto">
          <a:xfrm>
            <a:off x="685800" y="5638800"/>
            <a:ext cx="8305800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300" dirty="0"/>
              <a:t>% export TAU_MAKEFILE=$TAUROOT/</a:t>
            </a:r>
            <a:r>
              <a:rPr lang="en-US" sz="1300" dirty="0" err="1">
                <a:solidFill>
                  <a:srgbClr val="FF0000"/>
                </a:solidFill>
              </a:rPr>
              <a:t>mic_linux</a:t>
            </a:r>
            <a:r>
              <a:rPr lang="en-US" sz="1300" dirty="0"/>
              <a:t>/lib</a:t>
            </a:r>
            <a:r>
              <a:rPr lang="en-US" sz="1300" dirty="0" smtClean="0"/>
              <a:t>/</a:t>
            </a:r>
            <a:r>
              <a:rPr lang="en-US" sz="1300" dirty="0" err="1" smtClean="0"/>
              <a:t>Makefile.tau-papi-mpi-</a:t>
            </a:r>
            <a:r>
              <a:rPr lang="en-US" sz="1300" dirty="0" err="1" smtClean="0"/>
              <a:t>pdt</a:t>
            </a:r>
            <a:r>
              <a:rPr lang="en-US" sz="1300" dirty="0" smtClean="0"/>
              <a:t>; make CC=</a:t>
            </a:r>
            <a:r>
              <a:rPr lang="en-US" sz="1300" dirty="0" err="1" smtClean="0"/>
              <a:t>tau_cc.sh</a:t>
            </a:r>
            <a:endParaRPr lang="en-US" sz="1300" dirty="0"/>
          </a:p>
          <a:p>
            <a:pPr eaLnBrk="1" hangingPunct="1"/>
            <a:r>
              <a:rPr lang="en-US" sz="1300" dirty="0"/>
              <a:t>% export </a:t>
            </a:r>
            <a:r>
              <a:rPr lang="en-US" sz="1300" dirty="0">
                <a:solidFill>
                  <a:srgbClr val="FF0000"/>
                </a:solidFill>
              </a:rPr>
              <a:t>TAU_METRICS</a:t>
            </a:r>
            <a:r>
              <a:rPr lang="en-US" sz="1300" dirty="0"/>
              <a:t>=TIME</a:t>
            </a:r>
            <a:r>
              <a:rPr lang="en-US" sz="1300" dirty="0" smtClean="0">
                <a:solidFill>
                  <a:srgbClr val="FF0000"/>
                </a:solidFill>
              </a:rPr>
              <a:t>,</a:t>
            </a:r>
          </a:p>
          <a:p>
            <a:pPr eaLnBrk="1" hangingPunct="1"/>
            <a:r>
              <a:rPr lang="en-US" sz="1300" dirty="0">
                <a:solidFill>
                  <a:srgbClr val="FF0000"/>
                </a:solidFill>
              </a:rPr>
              <a:t>	</a:t>
            </a:r>
            <a:r>
              <a:rPr lang="en-US" sz="1300" dirty="0" smtClean="0"/>
              <a:t>PAPI_NATIVE_VPU_ELEMENTS_ACTIVE,PAPI_NATIVE_VPU_INSTRUCTIONS_EXECUTED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3145856051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14BFEB78FC3847ABEC1F8D007461E1" ma:contentTypeVersion="0" ma:contentTypeDescription="Create a new document." ma:contentTypeScope="" ma:versionID="95024ab60c77b13dc410aee3c6c7bd4f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BBF15228-634B-4A75-8B3D-840371172BF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DF82ED-BA8E-4899-B52A-BC0E1DDCFA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TC101859868[[fn=Thermal]]</Template>
  <TotalTime>4046</TotalTime>
  <Words>159</Words>
  <Application>Microsoft Macintosh PowerPoint</Application>
  <PresentationFormat>On-screen Show (4:3)</PresentationFormat>
  <Paragraphs>22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TAU Performance System®</vt:lpstr>
      <vt:lpstr>TAU’s ParaProf 3D Profile Browser</vt:lpstr>
      <vt:lpstr>ParaProf’s Derived Metric Window: MIC</vt:lpstr>
    </vt:vector>
  </TitlesOfParts>
  <Company>The University of North Carolina at Chapel Hill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CTA Name STRAWMAN SLIDE DECK FOR EACH CTA 15 MINUTE PRESENTATION</dc:title>
  <dc:creator>dreher</dc:creator>
  <cp:lastModifiedBy>Sameer Shende</cp:lastModifiedBy>
  <cp:revision>208</cp:revision>
  <dcterms:created xsi:type="dcterms:W3CDTF">2011-10-07T17:23:07Z</dcterms:created>
  <dcterms:modified xsi:type="dcterms:W3CDTF">2015-11-18T20:17:51Z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0x010100AC14BFEB78FC3847ABEC1F8D007461E1</vt:lpwstr>
  </property>
</Properties>
</file>