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5" r:id="rId1"/>
  </p:sldMasterIdLst>
  <p:notesMasterIdLst>
    <p:notesMasterId r:id="rId8"/>
  </p:notesMasterIdLst>
  <p:handoutMasterIdLst>
    <p:handoutMasterId r:id="rId9"/>
  </p:handoutMasterIdLst>
  <p:sldIdLst>
    <p:sldId id="267" r:id="rId2"/>
    <p:sldId id="303" r:id="rId3"/>
    <p:sldId id="304" r:id="rId4"/>
    <p:sldId id="302" r:id="rId5"/>
    <p:sldId id="305" r:id="rId6"/>
    <p:sldId id="306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8D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077" autoAdjust="0"/>
  </p:normalViewPr>
  <p:slideViewPr>
    <p:cSldViewPr snapToGrid="0" snapToObjects="1">
      <p:cViewPr varScale="1">
        <p:scale>
          <a:sx n="84" d="100"/>
          <a:sy n="84" d="100"/>
        </p:scale>
        <p:origin x="-1272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7294-1B64-A740-B019-5FF0E6AA484B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78E4AF-8E89-6E41-85AD-B8E349499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251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4F403-8491-9D48-9780-DF3818F993DE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81F31-690E-2142-8067-5BDBB82ED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913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0507-8790-874A-B72B-37DFCFEA1050}" type="datetime1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3957-49E6-A644-8625-543F219C0D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A4B5A-90A0-104E-B90C-645D2B100A8B}" type="datetime1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3957-49E6-A644-8625-543F219C0D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66C3C-B004-3448-BCC1-EEFABBE3A3B6}" type="datetime1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3957-49E6-A644-8625-543F219C0D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B0ED-8BE5-7A4B-8C09-75229BFFA169}" type="datetime1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3957-49E6-A644-8625-543F219C0D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  <a:ln>
            <a:solidFill>
              <a:srgbClr val="3366FF"/>
            </a:solidFill>
          </a:ln>
        </p:spPr>
        <p:txBody>
          <a:bodyPr anchor="t">
            <a:normAutofit/>
          </a:bodyPr>
          <a:lstStyle>
            <a:lvl1pPr marL="0" indent="0">
              <a:buNone/>
              <a:defRPr sz="2400">
                <a:ln>
                  <a:solidFill>
                    <a:srgbClr val="178DD8"/>
                  </a:solidFill>
                </a:ln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7194-A741-7642-9202-76B974677D17}" type="datetime1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3957-49E6-A644-8625-543F219C0DE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rgbClr val="000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65636-09AA-014B-AD36-C86F0AD0075F}" type="datetime1">
              <a:rPr lang="en-US" smtClean="0"/>
              <a:t>11/18/15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3957-49E6-A644-8625-543F219C0D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E017-E252-9348-821F-97CC02CFAAFB}" type="datetime1">
              <a:rPr lang="en-US" smtClean="0"/>
              <a:t>11/18/15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3957-49E6-A644-8625-543F219C0DE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86B7-217D-6544-8D71-0B39B7037939}" type="datetime1">
              <a:rPr lang="en-US" smtClean="0"/>
              <a:t>11/18/15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3957-49E6-A644-8625-543F219C0D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0867-DAC4-5245-BF20-C8F49FE20C1E}" type="datetime1">
              <a:rPr lang="en-US" smtClean="0"/>
              <a:t>11/18/15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3957-49E6-A644-8625-543F219C0D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2A73-C6C6-F044-9697-45F4168EFCAB}" type="datetime1">
              <a:rPr lang="en-US" smtClean="0"/>
              <a:t>11/18/15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3957-49E6-A644-8625-543F219C0DE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1E140-5D6F-E845-975D-809131491E38}" type="datetime1">
              <a:rPr lang="en-US" smtClean="0"/>
              <a:t>11/18/15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3957-49E6-A644-8625-543F219C0D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178D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78DD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2AF07EF-519B-0C48-A49B-1DCE490630AF}" type="datetime1">
              <a:rPr lang="en-US" smtClean="0"/>
              <a:t>11/18/15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52F3957-49E6-A644-8625-543F219C0DE9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4576186"/>
            <a:ext cx="1181828" cy="453567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4087091" y="4802970"/>
            <a:ext cx="11926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IXPUG 2015</a:t>
            </a:r>
            <a:endParaRPr lang="en-US" sz="14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084994" y="4544156"/>
            <a:ext cx="11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ixpug.org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rgbClr val="000090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290917"/>
          </a:xfrm>
        </p:spPr>
        <p:txBody>
          <a:bodyPr/>
          <a:lstStyle/>
          <a:p>
            <a:r>
              <a:rPr lang="en-US" b="1" dirty="0" smtClean="0">
                <a:solidFill>
                  <a:srgbClr val="178DD8"/>
                </a:solidFill>
              </a:rPr>
              <a:t>IXPUG</a:t>
            </a:r>
            <a:endParaRPr lang="en-US" b="1" dirty="0">
              <a:solidFill>
                <a:srgbClr val="178DD8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122442"/>
            <a:ext cx="64008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Intel Xeon Phi HPC Users Group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192E-63E4-0249-A7D9-D1DFC5827260}" type="datetime1">
              <a:rPr lang="en-US" smtClean="0"/>
              <a:t>11/18/15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3957-49E6-A644-8625-543F219C0D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57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0867-DAC4-5245-BF20-C8F49FE20C1E}" type="datetime1">
              <a:rPr lang="en-US" smtClean="0"/>
              <a:t>11/18/15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3957-49E6-A644-8625-543F219C0DE9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0604"/>
            <a:ext cx="9144000" cy="15787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6057" y="2136780"/>
            <a:ext cx="2063947" cy="7921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68150" y="3123530"/>
            <a:ext cx="5951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IXPUG is </a:t>
            </a:r>
            <a:r>
              <a:rPr lang="en-US" dirty="0" smtClean="0"/>
              <a:t>a </a:t>
            </a:r>
            <a:r>
              <a:rPr lang="en-US" i="1" dirty="0">
                <a:solidFill>
                  <a:srgbClr val="D2533C"/>
                </a:solidFill>
              </a:rPr>
              <a:t>community</a:t>
            </a:r>
            <a:r>
              <a:rPr lang="en-US" dirty="0"/>
              <a:t> of </a:t>
            </a:r>
            <a:r>
              <a:rPr lang="en-US" dirty="0" smtClean="0"/>
              <a:t>developers and performance experts sharing experiences and best practices in order to create applications optimized for Intel Xeon Phi processors.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739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You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Join IXPUG at </a:t>
            </a:r>
            <a:r>
              <a:rPr lang="en-US" dirty="0" err="1" smtClean="0"/>
              <a:t>ixpug.org</a:t>
            </a:r>
            <a:endParaRPr lang="en-US" dirty="0" smtClean="0"/>
          </a:p>
          <a:p>
            <a:r>
              <a:rPr lang="en-US" dirty="0" smtClean="0"/>
              <a:t>Share experiences and learn at events</a:t>
            </a:r>
          </a:p>
          <a:p>
            <a:pPr lvl="1"/>
            <a:r>
              <a:rPr lang="en-US" dirty="0" smtClean="0"/>
              <a:t>IXPUG meetings in U.S. and Europe</a:t>
            </a:r>
          </a:p>
          <a:p>
            <a:pPr lvl="1"/>
            <a:r>
              <a:rPr lang="en-US" dirty="0" smtClean="0"/>
              <a:t>SC </a:t>
            </a:r>
            <a:r>
              <a:rPr lang="en-US" dirty="0" err="1" smtClean="0"/>
              <a:t>BoFs</a:t>
            </a:r>
            <a:endParaRPr lang="en-US" dirty="0" smtClean="0"/>
          </a:p>
          <a:p>
            <a:pPr lvl="1"/>
            <a:r>
              <a:rPr lang="en-US" dirty="0" smtClean="0"/>
              <a:t>ISC </a:t>
            </a:r>
            <a:r>
              <a:rPr lang="en-US" dirty="0" err="1" smtClean="0"/>
              <a:t>BoFs</a:t>
            </a:r>
            <a:r>
              <a:rPr lang="en-US" dirty="0" smtClean="0"/>
              <a:t>, Workshops</a:t>
            </a:r>
          </a:p>
          <a:p>
            <a:r>
              <a:rPr lang="en-US" dirty="0" smtClean="0"/>
              <a:t>Volunteer to serve on meeting organizing committees</a:t>
            </a:r>
          </a:p>
          <a:p>
            <a:r>
              <a:rPr lang="en-US" dirty="0" smtClean="0"/>
              <a:t>Join the working groups</a:t>
            </a:r>
          </a:p>
          <a:p>
            <a:pPr lvl="1"/>
            <a:r>
              <a:rPr lang="en-US" dirty="0" smtClean="0"/>
              <a:t>e.g., Data preconditioning for memory locality, </a:t>
            </a:r>
            <a:r>
              <a:rPr lang="is-IS" dirty="0" smtClean="0"/>
              <a:t>…</a:t>
            </a:r>
            <a:endParaRPr lang="en-US" dirty="0" smtClean="0"/>
          </a:p>
          <a:p>
            <a:r>
              <a:rPr lang="en-US" dirty="0" smtClean="0"/>
              <a:t>Contact us at </a:t>
            </a:r>
            <a:r>
              <a:rPr lang="en-US" dirty="0" err="1" smtClean="0"/>
              <a:t>info@ixpug.org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27A8-B2A5-1D4B-9A7B-51393242EAF9}" type="datetime1">
              <a:rPr lang="en-US" smtClean="0"/>
              <a:t>11/18/15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3957-49E6-A644-8625-543F219C0DE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991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SC15 IXPUG </a:t>
            </a:r>
            <a:r>
              <a:rPr lang="en-US" dirty="0" err="1" smtClean="0"/>
              <a:t>BoF</a:t>
            </a:r>
            <a:r>
              <a:rPr lang="en-US" dirty="0" smtClean="0"/>
              <a:t> 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0198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Introduction and </a:t>
            </a:r>
            <a:r>
              <a:rPr lang="en-US" dirty="0" smtClean="0"/>
              <a:t>welcome (5 minutes) (5:30)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Richard Gerber, </a:t>
            </a:r>
            <a:r>
              <a:rPr lang="en-US" dirty="0" smtClean="0"/>
              <a:t>NERSC</a:t>
            </a:r>
            <a:endParaRPr lang="en-US" dirty="0"/>
          </a:p>
          <a:p>
            <a:r>
              <a:rPr lang="en-US" dirty="0"/>
              <a:t>Keynote: Going parallel with efficiency on the future Knights </a:t>
            </a:r>
            <a:r>
              <a:rPr lang="en-US" dirty="0" smtClean="0"/>
              <a:t>family (10) (5:35)</a:t>
            </a:r>
          </a:p>
          <a:p>
            <a:pPr lvl="1"/>
            <a:r>
              <a:rPr lang="en-US" dirty="0" smtClean="0"/>
              <a:t> Chris </a:t>
            </a:r>
            <a:r>
              <a:rPr lang="en-US" dirty="0"/>
              <a:t>J. </a:t>
            </a:r>
            <a:r>
              <a:rPr lang="en-US" dirty="0" err="1"/>
              <a:t>Newburn</a:t>
            </a:r>
            <a:r>
              <a:rPr lang="en-US" dirty="0"/>
              <a:t>, </a:t>
            </a:r>
            <a:r>
              <a:rPr lang="en-US" dirty="0" smtClean="0"/>
              <a:t>Intel</a:t>
            </a:r>
            <a:endParaRPr lang="en-US" dirty="0"/>
          </a:p>
          <a:p>
            <a:r>
              <a:rPr lang="en-US" dirty="0"/>
              <a:t>Tales from the </a:t>
            </a:r>
            <a:r>
              <a:rPr lang="en-US" dirty="0" smtClean="0"/>
              <a:t>trenches (35) (5:45)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5-minute lightning </a:t>
            </a:r>
            <a:r>
              <a:rPr lang="en-US" dirty="0" smtClean="0"/>
              <a:t>talks, Chris J. </a:t>
            </a:r>
            <a:r>
              <a:rPr lang="en-US" dirty="0" err="1"/>
              <a:t>Newburn</a:t>
            </a:r>
            <a:r>
              <a:rPr lang="en-US" dirty="0"/>
              <a:t>, </a:t>
            </a:r>
            <a:r>
              <a:rPr lang="en-US" dirty="0" smtClean="0"/>
              <a:t>Intel</a:t>
            </a:r>
            <a:endParaRPr lang="en-US" dirty="0"/>
          </a:p>
          <a:p>
            <a:r>
              <a:rPr lang="en-US" dirty="0" smtClean="0"/>
              <a:t>Discussion </a:t>
            </a:r>
            <a:r>
              <a:rPr lang="en-US" dirty="0"/>
              <a:t>on tuning issues (10</a:t>
            </a:r>
            <a:r>
              <a:rPr lang="en-US" dirty="0" smtClean="0"/>
              <a:t>) (6:20)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Thomas Steinke, </a:t>
            </a:r>
            <a:r>
              <a:rPr lang="en-US" dirty="0" err="1"/>
              <a:t>Zuse</a:t>
            </a:r>
            <a:r>
              <a:rPr lang="en-US" dirty="0"/>
              <a:t> Institute </a:t>
            </a:r>
            <a:r>
              <a:rPr lang="en-US" dirty="0" smtClean="0"/>
              <a:t>Berlin</a:t>
            </a:r>
          </a:p>
          <a:p>
            <a:r>
              <a:rPr lang="en-US" dirty="0" smtClean="0"/>
              <a:t>Analysis </a:t>
            </a:r>
            <a:r>
              <a:rPr lang="en-US" dirty="0"/>
              <a:t>and development tools (20) </a:t>
            </a:r>
            <a:r>
              <a:rPr lang="en-US" dirty="0" smtClean="0"/>
              <a:t>(6:30)</a:t>
            </a:r>
          </a:p>
          <a:p>
            <a:pPr lvl="2"/>
            <a:r>
              <a:rPr lang="en-US" dirty="0" smtClean="0"/>
              <a:t>Richard </a:t>
            </a:r>
            <a:r>
              <a:rPr lang="en-US" dirty="0"/>
              <a:t>Gerber, </a:t>
            </a:r>
            <a:r>
              <a:rPr lang="en-US" dirty="0" smtClean="0"/>
              <a:t>NERSC</a:t>
            </a:r>
          </a:p>
          <a:p>
            <a:r>
              <a:rPr lang="en-US" dirty="0"/>
              <a:t>Open discussion and wrap up (10</a:t>
            </a:r>
            <a:r>
              <a:rPr lang="en-US" dirty="0" smtClean="0"/>
              <a:t>) (6:50)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David Martin, Argonne Leadership Computing Facility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86B7-217D-6544-8D71-0B39B7037939}" type="datetime1">
              <a:rPr lang="en-US" smtClean="0"/>
              <a:t>11/18/15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3957-49E6-A644-8625-543F219C0DE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330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Tales from the Trenches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9241"/>
            <a:ext cx="8229600" cy="36576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Uncertainty in Seismic Imaging: Exploring a New Frontier on HPC, Alvaro </a:t>
            </a:r>
            <a:r>
              <a:rPr lang="en-US" dirty="0" err="1"/>
              <a:t>Coutinho</a:t>
            </a:r>
            <a:r>
              <a:rPr lang="en-US" dirty="0"/>
              <a:t>, UFRJ Brazil</a:t>
            </a:r>
          </a:p>
          <a:p>
            <a:r>
              <a:rPr lang="en-US" dirty="0"/>
              <a:t>Particle-in-Cell Plasma Simulation on Intel Xeon Phi Coprocessors, Sergey </a:t>
            </a:r>
            <a:r>
              <a:rPr lang="en-US" dirty="0" err="1"/>
              <a:t>Bastrakov</a:t>
            </a:r>
            <a:r>
              <a:rPr lang="en-US" dirty="0"/>
              <a:t> et al, </a:t>
            </a:r>
            <a:r>
              <a:rPr lang="en-US" dirty="0" err="1"/>
              <a:t>Lobachevsky</a:t>
            </a:r>
            <a:r>
              <a:rPr lang="en-US" dirty="0"/>
              <a:t> State </a:t>
            </a:r>
            <a:r>
              <a:rPr lang="en-US" dirty="0" err="1"/>
              <a:t>Univ</a:t>
            </a:r>
            <a:r>
              <a:rPr lang="en-US" dirty="0"/>
              <a:t> of </a:t>
            </a:r>
            <a:r>
              <a:rPr lang="en-US" dirty="0" err="1"/>
              <a:t>Nizhni</a:t>
            </a:r>
            <a:r>
              <a:rPr lang="en-US" dirty="0"/>
              <a:t> Novgorod and Institute of Applied Physics of the RAS (presented by Dmitry </a:t>
            </a:r>
            <a:r>
              <a:rPr lang="en-US" dirty="0" err="1"/>
              <a:t>Durnov</a:t>
            </a:r>
            <a:r>
              <a:rPr lang="en-US" dirty="0"/>
              <a:t>, Intel)</a:t>
            </a:r>
          </a:p>
          <a:p>
            <a:r>
              <a:rPr lang="en-US" dirty="0"/>
              <a:t>Dynamic SIMD Scheduling, Florian </a:t>
            </a:r>
            <a:r>
              <a:rPr lang="en-US" dirty="0" err="1"/>
              <a:t>Wende</a:t>
            </a:r>
            <a:r>
              <a:rPr lang="en-US" dirty="0"/>
              <a:t>, </a:t>
            </a:r>
            <a:r>
              <a:rPr lang="en-US" dirty="0" err="1"/>
              <a:t>Zuse</a:t>
            </a:r>
            <a:r>
              <a:rPr lang="en-US" dirty="0"/>
              <a:t> Institute Berlin</a:t>
            </a:r>
          </a:p>
          <a:p>
            <a:r>
              <a:rPr lang="en-US" dirty="0" err="1"/>
              <a:t>Vectorisation</a:t>
            </a:r>
            <a:r>
              <a:rPr lang="en-US" dirty="0"/>
              <a:t> efficiency in a Gadget kernel: dealing with conditionals and data access, Luigi </a:t>
            </a:r>
            <a:r>
              <a:rPr lang="en-US" dirty="0" err="1"/>
              <a:t>Iapichino</a:t>
            </a:r>
            <a:r>
              <a:rPr lang="en-US" dirty="0"/>
              <a:t>, Leibniz Supercomputing Centre</a:t>
            </a:r>
          </a:p>
          <a:p>
            <a:r>
              <a:rPr lang="en-US" dirty="0"/>
              <a:t>Hetero Streams: easing the way </a:t>
            </a:r>
            <a:br>
              <a:rPr lang="en-US" dirty="0"/>
            </a:br>
            <a:r>
              <a:rPr lang="en-US" dirty="0"/>
              <a:t>to task parallelism and platform features, </a:t>
            </a:r>
            <a:r>
              <a:rPr lang="en-US" dirty="0" err="1"/>
              <a:t>Piotr</a:t>
            </a:r>
            <a:r>
              <a:rPr lang="en-US" dirty="0"/>
              <a:t> </a:t>
            </a:r>
            <a:r>
              <a:rPr lang="en-US" dirty="0" err="1"/>
              <a:t>Luszczek</a:t>
            </a:r>
            <a:r>
              <a:rPr lang="en-US" dirty="0"/>
              <a:t>, UTK</a:t>
            </a:r>
          </a:p>
          <a:p>
            <a:r>
              <a:rPr lang="en-US" dirty="0"/>
              <a:t>Enabling the Quantum Collisions ‘PFARM’ code on Xeon Phi - Refactoring MPI communications for Symmetric Mode, Michael </a:t>
            </a:r>
            <a:r>
              <a:rPr lang="en-US" dirty="0" err="1"/>
              <a:t>Lysaght</a:t>
            </a:r>
            <a:r>
              <a:rPr lang="en-US" dirty="0"/>
              <a:t>, ICHEC</a:t>
            </a:r>
          </a:p>
          <a:p>
            <a:r>
              <a:rPr lang="en-US" dirty="0"/>
              <a:t>Experiences in optimizations of preconditioned iterative solvers for FEM/FVM applications and matrix assembly of FEM using Intel Xeon Phi, </a:t>
            </a:r>
            <a:r>
              <a:rPr lang="en-US" dirty="0" err="1"/>
              <a:t>Kengo</a:t>
            </a:r>
            <a:r>
              <a:rPr lang="en-US" dirty="0"/>
              <a:t> Nakajima, </a:t>
            </a:r>
            <a:r>
              <a:rPr lang="en-US" dirty="0" err="1"/>
              <a:t>Univ</a:t>
            </a:r>
            <a:r>
              <a:rPr lang="en-US" dirty="0"/>
              <a:t> Tokyo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B0ED-8BE5-7A4B-8C09-75229BFFA169}" type="datetime1">
              <a:rPr lang="en-US" smtClean="0"/>
              <a:t>11/18/15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3957-49E6-A644-8625-543F219C0DE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36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3489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Tau Performance System, Sameer </a:t>
            </a:r>
            <a:r>
              <a:rPr lang="en-US" dirty="0" err="1" smtClean="0"/>
              <a:t>Shende</a:t>
            </a:r>
            <a:r>
              <a:rPr lang="en-US" dirty="0" smtClean="0"/>
              <a:t>, U Oregon (3</a:t>
            </a:r>
            <a:r>
              <a:rPr lang="en-US" dirty="0" smtClean="0"/>
              <a:t>) (</a:t>
            </a:r>
            <a:r>
              <a:rPr lang="en-US" dirty="0" err="1" smtClean="0"/>
              <a:t>ealier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Show </a:t>
            </a:r>
            <a:r>
              <a:rPr lang="en-US" dirty="0"/>
              <a:t>don't tell: improving </a:t>
            </a:r>
            <a:r>
              <a:rPr lang="en-US" dirty="0" err="1"/>
              <a:t>vectorization</a:t>
            </a:r>
            <a:r>
              <a:rPr lang="en-US" dirty="0"/>
              <a:t> awareness in HPC, Mark O'Connor, </a:t>
            </a:r>
            <a:r>
              <a:rPr lang="en-US" dirty="0" err="1"/>
              <a:t>Allinea</a:t>
            </a:r>
            <a:r>
              <a:rPr lang="en-US" dirty="0"/>
              <a:t> (3)</a:t>
            </a:r>
          </a:p>
          <a:p>
            <a:r>
              <a:rPr lang="en-US" dirty="0" err="1" smtClean="0"/>
              <a:t>PerfExpert</a:t>
            </a:r>
            <a:r>
              <a:rPr lang="en-US" dirty="0" smtClean="0"/>
              <a:t> </a:t>
            </a:r>
            <a:r>
              <a:rPr lang="en-US" dirty="0"/>
              <a:t>- Workflow for </a:t>
            </a:r>
            <a:r>
              <a:rPr lang="en-US" dirty="0" err="1"/>
              <a:t>Vectorization</a:t>
            </a:r>
            <a:r>
              <a:rPr lang="en-US" dirty="0"/>
              <a:t> and Parallel Scalability, Jim Browne and Antonio Gomez-Iglesias, U Texas (3)</a:t>
            </a:r>
          </a:p>
          <a:p>
            <a:r>
              <a:rPr lang="en-US" dirty="0"/>
              <a:t>Faster Code... Faster  Mike Lee, Intel (3)</a:t>
            </a:r>
          </a:p>
          <a:p>
            <a:r>
              <a:rPr lang="en-US" dirty="0" smtClean="0"/>
              <a:t>Martin </a:t>
            </a:r>
            <a:r>
              <a:rPr lang="en-US" dirty="0" err="1" smtClean="0"/>
              <a:t>Bakal</a:t>
            </a:r>
            <a:r>
              <a:rPr lang="en-US" dirty="0" smtClean="0"/>
              <a:t>, </a:t>
            </a:r>
            <a:r>
              <a:rPr lang="en-US" dirty="0" err="1" smtClean="0"/>
              <a:t>Totalview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B0ED-8BE5-7A4B-8C09-75229BFFA169}" type="datetime1">
              <a:rPr lang="en-US" smtClean="0"/>
              <a:t>11/18/15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3957-49E6-A644-8625-543F219C0DE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64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3653</TotalTime>
  <Words>397</Words>
  <Application>Microsoft Macintosh PowerPoint</Application>
  <PresentationFormat>On-screen Show (16:9)</PresentationFormat>
  <Paragraphs>52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Clarity</vt:lpstr>
      <vt:lpstr>IXPUG</vt:lpstr>
      <vt:lpstr>PowerPoint Presentation</vt:lpstr>
      <vt:lpstr>What Can You Do?</vt:lpstr>
      <vt:lpstr>SC15 IXPUG BoF Agenda</vt:lpstr>
      <vt:lpstr>Tales from the Trenches</vt:lpstr>
      <vt:lpstr>Tools</vt:lpstr>
    </vt:vector>
  </TitlesOfParts>
  <Company>NERSC / LBNL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Gerber</dc:creator>
  <cp:lastModifiedBy>Richard Gerber</cp:lastModifiedBy>
  <cp:revision>111</cp:revision>
  <dcterms:created xsi:type="dcterms:W3CDTF">2014-11-17T03:47:44Z</dcterms:created>
  <dcterms:modified xsi:type="dcterms:W3CDTF">2015-11-19T17:13:58Z</dcterms:modified>
</cp:coreProperties>
</file>