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6" r:id="rId2"/>
    <p:sldId id="262" r:id="rId3"/>
    <p:sldId id="286" r:id="rId4"/>
    <p:sldId id="263" r:id="rId5"/>
    <p:sldId id="272" r:id="rId6"/>
    <p:sldId id="273" r:id="rId7"/>
    <p:sldId id="285" r:id="rId8"/>
    <p:sldId id="284" r:id="rId9"/>
    <p:sldId id="287" r:id="rId10"/>
    <p:sldId id="265" r:id="rId11"/>
    <p:sldId id="268" r:id="rId12"/>
    <p:sldId id="269" r:id="rId13"/>
    <p:sldId id="283" r:id="rId14"/>
    <p:sldId id="270"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BA3"/>
    <a:srgbClr val="FFC4C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1"/>
    <p:restoredTop sz="94764"/>
  </p:normalViewPr>
  <p:slideViewPr>
    <p:cSldViewPr snapToGrid="0" snapToObjects="1">
      <p:cViewPr varScale="1">
        <p:scale>
          <a:sx n="87" d="100"/>
          <a:sy n="87" d="100"/>
        </p:scale>
        <p:origin x="960" y="4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60152-0BA7-FA48-AF82-9283340C6637}" type="datetimeFigureOut">
              <a:rPr lang="en-US" smtClean="0"/>
              <a:t>3/6/2018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5E06E0-08BE-1B43-8576-BB4E7355FF5F}" type="slidenum">
              <a:rPr lang="en-US" smtClean="0"/>
              <a:t>‹#›</a:t>
            </a:fld>
            <a:endParaRPr lang="en-US"/>
          </a:p>
        </p:txBody>
      </p:sp>
    </p:spTree>
    <p:extLst>
      <p:ext uri="{BB962C8B-B14F-4D97-AF65-F5344CB8AC3E}">
        <p14:creationId xmlns:p14="http://schemas.microsoft.com/office/powerpoint/2010/main" val="38403046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E06E0-08BE-1B43-8576-BB4E7355FF5F}" type="slidenum">
              <a:rPr lang="en-US" smtClean="0"/>
              <a:t>6</a:t>
            </a:fld>
            <a:endParaRPr lang="en-US"/>
          </a:p>
        </p:txBody>
      </p:sp>
    </p:spTree>
    <p:extLst>
      <p:ext uri="{BB962C8B-B14F-4D97-AF65-F5344CB8AC3E}">
        <p14:creationId xmlns:p14="http://schemas.microsoft.com/office/powerpoint/2010/main" val="406638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E06E0-08BE-1B43-8576-BB4E7355FF5F}" type="slidenum">
              <a:rPr lang="en-US" smtClean="0"/>
              <a:t>10</a:t>
            </a:fld>
            <a:endParaRPr lang="en-US"/>
          </a:p>
        </p:txBody>
      </p:sp>
    </p:spTree>
    <p:extLst>
      <p:ext uri="{BB962C8B-B14F-4D97-AF65-F5344CB8AC3E}">
        <p14:creationId xmlns:p14="http://schemas.microsoft.com/office/powerpoint/2010/main" val="604327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A6DED3-E673-C043-99DB-2BD7B327A05B}"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95BEA-FA6B-174C-BFD9-DCF88C8CA8D0}" type="slidenum">
              <a:rPr lang="en-US" smtClean="0"/>
              <a:t>‹#›</a:t>
            </a:fld>
            <a:endParaRPr lang="en-US"/>
          </a:p>
        </p:txBody>
      </p:sp>
    </p:spTree>
    <p:extLst>
      <p:ext uri="{BB962C8B-B14F-4D97-AF65-F5344CB8AC3E}">
        <p14:creationId xmlns:p14="http://schemas.microsoft.com/office/powerpoint/2010/main" val="161529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A6DED3-E673-C043-99DB-2BD7B327A05B}"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95BEA-FA6B-174C-BFD9-DCF88C8CA8D0}" type="slidenum">
              <a:rPr lang="en-US" smtClean="0"/>
              <a:t>‹#›</a:t>
            </a:fld>
            <a:endParaRPr lang="en-US"/>
          </a:p>
        </p:txBody>
      </p:sp>
    </p:spTree>
    <p:extLst>
      <p:ext uri="{BB962C8B-B14F-4D97-AF65-F5344CB8AC3E}">
        <p14:creationId xmlns:p14="http://schemas.microsoft.com/office/powerpoint/2010/main" val="108447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A6DED3-E673-C043-99DB-2BD7B327A05B}"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95BEA-FA6B-174C-BFD9-DCF88C8CA8D0}" type="slidenum">
              <a:rPr lang="en-US" smtClean="0"/>
              <a:t>‹#›</a:t>
            </a:fld>
            <a:endParaRPr lang="en-US"/>
          </a:p>
        </p:txBody>
      </p:sp>
    </p:spTree>
    <p:extLst>
      <p:ext uri="{BB962C8B-B14F-4D97-AF65-F5344CB8AC3E}">
        <p14:creationId xmlns:p14="http://schemas.microsoft.com/office/powerpoint/2010/main" val="683665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A6DED3-E673-C043-99DB-2BD7B327A05B}"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95BEA-FA6B-174C-BFD9-DCF88C8CA8D0}" type="slidenum">
              <a:rPr lang="en-US" smtClean="0"/>
              <a:t>‹#›</a:t>
            </a:fld>
            <a:endParaRPr lang="en-US"/>
          </a:p>
        </p:txBody>
      </p:sp>
    </p:spTree>
    <p:extLst>
      <p:ext uri="{BB962C8B-B14F-4D97-AF65-F5344CB8AC3E}">
        <p14:creationId xmlns:p14="http://schemas.microsoft.com/office/powerpoint/2010/main" val="391744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A6DED3-E673-C043-99DB-2BD7B327A05B}"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95BEA-FA6B-174C-BFD9-DCF88C8CA8D0}" type="slidenum">
              <a:rPr lang="en-US" smtClean="0"/>
              <a:t>‹#›</a:t>
            </a:fld>
            <a:endParaRPr lang="en-US"/>
          </a:p>
        </p:txBody>
      </p:sp>
    </p:spTree>
    <p:extLst>
      <p:ext uri="{BB962C8B-B14F-4D97-AF65-F5344CB8AC3E}">
        <p14:creationId xmlns:p14="http://schemas.microsoft.com/office/powerpoint/2010/main" val="32794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A6DED3-E673-C043-99DB-2BD7B327A05B}"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95BEA-FA6B-174C-BFD9-DCF88C8CA8D0}" type="slidenum">
              <a:rPr lang="en-US" smtClean="0"/>
              <a:t>‹#›</a:t>
            </a:fld>
            <a:endParaRPr lang="en-US"/>
          </a:p>
        </p:txBody>
      </p:sp>
    </p:spTree>
    <p:extLst>
      <p:ext uri="{BB962C8B-B14F-4D97-AF65-F5344CB8AC3E}">
        <p14:creationId xmlns:p14="http://schemas.microsoft.com/office/powerpoint/2010/main" val="85310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A6DED3-E673-C043-99DB-2BD7B327A05B}"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95BEA-FA6B-174C-BFD9-DCF88C8CA8D0}" type="slidenum">
              <a:rPr lang="en-US" smtClean="0"/>
              <a:t>‹#›</a:t>
            </a:fld>
            <a:endParaRPr lang="en-US"/>
          </a:p>
        </p:txBody>
      </p:sp>
    </p:spTree>
    <p:extLst>
      <p:ext uri="{BB962C8B-B14F-4D97-AF65-F5344CB8AC3E}">
        <p14:creationId xmlns:p14="http://schemas.microsoft.com/office/powerpoint/2010/main" val="4076254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DED3-E673-C043-99DB-2BD7B327A05B}"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95BEA-FA6B-174C-BFD9-DCF88C8CA8D0}" type="slidenum">
              <a:rPr lang="en-US" smtClean="0"/>
              <a:t>‹#›</a:t>
            </a:fld>
            <a:endParaRPr lang="en-US"/>
          </a:p>
        </p:txBody>
      </p:sp>
    </p:spTree>
    <p:extLst>
      <p:ext uri="{BB962C8B-B14F-4D97-AF65-F5344CB8AC3E}">
        <p14:creationId xmlns:p14="http://schemas.microsoft.com/office/powerpoint/2010/main" val="211452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6DED3-E673-C043-99DB-2BD7B327A05B}"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95BEA-FA6B-174C-BFD9-DCF88C8CA8D0}" type="slidenum">
              <a:rPr lang="en-US" smtClean="0"/>
              <a:t>‹#›</a:t>
            </a:fld>
            <a:endParaRPr lang="en-US"/>
          </a:p>
        </p:txBody>
      </p:sp>
    </p:spTree>
    <p:extLst>
      <p:ext uri="{BB962C8B-B14F-4D97-AF65-F5344CB8AC3E}">
        <p14:creationId xmlns:p14="http://schemas.microsoft.com/office/powerpoint/2010/main" val="339463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A6DED3-E673-C043-99DB-2BD7B327A05B}"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95BEA-FA6B-174C-BFD9-DCF88C8CA8D0}" type="slidenum">
              <a:rPr lang="en-US" smtClean="0"/>
              <a:t>‹#›</a:t>
            </a:fld>
            <a:endParaRPr lang="en-US"/>
          </a:p>
        </p:txBody>
      </p:sp>
    </p:spTree>
    <p:extLst>
      <p:ext uri="{BB962C8B-B14F-4D97-AF65-F5344CB8AC3E}">
        <p14:creationId xmlns:p14="http://schemas.microsoft.com/office/powerpoint/2010/main" val="115796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A6DED3-E673-C043-99DB-2BD7B327A05B}"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95BEA-FA6B-174C-BFD9-DCF88C8CA8D0}" type="slidenum">
              <a:rPr lang="en-US" smtClean="0"/>
              <a:t>‹#›</a:t>
            </a:fld>
            <a:endParaRPr lang="en-US"/>
          </a:p>
        </p:txBody>
      </p:sp>
    </p:spTree>
    <p:extLst>
      <p:ext uri="{BB962C8B-B14F-4D97-AF65-F5344CB8AC3E}">
        <p14:creationId xmlns:p14="http://schemas.microsoft.com/office/powerpoint/2010/main" val="225511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2A6DED3-E673-C043-99DB-2BD7B327A05B}" type="datetimeFigureOut">
              <a:rPr lang="en-US" smtClean="0"/>
              <a:t>3/6/2018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95BEA-FA6B-174C-BFD9-DCF88C8CA8D0}" type="slidenum">
              <a:rPr lang="en-US" smtClean="0"/>
              <a:t>‹#›</a:t>
            </a:fld>
            <a:endParaRPr lang="en-US"/>
          </a:p>
        </p:txBody>
      </p:sp>
    </p:spTree>
    <p:extLst>
      <p:ext uri="{BB962C8B-B14F-4D97-AF65-F5344CB8AC3E}">
        <p14:creationId xmlns:p14="http://schemas.microsoft.com/office/powerpoint/2010/main" val="3855003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xpug.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xpug.org/working-groups" TargetMode="External"/><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attendee.gotowebinar.com/register/2582358477413701633" TargetMode="External"/><Relationship Id="rId5" Type="http://schemas.openxmlformats.org/officeDocument/2006/relationships/hyperlink" Target="https://attendee.gotowebinar.com/register/5005626029977303042" TargetMode="External"/><Relationship Id="rId4" Type="http://schemas.openxmlformats.org/officeDocument/2006/relationships/hyperlink" Target="https://drive.google.com/open?id=1UyWO_PKsVjk8We4cAZk13d0Gk-N25mB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ixpug.org/discussion" TargetMode="Externa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hyperlink" Target="mailto:info@ixpug.org" TargetMode="External"/><Relationship Id="rId2" Type="http://schemas.openxmlformats.org/officeDocument/2006/relationships/hyperlink" Target="http://www.ixpug.or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ixpug.org/discussio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ixpug.org/"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xpug.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xpug.org/working-group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ixpug.org/events/ixpug-isc-2018-workshop" TargetMode="External"/><Relationship Id="rId4" Type="http://schemas.openxmlformats.org/officeDocument/2006/relationships/hyperlink" Target="https://www.ixpug.org/ixpug-kaust-spring-conference-201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ixpug.org/kaust-spring-meeting-2018" TargetMode="External"/><Relationship Id="rId7"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s://easychair.org/conferences/?conf=ixpugspring2017" TargetMode="External"/><Relationship Id="rId4" Type="http://schemas.openxmlformats.org/officeDocument/2006/relationships/hyperlink" Target="https://www.ixpug.org/ixpug-kaust-spring-conference-201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isc-hpc.com/"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353561"/>
            <a:ext cx="6762902" cy="1554937"/>
          </a:xfrm>
        </p:spPr>
        <p:txBody>
          <a:bodyPr>
            <a:normAutofit/>
          </a:bodyPr>
          <a:lstStyle/>
          <a:p>
            <a:pPr>
              <a:spcBef>
                <a:spcPts val="0"/>
              </a:spcBef>
            </a:pPr>
            <a:r>
              <a:rPr lang="en-US" sz="4400" dirty="0" smtClean="0">
                <a:hlinkClick r:id="rId2"/>
              </a:rPr>
              <a:t>www.ixpug.org</a:t>
            </a:r>
            <a:endParaRPr lang="en-US" sz="4400" dirty="0" smtClean="0"/>
          </a:p>
          <a:p>
            <a:pPr>
              <a:spcBef>
                <a:spcPts val="0"/>
              </a:spcBef>
            </a:pPr>
            <a:endParaRPr lang="en-US" sz="800" dirty="0" smtClean="0"/>
          </a:p>
          <a:p>
            <a:pPr>
              <a:spcBef>
                <a:spcPts val="0"/>
              </a:spcBef>
            </a:pPr>
            <a:r>
              <a:rPr lang="en-US" sz="4400" b="1" dirty="0">
                <a:solidFill>
                  <a:schemeClr val="bg1">
                    <a:lumMod val="50000"/>
                  </a:schemeClr>
                </a:solidFill>
              </a:rPr>
              <a:t>@IXPUG1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57" y="108653"/>
            <a:ext cx="8127187" cy="3487529"/>
          </a:xfrm>
          <a:prstGeom prst="rect">
            <a:avLst/>
          </a:prstGeom>
        </p:spPr>
      </p:pic>
    </p:spTree>
    <p:extLst>
      <p:ext uri="{BB962C8B-B14F-4D97-AF65-F5344CB8AC3E}">
        <p14:creationId xmlns:p14="http://schemas.microsoft.com/office/powerpoint/2010/main" val="279774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977" y="161061"/>
            <a:ext cx="4853635" cy="362209"/>
          </a:xfrm>
        </p:spPr>
        <p:txBody>
          <a:bodyPr>
            <a:noAutofit/>
          </a:bodyPr>
          <a:lstStyle/>
          <a:p>
            <a:r>
              <a:rPr lang="en-US" sz="3600" dirty="0"/>
              <a:t>IXPUG Working Groups</a:t>
            </a:r>
          </a:p>
        </p:txBody>
      </p:sp>
      <p:sp>
        <p:nvSpPr>
          <p:cNvPr id="3" name="Content Placeholder 2"/>
          <p:cNvSpPr>
            <a:spLocks noGrp="1"/>
          </p:cNvSpPr>
          <p:nvPr>
            <p:ph idx="1"/>
          </p:nvPr>
        </p:nvSpPr>
        <p:spPr>
          <a:xfrm>
            <a:off x="789075" y="695729"/>
            <a:ext cx="7523437" cy="1361879"/>
          </a:xfrm>
        </p:spPr>
        <p:txBody>
          <a:bodyPr>
            <a:noAutofit/>
          </a:bodyPr>
          <a:lstStyle/>
          <a:p>
            <a:pPr marL="0" indent="0">
              <a:buNone/>
            </a:pPr>
            <a:r>
              <a:rPr lang="en-US" sz="1250" dirty="0" smtClean="0"/>
              <a:t>Focused </a:t>
            </a:r>
            <a:r>
              <a:rPr lang="en-US" sz="1250" dirty="0"/>
              <a:t>on fostering collaborations </a:t>
            </a:r>
            <a:r>
              <a:rPr lang="en-US" sz="1250" dirty="0" smtClean="0"/>
              <a:t>of cross sharing open standard techniques, best practices, etc.</a:t>
            </a:r>
            <a:endParaRPr lang="en-US" sz="1250" dirty="0"/>
          </a:p>
          <a:p>
            <a:pPr marL="365760" indent="-182880"/>
            <a:r>
              <a:rPr lang="en-US" sz="1250" b="1" dirty="0" smtClean="0"/>
              <a:t>Timeline: </a:t>
            </a:r>
            <a:r>
              <a:rPr lang="en-US" sz="1250" dirty="0" smtClean="0"/>
              <a:t>~monthly virtual conferences meetings</a:t>
            </a:r>
            <a:endParaRPr lang="en-US" sz="1250" dirty="0"/>
          </a:p>
          <a:p>
            <a:pPr marL="365760" indent="-182880"/>
            <a:r>
              <a:rPr lang="en-US" sz="1250" b="1" dirty="0" smtClean="0"/>
              <a:t>Attendance: </a:t>
            </a:r>
            <a:r>
              <a:rPr lang="en-US" sz="1250" dirty="0" smtClean="0"/>
              <a:t>combination of Intel experts and industry luminaries</a:t>
            </a:r>
            <a:endParaRPr lang="en-US" sz="1250" dirty="0"/>
          </a:p>
          <a:p>
            <a:pPr marL="365760" indent="-182880"/>
            <a:r>
              <a:rPr lang="en-US" sz="1250" b="1" dirty="0" smtClean="0"/>
              <a:t>Cost: </a:t>
            </a:r>
            <a:r>
              <a:rPr lang="en-US" sz="1250" dirty="0" smtClean="0"/>
              <a:t>this is a </a:t>
            </a:r>
            <a:r>
              <a:rPr lang="en-US" sz="1250" b="1" dirty="0" smtClean="0"/>
              <a:t>FREE</a:t>
            </a:r>
            <a:r>
              <a:rPr lang="en-US" sz="1250" dirty="0" smtClean="0"/>
              <a:t>, open to the public meeting and </a:t>
            </a:r>
            <a:r>
              <a:rPr lang="en-US" sz="1250" dirty="0"/>
              <a:t>a</a:t>
            </a:r>
            <a:r>
              <a:rPr lang="en-US" sz="1250" dirty="0" smtClean="0"/>
              <a:t>ll are welcome to join</a:t>
            </a:r>
            <a:r>
              <a:rPr lang="en-US" sz="1250" b="1" dirty="0" smtClean="0"/>
              <a:t> </a:t>
            </a:r>
          </a:p>
          <a:p>
            <a:pPr marL="365760" indent="-182880"/>
            <a:r>
              <a:rPr lang="en-US" sz="1250" b="1" dirty="0" smtClean="0"/>
              <a:t>Registration: </a:t>
            </a:r>
            <a:r>
              <a:rPr lang="en-US" sz="1250" dirty="0">
                <a:hlinkClick r:id="rId3"/>
              </a:rPr>
              <a:t>https://</a:t>
            </a:r>
            <a:r>
              <a:rPr lang="en-US" sz="1250" dirty="0" smtClean="0">
                <a:hlinkClick r:id="rId3"/>
              </a:rPr>
              <a:t>www.ixpug.org/working-groups</a:t>
            </a:r>
            <a:r>
              <a:rPr lang="en-US" sz="1250" dirty="0" smtClean="0"/>
              <a:t> for </a:t>
            </a:r>
            <a:r>
              <a:rPr lang="en-US" sz="1250" dirty="0"/>
              <a:t>more </a:t>
            </a:r>
            <a:r>
              <a:rPr lang="en-US" sz="1250" dirty="0" smtClean="0"/>
              <a:t>information</a:t>
            </a:r>
          </a:p>
          <a:p>
            <a:pPr marL="365760" indent="-182880"/>
            <a:r>
              <a:rPr lang="en-US" sz="1250" b="1" dirty="0" smtClean="0"/>
              <a:t>Material Location: </a:t>
            </a:r>
            <a:r>
              <a:rPr lang="en-US" sz="1250" dirty="0" smtClean="0"/>
              <a:t>all technical </a:t>
            </a:r>
            <a:r>
              <a:rPr lang="en-US" sz="1250" dirty="0"/>
              <a:t>presentations and recordings are posted on </a:t>
            </a:r>
            <a:r>
              <a:rPr lang="en-US" sz="1250" dirty="0" smtClean="0"/>
              <a:t>the website mentioned above</a:t>
            </a:r>
            <a:endParaRPr lang="en-US" sz="1250" dirty="0"/>
          </a:p>
        </p:txBody>
      </p:sp>
      <p:graphicFrame>
        <p:nvGraphicFramePr>
          <p:cNvPr id="7" name="Table 6"/>
          <p:cNvGraphicFramePr>
            <a:graphicFrameLocks noGrp="1"/>
          </p:cNvGraphicFramePr>
          <p:nvPr>
            <p:extLst>
              <p:ext uri="{D42A27DB-BD31-4B8C-83A1-F6EECF244321}">
                <p14:modId xmlns:p14="http://schemas.microsoft.com/office/powerpoint/2010/main" val="910552469"/>
              </p:ext>
            </p:extLst>
          </p:nvPr>
        </p:nvGraphicFramePr>
        <p:xfrm>
          <a:off x="89265" y="2106152"/>
          <a:ext cx="8923060" cy="2971800"/>
        </p:xfrm>
        <a:graphic>
          <a:graphicData uri="http://schemas.openxmlformats.org/drawingml/2006/table">
            <a:tbl>
              <a:tblPr firstRow="1" bandRow="1">
                <a:tableStyleId>{5C22544A-7EE6-4342-B048-85BDC9FD1C3A}</a:tableStyleId>
              </a:tblPr>
              <a:tblGrid>
                <a:gridCol w="1184897"/>
                <a:gridCol w="714814"/>
                <a:gridCol w="7023349"/>
              </a:tblGrid>
              <a:tr h="205614">
                <a:tc>
                  <a:txBody>
                    <a:bodyPr/>
                    <a:lstStyle/>
                    <a:p>
                      <a:r>
                        <a:rPr lang="en-US" sz="900" dirty="0" smtClean="0">
                          <a:latin typeface="Arial" panose="020B0604020202020204" pitchFamily="34" charset="0"/>
                          <a:cs typeface="Arial" panose="020B0604020202020204" pitchFamily="34" charset="0"/>
                        </a:rPr>
                        <a:t>Date</a:t>
                      </a:r>
                      <a:endParaRPr lang="en-US" sz="900" dirty="0">
                        <a:latin typeface="Arial" panose="020B0604020202020204" pitchFamily="34" charset="0"/>
                        <a:cs typeface="Arial" panose="020B0604020202020204" pitchFamily="34" charset="0"/>
                      </a:endParaRPr>
                    </a:p>
                  </a:txBody>
                  <a:tcPr/>
                </a:tc>
                <a:tc>
                  <a:txBody>
                    <a:bodyPr/>
                    <a:lstStyle/>
                    <a:p>
                      <a:r>
                        <a:rPr lang="en-US" sz="900" dirty="0" smtClean="0">
                          <a:latin typeface="Arial" panose="020B0604020202020204" pitchFamily="34" charset="0"/>
                          <a:cs typeface="Arial" panose="020B0604020202020204" pitchFamily="34" charset="0"/>
                        </a:rPr>
                        <a:t>Location</a:t>
                      </a:r>
                      <a:endParaRPr lang="en-US" sz="900" dirty="0">
                        <a:latin typeface="Arial" panose="020B0604020202020204" pitchFamily="34" charset="0"/>
                        <a:cs typeface="Arial" panose="020B0604020202020204" pitchFamily="34" charset="0"/>
                      </a:endParaRPr>
                    </a:p>
                  </a:txBody>
                  <a:tcPr/>
                </a:tc>
                <a:tc>
                  <a:txBody>
                    <a:bodyPr/>
                    <a:lstStyle/>
                    <a:p>
                      <a:r>
                        <a:rPr lang="en-US" sz="900" dirty="0" smtClean="0">
                          <a:latin typeface="Arial" panose="020B0604020202020204" pitchFamily="34" charset="0"/>
                          <a:cs typeface="Arial" panose="020B0604020202020204" pitchFamily="34" charset="0"/>
                        </a:rPr>
                        <a:t>Description</a:t>
                      </a:r>
                      <a:endParaRPr lang="en-US" sz="900" dirty="0">
                        <a:latin typeface="Arial" panose="020B0604020202020204" pitchFamily="34" charset="0"/>
                        <a:cs typeface="Arial" panose="020B0604020202020204" pitchFamily="34" charset="0"/>
                      </a:endParaRPr>
                    </a:p>
                  </a:txBody>
                  <a:tcPr/>
                </a:tc>
              </a:tr>
              <a:tr h="357378">
                <a:tc>
                  <a:txBody>
                    <a:bodyPr/>
                    <a:lstStyle/>
                    <a:p>
                      <a:pPr marL="0" marR="0">
                        <a:spcBef>
                          <a:spcPts val="0"/>
                        </a:spcBef>
                        <a:spcAft>
                          <a:spcPts val="0"/>
                        </a:spcAft>
                      </a:pPr>
                      <a:r>
                        <a:rPr lang="en-US" sz="1000">
                          <a:effectLst/>
                          <a:latin typeface="Arial" panose="020B0604020202020204" pitchFamily="34" charset="0"/>
                          <a:ea typeface="Calibri" panose="020F0502020204030204" pitchFamily="34" charset="0"/>
                          <a:cs typeface="Arial" panose="020B0604020202020204" pitchFamily="34" charset="0"/>
                        </a:rPr>
                        <a:t>January 11, 2018</a:t>
                      </a: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Calibri" panose="020F0502020204030204" pitchFamily="34" charset="0"/>
                          <a:cs typeface="Arial" panose="020B0604020202020204" pitchFamily="34" charset="0"/>
                        </a:rPr>
                        <a:t>Virtual</a:t>
                      </a: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r>
                        <a:rPr lang="en-US" sz="10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Vectorization of Inclusive/Exclusive Scan in Compiler 19.0</a:t>
                      </a:r>
                      <a:r>
                        <a:rPr lang="en-US" sz="1000" dirty="0">
                          <a:effectLst/>
                          <a:latin typeface="Arial" panose="020B0604020202020204" pitchFamily="34" charset="0"/>
                          <a:ea typeface="Calibri" panose="020F0502020204030204" pitchFamily="34" charset="0"/>
                          <a:cs typeface="Arial" panose="020B0604020202020204" pitchFamily="34" charset="0"/>
                        </a:rPr>
                        <a:t>" (Nikolay </a:t>
                      </a:r>
                      <a:r>
                        <a:rPr lang="en-US" sz="1000" dirty="0" err="1">
                          <a:effectLst/>
                          <a:latin typeface="Arial" panose="020B0604020202020204" pitchFamily="34" charset="0"/>
                          <a:ea typeface="Calibri" panose="020F0502020204030204" pitchFamily="34" charset="0"/>
                          <a:cs typeface="Arial" panose="020B0604020202020204" pitchFamily="34" charset="0"/>
                        </a:rPr>
                        <a:t>Panchenko</a:t>
                      </a:r>
                      <a:r>
                        <a:rPr lang="en-US" sz="1000" dirty="0">
                          <a:effectLst/>
                          <a:latin typeface="Arial" panose="020B0604020202020204" pitchFamily="34" charset="0"/>
                          <a:ea typeface="Calibri" panose="020F0502020204030204" pitchFamily="34" charset="0"/>
                          <a:cs typeface="Arial" panose="020B0604020202020204" pitchFamily="34" charset="0"/>
                        </a:rPr>
                        <a:t>, Intel): We propose a new OpenMP syntax to support inclusive and exclusive scan patterns.  In computer science, this pattern is also known as a prefix or cumulative sum.  The proposal defines several new constructs to support inclusive and exclusive scans through OpenMP, defines semantics for these constructs and possible combination of parallelization and vectorization.  In 18.0 Compiler 3 new OMP SIMD experimental features were added: vectorization of loops with breaks, syntax for compress/expand patterns and syntax for histogram pattern.</a:t>
                      </a:r>
                    </a:p>
                  </a:txBody>
                  <a:tcPr marL="68580" marR="68580" marT="0" marB="0"/>
                </a:tc>
              </a:tr>
              <a:tr h="357378">
                <a:tc>
                  <a:txBody>
                    <a:bodyPr/>
                    <a:lstStyle/>
                    <a:p>
                      <a:pPr marL="0" marR="0">
                        <a:spcBef>
                          <a:spcPts val="0"/>
                        </a:spcBef>
                        <a:spcAft>
                          <a:spcPts val="0"/>
                        </a:spcAft>
                      </a:pPr>
                      <a:r>
                        <a:rPr lang="en-US" sz="10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February 8. 2018</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Virtual</a:t>
                      </a:r>
                      <a:r>
                        <a:rPr lang="en-US" sz="10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5"/>
                        </a:rPr>
                        <a:t>Threading Building Blocks (TBB) Flow </a:t>
                      </a:r>
                      <a:r>
                        <a:rPr lang="en-US" sz="10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5"/>
                        </a:rPr>
                        <a:t>Graph</a:t>
                      </a:r>
                      <a:r>
                        <a:rPr lang="en-US" sz="10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5"/>
                        </a:rPr>
                        <a:t> </a:t>
                      </a:r>
                      <a:r>
                        <a:rPr lang="en-US" sz="10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1000" b="0" i="1"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Pablo Reble, Intel</a:t>
                      </a:r>
                      <a:r>
                        <a:rPr lang="en-US" sz="10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10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0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Expressing and Analyzing Dependencies in Your C++ Application. </a:t>
                      </a:r>
                      <a:r>
                        <a:rPr lang="en-US" sz="10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This session focuses on Flow Graph, an extension to the Threading Building Blocks (TBB) interface that can be used as a coordination layer for heterogeneity that retains optimization opportunities and composes with existing models. This extension assists in expressing complex synchronization and communication patterns and in balancing load between CPUs, GPUs, and FPGAs.</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57378">
                <a:tc>
                  <a:txBody>
                    <a:bodyPr/>
                    <a:lstStyle/>
                    <a:p>
                      <a:pPr marL="0" marR="0">
                        <a:spcBef>
                          <a:spcPts val="0"/>
                        </a:spcBef>
                        <a:spcAft>
                          <a:spcPts val="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March 8, 2018</a:t>
                      </a:r>
                    </a:p>
                  </a:txBody>
                  <a:tcPr marL="68580" marR="68580" marT="0" marB="0"/>
                </a:tc>
                <a:tc>
                  <a:txBody>
                    <a:bodyPr/>
                    <a:lstStyle/>
                    <a:p>
                      <a:pPr marL="0" marR="0">
                        <a:spcBef>
                          <a:spcPts val="0"/>
                        </a:spcBef>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Virtual</a:t>
                      </a:r>
                    </a:p>
                  </a:txBody>
                  <a:tcPr marL="68580" marR="68580" marT="0" marB="0"/>
                </a:tc>
                <a:tc>
                  <a:txBody>
                    <a:bodyPr/>
                    <a:lstStyle/>
                    <a:p>
                      <a:pPr marL="0" marR="0">
                        <a:spcBef>
                          <a:spcPts val="0"/>
                        </a:spcBef>
                        <a:spcAft>
                          <a:spcPts val="0"/>
                        </a:spcAft>
                      </a:pPr>
                      <a:r>
                        <a:rPr lang="en-US" sz="10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10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rPr>
                        <a:t>Compiler </a:t>
                      </a:r>
                      <a:r>
                        <a:rPr lang="en-US" sz="1000" b="1"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rPr>
                        <a:t>Prefetching for Knights </a:t>
                      </a:r>
                      <a:r>
                        <a:rPr lang="en-US" sz="10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rPr>
                        <a:t>Landing</a:t>
                      </a:r>
                      <a:r>
                        <a:rPr lang="en-US" sz="10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10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Rakesh Krishnaiyer, Intel): </a:t>
                      </a: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We will cover some of the recent changes in the compiler-based prefetching (for Knights Landing and Skylake) and provide tips on how to tune for performance using compiler prefetching options, pragmas and prefetch intrinsics.</a:t>
                      </a:r>
                    </a:p>
                  </a:txBody>
                  <a:tcPr marL="68580" marR="68580" marT="0" marB="0"/>
                </a:tc>
              </a:tr>
              <a:tr h="587470">
                <a:tc>
                  <a:txBody>
                    <a:bodyPr/>
                    <a:lstStyle/>
                    <a:p>
                      <a:pPr marL="0" marR="0">
                        <a:spcBef>
                          <a:spcPts val="0"/>
                        </a:spcBef>
                        <a:spcAft>
                          <a:spcPts val="0"/>
                        </a:spcAft>
                      </a:pPr>
                      <a:r>
                        <a:rPr lang="en-US" sz="1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May 10, </a:t>
                      </a: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2018</a:t>
                      </a:r>
                    </a:p>
                  </a:txBody>
                  <a:tcPr marL="68580" marR="68580" marT="0" marB="0"/>
                </a:tc>
                <a:tc>
                  <a:txBody>
                    <a:bodyPr/>
                    <a:lstStyle/>
                    <a:p>
                      <a:pPr marL="0" marR="0">
                        <a:spcBef>
                          <a:spcPts val="0"/>
                        </a:spcBef>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Virtual</a:t>
                      </a:r>
                    </a:p>
                  </a:txBody>
                  <a:tcPr marL="68580" marR="68580" marT="0" marB="0"/>
                </a:tc>
                <a:tc>
                  <a:txBody>
                    <a:bodyPr/>
                    <a:lstStyle/>
                    <a:p>
                      <a:pPr marL="0" marR="0" algn="l" defTabSz="457200" rtl="0" eaLnBrk="1" latinLnBrk="0" hangingPunct="1">
                        <a:spcBef>
                          <a:spcPts val="0"/>
                        </a:spcBef>
                        <a:spcAft>
                          <a:spcPts val="0"/>
                        </a:spcAft>
                      </a:pPr>
                      <a:r>
                        <a:rPr lang="en-US" sz="10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10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High Productivity Languages</a:t>
                      </a:r>
                      <a:r>
                        <a:rPr lang="en-US" sz="10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0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1000" i="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Rollin Thomas, NERSC and Sergey Maidanov, Intel</a:t>
                      </a:r>
                      <a:r>
                        <a:rPr lang="en-US" sz="10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The challenges of numerical analysis and simulations at scale use tools such as Python which are often used for prototyping are not designed to scale to large problems. Therefore, new approaches are required for address scalability and productivity aspects of applied science that combines two distinct worlds, the best of HPC and database worlds.</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65" y="45359"/>
            <a:ext cx="1611882" cy="691689"/>
          </a:xfrm>
          <a:prstGeom prst="rect">
            <a:avLst/>
          </a:prstGeom>
        </p:spPr>
      </p:pic>
    </p:spTree>
    <p:extLst>
      <p:ext uri="{BB962C8B-B14F-4D97-AF65-F5344CB8AC3E}">
        <p14:creationId xmlns:p14="http://schemas.microsoft.com/office/powerpoint/2010/main" val="1667287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72" y="91333"/>
            <a:ext cx="7656226" cy="550561"/>
          </a:xfrm>
        </p:spPr>
        <p:txBody>
          <a:bodyPr>
            <a:normAutofit fontScale="90000"/>
          </a:bodyPr>
          <a:lstStyle/>
          <a:p>
            <a:r>
              <a:rPr lang="en-US" dirty="0"/>
              <a:t>IXPUG Discussion Forums</a:t>
            </a:r>
          </a:p>
        </p:txBody>
      </p:sp>
      <p:sp>
        <p:nvSpPr>
          <p:cNvPr id="7" name="Content Placeholder 2"/>
          <p:cNvSpPr txBox="1">
            <a:spLocks/>
          </p:cNvSpPr>
          <p:nvPr/>
        </p:nvSpPr>
        <p:spPr>
          <a:xfrm>
            <a:off x="150271" y="1196403"/>
            <a:ext cx="3039256" cy="301208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smtClean="0"/>
              <a:t>Focused on building a community that supports open discussions that address questions, technique suggestions, etc. on general purpose Intel architecture using open standards </a:t>
            </a:r>
          </a:p>
          <a:p>
            <a:pPr marL="365760" indent="-182880"/>
            <a:r>
              <a:rPr lang="en-US" sz="1400" dirty="0" smtClean="0"/>
              <a:t>Start a discussion thread</a:t>
            </a:r>
          </a:p>
          <a:p>
            <a:pPr marL="365760" indent="-182880"/>
            <a:r>
              <a:rPr lang="en-US" sz="1400" dirty="0" smtClean="0"/>
              <a:t>Share your learnings and experiences </a:t>
            </a:r>
          </a:p>
          <a:p>
            <a:pPr marL="365760" indent="-182880"/>
            <a:r>
              <a:rPr lang="en-US" sz="1400" dirty="0" smtClean="0"/>
              <a:t>Encourage others to join</a:t>
            </a:r>
          </a:p>
          <a:p>
            <a:pPr marL="365760" indent="-182880"/>
            <a:r>
              <a:rPr lang="en-US" sz="1400" dirty="0" smtClean="0"/>
              <a:t>Visit </a:t>
            </a:r>
            <a:r>
              <a:rPr lang="en-US" sz="1400" dirty="0" smtClean="0">
                <a:hlinkClick r:id="rId2"/>
              </a:rPr>
              <a:t>https</a:t>
            </a:r>
            <a:r>
              <a:rPr lang="en-US" sz="1400" dirty="0">
                <a:hlinkClick r:id="rId2"/>
              </a:rPr>
              <a:t>://</a:t>
            </a:r>
            <a:r>
              <a:rPr lang="en-US" sz="1400" dirty="0" smtClean="0">
                <a:hlinkClick r:id="rId2"/>
              </a:rPr>
              <a:t>www.ixpug.org/discussion</a:t>
            </a:r>
            <a:r>
              <a:rPr lang="en-US" sz="1400" dirty="0" smtClean="0"/>
              <a:t> </a:t>
            </a:r>
            <a:endParaRPr lang="en-US" sz="1400" dirty="0"/>
          </a:p>
        </p:txBody>
      </p:sp>
      <p:pic>
        <p:nvPicPr>
          <p:cNvPr id="3" name="Picture 2"/>
          <p:cNvPicPr>
            <a:picLocks noChangeAspect="1"/>
          </p:cNvPicPr>
          <p:nvPr/>
        </p:nvPicPr>
        <p:blipFill>
          <a:blip r:embed="rId3"/>
          <a:stretch>
            <a:fillRect/>
          </a:stretch>
        </p:blipFill>
        <p:spPr>
          <a:xfrm>
            <a:off x="3249118" y="704865"/>
            <a:ext cx="5480543" cy="436092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289" y="162967"/>
            <a:ext cx="1351473" cy="579943"/>
          </a:xfrm>
          <a:prstGeom prst="rect">
            <a:avLst/>
          </a:prstGeom>
        </p:spPr>
      </p:pic>
    </p:spTree>
    <p:extLst>
      <p:ext uri="{BB962C8B-B14F-4D97-AF65-F5344CB8AC3E}">
        <p14:creationId xmlns:p14="http://schemas.microsoft.com/office/powerpoint/2010/main" val="1826817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IXPUG Leadership </a:t>
            </a:r>
            <a:r>
              <a:rPr lang="en-US" dirty="0"/>
              <a:t>Board</a:t>
            </a:r>
          </a:p>
        </p:txBody>
      </p:sp>
      <p:sp>
        <p:nvSpPr>
          <p:cNvPr id="4" name="Content Placeholder 3"/>
          <p:cNvSpPr>
            <a:spLocks noGrp="1"/>
          </p:cNvSpPr>
          <p:nvPr>
            <p:ph idx="1"/>
          </p:nvPr>
        </p:nvSpPr>
        <p:spPr>
          <a:xfrm>
            <a:off x="1488886" y="1510746"/>
            <a:ext cx="7105532" cy="3394472"/>
          </a:xfrm>
        </p:spPr>
        <p:txBody>
          <a:bodyPr>
            <a:normAutofit fontScale="92500" lnSpcReduction="10000"/>
          </a:bodyPr>
          <a:lstStyle/>
          <a:p>
            <a:pPr marL="0" indent="0">
              <a:buNone/>
            </a:pPr>
            <a:r>
              <a:rPr lang="en-US" sz="2800" b="1" dirty="0"/>
              <a:t>President: </a:t>
            </a:r>
            <a:r>
              <a:rPr lang="en-US" sz="2800" dirty="0"/>
              <a:t>David Martin, Argonne National Laboratory</a:t>
            </a:r>
          </a:p>
          <a:p>
            <a:pPr marL="0" indent="0">
              <a:buNone/>
            </a:pPr>
            <a:endParaRPr lang="en-US" sz="2800" b="1" dirty="0" smtClean="0"/>
          </a:p>
          <a:p>
            <a:pPr marL="0" indent="0">
              <a:buNone/>
            </a:pPr>
            <a:r>
              <a:rPr lang="en-US" sz="2800" b="1" dirty="0" smtClean="0"/>
              <a:t>Vice </a:t>
            </a:r>
            <a:r>
              <a:rPr lang="en-US" sz="2800" b="1" dirty="0"/>
              <a:t>President: </a:t>
            </a:r>
            <a:r>
              <a:rPr lang="en-US" sz="2800" dirty="0"/>
              <a:t>Estela, </a:t>
            </a:r>
            <a:r>
              <a:rPr lang="en-US" sz="2800" dirty="0" err="1"/>
              <a:t>Jülich</a:t>
            </a:r>
            <a:r>
              <a:rPr lang="en-US" sz="2800" dirty="0"/>
              <a:t> Supercomputing Centre </a:t>
            </a:r>
          </a:p>
          <a:p>
            <a:pPr marL="0" indent="0">
              <a:buNone/>
            </a:pPr>
            <a:endParaRPr lang="en-US" sz="2800" b="1" dirty="0" smtClean="0"/>
          </a:p>
          <a:p>
            <a:pPr marL="0" indent="0">
              <a:buNone/>
            </a:pPr>
            <a:r>
              <a:rPr lang="en-US" sz="2800" b="1" dirty="0" smtClean="0"/>
              <a:t>Secretary</a:t>
            </a:r>
            <a:r>
              <a:rPr lang="en-US" sz="2800" b="1" dirty="0"/>
              <a:t>: </a:t>
            </a:r>
            <a:r>
              <a:rPr lang="en-US" sz="2800" dirty="0"/>
              <a:t>Melyssa </a:t>
            </a:r>
            <a:r>
              <a:rPr lang="en-US" sz="2800" dirty="0" err="1"/>
              <a:t>Fratkin</a:t>
            </a:r>
            <a:r>
              <a:rPr lang="en-US" sz="2800" dirty="0"/>
              <a:t>, Texas Advanced Computing Center</a:t>
            </a:r>
          </a:p>
        </p:txBody>
      </p:sp>
      <p:pic>
        <p:nvPicPr>
          <p:cNvPr id="1026" name="Picture 2" descr="https://www.ixpug.org/images/DMartin.jpg">
            <a:extLst>
              <a:ext uri="{FF2B5EF4-FFF2-40B4-BE49-F238E27FC236}">
                <a16:creationId xmlns:a16="http://schemas.microsoft.com/office/drawing/2014/main" xmlns="" id="{0428AFA2-A7A3-4E44-A9BA-781138216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71" y="1200151"/>
            <a:ext cx="988245" cy="9882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ixpug.org/images/Estela.jpg">
            <a:extLst>
              <a:ext uri="{FF2B5EF4-FFF2-40B4-BE49-F238E27FC236}">
                <a16:creationId xmlns:a16="http://schemas.microsoft.com/office/drawing/2014/main" xmlns="" id="{80DE3CD0-90E7-B344-8C5E-B05C3886B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23" y="2333813"/>
            <a:ext cx="996593" cy="9965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ixpug.org/images/bluepurMelyssa-IMG-006.jpg">
            <a:extLst>
              <a:ext uri="{FF2B5EF4-FFF2-40B4-BE49-F238E27FC236}">
                <a16:creationId xmlns:a16="http://schemas.microsoft.com/office/drawing/2014/main" xmlns="" id="{5B1093A7-1FE9-B840-9205-125B9AB26A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23" y="3475823"/>
            <a:ext cx="1019495" cy="14293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776" y="175343"/>
            <a:ext cx="1249540" cy="536201"/>
          </a:xfrm>
          <a:prstGeom prst="rect">
            <a:avLst/>
          </a:prstGeom>
        </p:spPr>
      </p:pic>
    </p:spTree>
    <p:extLst>
      <p:ext uri="{BB962C8B-B14F-4D97-AF65-F5344CB8AC3E}">
        <p14:creationId xmlns:p14="http://schemas.microsoft.com/office/powerpoint/2010/main" val="579894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BAD73D7C-4E88-284D-8BAF-6F2CB4871C7D}"/>
              </a:ext>
            </a:extLst>
          </p:cNvPr>
          <p:cNvSpPr>
            <a:spLocks noGrp="1"/>
          </p:cNvSpPr>
          <p:nvPr>
            <p:ph type="title"/>
          </p:nvPr>
        </p:nvSpPr>
        <p:spPr>
          <a:xfrm>
            <a:off x="405626" y="42997"/>
            <a:ext cx="8229600" cy="857250"/>
          </a:xfrm>
        </p:spPr>
        <p:txBody>
          <a:bodyPr/>
          <a:lstStyle/>
          <a:p>
            <a:r>
              <a:rPr lang="en-US" dirty="0"/>
              <a:t>IXPUG Steering Committee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21" y="122329"/>
            <a:ext cx="1178945" cy="505907"/>
          </a:xfrm>
          <a:prstGeom prst="rect">
            <a:avLst/>
          </a:prstGeom>
        </p:spPr>
      </p:pic>
      <p:pic>
        <p:nvPicPr>
          <p:cNvPr id="6" name="Picture 5"/>
          <p:cNvPicPr>
            <a:picLocks noChangeAspect="1"/>
          </p:cNvPicPr>
          <p:nvPr/>
        </p:nvPicPr>
        <p:blipFill>
          <a:blip r:embed="rId3"/>
          <a:stretch>
            <a:fillRect/>
          </a:stretch>
        </p:blipFill>
        <p:spPr>
          <a:xfrm>
            <a:off x="1426464" y="874869"/>
            <a:ext cx="6057610" cy="1292349"/>
          </a:xfrm>
          <a:prstGeom prst="rect">
            <a:avLst/>
          </a:prstGeom>
        </p:spPr>
      </p:pic>
      <p:pic>
        <p:nvPicPr>
          <p:cNvPr id="8" name="Picture 7"/>
          <p:cNvPicPr>
            <a:picLocks noChangeAspect="1"/>
          </p:cNvPicPr>
          <p:nvPr/>
        </p:nvPicPr>
        <p:blipFill>
          <a:blip r:embed="rId4"/>
          <a:stretch>
            <a:fillRect/>
          </a:stretch>
        </p:blipFill>
        <p:spPr>
          <a:xfrm>
            <a:off x="1426465" y="2163784"/>
            <a:ext cx="6057609" cy="1430857"/>
          </a:xfrm>
          <a:prstGeom prst="rect">
            <a:avLst/>
          </a:prstGeom>
        </p:spPr>
      </p:pic>
      <p:pic>
        <p:nvPicPr>
          <p:cNvPr id="11" name="Picture 10"/>
          <p:cNvPicPr>
            <a:picLocks noChangeAspect="1"/>
          </p:cNvPicPr>
          <p:nvPr/>
        </p:nvPicPr>
        <p:blipFill>
          <a:blip r:embed="rId5"/>
          <a:stretch>
            <a:fillRect/>
          </a:stretch>
        </p:blipFill>
        <p:spPr>
          <a:xfrm>
            <a:off x="2570764" y="3610292"/>
            <a:ext cx="3899323" cy="1507846"/>
          </a:xfrm>
          <a:prstGeom prst="rect">
            <a:avLst/>
          </a:prstGeom>
        </p:spPr>
      </p:pic>
    </p:spTree>
    <p:extLst>
      <p:ext uri="{BB962C8B-B14F-4D97-AF65-F5344CB8AC3E}">
        <p14:creationId xmlns:p14="http://schemas.microsoft.com/office/powerpoint/2010/main" val="2035773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736" y="205979"/>
            <a:ext cx="5940724" cy="857250"/>
          </a:xfrm>
        </p:spPr>
        <p:txBody>
          <a:bodyPr/>
          <a:lstStyle/>
          <a:p>
            <a:r>
              <a:rPr lang="en-US" dirty="0"/>
              <a:t>How to Get Involved</a:t>
            </a:r>
          </a:p>
        </p:txBody>
      </p:sp>
      <p:sp>
        <p:nvSpPr>
          <p:cNvPr id="3" name="Content Placeholder 2"/>
          <p:cNvSpPr>
            <a:spLocks noGrp="1"/>
          </p:cNvSpPr>
          <p:nvPr>
            <p:ph idx="1"/>
          </p:nvPr>
        </p:nvSpPr>
        <p:spPr>
          <a:xfrm>
            <a:off x="150271" y="1200151"/>
            <a:ext cx="8825480" cy="3540488"/>
          </a:xfrm>
        </p:spPr>
        <p:txBody>
          <a:bodyPr>
            <a:normAutofit fontScale="40000" lnSpcReduction="20000"/>
          </a:bodyPr>
          <a:lstStyle/>
          <a:p>
            <a:pPr marL="91440" indent="-182880">
              <a:lnSpc>
                <a:spcPct val="170000"/>
              </a:lnSpc>
            </a:pPr>
            <a:r>
              <a:rPr lang="en-US" dirty="0" smtClean="0"/>
              <a:t>Become a member by registering at </a:t>
            </a:r>
            <a:r>
              <a:rPr lang="en-US" dirty="0" smtClean="0">
                <a:hlinkClick r:id="rId2"/>
              </a:rPr>
              <a:t>www.ixpug.org</a:t>
            </a:r>
            <a:r>
              <a:rPr lang="en-US" dirty="0"/>
              <a:t> </a:t>
            </a:r>
          </a:p>
          <a:p>
            <a:pPr marL="91440" indent="-182880">
              <a:lnSpc>
                <a:spcPct val="170000"/>
              </a:lnSpc>
            </a:pPr>
            <a:r>
              <a:rPr lang="en-US" dirty="0"/>
              <a:t>Contribute </a:t>
            </a:r>
            <a:r>
              <a:rPr lang="en-US" dirty="0" smtClean="0"/>
              <a:t>by sharing your learnings and experiences in using Intel architecture </a:t>
            </a:r>
            <a:endParaRPr lang="en-US" dirty="0"/>
          </a:p>
          <a:p>
            <a:pPr marL="91440" indent="-182880">
              <a:lnSpc>
                <a:spcPct val="170000"/>
              </a:lnSpc>
            </a:pPr>
            <a:r>
              <a:rPr lang="en-US" dirty="0"/>
              <a:t>Attend an IXPUG Conferences, Workshops, Birds-of-Feather, etc. meeting</a:t>
            </a:r>
          </a:p>
          <a:p>
            <a:pPr marL="182880" indent="-182880">
              <a:lnSpc>
                <a:spcPct val="170000"/>
              </a:lnSpc>
            </a:pPr>
            <a:r>
              <a:rPr lang="en-US" dirty="0"/>
              <a:t>Volunteer to </a:t>
            </a:r>
            <a:r>
              <a:rPr lang="en-US" dirty="0" smtClean="0"/>
              <a:t>be a Reviewer for any upcoming “call for abstracts”, by sending an email to </a:t>
            </a:r>
            <a:r>
              <a:rPr lang="en-US" dirty="0" smtClean="0">
                <a:hlinkClick r:id="rId3"/>
              </a:rPr>
              <a:t>info@ixpug.org</a:t>
            </a:r>
            <a:r>
              <a:rPr lang="en-US" dirty="0" smtClean="0"/>
              <a:t> </a:t>
            </a:r>
          </a:p>
          <a:p>
            <a:pPr marL="91440" indent="-182880">
              <a:lnSpc>
                <a:spcPct val="170000"/>
              </a:lnSpc>
            </a:pPr>
            <a:r>
              <a:rPr lang="en-US" dirty="0" smtClean="0"/>
              <a:t>Participate </a:t>
            </a:r>
            <a:r>
              <a:rPr lang="en-US" dirty="0"/>
              <a:t>in </a:t>
            </a:r>
            <a:r>
              <a:rPr lang="en-US" dirty="0" smtClean="0"/>
              <a:t>the </a:t>
            </a:r>
            <a:r>
              <a:rPr lang="en-US" dirty="0" smtClean="0"/>
              <a:t>~monthly </a:t>
            </a:r>
            <a:r>
              <a:rPr lang="en-US" dirty="0" smtClean="0"/>
              <a:t>Working Groups as a speaker and/or </a:t>
            </a:r>
            <a:r>
              <a:rPr lang="en-US" dirty="0" smtClean="0"/>
              <a:t>attendee</a:t>
            </a:r>
          </a:p>
          <a:p>
            <a:pPr marL="91440" indent="-182880">
              <a:lnSpc>
                <a:spcPct val="170000"/>
              </a:lnSpc>
            </a:pPr>
            <a:r>
              <a:rPr lang="en-US" dirty="0" smtClean="0"/>
              <a:t>Post a question, share a technique, best practices, etc. on the “Discussion</a:t>
            </a:r>
            <a:r>
              <a:rPr lang="en-US" dirty="0"/>
              <a:t>” board </a:t>
            </a:r>
            <a:r>
              <a:rPr lang="en-US" dirty="0" smtClean="0"/>
              <a:t>at </a:t>
            </a:r>
            <a:r>
              <a:rPr lang="en-US" dirty="0" smtClean="0">
                <a:hlinkClick r:id="rId4"/>
              </a:rPr>
              <a:t>https</a:t>
            </a:r>
            <a:r>
              <a:rPr lang="en-US" dirty="0">
                <a:hlinkClick r:id="rId4"/>
              </a:rPr>
              <a:t>://</a:t>
            </a:r>
            <a:r>
              <a:rPr lang="en-US" dirty="0" smtClean="0">
                <a:hlinkClick r:id="rId4"/>
              </a:rPr>
              <a:t>www.ixpug.org/discussion</a:t>
            </a:r>
            <a:r>
              <a:rPr lang="en-US" dirty="0" smtClean="0"/>
              <a:t> </a:t>
            </a:r>
            <a:endParaRPr lang="en-US" dirty="0"/>
          </a:p>
          <a:p>
            <a:pPr marL="91440" indent="-182880">
              <a:lnSpc>
                <a:spcPct val="170000"/>
              </a:lnSpc>
            </a:pPr>
            <a:r>
              <a:rPr lang="en-US" dirty="0" smtClean="0"/>
              <a:t>Join the IXPUG </a:t>
            </a:r>
            <a:r>
              <a:rPr lang="en-US" dirty="0"/>
              <a:t>Steering </a:t>
            </a:r>
            <a:r>
              <a:rPr lang="en-US" dirty="0" smtClean="0"/>
              <a:t>Group and/or host an IXPUG Meeting</a:t>
            </a:r>
          </a:p>
          <a:p>
            <a:pPr marL="91440" indent="-182880">
              <a:lnSpc>
                <a:spcPct val="170000"/>
              </a:lnSpc>
            </a:pPr>
            <a:r>
              <a:rPr lang="en-US" dirty="0" smtClean="0"/>
              <a:t>Connect with us on Twitter </a:t>
            </a:r>
            <a:r>
              <a:rPr lang="en-US" b="1" dirty="0" smtClean="0"/>
              <a:t>@IXPUG1 </a:t>
            </a:r>
          </a:p>
          <a:p>
            <a:pPr marL="91440" indent="-182880">
              <a:lnSpc>
                <a:spcPct val="170000"/>
              </a:lnSpc>
            </a:pPr>
            <a:r>
              <a:rPr lang="en-US" dirty="0" smtClean="0"/>
              <a:t>Encourage others to join the IXPUG community, by sharing it with your network</a:t>
            </a: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289" y="214343"/>
            <a:ext cx="1247956" cy="535521"/>
          </a:xfrm>
          <a:prstGeom prst="rect">
            <a:avLst/>
          </a:prstGeom>
        </p:spPr>
      </p:pic>
    </p:spTree>
    <p:extLst>
      <p:ext uri="{BB962C8B-B14F-4D97-AF65-F5344CB8AC3E}">
        <p14:creationId xmlns:p14="http://schemas.microsoft.com/office/powerpoint/2010/main" val="1143594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9363" y="122297"/>
            <a:ext cx="3539886" cy="1991186"/>
          </a:xfrm>
          <a:prstGeom prst="rect">
            <a:avLst/>
          </a:prstGeom>
        </p:spPr>
      </p:pic>
      <p:sp>
        <p:nvSpPr>
          <p:cNvPr id="3" name="TextBox 2"/>
          <p:cNvSpPr txBox="1"/>
          <p:nvPr/>
        </p:nvSpPr>
        <p:spPr>
          <a:xfrm>
            <a:off x="6616890" y="4675704"/>
            <a:ext cx="2419728" cy="369332"/>
          </a:xfrm>
          <a:prstGeom prst="rect">
            <a:avLst/>
          </a:prstGeom>
          <a:noFill/>
        </p:spPr>
        <p:txBody>
          <a:bodyPr wrap="none" rtlCol="0">
            <a:spAutoFit/>
          </a:bodyPr>
          <a:lstStyle/>
          <a:p>
            <a:r>
              <a:rPr lang="en-US" dirty="0">
                <a:hlinkClick r:id="rId3"/>
              </a:rPr>
              <a:t>http://www.ixpug.org</a:t>
            </a:r>
            <a:r>
              <a:rPr lang="en-US" dirty="0" smtClean="0">
                <a:hlinkClick r:id="rId3"/>
              </a:rPr>
              <a:t>/</a:t>
            </a:r>
            <a:r>
              <a:rPr lang="en-US" dirty="0" smtClean="0"/>
              <a:t> </a:t>
            </a:r>
            <a:endParaRPr lang="en-US" dirty="0"/>
          </a:p>
        </p:txBody>
      </p:sp>
      <p:sp>
        <p:nvSpPr>
          <p:cNvPr id="4" name="TextBox 3"/>
          <p:cNvSpPr txBox="1"/>
          <p:nvPr/>
        </p:nvSpPr>
        <p:spPr>
          <a:xfrm>
            <a:off x="137158" y="1458154"/>
            <a:ext cx="8403373" cy="3539430"/>
          </a:xfrm>
          <a:prstGeom prst="rect">
            <a:avLst/>
          </a:prstGeom>
          <a:noFill/>
        </p:spPr>
        <p:txBody>
          <a:bodyPr wrap="square" rtlCol="0">
            <a:spAutoFit/>
          </a:bodyPr>
          <a:lstStyle/>
          <a:p>
            <a:pPr marL="457200" indent="-457200">
              <a:buFont typeface="Arial" charset="0"/>
              <a:buChar char="•"/>
            </a:pPr>
            <a:r>
              <a:rPr lang="en-US" sz="2800" dirty="0"/>
              <a:t>Worldwide organization</a:t>
            </a:r>
          </a:p>
          <a:p>
            <a:pPr marL="457200" indent="-457200">
              <a:buFont typeface="Arial" charset="0"/>
              <a:buChar char="•"/>
            </a:pPr>
            <a:r>
              <a:rPr lang="en-US" sz="2800" dirty="0"/>
              <a:t>Optimization of scientific applications on Intel based HPC systems</a:t>
            </a:r>
          </a:p>
          <a:p>
            <a:pPr marL="457200" indent="-457200">
              <a:buFont typeface="Arial" charset="0"/>
              <a:buChar char="•"/>
            </a:pPr>
            <a:r>
              <a:rPr lang="en-US" sz="2800" dirty="0"/>
              <a:t>Now </a:t>
            </a:r>
            <a:r>
              <a:rPr lang="en-US" sz="2800" b="1" dirty="0"/>
              <a:t>I</a:t>
            </a:r>
            <a:r>
              <a:rPr lang="en-US" sz="2800" dirty="0"/>
              <a:t>ntel e</a:t>
            </a:r>
            <a:r>
              <a:rPr lang="en-US" sz="2800" b="1" dirty="0"/>
              <a:t>X</a:t>
            </a:r>
            <a:r>
              <a:rPr lang="en-US" sz="2800" dirty="0"/>
              <a:t>treme </a:t>
            </a:r>
            <a:r>
              <a:rPr lang="en-US" sz="2800" b="1" dirty="0"/>
              <a:t>P</a:t>
            </a:r>
            <a:r>
              <a:rPr lang="en-US" sz="2800" dirty="0"/>
              <a:t>erformance </a:t>
            </a:r>
            <a:r>
              <a:rPr lang="en-US" sz="2800" b="1" dirty="0"/>
              <a:t>U</a:t>
            </a:r>
            <a:r>
              <a:rPr lang="en-US" sz="2800" dirty="0"/>
              <a:t>sers </a:t>
            </a:r>
            <a:r>
              <a:rPr lang="en-US" sz="2800" b="1" dirty="0"/>
              <a:t>G</a:t>
            </a:r>
            <a:r>
              <a:rPr lang="en-US" sz="2800" dirty="0"/>
              <a:t>roup</a:t>
            </a:r>
          </a:p>
          <a:p>
            <a:pPr marL="457200" indent="-457200">
              <a:buFont typeface="Arial" charset="0"/>
              <a:buChar char="•"/>
            </a:pPr>
            <a:r>
              <a:rPr lang="en-US" sz="2800" dirty="0"/>
              <a:t>Free exchange of information and ideas</a:t>
            </a:r>
          </a:p>
          <a:p>
            <a:pPr marL="457200" indent="-457200">
              <a:buFont typeface="Arial" charset="0"/>
              <a:buChar char="•"/>
            </a:pPr>
            <a:r>
              <a:rPr lang="en-US" sz="2800" dirty="0"/>
              <a:t>Meetings and activities open to everyone</a:t>
            </a:r>
          </a:p>
          <a:p>
            <a:pPr marL="457200" indent="-457200">
              <a:buFont typeface="Arial" charset="0"/>
              <a:buChar char="•"/>
            </a:pPr>
            <a:r>
              <a:rPr lang="en-US" sz="2800" dirty="0"/>
              <a:t>Strong support from, and interactions with, Intel</a:t>
            </a:r>
          </a:p>
          <a:p>
            <a:pPr marL="457200" indent="-457200">
              <a:buFont typeface="Arial" charset="0"/>
              <a:buChar char="•"/>
            </a:pPr>
            <a:r>
              <a:rPr lang="en-US" sz="2800" dirty="0"/>
              <a:t>Independent and member run</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289" y="214343"/>
            <a:ext cx="1611882" cy="691689"/>
          </a:xfrm>
          <a:prstGeom prst="rect">
            <a:avLst/>
          </a:prstGeom>
        </p:spPr>
      </p:pic>
    </p:spTree>
    <p:extLst>
      <p:ext uri="{BB962C8B-B14F-4D97-AF65-F5344CB8AC3E}">
        <p14:creationId xmlns:p14="http://schemas.microsoft.com/office/powerpoint/2010/main" val="546938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9363" y="122297"/>
            <a:ext cx="3539886" cy="1991186"/>
          </a:xfrm>
          <a:prstGeom prst="rect">
            <a:avLst/>
          </a:prstGeom>
        </p:spPr>
      </p:pic>
      <p:sp>
        <p:nvSpPr>
          <p:cNvPr id="4" name="TextBox 3"/>
          <p:cNvSpPr txBox="1"/>
          <p:nvPr/>
        </p:nvSpPr>
        <p:spPr>
          <a:xfrm>
            <a:off x="402754" y="1366587"/>
            <a:ext cx="8403373" cy="3385542"/>
          </a:xfrm>
          <a:prstGeom prst="rect">
            <a:avLst/>
          </a:prstGeom>
          <a:noFill/>
        </p:spPr>
        <p:txBody>
          <a:bodyPr wrap="square" rtlCol="0">
            <a:spAutoFit/>
          </a:bodyPr>
          <a:lstStyle/>
          <a:p>
            <a:r>
              <a:rPr lang="en-US" sz="2800" b="1" u="sng" dirty="0" smtClean="0"/>
              <a:t>Why did the name change?</a:t>
            </a:r>
          </a:p>
          <a:p>
            <a:endParaRPr lang="en-US" sz="600" dirty="0" smtClean="0"/>
          </a:p>
          <a:p>
            <a:endParaRPr lang="en-US" sz="600" dirty="0" smtClean="0"/>
          </a:p>
          <a:p>
            <a:endParaRPr lang="en-US" sz="600" dirty="0" smtClean="0"/>
          </a:p>
          <a:p>
            <a:r>
              <a:rPr lang="en-US" sz="2400" dirty="0" smtClean="0"/>
              <a:t>We are moving from “Intel Xeon Phi User Group” to </a:t>
            </a:r>
            <a:r>
              <a:rPr lang="en-US" sz="2400" dirty="0"/>
              <a:t>“Intel eXtreme Performance Users </a:t>
            </a:r>
            <a:r>
              <a:rPr lang="en-US" sz="2400" dirty="0" smtClean="0"/>
              <a:t>Group</a:t>
            </a:r>
            <a:r>
              <a:rPr lang="en-US" sz="2400" dirty="0"/>
              <a:t>” (still abbreviated IXPUG). </a:t>
            </a:r>
            <a:endParaRPr lang="en-US" sz="2400" dirty="0" smtClean="0"/>
          </a:p>
          <a:p>
            <a:endParaRPr lang="en-US" sz="600" dirty="0" smtClean="0"/>
          </a:p>
          <a:p>
            <a:endParaRPr lang="en-US" sz="600" dirty="0" smtClean="0"/>
          </a:p>
          <a:p>
            <a:endParaRPr lang="en-US" sz="600" dirty="0" smtClean="0"/>
          </a:p>
          <a:p>
            <a:endParaRPr lang="en-US" sz="600" dirty="0" smtClean="0"/>
          </a:p>
          <a:p>
            <a:r>
              <a:rPr lang="en-US" sz="2400" dirty="0" smtClean="0"/>
              <a:t>This </a:t>
            </a:r>
            <a:r>
              <a:rPr lang="en-US" sz="2400" dirty="0"/>
              <a:t>name change reflects an expanding focus, to include: system </a:t>
            </a:r>
            <a:r>
              <a:rPr lang="en-US" sz="2400" b="1" dirty="0"/>
              <a:t>hardware beyond the processor</a:t>
            </a:r>
            <a:r>
              <a:rPr lang="en-US" sz="2400" dirty="0"/>
              <a:t> (e.g. memory, interconnect); </a:t>
            </a:r>
            <a:r>
              <a:rPr lang="en-US" sz="2400" b="1" dirty="0"/>
              <a:t>software tools </a:t>
            </a:r>
            <a:r>
              <a:rPr lang="en-US" sz="2400" dirty="0"/>
              <a:t>and </a:t>
            </a:r>
            <a:r>
              <a:rPr lang="en-US" sz="2400" b="1" dirty="0"/>
              <a:t>programming models</a:t>
            </a:r>
            <a:r>
              <a:rPr lang="en-US" sz="2400" dirty="0"/>
              <a:t>; and </a:t>
            </a:r>
            <a:r>
              <a:rPr lang="en-US" sz="2400" b="1" dirty="0"/>
              <a:t>new workloads </a:t>
            </a:r>
            <a:r>
              <a:rPr lang="en-US" sz="2400" dirty="0"/>
              <a:t>(e.g. visualization, data analytics, machine learning).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89" y="214343"/>
            <a:ext cx="1611882" cy="691689"/>
          </a:xfrm>
          <a:prstGeom prst="rect">
            <a:avLst/>
          </a:prstGeom>
        </p:spPr>
      </p:pic>
    </p:spTree>
    <p:extLst>
      <p:ext uri="{BB962C8B-B14F-4D97-AF65-F5344CB8AC3E}">
        <p14:creationId xmlns:p14="http://schemas.microsoft.com/office/powerpoint/2010/main" val="314081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728" y="524671"/>
            <a:ext cx="9144000" cy="4533900"/>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93" y="1726069"/>
            <a:ext cx="741317" cy="194062"/>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728" y="1439287"/>
            <a:ext cx="961703" cy="646220"/>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0452" y="1353386"/>
            <a:ext cx="1012421" cy="275081"/>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089" y="2158584"/>
            <a:ext cx="799903" cy="346278"/>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53296" y="919944"/>
            <a:ext cx="1371955" cy="397867"/>
          </a:xfrm>
          <a:prstGeom prst="rect">
            <a:avLst/>
          </a:prstGeom>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16325" y="1387081"/>
            <a:ext cx="1101491" cy="476836"/>
          </a:xfrm>
          <a:prstGeom prst="rect">
            <a:avLst/>
          </a:prstGeom>
        </p:spPr>
      </p:pic>
      <p:pic>
        <p:nvPicPr>
          <p:cNvPr id="10" name="Pictur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50075" y="1353386"/>
            <a:ext cx="947357" cy="544226"/>
          </a:xfrm>
          <a:prstGeom prst="rect">
            <a:avLst/>
          </a:prstGeom>
        </p:spPr>
      </p:pic>
      <p:pic>
        <p:nvPicPr>
          <p:cNvPr id="18" name="Picture 1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10106" y="1112772"/>
            <a:ext cx="835737" cy="410077"/>
          </a:xfrm>
          <a:prstGeom prst="rect">
            <a:avLst/>
          </a:prstGeom>
        </p:spPr>
      </p:pic>
      <p:sp>
        <p:nvSpPr>
          <p:cNvPr id="19" name="TextBox 18"/>
          <p:cNvSpPr txBox="1"/>
          <p:nvPr/>
        </p:nvSpPr>
        <p:spPr>
          <a:xfrm>
            <a:off x="2702616" y="75579"/>
            <a:ext cx="3770519" cy="461665"/>
          </a:xfrm>
          <a:prstGeom prst="rect">
            <a:avLst/>
          </a:prstGeom>
          <a:noFill/>
        </p:spPr>
        <p:txBody>
          <a:bodyPr wrap="none" rtlCol="0">
            <a:spAutoFit/>
          </a:bodyPr>
          <a:lstStyle/>
          <a:p>
            <a:r>
              <a:rPr lang="en-US" sz="2400" b="1" dirty="0" smtClean="0">
                <a:solidFill>
                  <a:srgbClr val="0000FF"/>
                </a:solidFill>
              </a:rPr>
              <a:t>16 </a:t>
            </a:r>
            <a:r>
              <a:rPr lang="en-US" sz="2400" b="1" dirty="0">
                <a:solidFill>
                  <a:srgbClr val="0000FF"/>
                </a:solidFill>
              </a:rPr>
              <a:t>major events in ~2 years</a:t>
            </a:r>
            <a:r>
              <a:rPr lang="en-US" sz="2400" b="1" dirty="0" smtClean="0">
                <a:solidFill>
                  <a:srgbClr val="0000FF"/>
                </a:solidFill>
              </a:rPr>
              <a:t>!</a:t>
            </a:r>
          </a:p>
        </p:txBody>
      </p:sp>
      <p:pic>
        <p:nvPicPr>
          <p:cNvPr id="4098" name="Picture 2" descr="https://www.ixpug.org/images/IXPUG2016-Group-crop.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43885" y="2313009"/>
            <a:ext cx="5176632" cy="2517168"/>
          </a:xfrm>
          <a:prstGeom prst="rect">
            <a:avLst/>
          </a:prstGeom>
          <a:ln w="3175"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2"/>
          <a:stretch>
            <a:fillRect/>
          </a:stretch>
        </p:blipFill>
        <p:spPr>
          <a:xfrm>
            <a:off x="6008994" y="1292818"/>
            <a:ext cx="464141" cy="355991"/>
          </a:xfrm>
          <a:prstGeom prst="rect">
            <a:avLst/>
          </a:prstGeom>
        </p:spPr>
      </p:pic>
      <p:pic>
        <p:nvPicPr>
          <p:cNvPr id="13" name="Picture 12"/>
          <p:cNvPicPr>
            <a:picLocks noChangeAspect="1"/>
          </p:cNvPicPr>
          <p:nvPr/>
        </p:nvPicPr>
        <p:blipFill>
          <a:blip r:embed="rId13"/>
          <a:stretch>
            <a:fillRect/>
          </a:stretch>
        </p:blipFill>
        <p:spPr>
          <a:xfrm>
            <a:off x="3601915" y="1201566"/>
            <a:ext cx="691864" cy="151820"/>
          </a:xfrm>
          <a:prstGeom prst="rect">
            <a:avLst/>
          </a:prstGeom>
        </p:spPr>
      </p:pic>
      <p:pic>
        <p:nvPicPr>
          <p:cNvPr id="15" name="Picture 14"/>
          <p:cNvPicPr>
            <a:picLocks noChangeAspect="1"/>
          </p:cNvPicPr>
          <p:nvPr/>
        </p:nvPicPr>
        <p:blipFill>
          <a:blip r:embed="rId14"/>
          <a:stretch>
            <a:fillRect/>
          </a:stretch>
        </p:blipFill>
        <p:spPr>
          <a:xfrm>
            <a:off x="780942" y="1933765"/>
            <a:ext cx="707944" cy="262978"/>
          </a:xfrm>
          <a:prstGeom prst="rect">
            <a:avLst/>
          </a:prstGeom>
        </p:spPr>
      </p:pic>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7289" y="127032"/>
            <a:ext cx="1611882" cy="691689"/>
          </a:xfrm>
          <a:prstGeom prst="rect">
            <a:avLst/>
          </a:prstGeom>
        </p:spPr>
      </p:pic>
      <p:pic>
        <p:nvPicPr>
          <p:cNvPr id="4" name="Picture 3"/>
          <p:cNvPicPr>
            <a:picLocks noChangeAspect="1"/>
          </p:cNvPicPr>
          <p:nvPr/>
        </p:nvPicPr>
        <p:blipFill>
          <a:blip r:embed="rId16"/>
          <a:stretch>
            <a:fillRect/>
          </a:stretch>
        </p:blipFill>
        <p:spPr>
          <a:xfrm>
            <a:off x="5823840" y="2046448"/>
            <a:ext cx="1030621" cy="224280"/>
          </a:xfrm>
          <a:prstGeom prst="rect">
            <a:avLst/>
          </a:prstGeom>
        </p:spPr>
      </p:pic>
      <p:pic>
        <p:nvPicPr>
          <p:cNvPr id="11" name="Picture 10"/>
          <p:cNvPicPr>
            <a:picLocks noChangeAspect="1"/>
          </p:cNvPicPr>
          <p:nvPr/>
        </p:nvPicPr>
        <p:blipFill>
          <a:blip r:embed="rId17"/>
          <a:stretch>
            <a:fillRect/>
          </a:stretch>
        </p:blipFill>
        <p:spPr>
          <a:xfrm>
            <a:off x="3947847" y="1721458"/>
            <a:ext cx="870679" cy="343796"/>
          </a:xfrm>
          <a:prstGeom prst="rect">
            <a:avLst/>
          </a:prstGeom>
        </p:spPr>
      </p:pic>
    </p:spTree>
    <p:extLst>
      <p:ext uri="{BB962C8B-B14F-4D97-AF65-F5344CB8AC3E}">
        <p14:creationId xmlns:p14="http://schemas.microsoft.com/office/powerpoint/2010/main" val="1464520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44713"/>
          </a:xfrm>
        </p:spPr>
        <p:txBody>
          <a:bodyPr>
            <a:noAutofit/>
          </a:bodyPr>
          <a:lstStyle/>
          <a:p>
            <a:r>
              <a:rPr lang="en-US" dirty="0"/>
              <a:t>Past </a:t>
            </a:r>
            <a:r>
              <a:rPr lang="en-US" dirty="0" smtClean="0"/>
              <a:t>IXPUG Meetings</a:t>
            </a:r>
            <a:endParaRPr lang="en-US" dirty="0"/>
          </a:p>
        </p:txBody>
      </p:sp>
      <p:sp>
        <p:nvSpPr>
          <p:cNvPr id="3" name="Content Placeholder 2"/>
          <p:cNvSpPr>
            <a:spLocks noGrp="1"/>
          </p:cNvSpPr>
          <p:nvPr>
            <p:ph idx="1"/>
          </p:nvPr>
        </p:nvSpPr>
        <p:spPr>
          <a:xfrm>
            <a:off x="166094" y="898102"/>
            <a:ext cx="8811812" cy="3837483"/>
          </a:xfrm>
        </p:spPr>
        <p:txBody>
          <a:bodyPr>
            <a:noAutofit/>
          </a:bodyPr>
          <a:lstStyle/>
          <a:p>
            <a:r>
              <a:rPr lang="en-US" sz="1500" dirty="0">
                <a:latin typeface="Arial" panose="020B0604020202020204" pitchFamily="34" charset="0"/>
                <a:cs typeface="Arial" panose="020B0604020202020204" pitchFamily="34" charset="0"/>
              </a:rPr>
              <a:t>IXPUG Annual Meeting, September 12-22, 2016 </a:t>
            </a:r>
            <a:r>
              <a:rPr lang="mr-IN" sz="1500" dirty="0">
                <a:latin typeface="Arial" panose="020B0604020202020204" pitchFamily="34" charset="0"/>
              </a:rPr>
              <a:t>–</a:t>
            </a:r>
            <a:r>
              <a:rPr lang="en-US" sz="1500" dirty="0">
                <a:latin typeface="Arial" panose="020B0604020202020204" pitchFamily="34" charset="0"/>
                <a:cs typeface="Arial" panose="020B0604020202020204" pitchFamily="34" charset="0"/>
              </a:rPr>
              <a:t> Argonne National Laboratory, Argonne, USA</a:t>
            </a:r>
          </a:p>
          <a:p>
            <a:r>
              <a:rPr lang="en-US" sz="1500" dirty="0">
                <a:latin typeface="Arial" panose="020B0604020202020204" pitchFamily="34" charset="0"/>
                <a:cs typeface="Arial" panose="020B0604020202020204" pitchFamily="34" charset="0"/>
              </a:rPr>
              <a:t>IXPUG at Intel HPC Developer Conference, November 12-13, 2016 </a:t>
            </a:r>
            <a:r>
              <a:rPr lang="mr-IN" sz="1500" dirty="0">
                <a:latin typeface="Arial" panose="020B0604020202020204" pitchFamily="34" charset="0"/>
              </a:rPr>
              <a:t>–</a:t>
            </a:r>
            <a:r>
              <a:rPr lang="en-US" sz="1500" dirty="0">
                <a:latin typeface="Arial" panose="020B0604020202020204" pitchFamily="34" charset="0"/>
                <a:cs typeface="Arial" panose="020B0604020202020204" pitchFamily="34" charset="0"/>
              </a:rPr>
              <a:t> Salt Lake City, USA</a:t>
            </a:r>
          </a:p>
          <a:p>
            <a:r>
              <a:rPr lang="en-US" sz="1500" dirty="0" err="1">
                <a:latin typeface="Arial" panose="020B0604020202020204" pitchFamily="34" charset="0"/>
                <a:cs typeface="Arial" panose="020B0604020202020204" pitchFamily="34" charset="0"/>
              </a:rPr>
              <a:t>BoF</a:t>
            </a:r>
            <a:r>
              <a:rPr lang="en-US" sz="1500" dirty="0">
                <a:latin typeface="Arial" panose="020B0604020202020204" pitchFamily="34" charset="0"/>
                <a:cs typeface="Arial" panose="020B0604020202020204" pitchFamily="34" charset="0"/>
              </a:rPr>
              <a:t>: “Optimizing Performance on Intel® Xeon Phi and Beyond: Unleashing the Power of Many-Core Processors”, November 16, 2016 </a:t>
            </a:r>
            <a:r>
              <a:rPr lang="mr-IN" sz="1500" dirty="0">
                <a:latin typeface="Arial" panose="020B0604020202020204" pitchFamily="34" charset="0"/>
              </a:rPr>
              <a:t>–</a:t>
            </a:r>
            <a:r>
              <a:rPr lang="en-US" sz="1500" dirty="0">
                <a:latin typeface="Arial" panose="020B0604020202020204" pitchFamily="34" charset="0"/>
                <a:cs typeface="Arial" panose="020B0604020202020204" pitchFamily="34" charset="0"/>
              </a:rPr>
              <a:t> SC16, Salt Lake City, USA</a:t>
            </a:r>
          </a:p>
          <a:p>
            <a:r>
              <a:rPr lang="en-US" sz="1500" dirty="0">
                <a:latin typeface="Arial" panose="020B0604020202020204" pitchFamily="34" charset="0"/>
                <a:cs typeface="Arial" panose="020B0604020202020204" pitchFamily="34" charset="0"/>
              </a:rPr>
              <a:t>IXPUG Annual Spring Meeting, April 10-13, 2017, University of Cambridge, Cambridge, UK</a:t>
            </a:r>
          </a:p>
          <a:p>
            <a:r>
              <a:rPr lang="en-US" sz="1500" dirty="0">
                <a:latin typeface="Arial" panose="020B0604020202020204" pitchFamily="34" charset="0"/>
                <a:cs typeface="Arial" panose="020B0604020202020204" pitchFamily="34" charset="0"/>
              </a:rPr>
              <a:t>IXPUG Software-Defined Visualization Workshop, May 22-25, 2017</a:t>
            </a:r>
            <a:r>
              <a:rPr lang="mr-IN" sz="1500" dirty="0">
                <a:latin typeface="Arial" panose="020B0604020202020204" pitchFamily="34" charset="0"/>
              </a:rPr>
              <a:t> –</a:t>
            </a:r>
            <a:r>
              <a:rPr lang="en-US" sz="1500" dirty="0">
                <a:latin typeface="Arial" panose="020B0604020202020204" pitchFamily="34" charset="0"/>
                <a:cs typeface="Arial" panose="020B0604020202020204" pitchFamily="34" charset="0"/>
              </a:rPr>
              <a:t> TACC, Austin, USA</a:t>
            </a:r>
          </a:p>
          <a:p>
            <a:r>
              <a:rPr lang="en-US" sz="1500" dirty="0">
                <a:latin typeface="Arial" panose="020B0604020202020204" pitchFamily="34" charset="0"/>
                <a:cs typeface="Arial" panose="020B0604020202020204" pitchFamily="34" charset="0"/>
              </a:rPr>
              <a:t>IXPUG Russia Annual Meeting, June 1-2, 2017 </a:t>
            </a:r>
            <a:r>
              <a:rPr lang="mr-IN" sz="1500" dirty="0">
                <a:latin typeface="Arial" panose="020B0604020202020204" pitchFamily="34" charset="0"/>
              </a:rPr>
              <a:t>–</a:t>
            </a:r>
            <a:r>
              <a:rPr lang="en-US" sz="1500" dirty="0">
                <a:latin typeface="Arial" panose="020B0604020202020204" pitchFamily="34" charset="0"/>
                <a:cs typeface="Arial" panose="020B0604020202020204" pitchFamily="34" charset="0"/>
              </a:rPr>
              <a:t> Russian Academy of Sciences, Moscow, Russia</a:t>
            </a:r>
          </a:p>
          <a:p>
            <a:r>
              <a:rPr lang="en-US" sz="1500" dirty="0" err="1">
                <a:latin typeface="Arial" panose="020B0604020202020204" pitchFamily="34" charset="0"/>
                <a:cs typeface="Arial" panose="020B0604020202020204" pitchFamily="34" charset="0"/>
              </a:rPr>
              <a:t>BoF</a:t>
            </a:r>
            <a:r>
              <a:rPr lang="en-US" sz="1500" dirty="0">
                <a:latin typeface="Arial" panose="020B0604020202020204" pitchFamily="34" charset="0"/>
                <a:cs typeface="Arial" panose="020B0604020202020204" pitchFamily="34" charset="0"/>
              </a:rPr>
              <a:t>: “Achieving Performance on Large-Scale Intel Xeon Phi Knights Landing Systems”, June 19, 2017 </a:t>
            </a:r>
            <a:r>
              <a:rPr lang="mr-IN" sz="1500" dirty="0">
                <a:latin typeface="Arial" panose="020B0604020202020204" pitchFamily="34" charset="0"/>
              </a:rPr>
              <a:t>–</a:t>
            </a:r>
            <a:r>
              <a:rPr lang="en-US" sz="1500" dirty="0">
                <a:latin typeface="Arial" panose="020B0604020202020204" pitchFamily="34" charset="0"/>
                <a:cs typeface="Arial" panose="020B0604020202020204" pitchFamily="34" charset="0"/>
              </a:rPr>
              <a:t> ISC’17, Frankfurt am Main, Germany</a:t>
            </a:r>
          </a:p>
          <a:p>
            <a:r>
              <a:rPr lang="en-US" sz="1500" dirty="0">
                <a:latin typeface="Arial" panose="020B0604020202020204" pitchFamily="34" charset="0"/>
                <a:cs typeface="Arial" panose="020B0604020202020204" pitchFamily="34" charset="0"/>
              </a:rPr>
              <a:t>Workshop: "Experiences on Intel Knights Landing at the One Year Mark”, June 22, 2017 </a:t>
            </a:r>
            <a:r>
              <a:rPr lang="mr-IN" sz="1500" dirty="0">
                <a:latin typeface="Arial" panose="020B0604020202020204" pitchFamily="34" charset="0"/>
              </a:rPr>
              <a:t>–</a:t>
            </a:r>
            <a:r>
              <a:rPr lang="en-US" sz="1500" dirty="0">
                <a:latin typeface="Arial" panose="020B0604020202020204" pitchFamily="34" charset="0"/>
                <a:cs typeface="Arial" panose="020B0604020202020204" pitchFamily="34" charset="0"/>
              </a:rPr>
              <a:t> ISC’17, Frankfurt am Main, Germany</a:t>
            </a:r>
          </a:p>
          <a:p>
            <a:r>
              <a:rPr lang="en-US" sz="1500" dirty="0">
                <a:latin typeface="Arial" panose="020B0604020202020204" pitchFamily="34" charset="0"/>
                <a:cs typeface="Arial" panose="020B0604020202020204" pitchFamily="34" charset="0"/>
              </a:rPr>
              <a:t>IXPUG at Intel HPC Developer Conference, November 11-12, 2017 </a:t>
            </a:r>
            <a:r>
              <a:rPr lang="mr-IN" sz="1500" dirty="0">
                <a:latin typeface="Arial" panose="020B0604020202020204" pitchFamily="34" charset="0"/>
              </a:rPr>
              <a:t>–</a:t>
            </a:r>
            <a:r>
              <a:rPr lang="en-US" sz="1500" dirty="0">
                <a:latin typeface="Arial" panose="020B0604020202020204" pitchFamily="34" charset="0"/>
                <a:cs typeface="Arial" panose="020B0604020202020204" pitchFamily="34" charset="0"/>
              </a:rPr>
              <a:t> Denver, USA</a:t>
            </a:r>
          </a:p>
          <a:p>
            <a:r>
              <a:rPr lang="en-US" sz="1500" dirty="0">
                <a:latin typeface="Arial" panose="020B0604020202020204" pitchFamily="34" charset="0"/>
                <a:cs typeface="Arial" panose="020B0604020202020204" pitchFamily="34" charset="0"/>
              </a:rPr>
              <a:t>IXPUG </a:t>
            </a:r>
            <a:r>
              <a:rPr lang="en-US" sz="1500" dirty="0" err="1">
                <a:latin typeface="Arial" panose="020B0604020202020204" pitchFamily="34" charset="0"/>
                <a:cs typeface="Arial" panose="020B0604020202020204" pitchFamily="34" charset="0"/>
              </a:rPr>
              <a:t>BoF</a:t>
            </a:r>
            <a:r>
              <a:rPr lang="en-US" sz="1500" dirty="0">
                <a:latin typeface="Arial" panose="020B0604020202020204" pitchFamily="34" charset="0"/>
                <a:cs typeface="Arial" panose="020B0604020202020204" pitchFamily="34" charset="0"/>
              </a:rPr>
              <a:t>, November 14, 2017 </a:t>
            </a:r>
            <a:r>
              <a:rPr lang="mr-IN" sz="1500" dirty="0">
                <a:latin typeface="Arial" panose="020B0604020202020204" pitchFamily="34" charset="0"/>
              </a:rPr>
              <a:t>–</a:t>
            </a:r>
            <a:r>
              <a:rPr lang="en-US" sz="1500" dirty="0">
                <a:latin typeface="Arial" panose="020B0604020202020204" pitchFamily="34" charset="0"/>
                <a:cs typeface="Arial" panose="020B0604020202020204" pitchFamily="34" charset="0"/>
              </a:rPr>
              <a:t> SC17, Denver, </a:t>
            </a:r>
            <a:r>
              <a:rPr lang="en-US" sz="1500" dirty="0" smtClean="0">
                <a:latin typeface="Arial" panose="020B0604020202020204" pitchFamily="34" charset="0"/>
                <a:cs typeface="Arial" panose="020B0604020202020204" pitchFamily="34" charset="0"/>
              </a:rPr>
              <a:t>US</a:t>
            </a:r>
          </a:p>
          <a:p>
            <a:r>
              <a:rPr lang="en-US" sz="1500" dirty="0" smtClean="0">
                <a:latin typeface="Arial" panose="020B0604020202020204" pitchFamily="34" charset="0"/>
                <a:cs typeface="Arial" panose="020B0604020202020204" pitchFamily="34" charset="0"/>
              </a:rPr>
              <a:t>Asia HPC IXPUG Workshop, January 28-31, 2018</a:t>
            </a:r>
            <a:endParaRPr lang="en-US" sz="1500" dirty="0">
              <a:latin typeface="Arial" panose="020B0604020202020204" pitchFamily="34" charset="0"/>
              <a:cs typeface="Arial" panose="020B0604020202020204" pitchFamily="34" charset="0"/>
            </a:endParaRPr>
          </a:p>
        </p:txBody>
      </p:sp>
      <p:sp>
        <p:nvSpPr>
          <p:cNvPr id="4" name="TextBox 3"/>
          <p:cNvSpPr txBox="1"/>
          <p:nvPr/>
        </p:nvSpPr>
        <p:spPr>
          <a:xfrm>
            <a:off x="1795056" y="4762682"/>
            <a:ext cx="5459059" cy="307777"/>
          </a:xfrm>
          <a:prstGeom prst="rect">
            <a:avLst/>
          </a:prstGeom>
          <a:solidFill>
            <a:srgbClr val="FFC000"/>
          </a:solidFill>
        </p:spPr>
        <p:txBody>
          <a:bodyPr wrap="none" rtlCol="0">
            <a:spAutoFit/>
          </a:bodyPr>
          <a:lstStyle/>
          <a:p>
            <a:r>
              <a:rPr lang="en-US" sz="1400" dirty="0" smtClean="0"/>
              <a:t>All technical presentations and recordings are posted on </a:t>
            </a:r>
            <a:r>
              <a:rPr lang="en-US" sz="1400" dirty="0" smtClean="0">
                <a:hlinkClick r:id="rId2"/>
              </a:rPr>
              <a:t>www.ixpug.org</a:t>
            </a:r>
            <a:r>
              <a:rPr lang="en-US" sz="1400" dirty="0" smtClean="0"/>
              <a:t> </a:t>
            </a:r>
            <a:endParaRPr lang="en-US" sz="1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88" y="159003"/>
            <a:ext cx="1611882" cy="691689"/>
          </a:xfrm>
          <a:prstGeom prst="rect">
            <a:avLst/>
          </a:prstGeom>
        </p:spPr>
      </p:pic>
    </p:spTree>
    <p:extLst>
      <p:ext uri="{BB962C8B-B14F-4D97-AF65-F5344CB8AC3E}">
        <p14:creationId xmlns:p14="http://schemas.microsoft.com/office/powerpoint/2010/main" val="1752588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065" y="105200"/>
            <a:ext cx="7161551" cy="468037"/>
          </a:xfrm>
        </p:spPr>
        <p:txBody>
          <a:bodyPr>
            <a:noAutofit/>
          </a:bodyPr>
          <a:lstStyle/>
          <a:p>
            <a:r>
              <a:rPr lang="en-US" dirty="0"/>
              <a:t>Upcoming </a:t>
            </a:r>
            <a:r>
              <a:rPr lang="en-US" dirty="0" smtClean="0"/>
              <a:t>IXPUG Meetings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35736806"/>
              </p:ext>
            </p:extLst>
          </p:nvPr>
        </p:nvGraphicFramePr>
        <p:xfrm>
          <a:off x="201621" y="620007"/>
          <a:ext cx="8732405" cy="4466768"/>
        </p:xfrm>
        <a:graphic>
          <a:graphicData uri="http://schemas.openxmlformats.org/drawingml/2006/table">
            <a:tbl>
              <a:tblPr firstRow="1" bandRow="1">
                <a:tableStyleId>{5C22544A-7EE6-4342-B048-85BDC9FD1C3A}</a:tableStyleId>
              </a:tblPr>
              <a:tblGrid>
                <a:gridCol w="1105632"/>
                <a:gridCol w="914400"/>
                <a:gridCol w="1239520"/>
                <a:gridCol w="5472853"/>
              </a:tblGrid>
              <a:tr h="205614">
                <a:tc>
                  <a:txBody>
                    <a:bodyPr/>
                    <a:lstStyle/>
                    <a:p>
                      <a:pPr>
                        <a:lnSpc>
                          <a:spcPct val="100000"/>
                        </a:lnSpc>
                        <a:spcBef>
                          <a:spcPts val="600"/>
                        </a:spcBef>
                        <a:spcAft>
                          <a:spcPts val="600"/>
                        </a:spcAft>
                      </a:pPr>
                      <a:r>
                        <a:rPr lang="en-US" sz="1000" dirty="0" smtClean="0">
                          <a:latin typeface="Arial" panose="020B0604020202020204" pitchFamily="34" charset="0"/>
                          <a:cs typeface="Arial" panose="020B0604020202020204" pitchFamily="34" charset="0"/>
                        </a:rPr>
                        <a:t>Date</a:t>
                      </a:r>
                      <a:endParaRPr lang="en-US" sz="1000" dirty="0">
                        <a:latin typeface="Arial" panose="020B0604020202020204" pitchFamily="34" charset="0"/>
                        <a:cs typeface="Arial" panose="020B0604020202020204" pitchFamily="34" charset="0"/>
                      </a:endParaRPr>
                    </a:p>
                  </a:txBody>
                  <a:tcPr/>
                </a:tc>
                <a:tc>
                  <a:txBody>
                    <a:bodyPr/>
                    <a:lstStyle/>
                    <a:p>
                      <a:pPr>
                        <a:lnSpc>
                          <a:spcPct val="100000"/>
                        </a:lnSpc>
                        <a:spcBef>
                          <a:spcPts val="600"/>
                        </a:spcBef>
                        <a:spcAft>
                          <a:spcPts val="600"/>
                        </a:spcAft>
                      </a:pPr>
                      <a:r>
                        <a:rPr lang="en-US" sz="1000" dirty="0" smtClean="0">
                          <a:latin typeface="Arial" panose="020B0604020202020204" pitchFamily="34" charset="0"/>
                          <a:cs typeface="Arial" panose="020B0604020202020204" pitchFamily="34" charset="0"/>
                        </a:rPr>
                        <a:t>Location</a:t>
                      </a:r>
                      <a:endParaRPr lang="en-US" sz="1000" dirty="0">
                        <a:latin typeface="Arial" panose="020B0604020202020204" pitchFamily="34" charset="0"/>
                        <a:cs typeface="Arial" panose="020B0604020202020204" pitchFamily="34" charset="0"/>
                      </a:endParaRPr>
                    </a:p>
                  </a:txBody>
                  <a:tcPr/>
                </a:tc>
                <a:tc>
                  <a:txBody>
                    <a:bodyPr/>
                    <a:lstStyle/>
                    <a:p>
                      <a:pPr>
                        <a:lnSpc>
                          <a:spcPct val="100000"/>
                        </a:lnSpc>
                        <a:spcBef>
                          <a:spcPts val="600"/>
                        </a:spcBef>
                        <a:spcAft>
                          <a:spcPts val="600"/>
                        </a:spcAft>
                      </a:pPr>
                      <a:r>
                        <a:rPr lang="en-US" sz="1000" dirty="0" smtClean="0">
                          <a:latin typeface="Arial" panose="020B0604020202020204" pitchFamily="34" charset="0"/>
                          <a:cs typeface="Arial" panose="020B0604020202020204" pitchFamily="34" charset="0"/>
                        </a:rPr>
                        <a:t>Event</a:t>
                      </a:r>
                      <a:endParaRPr lang="en-US" sz="1000" dirty="0">
                        <a:latin typeface="Arial" panose="020B0604020202020204" pitchFamily="34" charset="0"/>
                        <a:cs typeface="Arial" panose="020B0604020202020204" pitchFamily="34" charset="0"/>
                      </a:endParaRPr>
                    </a:p>
                  </a:txBody>
                  <a:tcPr/>
                </a:tc>
                <a:tc>
                  <a:txBody>
                    <a:bodyPr/>
                    <a:lstStyle/>
                    <a:p>
                      <a:pPr>
                        <a:lnSpc>
                          <a:spcPct val="100000"/>
                        </a:lnSpc>
                        <a:spcBef>
                          <a:spcPts val="600"/>
                        </a:spcBef>
                        <a:spcAft>
                          <a:spcPts val="600"/>
                        </a:spcAft>
                      </a:pPr>
                      <a:r>
                        <a:rPr lang="en-US" sz="1000" dirty="0" smtClean="0">
                          <a:latin typeface="Arial" panose="020B0604020202020204" pitchFamily="34" charset="0"/>
                          <a:cs typeface="Arial" panose="020B0604020202020204" pitchFamily="34" charset="0"/>
                        </a:rPr>
                        <a:t>Description</a:t>
                      </a:r>
                      <a:endParaRPr lang="en-US" sz="1000" dirty="0">
                        <a:latin typeface="Arial" panose="020B0604020202020204" pitchFamily="34" charset="0"/>
                        <a:cs typeface="Arial" panose="020B0604020202020204" pitchFamily="34" charset="0"/>
                      </a:endParaRPr>
                    </a:p>
                  </a:txBody>
                  <a:tcPr/>
                </a:tc>
              </a:tr>
              <a:tr h="639834">
                <a:tc>
                  <a:txBody>
                    <a:bodyPr/>
                    <a:lstStyle/>
                    <a:p>
                      <a:pPr marL="0" marR="0">
                        <a:lnSpc>
                          <a:spcPct val="100000"/>
                        </a:lnSpc>
                        <a:spcBef>
                          <a:spcPts val="600"/>
                        </a:spcBef>
                        <a:spcAft>
                          <a:spcPts val="600"/>
                        </a:spcAft>
                      </a:pPr>
                      <a:r>
                        <a:rPr lang="en-US" sz="95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March 8, 2018</a:t>
                      </a:r>
                    </a:p>
                  </a:txBody>
                  <a:tcPr marL="68580" marR="68580" marT="0" marB="0"/>
                </a:tc>
                <a:tc>
                  <a:txBody>
                    <a:bodyPr/>
                    <a:lstStyle/>
                    <a:p>
                      <a:pPr marL="0" marR="0">
                        <a:lnSpc>
                          <a:spcPct val="100000"/>
                        </a:lnSpc>
                        <a:spcBef>
                          <a:spcPts val="600"/>
                        </a:spcBef>
                        <a:spcAft>
                          <a:spcPts val="600"/>
                        </a:spcAft>
                      </a:pPr>
                      <a:r>
                        <a:rPr lang="en-US" sz="950">
                          <a:solidFill>
                            <a:schemeClr val="tx1"/>
                          </a:solidFill>
                          <a:effectLst/>
                          <a:latin typeface="Arial" panose="020B0604020202020204" pitchFamily="34" charset="0"/>
                          <a:ea typeface="Calibri" panose="020F0502020204030204" pitchFamily="34" charset="0"/>
                          <a:cs typeface="Arial" panose="020B0604020202020204" pitchFamily="34" charset="0"/>
                        </a:rPr>
                        <a:t>Virtual</a:t>
                      </a:r>
                    </a:p>
                  </a:txBody>
                  <a:tcPr marL="68580" marR="68580" marT="0" marB="0"/>
                </a:tc>
                <a:tc>
                  <a:txBody>
                    <a:bodyPr/>
                    <a:lstStyle/>
                    <a:p>
                      <a:pPr marL="0" marR="0">
                        <a:lnSpc>
                          <a:spcPct val="100000"/>
                        </a:lnSpc>
                        <a:spcBef>
                          <a:spcPts val="600"/>
                        </a:spcBef>
                        <a:spcAft>
                          <a:spcPts val="600"/>
                        </a:spcAft>
                      </a:pPr>
                      <a:r>
                        <a:rPr lang="en-US" sz="95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Working Group</a:t>
                      </a:r>
                      <a:endParaRPr lang="en-US" sz="9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0000"/>
                        </a:lnSpc>
                        <a:spcBef>
                          <a:spcPts val="600"/>
                        </a:spcBef>
                        <a:spcAft>
                          <a:spcPts val="600"/>
                        </a:spcAft>
                      </a:pPr>
                      <a:r>
                        <a:rPr lang="en-US" sz="95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“Compiler </a:t>
                      </a:r>
                      <a:r>
                        <a:rPr lang="en-US" sz="9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Prefetching for Knights </a:t>
                      </a:r>
                      <a:r>
                        <a:rPr lang="en-US" sz="95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Landing” </a:t>
                      </a:r>
                      <a:r>
                        <a:rPr lang="en-US" sz="9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950" i="1" dirty="0">
                          <a:solidFill>
                            <a:schemeClr val="tx1"/>
                          </a:solidFill>
                          <a:effectLst/>
                          <a:latin typeface="Arial" panose="020B0604020202020204" pitchFamily="34" charset="0"/>
                          <a:ea typeface="Calibri" panose="020F0502020204030204" pitchFamily="34" charset="0"/>
                          <a:cs typeface="Arial" panose="020B0604020202020204" pitchFamily="34" charset="0"/>
                        </a:rPr>
                        <a:t>Rakesh Krishnaiyer, Intel): </a:t>
                      </a:r>
                      <a:r>
                        <a:rPr lang="en-US"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We will cover some of the recent changes in the compiler-based prefetching (for Knights Landing and Skylake) and provide tips on how to tune for performance using compiler prefetching options, pragmas and prefetch intrinsics.</a:t>
                      </a:r>
                    </a:p>
                  </a:txBody>
                  <a:tcPr marL="68580" marR="68580" marT="0" marB="0"/>
                </a:tc>
              </a:tr>
              <a:tr h="629674">
                <a:tc>
                  <a:txBody>
                    <a:bodyPr/>
                    <a:lstStyle/>
                    <a:p>
                      <a:pPr marL="0" marR="0">
                        <a:lnSpc>
                          <a:spcPct val="100000"/>
                        </a:lnSpc>
                        <a:spcBef>
                          <a:spcPts val="600"/>
                        </a:spcBef>
                        <a:spcAft>
                          <a:spcPts val="600"/>
                        </a:spcAft>
                      </a:pPr>
                      <a:r>
                        <a:rPr lang="en-US"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April 22-25, 2018 </a:t>
                      </a:r>
                    </a:p>
                  </a:txBody>
                  <a:tcPr marL="68580" marR="68580" marT="0" marB="0"/>
                </a:tc>
                <a:tc>
                  <a:txBody>
                    <a:bodyPr/>
                    <a:lstStyle/>
                    <a:p>
                      <a:pPr marL="0" marR="0">
                        <a:lnSpc>
                          <a:spcPct val="100000"/>
                        </a:lnSpc>
                        <a:spcBef>
                          <a:spcPts val="600"/>
                        </a:spcBef>
                        <a:spcAft>
                          <a:spcPts val="600"/>
                        </a:spcAft>
                      </a:pPr>
                      <a:r>
                        <a:rPr lang="en-US"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Thuwal, Saudi Arabia </a:t>
                      </a:r>
                    </a:p>
                  </a:txBody>
                  <a:tcPr marL="68580" marR="68580" marT="0" marB="0"/>
                </a:tc>
                <a:tc>
                  <a:txBody>
                    <a:bodyPr/>
                    <a:lstStyle/>
                    <a:p>
                      <a:pPr marL="0" marR="0">
                        <a:lnSpc>
                          <a:spcPct val="100000"/>
                        </a:lnSpc>
                        <a:spcBef>
                          <a:spcPts val="600"/>
                        </a:spcBef>
                        <a:spcAft>
                          <a:spcPts val="600"/>
                        </a:spcAft>
                      </a:pPr>
                      <a:r>
                        <a:rPr lang="en-US" sz="950" b="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IXPUG Workshop at KAUST</a:t>
                      </a:r>
                      <a:endParaRPr lang="en-US" sz="95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0000"/>
                        </a:lnSpc>
                        <a:spcBef>
                          <a:spcPts val="600"/>
                        </a:spcBef>
                        <a:spcAft>
                          <a:spcPts val="600"/>
                        </a:spcAft>
                      </a:pPr>
                      <a:r>
                        <a:rPr lang="en-US"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This meeting is hosted by King Abdullah University of Science and Technology (KAUST) the IXPUG Conference will focus on the areas of </a:t>
                      </a:r>
                      <a:r>
                        <a:rPr lang="en-US" sz="9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energy, climate simulations and analytics</a:t>
                      </a:r>
                      <a:r>
                        <a:rPr lang="en-US"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 based on PDE’s or analytics based on geospacial statistics are limited to memory, processing or both.  This is the first IXPUG meeting in the Middle East.</a:t>
                      </a:r>
                    </a:p>
                  </a:txBody>
                  <a:tcPr marL="68580" marR="68580" marT="0" marB="0"/>
                </a:tc>
              </a:tr>
              <a:tr h="802394">
                <a:tc>
                  <a:txBody>
                    <a:bodyPr/>
                    <a:lstStyle/>
                    <a:p>
                      <a:pPr marL="0" marR="0">
                        <a:lnSpc>
                          <a:spcPct val="100000"/>
                        </a:lnSpc>
                        <a:spcBef>
                          <a:spcPts val="600"/>
                        </a:spcBef>
                        <a:spcAft>
                          <a:spcPts val="600"/>
                        </a:spcAft>
                      </a:pPr>
                      <a:r>
                        <a:rPr lang="en-US" sz="9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May 10, </a:t>
                      </a:r>
                      <a:r>
                        <a:rPr lang="en-US"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2018</a:t>
                      </a:r>
                    </a:p>
                  </a:txBody>
                  <a:tcPr marL="68580" marR="68580" marT="0" marB="0"/>
                </a:tc>
                <a:tc>
                  <a:txBody>
                    <a:bodyPr/>
                    <a:lstStyle/>
                    <a:p>
                      <a:pPr marL="0" marR="0">
                        <a:lnSpc>
                          <a:spcPct val="100000"/>
                        </a:lnSpc>
                        <a:spcBef>
                          <a:spcPts val="600"/>
                        </a:spcBef>
                        <a:spcAft>
                          <a:spcPts val="600"/>
                        </a:spcAft>
                      </a:pPr>
                      <a:r>
                        <a:rPr lang="en-US"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Virtual</a:t>
                      </a:r>
                    </a:p>
                  </a:txBody>
                  <a:tcPr marL="68580" marR="68580" marT="0" marB="0"/>
                </a:tc>
                <a:tc>
                  <a:txBody>
                    <a:bodyPr/>
                    <a:lstStyle/>
                    <a:p>
                      <a:pPr marL="0" marR="0">
                        <a:lnSpc>
                          <a:spcPct val="100000"/>
                        </a:lnSpc>
                        <a:spcBef>
                          <a:spcPts val="600"/>
                        </a:spcBef>
                        <a:spcAft>
                          <a:spcPts val="600"/>
                        </a:spcAft>
                      </a:pPr>
                      <a:r>
                        <a:rPr lang="en-US" sz="95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Working Group</a:t>
                      </a:r>
                      <a:endParaRPr lang="en-US" sz="9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defTabSz="457200" rtl="0" eaLnBrk="1" latinLnBrk="0" hangingPunct="1">
                        <a:lnSpc>
                          <a:spcPct val="100000"/>
                        </a:lnSpc>
                        <a:spcBef>
                          <a:spcPts val="600"/>
                        </a:spcBef>
                        <a:spcAft>
                          <a:spcPts val="600"/>
                        </a:spcAft>
                      </a:pPr>
                      <a:r>
                        <a:rPr lang="en-US" sz="95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“High Productivity Languages” </a:t>
                      </a:r>
                      <a:r>
                        <a:rPr lang="en-US" sz="95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950" i="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Rollin Thomas, NERSC and Sergey Maidanov, Intel</a:t>
                      </a:r>
                      <a:r>
                        <a:rPr lang="en-US" sz="95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The challenges of numerical analysis and simulations at scale use tools such as Python which are often used for prototyping are not designed to scale to large problems. Therefore, new approaches are required for address scalability and productivity aspects of applied science that combines two distinct worlds, the best of HPC and database worlds.</a:t>
                      </a:r>
                      <a:endParaRPr lang="en-US" sz="95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796359">
                <a:tc>
                  <a:txBody>
                    <a:bodyPr/>
                    <a:lstStyle/>
                    <a:p>
                      <a:pPr marL="0" marR="0">
                        <a:lnSpc>
                          <a:spcPct val="100000"/>
                        </a:lnSpc>
                        <a:spcBef>
                          <a:spcPts val="600"/>
                        </a:spcBef>
                        <a:spcAft>
                          <a:spcPts val="600"/>
                        </a:spcAft>
                      </a:pPr>
                      <a:r>
                        <a:rPr lang="en-US"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June 28, 2018</a:t>
                      </a:r>
                    </a:p>
                  </a:txBody>
                  <a:tcPr marL="68580" marR="68580" marT="0" marB="0"/>
                </a:tc>
                <a:tc>
                  <a:txBody>
                    <a:bodyPr/>
                    <a:lstStyle/>
                    <a:p>
                      <a:pPr marL="0" marR="0">
                        <a:lnSpc>
                          <a:spcPct val="100000"/>
                        </a:lnSpc>
                        <a:spcBef>
                          <a:spcPts val="600"/>
                        </a:spcBef>
                        <a:spcAft>
                          <a:spcPts val="600"/>
                        </a:spcAft>
                      </a:pPr>
                      <a:r>
                        <a:rPr lang="en-US"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Frankfurt, Germany</a:t>
                      </a:r>
                    </a:p>
                  </a:txBody>
                  <a:tcPr marL="68580" marR="68580" marT="0" marB="0"/>
                </a:tc>
                <a:tc>
                  <a:txBody>
                    <a:bodyPr/>
                    <a:lstStyle/>
                    <a:p>
                      <a:pPr marL="0" marR="0">
                        <a:lnSpc>
                          <a:spcPct val="100000"/>
                        </a:lnSpc>
                        <a:spcBef>
                          <a:spcPts val="600"/>
                        </a:spcBef>
                        <a:spcAft>
                          <a:spcPts val="600"/>
                        </a:spcAft>
                      </a:pPr>
                      <a:r>
                        <a:rPr lang="en-US" sz="950" b="0" dirty="0">
                          <a:effectLst/>
                          <a:latin typeface="Arial" panose="020B0604020202020204" pitchFamily="34" charset="0"/>
                          <a:ea typeface="Calibri" panose="020F0502020204030204" pitchFamily="34" charset="0"/>
                          <a:cs typeface="Arial" panose="020B0604020202020204" pitchFamily="34" charset="0"/>
                          <a:hlinkClick r:id="rId5"/>
                        </a:rPr>
                        <a:t>IXPUG ISC18 Workshop</a:t>
                      </a:r>
                      <a:endParaRPr lang="en-US" sz="95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0000"/>
                        </a:lnSpc>
                        <a:spcBef>
                          <a:spcPts val="600"/>
                        </a:spcBef>
                        <a:spcAft>
                          <a:spcPts val="600"/>
                        </a:spcAft>
                      </a:pPr>
                      <a:r>
                        <a:rPr lang="en-US" sz="95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"Many-core Computing on Intel Processors: Applications, Performance and Best-Practice Solutions" </a:t>
                      </a:r>
                      <a:r>
                        <a:rPr lang="en-US" sz="95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This one full-day IXPUG workshop will bring together software developers and technology experts to share challenges, experiences and best-practice methods ,for the optimization of HPC, Machine Learning (ML) and Data Analytics (DA) workloads on Intel Xeon Scalable Processors and Intel Xeon Phi Processors.</a:t>
                      </a:r>
                      <a:endParaRPr lang="en-US" sz="9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354667">
                <a:tc>
                  <a:txBody>
                    <a:bodyPr/>
                    <a:lstStyle/>
                    <a:p>
                      <a:pPr marL="0" marR="0">
                        <a:lnSpc>
                          <a:spcPct val="100000"/>
                        </a:lnSpc>
                        <a:spcBef>
                          <a:spcPts val="600"/>
                        </a:spcBef>
                        <a:spcAft>
                          <a:spcPts val="600"/>
                        </a:spcAft>
                      </a:pPr>
                      <a:r>
                        <a:rPr lang="en-US" sz="9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September 25-28, </a:t>
                      </a:r>
                      <a:r>
                        <a:rPr lang="en-US"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2018</a:t>
                      </a:r>
                    </a:p>
                  </a:txBody>
                  <a:tcPr marL="68580" marR="68580" marT="0" marB="0"/>
                </a:tc>
                <a:tc>
                  <a:txBody>
                    <a:bodyPr/>
                    <a:lstStyle/>
                    <a:p>
                      <a:pPr marL="0" marR="0">
                        <a:lnSpc>
                          <a:spcPct val="100000"/>
                        </a:lnSpc>
                        <a:spcBef>
                          <a:spcPts val="600"/>
                        </a:spcBef>
                        <a:spcAft>
                          <a:spcPts val="600"/>
                        </a:spcAft>
                      </a:pPr>
                      <a:r>
                        <a:rPr lang="en-US" sz="95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Hillsboro, Oregon</a:t>
                      </a:r>
                      <a:endParaRPr lang="en-US" sz="9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0000"/>
                        </a:lnSpc>
                        <a:spcBef>
                          <a:spcPts val="600"/>
                        </a:spcBef>
                        <a:spcAft>
                          <a:spcPts val="600"/>
                        </a:spcAft>
                      </a:pPr>
                      <a:r>
                        <a:rPr lang="en-US" sz="950" dirty="0" smtClean="0">
                          <a:effectLst/>
                          <a:latin typeface="Arial" panose="020B0604020202020204" pitchFamily="34" charset="0"/>
                          <a:ea typeface="Calibri" panose="020F0502020204030204" pitchFamily="34" charset="0"/>
                          <a:cs typeface="Arial" panose="020B0604020202020204" pitchFamily="34" charset="0"/>
                        </a:rPr>
                        <a:t>IXPUG Annual</a:t>
                      </a:r>
                      <a:r>
                        <a:rPr lang="en-US" sz="950" baseline="0" dirty="0" smtClean="0">
                          <a:effectLst/>
                          <a:latin typeface="Arial" panose="020B0604020202020204" pitchFamily="34" charset="0"/>
                          <a:ea typeface="Calibri" panose="020F0502020204030204" pitchFamily="34" charset="0"/>
                          <a:cs typeface="Arial" panose="020B0604020202020204" pitchFamily="34" charset="0"/>
                        </a:rPr>
                        <a:t> Fall Conference</a:t>
                      </a:r>
                      <a:endParaRPr lang="en-US" sz="9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95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This meeting is hosted by Hosted by Sandia National Lab (SNL) and Los Alamos National Lab (LANL), but held at the Intel Corporation (Hillsboro, Oregon) facility. </a:t>
                      </a:r>
                      <a:r>
                        <a:rPr lang="en-US" sz="95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This</a:t>
                      </a:r>
                      <a:r>
                        <a:rPr lang="en-US" sz="95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conference will be focused on Application characterization on emerging technologies (HBM, NVM, Quantum, Xeon, Xeon Phi, FPGAs, etc.), implications of workload behavior on system design at extreme scale (power, reliability, scalability, performance, processor design, memory systems, I/O, etc.), software environments and tools for computing at extreme scale (instrumentation, debugging/correctness, thread and process management, libraries and language development, etc.), experiences using extreme scale systems (usability, In-Situ visualization, programming challenges, algorithms and methods, etc.) and covering key topics that touch HPC, AI, Data Analytics, Systems and Cloud.</a:t>
                      </a:r>
                    </a:p>
                  </a:txBody>
                  <a:tcPr marL="68580" marR="68580" marT="0" marB="0"/>
                </a:tc>
              </a:tr>
            </a:tbl>
          </a:graphicData>
        </a:graphic>
      </p:graphicFrame>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208" y="65539"/>
            <a:ext cx="1393344" cy="597910"/>
          </a:xfrm>
          <a:prstGeom prst="rect">
            <a:avLst/>
          </a:prstGeom>
        </p:spPr>
      </p:pic>
    </p:spTree>
    <p:extLst>
      <p:ext uri="{BB962C8B-B14F-4D97-AF65-F5344CB8AC3E}">
        <p14:creationId xmlns:p14="http://schemas.microsoft.com/office/powerpoint/2010/main" val="1240911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4596" y="78679"/>
            <a:ext cx="7858593" cy="1894805"/>
          </a:xfrm>
          <a:prstGeom prst="rect">
            <a:avLst/>
          </a:prstGeom>
        </p:spPr>
      </p:pic>
      <p:sp>
        <p:nvSpPr>
          <p:cNvPr id="11" name="Rectangle 10"/>
          <p:cNvSpPr/>
          <p:nvPr/>
        </p:nvSpPr>
        <p:spPr>
          <a:xfrm>
            <a:off x="149902" y="1973484"/>
            <a:ext cx="8756773" cy="3129639"/>
          </a:xfrm>
          <a:prstGeom prst="rect">
            <a:avLst/>
          </a:prstGeom>
        </p:spPr>
        <p:txBody>
          <a:bodyPr wrap="square">
            <a:spAutoFit/>
          </a:bodyPr>
          <a:lstStyle/>
          <a:p>
            <a:pPr algn="ctr">
              <a:lnSpc>
                <a:spcPct val="107000"/>
              </a:lnSpc>
            </a:pPr>
            <a:r>
              <a:rPr lang="en-US" sz="1000" dirty="0">
                <a:latin typeface="Arial" panose="020B0604020202020204" pitchFamily="34" charset="0"/>
                <a:ea typeface="Calibri" panose="020F0502020204030204" pitchFamily="34" charset="0"/>
                <a:cs typeface="Arial" panose="020B0604020202020204" pitchFamily="34" charset="0"/>
              </a:rPr>
              <a:t>Focused on all aspects of employing, adopting many-core processing technologies and techniques for optimal application execution. </a:t>
            </a:r>
            <a:endParaRPr lang="en-US" sz="1000" dirty="0" smtClean="0">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en-US" sz="1000" dirty="0" smtClean="0">
                <a:latin typeface="Arial" panose="020B0604020202020204" pitchFamily="34" charset="0"/>
                <a:ea typeface="Calibri" panose="020F0502020204030204" pitchFamily="34" charset="0"/>
                <a:cs typeface="Arial" panose="020B0604020202020204" pitchFamily="34" charset="0"/>
              </a:rPr>
              <a:t>Including the areas of </a:t>
            </a:r>
            <a:r>
              <a:rPr lang="en-US" sz="1000" b="1" dirty="0" smtClean="0">
                <a:latin typeface="Arial" panose="020B0604020202020204" pitchFamily="34" charset="0"/>
                <a:ea typeface="Calibri" panose="020F0502020204030204" pitchFamily="34" charset="0"/>
                <a:cs typeface="Arial" panose="020B0604020202020204" pitchFamily="34" charset="0"/>
              </a:rPr>
              <a:t>energy and environmental</a:t>
            </a:r>
            <a:r>
              <a:rPr lang="en-US" sz="1000" dirty="0" smtClean="0">
                <a:latin typeface="Arial" panose="020B0604020202020204" pitchFamily="34" charset="0"/>
                <a:ea typeface="Calibri" panose="020F0502020204030204" pitchFamily="34" charset="0"/>
                <a:cs typeface="Arial" panose="020B0604020202020204" pitchFamily="34" charset="0"/>
              </a:rPr>
              <a:t>, </a:t>
            </a:r>
            <a:r>
              <a:rPr lang="en-US" sz="1000" b="1" dirty="0" smtClean="0">
                <a:latin typeface="Arial" panose="020B0604020202020204" pitchFamily="34" charset="0"/>
                <a:ea typeface="Calibri" panose="020F0502020204030204" pitchFamily="34" charset="0"/>
                <a:cs typeface="Arial" panose="020B0604020202020204" pitchFamily="34" charset="0"/>
              </a:rPr>
              <a:t>climate simulations </a:t>
            </a:r>
            <a:r>
              <a:rPr lang="en-US" sz="1000" dirty="0" smtClean="0">
                <a:latin typeface="Arial" panose="020B0604020202020204" pitchFamily="34" charset="0"/>
                <a:ea typeface="Calibri" panose="020F0502020204030204" pitchFamily="34" charset="0"/>
                <a:cs typeface="Arial" panose="020B0604020202020204" pitchFamily="34" charset="0"/>
              </a:rPr>
              <a:t>and </a:t>
            </a:r>
            <a:r>
              <a:rPr lang="en-US" sz="1000" b="1" dirty="0" smtClean="0">
                <a:latin typeface="Arial" panose="020B0604020202020204" pitchFamily="34" charset="0"/>
                <a:ea typeface="Calibri" panose="020F0502020204030204" pitchFamily="34" charset="0"/>
                <a:cs typeface="Arial" panose="020B0604020202020204" pitchFamily="34" charset="0"/>
              </a:rPr>
              <a:t>analytics </a:t>
            </a:r>
            <a:r>
              <a:rPr lang="en-US" sz="1000" dirty="0" smtClean="0">
                <a:latin typeface="Arial" panose="020B0604020202020204" pitchFamily="34" charset="0"/>
                <a:ea typeface="Calibri" panose="020F0502020204030204" pitchFamily="34" charset="0"/>
                <a:cs typeface="Arial" panose="020B0604020202020204" pitchFamily="34" charset="0"/>
              </a:rPr>
              <a:t>with convergence </a:t>
            </a:r>
            <a:r>
              <a:rPr lang="en-US" sz="1000" dirty="0">
                <a:latin typeface="Arial" panose="020B0604020202020204" pitchFamily="34" charset="0"/>
                <a:ea typeface="Calibri" panose="020F0502020204030204" pitchFamily="34" charset="0"/>
                <a:cs typeface="Arial" panose="020B0604020202020204" pitchFamily="34" charset="0"/>
              </a:rPr>
              <a:t>of </a:t>
            </a:r>
            <a:r>
              <a:rPr lang="en-US" sz="1000" dirty="0" smtClean="0">
                <a:latin typeface="Arial" panose="020B0604020202020204" pitchFamily="34" charset="0"/>
                <a:ea typeface="Calibri" panose="020F0502020204030204" pitchFamily="34" charset="0"/>
                <a:cs typeface="Arial" panose="020B0604020202020204" pitchFamily="34" charset="0"/>
              </a:rPr>
              <a:t>large-scale simulation, big data </a:t>
            </a:r>
          </a:p>
          <a:p>
            <a:pPr algn="ctr">
              <a:lnSpc>
                <a:spcPct val="107000"/>
              </a:lnSpc>
            </a:pPr>
            <a:r>
              <a:rPr lang="en-US" sz="1000" dirty="0" smtClean="0">
                <a:latin typeface="Arial" panose="020B0604020202020204" pitchFamily="34" charset="0"/>
                <a:ea typeface="Calibri" panose="020F0502020204030204" pitchFamily="34" charset="0"/>
                <a:cs typeface="Arial" panose="020B0604020202020204" pitchFamily="34" charset="0"/>
              </a:rPr>
              <a:t>analytics, co-design </a:t>
            </a:r>
            <a:r>
              <a:rPr lang="en-US" sz="1000" dirty="0">
                <a:latin typeface="Arial" panose="020B0604020202020204" pitchFamily="34" charset="0"/>
                <a:ea typeface="Calibri" panose="020F0502020204030204" pitchFamily="34" charset="0"/>
                <a:cs typeface="Arial" panose="020B0604020202020204" pitchFamily="34" charset="0"/>
              </a:rPr>
              <a:t>for </a:t>
            </a:r>
            <a:r>
              <a:rPr lang="en-US" sz="1000" dirty="0" smtClean="0">
                <a:latin typeface="Arial" panose="020B0604020202020204" pitchFamily="34" charset="0"/>
                <a:ea typeface="Calibri" panose="020F0502020204030204" pitchFamily="34" charset="0"/>
                <a:cs typeface="Arial" panose="020B0604020202020204" pitchFamily="34" charset="0"/>
              </a:rPr>
              <a:t>Exascale (i.e. architecture, algorithms, applications) from bulk-synchronous </a:t>
            </a:r>
            <a:r>
              <a:rPr lang="en-US" sz="1000" dirty="0">
                <a:latin typeface="Arial" panose="020B0604020202020204" pitchFamily="34" charset="0"/>
                <a:ea typeface="Calibri" panose="020F0502020204030204" pitchFamily="34" charset="0"/>
                <a:cs typeface="Arial" panose="020B0604020202020204" pitchFamily="34" charset="0"/>
              </a:rPr>
              <a:t>to </a:t>
            </a:r>
            <a:r>
              <a:rPr lang="en-US" sz="1000" dirty="0" smtClean="0">
                <a:latin typeface="Arial" panose="020B0604020202020204" pitchFamily="34" charset="0"/>
                <a:ea typeface="Calibri" panose="020F0502020204030204" pitchFamily="34" charset="0"/>
                <a:cs typeface="Arial" panose="020B0604020202020204" pitchFamily="34" charset="0"/>
              </a:rPr>
              <a:t>dynamic task-based algorithm design.</a:t>
            </a:r>
            <a:endParaRPr lang="en-US" sz="10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en-US" sz="1000" dirty="0" smtClean="0">
                <a:latin typeface="Arial" panose="020B0604020202020204" pitchFamily="34" charset="0"/>
                <a:ea typeface="Calibri" panose="020F0502020204030204" pitchFamily="34" charset="0"/>
                <a:cs typeface="Arial" panose="020B0604020202020204" pitchFamily="34" charset="0"/>
              </a:rPr>
              <a:t>This is the first IXPUG meeting in the Middle East.</a:t>
            </a:r>
          </a:p>
          <a:p>
            <a:pPr>
              <a:lnSpc>
                <a:spcPct val="107000"/>
              </a:lnSpc>
            </a:pPr>
            <a:endParaRPr lang="en-US" sz="400" b="1"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US" sz="4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000" b="1" dirty="0" smtClean="0">
                <a:latin typeface="Arial" panose="020B0604020202020204" pitchFamily="34" charset="0"/>
                <a:ea typeface="Calibri" panose="020F0502020204030204" pitchFamily="34" charset="0"/>
                <a:cs typeface="Arial" panose="020B0604020202020204" pitchFamily="34" charset="0"/>
              </a:rPr>
              <a:t>Date</a:t>
            </a:r>
            <a:r>
              <a:rPr lang="en-US" sz="1000" b="1" dirty="0">
                <a:latin typeface="Arial" panose="020B0604020202020204" pitchFamily="34" charset="0"/>
                <a:ea typeface="Calibri" panose="020F0502020204030204" pitchFamily="34" charset="0"/>
                <a:cs typeface="Arial" panose="020B0604020202020204" pitchFamily="34" charset="0"/>
              </a:rPr>
              <a:t>:</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smtClean="0">
                <a:latin typeface="Arial" panose="020B0604020202020204" pitchFamily="34" charset="0"/>
                <a:ea typeface="Calibri" panose="020F0502020204030204" pitchFamily="34" charset="0"/>
                <a:cs typeface="Arial" panose="020B0604020202020204" pitchFamily="34" charset="0"/>
              </a:rPr>
              <a:t>April </a:t>
            </a:r>
            <a:r>
              <a:rPr lang="en-US" sz="1000" dirty="0">
                <a:latin typeface="Arial" panose="020B0604020202020204" pitchFamily="34" charset="0"/>
                <a:ea typeface="Calibri" panose="020F0502020204030204" pitchFamily="34" charset="0"/>
                <a:cs typeface="Arial" panose="020B0604020202020204" pitchFamily="34" charset="0"/>
              </a:rPr>
              <a:t>22, 2018: Welcome Reception</a:t>
            </a:r>
          </a:p>
          <a:p>
            <a:pPr>
              <a:lnSpc>
                <a:spcPct val="107000"/>
              </a:lnSpc>
            </a:pPr>
            <a:r>
              <a:rPr lang="en-US" sz="1000" dirty="0">
                <a:latin typeface="Arial" panose="020B0604020202020204" pitchFamily="34" charset="0"/>
                <a:ea typeface="Calibri" panose="020F0502020204030204" pitchFamily="34" charset="0"/>
                <a:cs typeface="Arial" panose="020B0604020202020204" pitchFamily="34" charset="0"/>
              </a:rPr>
              <a:t>          April 23-25, 2018: </a:t>
            </a:r>
            <a:r>
              <a:rPr lang="en-US" sz="1000" dirty="0" smtClean="0">
                <a:latin typeface="Arial" panose="020B0604020202020204" pitchFamily="34" charset="0"/>
                <a:ea typeface="Calibri" panose="020F0502020204030204" pitchFamily="34" charset="0"/>
                <a:cs typeface="Arial" panose="020B0604020202020204" pitchFamily="34" charset="0"/>
              </a:rPr>
              <a:t>Keynote, Workshops, Lightning Talks, Tutorials [Open </a:t>
            </a:r>
            <a:r>
              <a:rPr lang="en-US" sz="1000" dirty="0">
                <a:latin typeface="Arial" panose="020B0604020202020204" pitchFamily="34" charset="0"/>
                <a:ea typeface="Calibri" panose="020F0502020204030204" pitchFamily="34" charset="0"/>
                <a:cs typeface="Arial" panose="020B0604020202020204" pitchFamily="34" charset="0"/>
              </a:rPr>
              <a:t>to public]</a:t>
            </a:r>
            <a:r>
              <a:rPr lang="en-US" sz="300" dirty="0" smtClean="0">
                <a:latin typeface="Arial" panose="020B0604020202020204" pitchFamily="34" charset="0"/>
                <a:ea typeface="Calibri" panose="020F0502020204030204" pitchFamily="34" charset="0"/>
                <a:cs typeface="Arial" panose="020B0604020202020204" pitchFamily="34" charset="0"/>
              </a:rPr>
              <a:t> </a:t>
            </a:r>
          </a:p>
          <a:p>
            <a:pPr>
              <a:lnSpc>
                <a:spcPct val="107000"/>
              </a:lnSpc>
            </a:pPr>
            <a:endParaRPr lang="en-US" sz="4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000" b="1" dirty="0" smtClean="0">
                <a:latin typeface="Arial" panose="020B0604020202020204" pitchFamily="34" charset="0"/>
                <a:ea typeface="Calibri" panose="020F0502020204030204" pitchFamily="34" charset="0"/>
                <a:cs typeface="Arial" panose="020B0604020202020204" pitchFamily="34" charset="0"/>
              </a:rPr>
              <a:t>Location</a:t>
            </a:r>
            <a:r>
              <a:rPr lang="en-US" sz="1000" b="1" dirty="0">
                <a:latin typeface="Arial" panose="020B0604020202020204" pitchFamily="34" charset="0"/>
                <a:ea typeface="Calibri" panose="020F0502020204030204" pitchFamily="34" charset="0"/>
                <a:cs typeface="Arial" panose="020B0604020202020204" pitchFamily="34" charset="0"/>
              </a:rPr>
              <a:t>:</a:t>
            </a:r>
            <a:r>
              <a:rPr lang="en-US" sz="1000" dirty="0">
                <a:latin typeface="Arial" panose="020B0604020202020204" pitchFamily="34" charset="0"/>
                <a:ea typeface="Calibri" panose="020F0502020204030204" pitchFamily="34" charset="0"/>
                <a:cs typeface="Arial" panose="020B0604020202020204" pitchFamily="34" charset="0"/>
              </a:rPr>
              <a:t> King Abdullah University of Science and Technology (KAUST), Thuwal 23955, Saudi </a:t>
            </a:r>
            <a:r>
              <a:rPr lang="en-US" sz="1000" dirty="0" smtClean="0">
                <a:latin typeface="Arial" panose="020B0604020202020204" pitchFamily="34" charset="0"/>
                <a:ea typeface="Calibri" panose="020F0502020204030204" pitchFamily="34" charset="0"/>
                <a:cs typeface="Arial" panose="020B0604020202020204" pitchFamily="34" charset="0"/>
              </a:rPr>
              <a:t>Arabia</a:t>
            </a:r>
          </a:p>
          <a:p>
            <a:pPr>
              <a:lnSpc>
                <a:spcPct val="107000"/>
              </a:lnSpc>
            </a:pPr>
            <a:r>
              <a:rPr lang="en-US" sz="300" dirty="0" smtClean="0">
                <a:latin typeface="Arial" panose="020B0604020202020204" pitchFamily="34" charset="0"/>
                <a:ea typeface="Calibri" panose="020F0502020204030204" pitchFamily="34" charset="0"/>
                <a:cs typeface="Arial" panose="020B0604020202020204" pitchFamily="34" charset="0"/>
              </a:rPr>
              <a:t> </a:t>
            </a:r>
            <a:endParaRPr lang="en-US" sz="10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000" b="1" dirty="0" smtClean="0">
                <a:latin typeface="Arial" panose="020B0604020202020204" pitchFamily="34" charset="0"/>
                <a:ea typeface="Calibri" panose="020F0502020204030204" pitchFamily="34" charset="0"/>
                <a:cs typeface="Arial" panose="020B0604020202020204" pitchFamily="34" charset="0"/>
              </a:rPr>
              <a:t>Registration</a:t>
            </a:r>
            <a:r>
              <a:rPr lang="en-US" sz="1000" b="1" dirty="0">
                <a:latin typeface="Arial" panose="020B0604020202020204" pitchFamily="34" charset="0"/>
                <a:ea typeface="Calibri" panose="020F0502020204030204" pitchFamily="34" charset="0"/>
                <a:cs typeface="Arial" panose="020B0604020202020204" pitchFamily="34" charset="0"/>
              </a:rPr>
              <a:t>: </a:t>
            </a:r>
            <a:r>
              <a:rPr lang="en-US" sz="1000" b="1"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https://</a:t>
            </a:r>
            <a:r>
              <a:rPr lang="en-US" sz="1000" b="1" u="sng" dirty="0" smtClean="0">
                <a:solidFill>
                  <a:srgbClr val="0563C1"/>
                </a:solidFill>
                <a:latin typeface="Arial" panose="020B0604020202020204" pitchFamily="34" charset="0"/>
                <a:ea typeface="Calibri" panose="020F0502020204030204" pitchFamily="34" charset="0"/>
                <a:cs typeface="Arial" panose="020B0604020202020204" pitchFamily="34" charset="0"/>
                <a:hlinkClick r:id="rId3"/>
              </a:rPr>
              <a:t>www.ixpug.org/kaust-spring-meeting-2018</a:t>
            </a:r>
            <a:r>
              <a:rPr lang="en-US" sz="1000" dirty="0" smtClean="0">
                <a:solidFill>
                  <a:srgbClr val="0563C1"/>
                </a:solidFill>
                <a:latin typeface="Arial" panose="020B0604020202020204" pitchFamily="34" charset="0"/>
                <a:ea typeface="Calibri" panose="020F0502020204030204" pitchFamily="34" charset="0"/>
                <a:cs typeface="Arial" panose="020B0604020202020204" pitchFamily="34" charset="0"/>
              </a:rPr>
              <a:t> </a:t>
            </a:r>
          </a:p>
          <a:p>
            <a:pPr>
              <a:lnSpc>
                <a:spcPct val="107000"/>
              </a:lnSpc>
            </a:pPr>
            <a:r>
              <a:rPr lang="en-US" sz="300" b="1" dirty="0">
                <a:latin typeface="Arial" panose="020B0604020202020204" pitchFamily="34" charset="0"/>
                <a:ea typeface="Calibri" panose="020F0502020204030204" pitchFamily="34" charset="0"/>
                <a:cs typeface="Arial" panose="020B0604020202020204" pitchFamily="34" charset="0"/>
              </a:rPr>
              <a:t> </a:t>
            </a:r>
            <a:endParaRPr lang="en-US" sz="10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000" b="1" dirty="0">
                <a:latin typeface="Arial" panose="020B0604020202020204" pitchFamily="34" charset="0"/>
                <a:ea typeface="Calibri" panose="020F0502020204030204" pitchFamily="34" charset="0"/>
                <a:cs typeface="Arial" panose="020B0604020202020204" pitchFamily="34" charset="0"/>
              </a:rPr>
              <a:t>Agenda:</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b="1"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https://</a:t>
            </a:r>
            <a:r>
              <a:rPr lang="en-US" sz="1000" b="1" u="sng" dirty="0" smtClean="0">
                <a:solidFill>
                  <a:srgbClr val="0563C1"/>
                </a:solidFill>
                <a:latin typeface="Arial" panose="020B0604020202020204" pitchFamily="34" charset="0"/>
                <a:ea typeface="Calibri" panose="020F0502020204030204" pitchFamily="34" charset="0"/>
                <a:cs typeface="Arial" panose="020B0604020202020204" pitchFamily="34" charset="0"/>
                <a:hlinkClick r:id="rId4"/>
              </a:rPr>
              <a:t>www.ixpug.org/ixpug-kaust-spring-conference-2018</a:t>
            </a:r>
            <a:r>
              <a:rPr lang="en-US" sz="1000" dirty="0">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more details will be posted upon abstract selection. </a:t>
            </a:r>
            <a:endParaRPr lang="en-US" sz="10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300" dirty="0">
                <a:latin typeface="Arial" panose="020B0604020202020204" pitchFamily="34" charset="0"/>
                <a:ea typeface="Calibri" panose="020F0502020204030204" pitchFamily="34" charset="0"/>
                <a:cs typeface="Arial" panose="020B0604020202020204" pitchFamily="34" charset="0"/>
              </a:rPr>
              <a:t> </a:t>
            </a:r>
            <a:endParaRPr lang="en-GB" sz="4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1000" b="1" dirty="0">
                <a:latin typeface="Arial" panose="020B0604020202020204" pitchFamily="34" charset="0"/>
                <a:ea typeface="Calibri" panose="020F0502020204030204" pitchFamily="34" charset="0"/>
                <a:cs typeface="Arial" panose="020B0604020202020204" pitchFamily="34" charset="0"/>
              </a:rPr>
              <a:t>Cost: </a:t>
            </a:r>
            <a:r>
              <a:rPr lang="en-GB" sz="1000" dirty="0">
                <a:latin typeface="Arial" panose="020B0604020202020204" pitchFamily="34" charset="0"/>
                <a:ea typeface="Calibri" panose="020F0502020204030204" pitchFamily="34" charset="0"/>
                <a:cs typeface="Arial" panose="020B0604020202020204" pitchFamily="34" charset="0"/>
              </a:rPr>
              <a:t>Free and open to the </a:t>
            </a:r>
            <a:r>
              <a:rPr lang="en-GB" sz="1000" dirty="0" smtClean="0">
                <a:latin typeface="Arial" panose="020B0604020202020204" pitchFamily="34" charset="0"/>
                <a:ea typeface="Calibri" panose="020F0502020204030204" pitchFamily="34" charset="0"/>
                <a:cs typeface="Arial" panose="020B0604020202020204" pitchFamily="34" charset="0"/>
              </a:rPr>
              <a:t>public </a:t>
            </a:r>
            <a:r>
              <a:rPr lang="en-US" sz="1000" dirty="0"/>
              <a:t>open to the public meeting and all are welcome to join</a:t>
            </a:r>
            <a:r>
              <a:rPr lang="en-US" sz="1000" b="1" dirty="0"/>
              <a:t> </a:t>
            </a:r>
          </a:p>
          <a:p>
            <a:pPr>
              <a:lnSpc>
                <a:spcPct val="107000"/>
              </a:lnSpc>
            </a:pPr>
            <a:r>
              <a:rPr lang="en-US" sz="300" dirty="0">
                <a:latin typeface="Arial" panose="020B0604020202020204" pitchFamily="34" charset="0"/>
                <a:ea typeface="Calibri" panose="020F0502020204030204" pitchFamily="34" charset="0"/>
                <a:cs typeface="Arial" panose="020B0604020202020204" pitchFamily="34" charset="0"/>
              </a:rPr>
              <a:t> </a:t>
            </a:r>
            <a:endParaRPr lang="en-US" sz="10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1000" b="1" dirty="0" smtClean="0">
                <a:latin typeface="Arial" panose="020B0604020202020204" pitchFamily="34" charset="0"/>
                <a:ea typeface="Calibri" panose="020F0502020204030204" pitchFamily="34" charset="0"/>
                <a:cs typeface="Arial" panose="020B0604020202020204" pitchFamily="34" charset="0"/>
              </a:rPr>
              <a:t>Call for Abstracts</a:t>
            </a:r>
            <a:r>
              <a:rPr lang="en-GB" sz="1000" b="1" dirty="0">
                <a:latin typeface="Arial" panose="020B0604020202020204" pitchFamily="34" charset="0"/>
                <a:ea typeface="Calibri" panose="020F0502020204030204" pitchFamily="34" charset="0"/>
                <a:cs typeface="Arial" panose="020B0604020202020204" pitchFamily="34" charset="0"/>
              </a:rPr>
              <a:t>: </a:t>
            </a:r>
            <a:r>
              <a:rPr lang="en-GB" sz="1000" b="1" dirty="0">
                <a:latin typeface="Arial" panose="020B0604020202020204" pitchFamily="34" charset="0"/>
                <a:ea typeface="Calibri" panose="020F0502020204030204" pitchFamily="34" charset="0"/>
                <a:cs typeface="Arial" panose="020B0604020202020204" pitchFamily="34" charset="0"/>
                <a:hlinkClick r:id="rId5"/>
              </a:rPr>
              <a:t>https://easychair.org/conferences/?</a:t>
            </a:r>
            <a:r>
              <a:rPr lang="en-GB" sz="1000" b="1" dirty="0" smtClean="0">
                <a:latin typeface="Arial" panose="020B0604020202020204" pitchFamily="34" charset="0"/>
                <a:ea typeface="Calibri" panose="020F0502020204030204" pitchFamily="34" charset="0"/>
                <a:cs typeface="Arial" panose="020B0604020202020204" pitchFamily="34" charset="0"/>
                <a:hlinkClick r:id="rId5"/>
              </a:rPr>
              <a:t>conf=ixpugspring2017</a:t>
            </a:r>
            <a:r>
              <a:rPr lang="en-GB" sz="1000" b="1" dirty="0" smtClean="0">
                <a:latin typeface="Arial" panose="020B0604020202020204" pitchFamily="34" charset="0"/>
                <a:ea typeface="Calibri" panose="020F0502020204030204" pitchFamily="34" charset="0"/>
                <a:cs typeface="Arial" panose="020B0604020202020204" pitchFamily="34" charset="0"/>
              </a:rPr>
              <a:t> </a:t>
            </a:r>
            <a:r>
              <a:rPr lang="en-GB" sz="1000" dirty="0" smtClean="0">
                <a:latin typeface="Arial" panose="020B0604020202020204" pitchFamily="34" charset="0"/>
                <a:ea typeface="Calibri" panose="020F0502020204030204" pitchFamily="34" charset="0"/>
                <a:cs typeface="Arial" panose="020B0604020202020204" pitchFamily="34" charset="0"/>
              </a:rPr>
              <a:t>(</a:t>
            </a:r>
            <a:r>
              <a:rPr lang="en-GB" sz="1000" b="1" i="1" dirty="0" smtClean="0">
                <a:latin typeface="Arial" panose="020B0604020202020204" pitchFamily="34" charset="0"/>
                <a:ea typeface="Calibri" panose="020F0502020204030204" pitchFamily="34" charset="0"/>
                <a:cs typeface="Arial" panose="020B0604020202020204" pitchFamily="34" charset="0"/>
              </a:rPr>
              <a:t>submit NOW!)</a:t>
            </a:r>
          </a:p>
          <a:p>
            <a:endParaRPr lang="en-GB" sz="400" b="1" dirty="0" smtClean="0">
              <a:latin typeface="Arial" panose="020B0604020202020204" pitchFamily="34" charset="0"/>
              <a:ea typeface="Calibri" panose="020F0502020204030204" pitchFamily="34" charset="0"/>
              <a:cs typeface="Arial" panose="020B0604020202020204" pitchFamily="34" charset="0"/>
            </a:endParaRPr>
          </a:p>
          <a:p>
            <a:r>
              <a:rPr lang="en-GB" sz="1000" b="1" dirty="0" smtClean="0">
                <a:latin typeface="Arial" panose="020B0604020202020204" pitchFamily="34" charset="0"/>
                <a:ea typeface="Calibri" panose="020F0502020204030204" pitchFamily="34" charset="0"/>
                <a:cs typeface="Arial" panose="020B0604020202020204" pitchFamily="34" charset="0"/>
              </a:rPr>
              <a:t>Important </a:t>
            </a:r>
            <a:r>
              <a:rPr lang="en-GB" sz="1000" b="1" dirty="0">
                <a:latin typeface="Arial" panose="020B0604020202020204" pitchFamily="34" charset="0"/>
                <a:ea typeface="Calibri" panose="020F0502020204030204" pitchFamily="34" charset="0"/>
                <a:cs typeface="Arial" panose="020B0604020202020204" pitchFamily="34" charset="0"/>
              </a:rPr>
              <a:t>dates: </a:t>
            </a:r>
            <a:endParaRPr lang="en-US" sz="1000" b="1" dirty="0">
              <a:latin typeface="Arial" panose="020B0604020202020204" pitchFamily="34" charset="0"/>
              <a:ea typeface="Calibri" panose="020F0502020204030204" pitchFamily="34" charset="0"/>
              <a:cs typeface="Arial" panose="020B0604020202020204" pitchFamily="34" charset="0"/>
            </a:endParaRPr>
          </a:p>
          <a:p>
            <a:pPr marL="274320" lvl="1"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Abstract submissions open: </a:t>
            </a:r>
            <a:r>
              <a:rPr lang="en-US" sz="1000" dirty="0">
                <a:latin typeface="Arial" panose="020B0604020202020204" pitchFamily="34" charset="0"/>
                <a:cs typeface="Arial" panose="020B0604020202020204" pitchFamily="34" charset="0"/>
              </a:rPr>
              <a:t>January 1, </a:t>
            </a:r>
            <a:r>
              <a:rPr lang="en-US" sz="1000" dirty="0" smtClean="0">
                <a:latin typeface="Arial" panose="020B0604020202020204" pitchFamily="34" charset="0"/>
                <a:cs typeface="Arial" panose="020B0604020202020204" pitchFamily="34" charset="0"/>
              </a:rPr>
              <a:t>2018</a:t>
            </a:r>
            <a:endParaRPr lang="en-US" sz="1000" dirty="0">
              <a:latin typeface="Arial" panose="020B0604020202020204" pitchFamily="34" charset="0"/>
              <a:cs typeface="Arial" panose="020B0604020202020204" pitchFamily="34" charset="0"/>
            </a:endParaRPr>
          </a:p>
          <a:p>
            <a:pPr marL="274320" lvl="1"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Abstracts due: </a:t>
            </a:r>
            <a:r>
              <a:rPr lang="en-US" sz="1000" dirty="0">
                <a:latin typeface="Arial" panose="020B0604020202020204" pitchFamily="34" charset="0"/>
                <a:cs typeface="Arial" panose="020B0604020202020204" pitchFamily="34" charset="0"/>
              </a:rPr>
              <a:t>February 16, 2018 (AoE) </a:t>
            </a:r>
          </a:p>
          <a:p>
            <a:pPr marL="274320" lvl="1" indent="-171450">
              <a:buFont typeface="Arial" panose="020B0604020202020204" pitchFamily="34" charset="0"/>
              <a:buChar char="•"/>
            </a:pPr>
            <a:r>
              <a:rPr lang="en-US" sz="1000" b="1" dirty="0" smtClean="0">
                <a:latin typeface="Arial" panose="020B0604020202020204" pitchFamily="34" charset="0"/>
                <a:cs typeface="Arial" panose="020B0604020202020204" pitchFamily="34" charset="0"/>
              </a:rPr>
              <a:t>Presenters </a:t>
            </a:r>
            <a:r>
              <a:rPr lang="en-US" sz="1000" b="1" dirty="0">
                <a:latin typeface="Arial" panose="020B0604020202020204" pitchFamily="34" charset="0"/>
                <a:cs typeface="Arial" panose="020B0604020202020204" pitchFamily="34" charset="0"/>
              </a:rPr>
              <a:t>notified: </a:t>
            </a:r>
            <a:r>
              <a:rPr lang="en-US" sz="1000" dirty="0">
                <a:latin typeface="Arial" panose="020B0604020202020204" pitchFamily="34" charset="0"/>
                <a:cs typeface="Arial" panose="020B0604020202020204" pitchFamily="34" charset="0"/>
              </a:rPr>
              <a:t>February 23, 2018 (AoE)</a:t>
            </a:r>
          </a:p>
          <a:p>
            <a:pPr marL="274320" lvl="1" indent="-171450">
              <a:buFont typeface="Arial" panose="020B0604020202020204" pitchFamily="34" charset="0"/>
              <a:buChar char="•"/>
            </a:pPr>
            <a:r>
              <a:rPr lang="en-US" sz="1000" b="1" dirty="0" smtClean="0">
                <a:latin typeface="Arial" panose="020B0604020202020204" pitchFamily="34" charset="0"/>
                <a:cs typeface="Arial" panose="020B0604020202020204" pitchFamily="34" charset="0"/>
              </a:rPr>
              <a:t>Final </a:t>
            </a:r>
            <a:r>
              <a:rPr lang="en-US" sz="1000" b="1" dirty="0">
                <a:latin typeface="Arial" panose="020B0604020202020204" pitchFamily="34" charset="0"/>
                <a:cs typeface="Arial" panose="020B0604020202020204" pitchFamily="34" charset="0"/>
              </a:rPr>
              <a:t>presentations: </a:t>
            </a:r>
            <a:r>
              <a:rPr lang="en-US" sz="1000" dirty="0">
                <a:latin typeface="Arial" panose="020B0604020202020204" pitchFamily="34" charset="0"/>
                <a:cs typeface="Arial" panose="020B0604020202020204" pitchFamily="34" charset="0"/>
              </a:rPr>
              <a:t>April 19, 2018</a:t>
            </a:r>
            <a:endParaRPr lang="en-US" sz="1000" dirty="0">
              <a:latin typeface="Arial" panose="020B0604020202020204" pitchFamily="34" charset="0"/>
              <a:ea typeface="Calibri" panose="020F0502020204030204" pitchFamily="34" charset="0"/>
              <a:cs typeface="Arial" panose="020B0604020202020204" pitchFamily="34" charset="0"/>
            </a:endParaRPr>
          </a:p>
        </p:txBody>
      </p:sp>
      <p:pic>
        <p:nvPicPr>
          <p:cNvPr id="9" name="Picture 8" descr="KAUST_Logo_SE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0254" y="197167"/>
            <a:ext cx="760355" cy="740859"/>
          </a:xfrm>
          <a:prstGeom prst="rect">
            <a:avLst/>
          </a:prstGeom>
        </p:spPr>
      </p:pic>
      <p:sp>
        <p:nvSpPr>
          <p:cNvPr id="14" name="Text Box 2"/>
          <p:cNvSpPr txBox="1">
            <a:spLocks noChangeArrowheads="1"/>
          </p:cNvSpPr>
          <p:nvPr/>
        </p:nvSpPr>
        <p:spPr bwMode="auto">
          <a:xfrm>
            <a:off x="2966823" y="612911"/>
            <a:ext cx="3122930" cy="777240"/>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400" b="1" dirty="0">
                <a:ln w="6604" cap="flat" cmpd="sng" algn="ctr">
                  <a:solidFill>
                    <a:schemeClr val="bg1"/>
                  </a:solidFill>
                  <a:prstDash val="solid"/>
                  <a:round/>
                </a:ln>
                <a:solidFill>
                  <a:schemeClr val="accent6">
                    <a:lumMod val="20000"/>
                    <a:lumOff val="80000"/>
                  </a:schemeClr>
                </a:solidFill>
                <a:effectLst>
                  <a:outerShdw dist="38100" dir="2700000" algn="tl">
                    <a:schemeClr val="accent2"/>
                  </a:outerShdw>
                </a:effectLst>
                <a:latin typeface="Calibri" panose="020F0502020204030204" pitchFamily="34" charset="0"/>
                <a:ea typeface="Calibri" panose="020F0502020204030204" pitchFamily="34" charset="0"/>
                <a:cs typeface="Times New Roman" panose="02020603050405020304" pitchFamily="18" charset="0"/>
              </a:rPr>
              <a:t>IXPUG KAUST Conference 2018</a:t>
            </a:r>
            <a:endParaRPr lang="en-US" sz="1100" dirty="0">
              <a:ln w="6604" cap="flat" cmpd="sng" algn="ctr">
                <a:solidFill>
                  <a:schemeClr val="bg1"/>
                </a:solidFill>
                <a:prstDash val="solid"/>
                <a:round/>
              </a:ln>
              <a:solidFill>
                <a:schemeClr val="accent6">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ln w="6604" cap="flat" cmpd="sng" algn="ctr">
                  <a:solidFill>
                    <a:schemeClr val="bg1"/>
                  </a:solidFill>
                  <a:prstDash val="solid"/>
                  <a:round/>
                </a:ln>
                <a:solidFill>
                  <a:schemeClr val="accent6">
                    <a:lumMod val="20000"/>
                    <a:lumOff val="80000"/>
                  </a:schemeClr>
                </a:solidFill>
                <a:effectLst>
                  <a:outerShdw dist="38100" dir="2700000" algn="tl">
                    <a:schemeClr val="accent2"/>
                  </a:outerShdw>
                </a:effectLst>
                <a:latin typeface="Calibri" panose="020F0502020204030204" pitchFamily="34" charset="0"/>
                <a:ea typeface="Calibri" panose="020F0502020204030204" pitchFamily="34" charset="0"/>
                <a:cs typeface="Times New Roman" panose="02020603050405020304" pitchFamily="18" charset="0"/>
              </a:rPr>
              <a:t>April  22 – 25, 2018</a:t>
            </a:r>
            <a:endParaRPr lang="en-US" sz="1100" dirty="0">
              <a:ln w="6604" cap="flat" cmpd="sng" algn="ctr">
                <a:solidFill>
                  <a:schemeClr val="bg1"/>
                </a:solidFill>
                <a:prstDash val="solid"/>
                <a:round/>
              </a:ln>
              <a:solidFill>
                <a:schemeClr val="accent6">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smtClean="0">
                <a:ln w="6604" cap="flat" cmpd="sng" algn="ctr">
                  <a:solidFill>
                    <a:schemeClr val="bg1"/>
                  </a:solidFill>
                  <a:prstDash val="solid"/>
                  <a:round/>
                </a:ln>
                <a:solidFill>
                  <a:schemeClr val="accent6">
                    <a:lumMod val="20000"/>
                    <a:lumOff val="80000"/>
                  </a:schemeClr>
                </a:solidFill>
                <a:effectLst>
                  <a:outerShdw dist="38100" dir="2700000" algn="tl">
                    <a:schemeClr val="accent2"/>
                  </a:outerShdw>
                </a:effectLst>
                <a:latin typeface="Calibri" panose="020F0502020204030204" pitchFamily="34" charset="0"/>
                <a:ea typeface="Calibri" panose="020F0502020204030204" pitchFamily="34" charset="0"/>
                <a:cs typeface="Times New Roman" panose="02020603050405020304" pitchFamily="18" charset="0"/>
              </a:rPr>
              <a:t>Thuwal, Mecca Province, </a:t>
            </a:r>
            <a:r>
              <a:rPr lang="en-US" sz="1400" b="1" dirty="0">
                <a:ln w="6604" cap="flat" cmpd="sng" algn="ctr">
                  <a:solidFill>
                    <a:schemeClr val="bg1"/>
                  </a:solidFill>
                  <a:prstDash val="solid"/>
                  <a:round/>
                </a:ln>
                <a:solidFill>
                  <a:schemeClr val="accent6">
                    <a:lumMod val="20000"/>
                    <a:lumOff val="80000"/>
                  </a:schemeClr>
                </a:solidFill>
                <a:effectLst>
                  <a:outerShdw dist="38100" dir="2700000" algn="tl">
                    <a:schemeClr val="accent2"/>
                  </a:outerShdw>
                </a:effectLst>
                <a:latin typeface="Calibri" panose="020F0502020204030204" pitchFamily="34" charset="0"/>
                <a:ea typeface="Calibri" panose="020F0502020204030204" pitchFamily="34" charset="0"/>
                <a:cs typeface="Times New Roman" panose="02020603050405020304" pitchFamily="18" charset="0"/>
              </a:rPr>
              <a:t>Saudi Arabia</a:t>
            </a:r>
            <a:endParaRPr lang="en-US" sz="1100" dirty="0">
              <a:ln w="6604" cap="flat" cmpd="sng" algn="ctr">
                <a:solidFill>
                  <a:schemeClr val="bg1"/>
                </a:solidFill>
                <a:prstDash val="solid"/>
                <a:round/>
              </a:ln>
              <a:solidFill>
                <a:schemeClr val="accent6">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8979" y="246337"/>
            <a:ext cx="1345723" cy="577475"/>
          </a:xfrm>
          <a:prstGeom prst="rect">
            <a:avLst/>
          </a:prstGeom>
        </p:spPr>
      </p:pic>
    </p:spTree>
    <p:extLst>
      <p:ext uri="{BB962C8B-B14F-4D97-AF65-F5344CB8AC3E}">
        <p14:creationId xmlns:p14="http://schemas.microsoft.com/office/powerpoint/2010/main" val="2514779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31" y="16063"/>
            <a:ext cx="9139969" cy="1615225"/>
          </a:xfrm>
          <a:prstGeom prst="rect">
            <a:avLst/>
          </a:prstGeom>
        </p:spPr>
      </p:pic>
      <p:sp>
        <p:nvSpPr>
          <p:cNvPr id="11" name="Rectangle 10"/>
          <p:cNvSpPr/>
          <p:nvPr/>
        </p:nvSpPr>
        <p:spPr>
          <a:xfrm>
            <a:off x="109728" y="1653682"/>
            <a:ext cx="8758680" cy="3438570"/>
          </a:xfrm>
          <a:prstGeom prst="rect">
            <a:avLst/>
          </a:prstGeom>
        </p:spPr>
        <p:txBody>
          <a:bodyPr wrap="square">
            <a:spAutoFit/>
          </a:bodyPr>
          <a:lstStyle/>
          <a:p>
            <a:pPr algn="ctr">
              <a:lnSpc>
                <a:spcPct val="107000"/>
              </a:lnSpc>
            </a:pPr>
            <a:r>
              <a:rPr lang="en-US" sz="1100" b="1" dirty="0" smtClean="0">
                <a:latin typeface="Arial" panose="020B0604020202020204" pitchFamily="34" charset="0"/>
                <a:cs typeface="Arial" panose="020B0604020202020204" pitchFamily="34" charset="0"/>
              </a:rPr>
              <a:t>ISC18 IXPUG Workshop: "</a:t>
            </a:r>
            <a:r>
              <a:rPr lang="en-US" sz="1100" b="1" dirty="0">
                <a:latin typeface="Arial" panose="020B0604020202020204" pitchFamily="34" charset="0"/>
                <a:cs typeface="Arial" panose="020B0604020202020204" pitchFamily="34" charset="0"/>
              </a:rPr>
              <a:t>Many-core Computing on Intel Processors: Applications, Performance and Best-Practice </a:t>
            </a:r>
            <a:r>
              <a:rPr lang="en-US" sz="1100" b="1" dirty="0" smtClean="0">
                <a:latin typeface="Arial" panose="020B0604020202020204" pitchFamily="34" charset="0"/>
                <a:cs typeface="Arial" panose="020B0604020202020204" pitchFamily="34" charset="0"/>
              </a:rPr>
              <a:t>Solutions“</a:t>
            </a:r>
            <a:endParaRPr lang="en-US" sz="1100" dirty="0" smtClean="0">
              <a:latin typeface="Arial" panose="020B0604020202020204" pitchFamily="34" charset="0"/>
              <a:cs typeface="Arial" panose="020B0604020202020204" pitchFamily="34" charset="0"/>
            </a:endParaRPr>
          </a:p>
          <a:p>
            <a:pPr algn="ctr">
              <a:lnSpc>
                <a:spcPct val="107000"/>
              </a:lnSpc>
            </a:pPr>
            <a:endParaRPr lang="en-US" sz="500" dirty="0" smtClean="0">
              <a:latin typeface="Arial" panose="020B0604020202020204" pitchFamily="34" charset="0"/>
              <a:cs typeface="Arial" panose="020B0604020202020204" pitchFamily="34" charset="0"/>
            </a:endParaRPr>
          </a:p>
          <a:p>
            <a:pPr algn="ctr">
              <a:lnSpc>
                <a:spcPct val="107000"/>
              </a:lnSpc>
            </a:pPr>
            <a:r>
              <a:rPr lang="en-US" sz="1100" dirty="0" smtClean="0">
                <a:latin typeface="Arial" panose="020B0604020202020204" pitchFamily="34" charset="0"/>
                <a:cs typeface="Arial" panose="020B0604020202020204" pitchFamily="34" charset="0"/>
              </a:rPr>
              <a:t>This </a:t>
            </a:r>
            <a:r>
              <a:rPr lang="en-US" sz="1100" dirty="0">
                <a:latin typeface="Arial" panose="020B0604020202020204" pitchFamily="34" charset="0"/>
                <a:cs typeface="Arial" panose="020B0604020202020204" pitchFamily="34" charset="0"/>
              </a:rPr>
              <a:t>one full-day IXPUG workshop will bring together software developers and technology experts to share challenges, experiences and best-practice methods ,for the optimization of HPC, Machine Learning (ML) and Data Analytics (DA) workloads on Intel Xeon Scalable Processors and Intel Xeon Phi Processors.</a:t>
            </a:r>
            <a:r>
              <a:rPr lang="en-US" sz="1100" b="1" dirty="0">
                <a:latin typeface="Arial" panose="020B0604020202020204" pitchFamily="34" charset="0"/>
                <a:ea typeface="Intel Clear" panose="020B0604020203020204" pitchFamily="34" charset="0"/>
                <a:cs typeface="Arial" panose="020B0604020202020204" pitchFamily="34" charset="0"/>
              </a:rPr>
              <a:t> </a:t>
            </a:r>
            <a:endParaRPr lang="en-US" sz="1100" b="1" dirty="0" smtClean="0">
              <a:latin typeface="Arial" panose="020B0604020202020204" pitchFamily="34" charset="0"/>
              <a:ea typeface="Intel Clear" panose="020B0604020203020204" pitchFamily="34" charset="0"/>
              <a:cs typeface="Arial" panose="020B0604020202020204" pitchFamily="34" charset="0"/>
            </a:endParaRPr>
          </a:p>
          <a:p>
            <a:pPr>
              <a:lnSpc>
                <a:spcPct val="107000"/>
              </a:lnSpc>
            </a:pPr>
            <a:endParaRPr lang="en-US" sz="500" dirty="0">
              <a:latin typeface="Arial" panose="020B0604020202020204" pitchFamily="34" charset="0"/>
              <a:ea typeface="Intel Clear" panose="020B0604020203020204" pitchFamily="34" charset="0"/>
              <a:cs typeface="Arial" panose="020B0604020202020204" pitchFamily="34" charset="0"/>
            </a:endParaRPr>
          </a:p>
          <a:p>
            <a:pPr>
              <a:lnSpc>
                <a:spcPct val="107000"/>
              </a:lnSpc>
            </a:pPr>
            <a:r>
              <a:rPr lang="en-US" sz="1100" b="1" dirty="0">
                <a:latin typeface="Arial" panose="020B0604020202020204" pitchFamily="34" charset="0"/>
                <a:ea typeface="Intel Clear" panose="020B0604020203020204" pitchFamily="34" charset="0"/>
                <a:cs typeface="Arial" panose="020B0604020202020204" pitchFamily="34" charset="0"/>
              </a:rPr>
              <a:t>Date:</a:t>
            </a:r>
            <a:r>
              <a:rPr lang="en-US" sz="1100" dirty="0">
                <a:latin typeface="Arial" panose="020B0604020202020204" pitchFamily="34" charset="0"/>
                <a:ea typeface="Intel Clear" panose="020B0604020203020204" pitchFamily="34" charset="0"/>
                <a:cs typeface="Arial" panose="020B0604020202020204" pitchFamily="34" charset="0"/>
              </a:rPr>
              <a:t> </a:t>
            </a:r>
            <a:r>
              <a:rPr lang="en-US" sz="1100" dirty="0" smtClean="0">
                <a:latin typeface="Arial" panose="020B0604020202020204" pitchFamily="34" charset="0"/>
                <a:ea typeface="Intel Clear" panose="020B0604020203020204" pitchFamily="34" charset="0"/>
                <a:cs typeface="Arial" panose="020B0604020202020204" pitchFamily="34" charset="0"/>
              </a:rPr>
              <a:t>June 28</a:t>
            </a:r>
            <a:r>
              <a:rPr lang="en-US" sz="1100" dirty="0" smtClean="0">
                <a:latin typeface="Arial" panose="020B0604020202020204" pitchFamily="34" charset="0"/>
                <a:ea typeface="Intel Clear" panose="020B0604020203020204" pitchFamily="34" charset="0"/>
                <a:cs typeface="Arial" panose="020B0604020202020204" pitchFamily="34" charset="0"/>
              </a:rPr>
              <a:t>, </a:t>
            </a:r>
            <a:r>
              <a:rPr lang="en-US" sz="1100" dirty="0">
                <a:latin typeface="Arial" panose="020B0604020202020204" pitchFamily="34" charset="0"/>
                <a:ea typeface="Intel Clear" panose="020B0604020203020204" pitchFamily="34" charset="0"/>
                <a:cs typeface="Arial" panose="020B0604020202020204" pitchFamily="34" charset="0"/>
              </a:rPr>
              <a:t>2018</a:t>
            </a:r>
          </a:p>
          <a:p>
            <a:pPr>
              <a:lnSpc>
                <a:spcPct val="107000"/>
              </a:lnSpc>
            </a:pPr>
            <a:r>
              <a:rPr lang="en-US" sz="400" dirty="0">
                <a:latin typeface="Arial" panose="020B0604020202020204" pitchFamily="34" charset="0"/>
                <a:ea typeface="Intel Clear" panose="020B0604020203020204" pitchFamily="34" charset="0"/>
                <a:cs typeface="Arial" panose="020B0604020202020204" pitchFamily="34" charset="0"/>
              </a:rPr>
              <a:t> </a:t>
            </a:r>
            <a:endParaRPr lang="en-US" sz="1050" dirty="0">
              <a:latin typeface="Arial" panose="020B0604020202020204" pitchFamily="34" charset="0"/>
              <a:ea typeface="Intel Clear" panose="020B0604020203020204" pitchFamily="34" charset="0"/>
              <a:cs typeface="Arial" panose="020B0604020202020204" pitchFamily="34" charset="0"/>
            </a:endParaRPr>
          </a:p>
          <a:p>
            <a:pPr>
              <a:lnSpc>
                <a:spcPct val="107000"/>
              </a:lnSpc>
            </a:pPr>
            <a:r>
              <a:rPr lang="en-US" sz="1100" b="1" dirty="0">
                <a:latin typeface="Arial" panose="020B0604020202020204" pitchFamily="34" charset="0"/>
                <a:ea typeface="Intel Clear" panose="020B0604020203020204" pitchFamily="34" charset="0"/>
                <a:cs typeface="Arial" panose="020B0604020202020204" pitchFamily="34" charset="0"/>
              </a:rPr>
              <a:t>Location:</a:t>
            </a:r>
            <a:r>
              <a:rPr lang="en-US" sz="1100" dirty="0">
                <a:latin typeface="Arial" panose="020B0604020202020204" pitchFamily="34" charset="0"/>
                <a:ea typeface="Intel Clear" panose="020B0604020203020204" pitchFamily="34" charset="0"/>
                <a:cs typeface="Arial" panose="020B0604020202020204" pitchFamily="34" charset="0"/>
              </a:rPr>
              <a:t> </a:t>
            </a:r>
            <a:r>
              <a:rPr lang="en-US" sz="1100" dirty="0">
                <a:latin typeface="Arial" panose="020B0604020202020204" pitchFamily="34" charset="0"/>
                <a:ea typeface="Intel Clear" panose="020B0604020203020204" pitchFamily="34" charset="0"/>
                <a:cs typeface="Arial" panose="020B0604020202020204" pitchFamily="34" charset="0"/>
              </a:rPr>
              <a:t>Messe, Frankfurt, </a:t>
            </a:r>
            <a:r>
              <a:rPr lang="en-US" sz="1100" dirty="0" smtClean="0">
                <a:latin typeface="Arial" panose="020B0604020202020204" pitchFamily="34" charset="0"/>
                <a:ea typeface="Intel Clear" panose="020B0604020203020204" pitchFamily="34" charset="0"/>
                <a:cs typeface="Arial" panose="020B0604020202020204" pitchFamily="34" charset="0"/>
              </a:rPr>
              <a:t>Germany</a:t>
            </a:r>
          </a:p>
          <a:p>
            <a:pPr>
              <a:lnSpc>
                <a:spcPct val="107000"/>
              </a:lnSpc>
            </a:pPr>
            <a:r>
              <a:rPr lang="en-US" sz="400" dirty="0" smtClean="0">
                <a:latin typeface="Arial" panose="020B0604020202020204" pitchFamily="34" charset="0"/>
                <a:ea typeface="Intel Clear" panose="020B0604020203020204" pitchFamily="34" charset="0"/>
                <a:cs typeface="Arial" panose="020B0604020202020204" pitchFamily="34" charset="0"/>
              </a:rPr>
              <a:t> </a:t>
            </a:r>
            <a:endParaRPr lang="en-US" sz="1050" dirty="0" smtClean="0">
              <a:latin typeface="Arial" panose="020B0604020202020204" pitchFamily="34" charset="0"/>
              <a:ea typeface="Intel Clear" panose="020B0604020203020204" pitchFamily="34" charset="0"/>
              <a:cs typeface="Arial" panose="020B0604020202020204" pitchFamily="34" charset="0"/>
            </a:endParaRPr>
          </a:p>
          <a:p>
            <a:pPr>
              <a:lnSpc>
                <a:spcPct val="107000"/>
              </a:lnSpc>
            </a:pPr>
            <a:r>
              <a:rPr lang="en-US" sz="1100" b="1" dirty="0" smtClean="0">
                <a:latin typeface="Arial" panose="020B0604020202020204" pitchFamily="34" charset="0"/>
                <a:ea typeface="Intel Clear" panose="020B0604020203020204" pitchFamily="34" charset="0"/>
                <a:cs typeface="Arial" panose="020B0604020202020204" pitchFamily="34" charset="0"/>
              </a:rPr>
              <a:t>Registration</a:t>
            </a:r>
            <a:r>
              <a:rPr lang="en-US" sz="1100" b="1" dirty="0" smtClean="0">
                <a:latin typeface="Arial" panose="020B0604020202020204" pitchFamily="34" charset="0"/>
                <a:ea typeface="Intel Clear" panose="020B0604020203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he workshop is held in conjunction with the ISC 2018 in Frankfurt (Main). To attend the IXPUG workshop, you have to register for ISC Workshops. More information is on the </a:t>
            </a:r>
            <a:r>
              <a:rPr lang="en-US" sz="1100" dirty="0">
                <a:latin typeface="Arial" panose="020B0604020202020204" pitchFamily="34" charset="0"/>
                <a:cs typeface="Arial" panose="020B0604020202020204" pitchFamily="34" charset="0"/>
                <a:hlinkClick r:id="rId3"/>
              </a:rPr>
              <a:t>ISC 2018 </a:t>
            </a:r>
            <a:r>
              <a:rPr lang="en-US" sz="1100" dirty="0" smtClean="0">
                <a:latin typeface="Arial" panose="020B0604020202020204" pitchFamily="34" charset="0"/>
                <a:cs typeface="Arial" panose="020B0604020202020204" pitchFamily="34" charset="0"/>
                <a:hlinkClick r:id="rId3"/>
              </a:rPr>
              <a:t>Conference </a:t>
            </a:r>
            <a:r>
              <a:rPr lang="en-US" sz="1100" dirty="0">
                <a:latin typeface="Arial" panose="020B0604020202020204" pitchFamily="34" charset="0"/>
                <a:cs typeface="Arial" panose="020B0604020202020204" pitchFamily="34" charset="0"/>
                <a:hlinkClick r:id="rId3"/>
              </a:rPr>
              <a:t>website</a:t>
            </a:r>
            <a:r>
              <a:rPr lang="en-US" sz="1100" dirty="0" smtClean="0">
                <a:latin typeface="Arial" panose="020B0604020202020204" pitchFamily="34" charset="0"/>
                <a:cs typeface="Arial" panose="020B0604020202020204" pitchFamily="34" charset="0"/>
              </a:rPr>
              <a:t>.</a:t>
            </a:r>
          </a:p>
          <a:p>
            <a:pPr>
              <a:lnSpc>
                <a:spcPct val="107000"/>
              </a:lnSpc>
            </a:pPr>
            <a:r>
              <a:rPr lang="en-US" sz="400" b="1" dirty="0">
                <a:latin typeface="Arial" panose="020B0604020202020204" pitchFamily="34" charset="0"/>
                <a:ea typeface="Intel Clear" panose="020B0604020203020204" pitchFamily="34" charset="0"/>
                <a:cs typeface="Arial" panose="020B0604020202020204" pitchFamily="34" charset="0"/>
              </a:rPr>
              <a:t> </a:t>
            </a:r>
            <a:endParaRPr lang="en-US" sz="1050" dirty="0">
              <a:latin typeface="Arial" panose="020B0604020202020204" pitchFamily="34" charset="0"/>
              <a:ea typeface="Intel Clear" panose="020B0604020203020204" pitchFamily="34" charset="0"/>
              <a:cs typeface="Arial" panose="020B0604020202020204" pitchFamily="34" charset="0"/>
            </a:endParaRPr>
          </a:p>
          <a:p>
            <a:pPr>
              <a:lnSpc>
                <a:spcPct val="107000"/>
              </a:lnSpc>
            </a:pPr>
            <a:r>
              <a:rPr lang="en-US" sz="1100" b="1" dirty="0">
                <a:latin typeface="Arial" panose="020B0604020202020204" pitchFamily="34" charset="0"/>
                <a:ea typeface="Intel Clear" panose="020B0604020203020204" pitchFamily="34" charset="0"/>
                <a:cs typeface="Arial" panose="020B0604020202020204" pitchFamily="34" charset="0"/>
              </a:rPr>
              <a:t>Agenda:</a:t>
            </a:r>
            <a:r>
              <a:rPr lang="en-US" sz="1100" dirty="0">
                <a:latin typeface="Arial" panose="020B0604020202020204" pitchFamily="34" charset="0"/>
                <a:ea typeface="Intel Clear" panose="020B0604020203020204" pitchFamily="34" charset="0"/>
                <a:cs typeface="Arial" panose="020B0604020202020204" pitchFamily="34" charset="0"/>
              </a:rPr>
              <a:t> </a:t>
            </a:r>
            <a:r>
              <a:rPr lang="en-US" sz="1100" dirty="0" smtClean="0">
                <a:latin typeface="Arial" panose="020B0604020202020204" pitchFamily="34" charset="0"/>
                <a:ea typeface="Intel Clear" panose="020B0604020203020204" pitchFamily="34" charset="0"/>
                <a:cs typeface="Arial" panose="020B0604020202020204" pitchFamily="34" charset="0"/>
              </a:rPr>
              <a:t>to be featured on the website, upon completion of </a:t>
            </a:r>
            <a:r>
              <a:rPr lang="en-GB" sz="1100" dirty="0" smtClean="0">
                <a:latin typeface="Arial" panose="020B0604020202020204" pitchFamily="34" charset="0"/>
                <a:ea typeface="Intel Clear" panose="020B0604020203020204" pitchFamily="34" charset="0"/>
                <a:cs typeface="Arial" panose="020B0604020202020204" pitchFamily="34" charset="0"/>
              </a:rPr>
              <a:t>abstract submission process </a:t>
            </a:r>
          </a:p>
          <a:p>
            <a:pPr>
              <a:lnSpc>
                <a:spcPct val="107000"/>
              </a:lnSpc>
            </a:pPr>
            <a:r>
              <a:rPr lang="en-US" sz="400" dirty="0">
                <a:latin typeface="Arial" panose="020B0604020202020204" pitchFamily="34" charset="0"/>
                <a:ea typeface="Intel Clear" panose="020B0604020203020204" pitchFamily="34" charset="0"/>
                <a:cs typeface="Arial" panose="020B0604020202020204" pitchFamily="34" charset="0"/>
              </a:rPr>
              <a:t> </a:t>
            </a:r>
            <a:endParaRPr lang="en-US" sz="1050" dirty="0">
              <a:latin typeface="Arial" panose="020B0604020202020204" pitchFamily="34" charset="0"/>
              <a:ea typeface="Intel Clear" panose="020B0604020203020204" pitchFamily="34" charset="0"/>
              <a:cs typeface="Arial" panose="020B0604020202020204" pitchFamily="34" charset="0"/>
            </a:endParaRPr>
          </a:p>
          <a:p>
            <a:pPr lvl="0">
              <a:lnSpc>
                <a:spcPct val="107000"/>
              </a:lnSpc>
            </a:pPr>
            <a:r>
              <a:rPr lang="en-GB" sz="1100" b="1" dirty="0" smtClean="0">
                <a:latin typeface="Arial" panose="020B0604020202020204" pitchFamily="34" charset="0"/>
                <a:ea typeface="Intel Clear" panose="020B0604020203020204" pitchFamily="34" charset="0"/>
                <a:cs typeface="Arial" panose="020B0604020202020204" pitchFamily="34" charset="0"/>
              </a:rPr>
              <a:t>Call for Abstracts:</a:t>
            </a:r>
            <a:r>
              <a:rPr lang="en-GB" sz="1100" dirty="0" smtClean="0">
                <a:latin typeface="Arial" panose="020B0604020202020204" pitchFamily="34" charset="0"/>
                <a:ea typeface="Intel Clear" panose="020B0604020203020204" pitchFamily="34" charset="0"/>
                <a:cs typeface="Arial" panose="020B0604020202020204" pitchFamily="34" charset="0"/>
              </a:rPr>
              <a:t> </a:t>
            </a:r>
            <a:r>
              <a:rPr lang="en-US" sz="1100" b="1" dirty="0">
                <a:solidFill>
                  <a:srgbClr val="00B0F0"/>
                </a:solidFill>
                <a:latin typeface="Arial" panose="020B0604020202020204" pitchFamily="34" charset="0"/>
                <a:ea typeface="Intel Clear" panose="020B0604020203020204" pitchFamily="34" charset="0"/>
                <a:cs typeface="Arial" panose="020B0604020202020204" pitchFamily="34" charset="0"/>
              </a:rPr>
              <a:t>coming soon</a:t>
            </a:r>
          </a:p>
          <a:p>
            <a:endParaRPr lang="en-GB" sz="1050" b="1" dirty="0" smtClean="0">
              <a:latin typeface="Arial" panose="020B0604020202020204" pitchFamily="34" charset="0"/>
              <a:ea typeface="Intel Clear" panose="020B0604020203020204" pitchFamily="34" charset="0"/>
              <a:cs typeface="Arial" panose="020B0604020202020204" pitchFamily="34" charset="0"/>
            </a:endParaRPr>
          </a:p>
          <a:p>
            <a:r>
              <a:rPr lang="en-GB" sz="1100" b="1" dirty="0" smtClean="0">
                <a:latin typeface="Arial" panose="020B0604020202020204" pitchFamily="34" charset="0"/>
                <a:ea typeface="Intel Clear" panose="020B0604020203020204" pitchFamily="34" charset="0"/>
                <a:cs typeface="Arial" panose="020B0604020202020204" pitchFamily="34" charset="0"/>
              </a:rPr>
              <a:t>Important </a:t>
            </a:r>
            <a:r>
              <a:rPr lang="en-GB" sz="1100" b="1" dirty="0">
                <a:latin typeface="Arial" panose="020B0604020202020204" pitchFamily="34" charset="0"/>
                <a:ea typeface="Intel Clear" panose="020B0604020203020204" pitchFamily="34" charset="0"/>
                <a:cs typeface="Arial" panose="020B0604020202020204" pitchFamily="34" charset="0"/>
              </a:rPr>
              <a:t>dates: </a:t>
            </a:r>
            <a:endParaRPr lang="en-US" sz="1100" b="1" dirty="0" smtClean="0">
              <a:solidFill>
                <a:srgbClr val="00B0F0"/>
              </a:solidFill>
              <a:latin typeface="Arial" panose="020B0604020202020204" pitchFamily="34" charset="0"/>
              <a:ea typeface="Intel Clear" panose="020B0604020203020204" pitchFamily="34" charset="0"/>
              <a:cs typeface="Arial" panose="020B0604020202020204" pitchFamily="34" charset="0"/>
            </a:endParaRPr>
          </a:p>
          <a:p>
            <a:pPr marL="274320" lvl="1" indent="-171450">
              <a:buFont typeface="Arial" panose="020B0604020202020204" pitchFamily="34" charset="0"/>
              <a:buChar char="•"/>
            </a:pPr>
            <a:r>
              <a:rPr lang="en-US" sz="1100" b="1" dirty="0" smtClean="0">
                <a:latin typeface="Arial" panose="020B0604020202020204" pitchFamily="34" charset="0"/>
                <a:cs typeface="Arial" panose="020B0604020202020204" pitchFamily="34" charset="0"/>
              </a:rPr>
              <a:t>Abstract submissions open: </a:t>
            </a:r>
            <a:r>
              <a:rPr lang="en-US" sz="1100" dirty="0">
                <a:latin typeface="Arial" panose="020B0604020202020204" pitchFamily="34" charset="0"/>
                <a:cs typeface="Arial" panose="020B0604020202020204" pitchFamily="34" charset="0"/>
              </a:rPr>
              <a:t>March </a:t>
            </a:r>
            <a:r>
              <a:rPr lang="en-US" sz="1100" dirty="0" smtClean="0">
                <a:latin typeface="Arial" panose="020B0604020202020204" pitchFamily="34" charset="0"/>
                <a:cs typeface="Arial" panose="020B0604020202020204" pitchFamily="34" charset="0"/>
              </a:rPr>
              <a:t>14, 2018</a:t>
            </a:r>
          </a:p>
          <a:p>
            <a:pPr marL="274320" lvl="1" indent="-171450">
              <a:buFont typeface="Arial" panose="020B0604020202020204" pitchFamily="34" charset="0"/>
              <a:buChar char="•"/>
            </a:pPr>
            <a:r>
              <a:rPr lang="en-US" sz="1100" b="1" dirty="0" smtClean="0">
                <a:latin typeface="Arial" panose="020B0604020202020204" pitchFamily="34" charset="0"/>
                <a:cs typeface="Arial" panose="020B0604020202020204" pitchFamily="34" charset="0"/>
              </a:rPr>
              <a:t>Abstracts </a:t>
            </a:r>
            <a:r>
              <a:rPr lang="en-US" sz="1100" b="1" dirty="0">
                <a:latin typeface="Arial" panose="020B0604020202020204" pitchFamily="34" charset="0"/>
                <a:cs typeface="Arial" panose="020B0604020202020204" pitchFamily="34" charset="0"/>
              </a:rPr>
              <a:t>due: </a:t>
            </a:r>
            <a:r>
              <a:rPr lang="en-US" sz="1100" dirty="0" smtClean="0">
                <a:latin typeface="Arial" panose="020B0604020202020204" pitchFamily="34" charset="0"/>
                <a:cs typeface="Arial" panose="020B0604020202020204" pitchFamily="34" charset="0"/>
              </a:rPr>
              <a:t>April 15, </a:t>
            </a:r>
            <a:r>
              <a:rPr lang="en-US" sz="1100" dirty="0">
                <a:latin typeface="Arial" panose="020B0604020202020204" pitchFamily="34" charset="0"/>
                <a:cs typeface="Arial" panose="020B0604020202020204" pitchFamily="34" charset="0"/>
              </a:rPr>
              <a:t>2018 (AoE) </a:t>
            </a:r>
          </a:p>
          <a:p>
            <a:pPr marL="274320" lvl="1"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Presenters notified: </a:t>
            </a:r>
            <a:r>
              <a:rPr lang="en-US" sz="1100" dirty="0" smtClean="0">
                <a:latin typeface="Arial" panose="020B0604020202020204" pitchFamily="34" charset="0"/>
                <a:cs typeface="Arial" panose="020B0604020202020204" pitchFamily="34" charset="0"/>
              </a:rPr>
              <a:t>May 13, </a:t>
            </a:r>
            <a:r>
              <a:rPr lang="en-US" sz="1100" dirty="0">
                <a:latin typeface="Arial" panose="020B0604020202020204" pitchFamily="34" charset="0"/>
                <a:cs typeface="Arial" panose="020B0604020202020204" pitchFamily="34" charset="0"/>
              </a:rPr>
              <a:t>2018 (AoE)</a:t>
            </a:r>
          </a:p>
          <a:p>
            <a:pPr marL="274320" lvl="1"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Final presentations: </a:t>
            </a:r>
            <a:r>
              <a:rPr lang="en-US" sz="1100" dirty="0" smtClean="0">
                <a:latin typeface="Arial" panose="020B0604020202020204" pitchFamily="34" charset="0"/>
                <a:cs typeface="Arial" panose="020B0604020202020204" pitchFamily="34" charset="0"/>
              </a:rPr>
              <a:t>June 27, </a:t>
            </a:r>
            <a:r>
              <a:rPr lang="en-US" sz="1100" dirty="0" smtClean="0">
                <a:latin typeface="Arial" panose="020B0604020202020204" pitchFamily="34" charset="0"/>
                <a:cs typeface="Arial" panose="020B0604020202020204" pitchFamily="34" charset="0"/>
              </a:rPr>
              <a:t>2018</a:t>
            </a:r>
            <a:endParaRPr lang="en-US" sz="1100" b="1" dirty="0">
              <a:solidFill>
                <a:srgbClr val="00B0F0"/>
              </a:solidFill>
              <a:latin typeface="Arial" panose="020B0604020202020204" pitchFamily="34" charset="0"/>
              <a:ea typeface="Intel Clear" panose="020B0604020203020204" pitchFamily="34" charset="0"/>
              <a:cs typeface="Arial" panose="020B0604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2593" y="735775"/>
            <a:ext cx="1926282" cy="826605"/>
          </a:xfrm>
          <a:prstGeom prst="rect">
            <a:avLst/>
          </a:prstGeom>
        </p:spPr>
      </p:pic>
    </p:spTree>
    <p:extLst>
      <p:ext uri="{BB962C8B-B14F-4D97-AF65-F5344CB8AC3E}">
        <p14:creationId xmlns:p14="http://schemas.microsoft.com/office/powerpoint/2010/main" val="3811790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4031" y="0"/>
            <a:ext cx="9144000" cy="1696278"/>
          </a:xfrm>
          <a:prstGeom prst="rect">
            <a:avLst/>
          </a:prstGeom>
        </p:spPr>
      </p:pic>
      <p:sp>
        <p:nvSpPr>
          <p:cNvPr id="11" name="Rectangle 10"/>
          <p:cNvSpPr/>
          <p:nvPr/>
        </p:nvSpPr>
        <p:spPr>
          <a:xfrm>
            <a:off x="561596" y="1858780"/>
            <a:ext cx="8050788" cy="3072636"/>
          </a:xfrm>
          <a:prstGeom prst="rect">
            <a:avLst/>
          </a:prstGeom>
        </p:spPr>
        <p:txBody>
          <a:bodyPr wrap="square">
            <a:spAutoFit/>
          </a:bodyPr>
          <a:lstStyle/>
          <a:p>
            <a:pPr algn="ctr">
              <a:lnSpc>
                <a:spcPct val="107000"/>
              </a:lnSpc>
            </a:pPr>
            <a:r>
              <a:rPr lang="en-US" sz="1000" dirty="0" smtClean="0">
                <a:latin typeface="Intel Clear" panose="020B0604020203020204" pitchFamily="34" charset="0"/>
                <a:ea typeface="Intel Clear" panose="020B0604020203020204" pitchFamily="34" charset="0"/>
                <a:cs typeface="Intel Clear" panose="020B0604020203020204" pitchFamily="34" charset="0"/>
              </a:rPr>
              <a:t>Focused on </a:t>
            </a:r>
            <a:r>
              <a:rPr lang="en-US" sz="1000" dirty="0">
                <a:latin typeface="Intel Clear" panose="020B0604020203020204" pitchFamily="34" charset="0"/>
                <a:ea typeface="Intel Clear" panose="020B0604020203020204" pitchFamily="34" charset="0"/>
                <a:cs typeface="Intel Clear" panose="020B0604020203020204" pitchFamily="34" charset="0"/>
              </a:rPr>
              <a:t>all aspects of </a:t>
            </a:r>
            <a:r>
              <a:rPr lang="en-US" sz="1000" dirty="0" smtClean="0">
                <a:latin typeface="Intel Clear" panose="020B0604020203020204" pitchFamily="34" charset="0"/>
                <a:ea typeface="Intel Clear" panose="020B0604020203020204" pitchFamily="34" charset="0"/>
                <a:cs typeface="Intel Clear" panose="020B0604020203020204" pitchFamily="34" charset="0"/>
              </a:rPr>
              <a:t>employing, adopting </a:t>
            </a:r>
            <a:r>
              <a:rPr lang="en-US" sz="1000" dirty="0">
                <a:latin typeface="Intel Clear" panose="020B0604020203020204" pitchFamily="34" charset="0"/>
                <a:ea typeface="Intel Clear" panose="020B0604020203020204" pitchFamily="34" charset="0"/>
                <a:cs typeface="Intel Clear" panose="020B0604020203020204" pitchFamily="34" charset="0"/>
              </a:rPr>
              <a:t>many-core processing technologies and techniques for optimal application </a:t>
            </a:r>
            <a:r>
              <a:rPr lang="en-US" sz="1000" dirty="0" smtClean="0">
                <a:latin typeface="Intel Clear" panose="020B0604020203020204" pitchFamily="34" charset="0"/>
                <a:ea typeface="Intel Clear" panose="020B0604020203020204" pitchFamily="34" charset="0"/>
                <a:cs typeface="Intel Clear" panose="020B0604020203020204" pitchFamily="34" charset="0"/>
              </a:rPr>
              <a:t>execution. </a:t>
            </a:r>
          </a:p>
          <a:p>
            <a:pPr algn="ctr">
              <a:lnSpc>
                <a:spcPct val="107000"/>
              </a:lnSpc>
            </a:pPr>
            <a:r>
              <a:rPr lang="en-US" sz="1000" dirty="0" smtClean="0">
                <a:latin typeface="Intel Clear" panose="020B0604020203020204" pitchFamily="34" charset="0"/>
                <a:ea typeface="Intel Clear" panose="020B0604020203020204" pitchFamily="34" charset="0"/>
                <a:cs typeface="Intel Clear" panose="020B0604020203020204" pitchFamily="34" charset="0"/>
              </a:rPr>
              <a:t>Including </a:t>
            </a:r>
            <a:r>
              <a:rPr lang="en-US" sz="1000" dirty="0">
                <a:latin typeface="Intel Clear" panose="020B0604020203020204" pitchFamily="34" charset="0"/>
                <a:ea typeface="Intel Clear" panose="020B0604020203020204" pitchFamily="34" charset="0"/>
                <a:cs typeface="Intel Clear" panose="020B0604020203020204" pitchFamily="34" charset="0"/>
              </a:rPr>
              <a:t>topics that cover system hardware beyond the processor </a:t>
            </a:r>
            <a:r>
              <a:rPr lang="en-US" sz="1000" dirty="0" smtClean="0">
                <a:latin typeface="Intel Clear" panose="020B0604020203020204" pitchFamily="34" charset="0"/>
                <a:ea typeface="Intel Clear" panose="020B0604020203020204" pitchFamily="34" charset="0"/>
                <a:cs typeface="Intel Clear" panose="020B0604020203020204" pitchFamily="34" charset="0"/>
              </a:rPr>
              <a:t>(memory</a:t>
            </a:r>
            <a:r>
              <a:rPr lang="en-US" sz="1000" dirty="0">
                <a:latin typeface="Intel Clear" panose="020B0604020203020204" pitchFamily="34" charset="0"/>
                <a:ea typeface="Intel Clear" panose="020B0604020203020204" pitchFamily="34" charset="0"/>
                <a:cs typeface="Intel Clear" panose="020B0604020203020204" pitchFamily="34" charset="0"/>
              </a:rPr>
              <a:t>, </a:t>
            </a:r>
            <a:r>
              <a:rPr lang="en-US" sz="1000" dirty="0" smtClean="0">
                <a:latin typeface="Intel Clear" panose="020B0604020203020204" pitchFamily="34" charset="0"/>
                <a:ea typeface="Intel Clear" panose="020B0604020203020204" pitchFamily="34" charset="0"/>
                <a:cs typeface="Intel Clear" panose="020B0604020203020204" pitchFamily="34" charset="0"/>
              </a:rPr>
              <a:t>interconnect, etc.), software tools, programming </a:t>
            </a:r>
          </a:p>
          <a:p>
            <a:pPr algn="ctr">
              <a:lnSpc>
                <a:spcPct val="107000"/>
              </a:lnSpc>
            </a:pPr>
            <a:r>
              <a:rPr lang="en-US" sz="1000" dirty="0" smtClean="0">
                <a:latin typeface="Intel Clear" panose="020B0604020203020204" pitchFamily="34" charset="0"/>
                <a:ea typeface="Intel Clear" panose="020B0604020203020204" pitchFamily="34" charset="0"/>
                <a:cs typeface="Intel Clear" panose="020B0604020203020204" pitchFamily="34" charset="0"/>
              </a:rPr>
              <a:t>models, new </a:t>
            </a:r>
            <a:r>
              <a:rPr lang="en-US" sz="1000" dirty="0">
                <a:latin typeface="Intel Clear" panose="020B0604020203020204" pitchFamily="34" charset="0"/>
                <a:ea typeface="Intel Clear" panose="020B0604020203020204" pitchFamily="34" charset="0"/>
                <a:cs typeface="Intel Clear" panose="020B0604020203020204" pitchFamily="34" charset="0"/>
              </a:rPr>
              <a:t>workloads </a:t>
            </a:r>
            <a:r>
              <a:rPr lang="en-US" sz="1000" dirty="0" smtClean="0">
                <a:latin typeface="Intel Clear" panose="020B0604020203020204" pitchFamily="34" charset="0"/>
                <a:ea typeface="Intel Clear" panose="020B0604020203020204" pitchFamily="34" charset="0"/>
                <a:cs typeface="Intel Clear" panose="020B0604020203020204" pitchFamily="34" charset="0"/>
              </a:rPr>
              <a:t>(visualization</a:t>
            </a:r>
            <a:r>
              <a:rPr lang="en-US" sz="1000" dirty="0">
                <a:latin typeface="Intel Clear" panose="020B0604020203020204" pitchFamily="34" charset="0"/>
                <a:ea typeface="Intel Clear" panose="020B0604020203020204" pitchFamily="34" charset="0"/>
                <a:cs typeface="Intel Clear" panose="020B0604020203020204" pitchFamily="34" charset="0"/>
              </a:rPr>
              <a:t>, data analytics, machine </a:t>
            </a:r>
            <a:r>
              <a:rPr lang="en-US" sz="1000" dirty="0" smtClean="0">
                <a:latin typeface="Intel Clear" panose="020B0604020203020204" pitchFamily="34" charset="0"/>
                <a:ea typeface="Intel Clear" panose="020B0604020203020204" pitchFamily="34" charset="0"/>
                <a:cs typeface="Intel Clear" panose="020B0604020203020204" pitchFamily="34" charset="0"/>
              </a:rPr>
              <a:t>learning, etc.) and more.</a:t>
            </a:r>
            <a:endParaRPr lang="en-US" sz="1000" dirty="0">
              <a:latin typeface="Intel Clear" panose="020B0604020203020204" pitchFamily="34" charset="0"/>
              <a:ea typeface="Intel Clear" panose="020B0604020203020204" pitchFamily="34" charset="0"/>
              <a:cs typeface="Intel Clear" panose="020B0604020203020204" pitchFamily="34" charset="0"/>
            </a:endParaRPr>
          </a:p>
          <a:p>
            <a:pPr>
              <a:lnSpc>
                <a:spcPct val="107000"/>
              </a:lnSpc>
            </a:pPr>
            <a:r>
              <a:rPr lang="en-US" sz="500" b="1" dirty="0">
                <a:latin typeface="Intel Clear" panose="020B0604020203020204" pitchFamily="34" charset="0"/>
                <a:ea typeface="Intel Clear" panose="020B0604020203020204" pitchFamily="34" charset="0"/>
                <a:cs typeface="Intel Clear" panose="020B0604020203020204" pitchFamily="34" charset="0"/>
              </a:rPr>
              <a:t> </a:t>
            </a:r>
            <a:endParaRPr lang="en-US" sz="500" b="1" dirty="0" smtClean="0">
              <a:latin typeface="Intel Clear" panose="020B0604020203020204" pitchFamily="34" charset="0"/>
              <a:ea typeface="Intel Clear" panose="020B0604020203020204" pitchFamily="34" charset="0"/>
              <a:cs typeface="Intel Clear" panose="020B0604020203020204" pitchFamily="34" charset="0"/>
            </a:endParaRPr>
          </a:p>
          <a:p>
            <a:pPr>
              <a:lnSpc>
                <a:spcPct val="107000"/>
              </a:lnSpc>
            </a:pPr>
            <a:endParaRPr lang="en-US" sz="500" dirty="0">
              <a:latin typeface="Intel Clear" panose="020B0604020203020204" pitchFamily="34" charset="0"/>
              <a:ea typeface="Intel Clear" panose="020B0604020203020204" pitchFamily="34" charset="0"/>
              <a:cs typeface="Intel Clear" panose="020B0604020203020204" pitchFamily="34" charset="0"/>
            </a:endParaRPr>
          </a:p>
          <a:p>
            <a:pPr>
              <a:lnSpc>
                <a:spcPct val="107000"/>
              </a:lnSpc>
            </a:pPr>
            <a:r>
              <a:rPr lang="en-US" sz="1050" b="1" dirty="0">
                <a:latin typeface="Intel Clear" panose="020B0604020203020204" pitchFamily="34" charset="0"/>
                <a:ea typeface="Intel Clear" panose="020B0604020203020204" pitchFamily="34" charset="0"/>
                <a:cs typeface="Intel Clear" panose="020B0604020203020204" pitchFamily="34" charset="0"/>
              </a:rPr>
              <a:t>Date:</a:t>
            </a:r>
            <a:r>
              <a:rPr lang="en-US" sz="1050" dirty="0">
                <a:latin typeface="Intel Clear" panose="020B0604020203020204" pitchFamily="34" charset="0"/>
                <a:ea typeface="Intel Clear" panose="020B0604020203020204" pitchFamily="34" charset="0"/>
                <a:cs typeface="Intel Clear" panose="020B0604020203020204" pitchFamily="34" charset="0"/>
              </a:rPr>
              <a:t> </a:t>
            </a:r>
            <a:r>
              <a:rPr lang="en-US" sz="1050" dirty="0" smtClean="0">
                <a:latin typeface="Intel Clear" panose="020B0604020203020204" pitchFamily="34" charset="0"/>
                <a:ea typeface="Intel Clear" panose="020B0604020203020204" pitchFamily="34" charset="0"/>
                <a:cs typeface="Intel Clear" panose="020B0604020203020204" pitchFamily="34" charset="0"/>
              </a:rPr>
              <a:t>September 25-28, </a:t>
            </a:r>
            <a:r>
              <a:rPr lang="en-US" sz="1050" dirty="0">
                <a:latin typeface="Intel Clear" panose="020B0604020203020204" pitchFamily="34" charset="0"/>
                <a:ea typeface="Intel Clear" panose="020B0604020203020204" pitchFamily="34" charset="0"/>
                <a:cs typeface="Intel Clear" panose="020B0604020203020204" pitchFamily="34" charset="0"/>
              </a:rPr>
              <a:t>2018</a:t>
            </a:r>
          </a:p>
          <a:p>
            <a:pPr>
              <a:lnSpc>
                <a:spcPct val="107000"/>
              </a:lnSpc>
            </a:pPr>
            <a:r>
              <a:rPr lang="en-US" sz="400" dirty="0">
                <a:latin typeface="Intel Clear" panose="020B0604020203020204" pitchFamily="34" charset="0"/>
                <a:ea typeface="Intel Clear" panose="020B0604020203020204" pitchFamily="34" charset="0"/>
                <a:cs typeface="Intel Clear" panose="020B0604020203020204" pitchFamily="34" charset="0"/>
              </a:rPr>
              <a:t> </a:t>
            </a:r>
            <a:endParaRPr lang="en-US" sz="1050" dirty="0">
              <a:latin typeface="Intel Clear" panose="020B0604020203020204" pitchFamily="34" charset="0"/>
              <a:ea typeface="Intel Clear" panose="020B0604020203020204" pitchFamily="34" charset="0"/>
              <a:cs typeface="Intel Clear" panose="020B0604020203020204" pitchFamily="34" charset="0"/>
            </a:endParaRPr>
          </a:p>
          <a:p>
            <a:pPr>
              <a:lnSpc>
                <a:spcPct val="107000"/>
              </a:lnSpc>
            </a:pPr>
            <a:r>
              <a:rPr lang="en-US" sz="1050" b="1" dirty="0">
                <a:latin typeface="Intel Clear" panose="020B0604020203020204" pitchFamily="34" charset="0"/>
                <a:ea typeface="Intel Clear" panose="020B0604020203020204" pitchFamily="34" charset="0"/>
                <a:cs typeface="Intel Clear" panose="020B0604020203020204" pitchFamily="34" charset="0"/>
              </a:rPr>
              <a:t>Location:</a:t>
            </a:r>
            <a:r>
              <a:rPr lang="en-US" sz="1050" dirty="0">
                <a:latin typeface="Intel Clear" panose="020B0604020203020204" pitchFamily="34" charset="0"/>
                <a:ea typeface="Intel Clear" panose="020B0604020203020204" pitchFamily="34" charset="0"/>
                <a:cs typeface="Intel Clear" panose="020B0604020203020204" pitchFamily="34" charset="0"/>
              </a:rPr>
              <a:t> Intel Corporation (Jones Farm Conference Center, JFCC Building, 2111 NE 25</a:t>
            </a:r>
            <a:r>
              <a:rPr lang="en-US" sz="1050" baseline="30000" dirty="0">
                <a:latin typeface="Intel Clear" panose="020B0604020203020204" pitchFamily="34" charset="0"/>
                <a:ea typeface="Intel Clear" panose="020B0604020203020204" pitchFamily="34" charset="0"/>
                <a:cs typeface="Intel Clear" panose="020B0604020203020204" pitchFamily="34" charset="0"/>
              </a:rPr>
              <a:t>th</a:t>
            </a:r>
            <a:r>
              <a:rPr lang="en-US" sz="1050" dirty="0">
                <a:latin typeface="Intel Clear" panose="020B0604020203020204" pitchFamily="34" charset="0"/>
                <a:ea typeface="Intel Clear" panose="020B0604020203020204" pitchFamily="34" charset="0"/>
                <a:cs typeface="Intel Clear" panose="020B0604020203020204" pitchFamily="34" charset="0"/>
              </a:rPr>
              <a:t> Avenue Hillsboro, Oregon 97124</a:t>
            </a:r>
            <a:r>
              <a:rPr lang="en-US" sz="1050" dirty="0" smtClean="0">
                <a:latin typeface="Intel Clear" panose="020B0604020203020204" pitchFamily="34" charset="0"/>
                <a:ea typeface="Intel Clear" panose="020B0604020203020204" pitchFamily="34" charset="0"/>
                <a:cs typeface="Intel Clear" panose="020B0604020203020204" pitchFamily="34" charset="0"/>
              </a:rPr>
              <a:t>)</a:t>
            </a:r>
          </a:p>
          <a:p>
            <a:pPr>
              <a:lnSpc>
                <a:spcPct val="107000"/>
              </a:lnSpc>
            </a:pPr>
            <a:r>
              <a:rPr lang="en-US" sz="400" dirty="0" smtClean="0">
                <a:latin typeface="Intel Clear" panose="020B0604020203020204" pitchFamily="34" charset="0"/>
                <a:ea typeface="Intel Clear" panose="020B0604020203020204" pitchFamily="34" charset="0"/>
                <a:cs typeface="Intel Clear" panose="020B0604020203020204" pitchFamily="34" charset="0"/>
              </a:rPr>
              <a:t> </a:t>
            </a:r>
            <a:endParaRPr lang="en-US" sz="1050" dirty="0" smtClean="0">
              <a:latin typeface="Intel Clear" panose="020B0604020203020204" pitchFamily="34" charset="0"/>
              <a:ea typeface="Intel Clear" panose="020B0604020203020204" pitchFamily="34" charset="0"/>
              <a:cs typeface="Intel Clear" panose="020B0604020203020204" pitchFamily="34" charset="0"/>
            </a:endParaRPr>
          </a:p>
          <a:p>
            <a:pPr>
              <a:lnSpc>
                <a:spcPct val="107000"/>
              </a:lnSpc>
            </a:pPr>
            <a:r>
              <a:rPr lang="en-US" sz="1050" b="1" dirty="0" smtClean="0">
                <a:latin typeface="Intel Clear" panose="020B0604020203020204" pitchFamily="34" charset="0"/>
                <a:ea typeface="Intel Clear" panose="020B0604020203020204" pitchFamily="34" charset="0"/>
                <a:cs typeface="Intel Clear" panose="020B0604020203020204" pitchFamily="34" charset="0"/>
              </a:rPr>
              <a:t>Registration: </a:t>
            </a:r>
            <a:r>
              <a:rPr lang="en-US" sz="1050" b="1" dirty="0" smtClean="0">
                <a:solidFill>
                  <a:srgbClr val="00B0F0"/>
                </a:solidFill>
                <a:latin typeface="Intel Clear" panose="020B0604020203020204" pitchFamily="34" charset="0"/>
                <a:ea typeface="Intel Clear" panose="020B0604020203020204" pitchFamily="34" charset="0"/>
                <a:cs typeface="Intel Clear" panose="020B0604020203020204" pitchFamily="34" charset="0"/>
              </a:rPr>
              <a:t>coming soon</a:t>
            </a:r>
            <a:endParaRPr lang="en-US" sz="1050" b="1" dirty="0">
              <a:solidFill>
                <a:srgbClr val="00B0F0"/>
              </a:solidFill>
              <a:latin typeface="Intel Clear" panose="020B0604020203020204" pitchFamily="34" charset="0"/>
              <a:ea typeface="Intel Clear" panose="020B0604020203020204" pitchFamily="34" charset="0"/>
              <a:cs typeface="Intel Clear" panose="020B0604020203020204" pitchFamily="34" charset="0"/>
            </a:endParaRPr>
          </a:p>
          <a:p>
            <a:pPr>
              <a:lnSpc>
                <a:spcPct val="107000"/>
              </a:lnSpc>
            </a:pPr>
            <a:r>
              <a:rPr lang="en-US" sz="400" b="1" dirty="0">
                <a:latin typeface="Intel Clear" panose="020B0604020203020204" pitchFamily="34" charset="0"/>
                <a:ea typeface="Intel Clear" panose="020B0604020203020204" pitchFamily="34" charset="0"/>
                <a:cs typeface="Intel Clear" panose="020B0604020203020204" pitchFamily="34" charset="0"/>
              </a:rPr>
              <a:t> </a:t>
            </a:r>
            <a:endParaRPr lang="en-US" sz="1050" dirty="0">
              <a:latin typeface="Intel Clear" panose="020B0604020203020204" pitchFamily="34" charset="0"/>
              <a:ea typeface="Intel Clear" panose="020B0604020203020204" pitchFamily="34" charset="0"/>
              <a:cs typeface="Intel Clear" panose="020B0604020203020204" pitchFamily="34" charset="0"/>
            </a:endParaRPr>
          </a:p>
          <a:p>
            <a:pPr>
              <a:lnSpc>
                <a:spcPct val="107000"/>
              </a:lnSpc>
            </a:pPr>
            <a:r>
              <a:rPr lang="en-US" sz="1050" b="1" dirty="0">
                <a:latin typeface="Intel Clear" panose="020B0604020203020204" pitchFamily="34" charset="0"/>
                <a:ea typeface="Intel Clear" panose="020B0604020203020204" pitchFamily="34" charset="0"/>
                <a:cs typeface="Intel Clear" panose="020B0604020203020204" pitchFamily="34" charset="0"/>
              </a:rPr>
              <a:t>Agenda:</a:t>
            </a:r>
            <a:r>
              <a:rPr lang="en-US" sz="1050" dirty="0">
                <a:latin typeface="Intel Clear" panose="020B0604020203020204" pitchFamily="34" charset="0"/>
                <a:ea typeface="Intel Clear" panose="020B0604020203020204" pitchFamily="34" charset="0"/>
                <a:cs typeface="Intel Clear" panose="020B0604020203020204" pitchFamily="34" charset="0"/>
              </a:rPr>
              <a:t> </a:t>
            </a:r>
            <a:r>
              <a:rPr lang="en-US" sz="1050" dirty="0" smtClean="0">
                <a:latin typeface="Intel Clear" panose="020B0604020203020204" pitchFamily="34" charset="0"/>
                <a:ea typeface="Intel Clear" panose="020B0604020203020204" pitchFamily="34" charset="0"/>
                <a:cs typeface="Intel Clear" panose="020B0604020203020204" pitchFamily="34" charset="0"/>
              </a:rPr>
              <a:t>to be featured on the website, upon completion of </a:t>
            </a:r>
            <a:r>
              <a:rPr lang="en-GB" sz="1050" dirty="0" smtClean="0">
                <a:latin typeface="Intel Clear" panose="020B0604020203020204" pitchFamily="34" charset="0"/>
                <a:ea typeface="Intel Clear" panose="020B0604020203020204" pitchFamily="34" charset="0"/>
                <a:cs typeface="Intel Clear" panose="020B0604020203020204" pitchFamily="34" charset="0"/>
              </a:rPr>
              <a:t>abstract submission process </a:t>
            </a:r>
          </a:p>
          <a:p>
            <a:pPr>
              <a:lnSpc>
                <a:spcPct val="107000"/>
              </a:lnSpc>
            </a:pPr>
            <a:endParaRPr lang="en-GB" sz="500" dirty="0">
              <a:latin typeface="Intel Clear" panose="020B0604020203020204" pitchFamily="34" charset="0"/>
              <a:ea typeface="Intel Clear" panose="020B0604020203020204" pitchFamily="34" charset="0"/>
              <a:cs typeface="Intel Clear" panose="020B0604020203020204" pitchFamily="34" charset="0"/>
            </a:endParaRPr>
          </a:p>
          <a:p>
            <a:pPr>
              <a:lnSpc>
                <a:spcPct val="107000"/>
              </a:lnSpc>
            </a:pPr>
            <a:r>
              <a:rPr lang="en-GB" sz="1050" b="1" dirty="0">
                <a:latin typeface="Intel Clear" panose="020B0604020203020204" pitchFamily="34" charset="0"/>
                <a:ea typeface="Intel Clear" panose="020B0604020203020204" pitchFamily="34" charset="0"/>
                <a:cs typeface="Intel Clear" panose="020B0604020203020204" pitchFamily="34" charset="0"/>
              </a:rPr>
              <a:t>Cost: </a:t>
            </a:r>
            <a:r>
              <a:rPr lang="en-GB" sz="1050" dirty="0">
                <a:latin typeface="Intel Clear" panose="020B0604020203020204" pitchFamily="34" charset="0"/>
                <a:ea typeface="Intel Clear" panose="020B0604020203020204" pitchFamily="34" charset="0"/>
                <a:cs typeface="Intel Clear" panose="020B0604020203020204" pitchFamily="34" charset="0"/>
              </a:rPr>
              <a:t>Free and open to the public </a:t>
            </a:r>
            <a:r>
              <a:rPr lang="en-US" sz="1050" dirty="0" smtClean="0">
                <a:latin typeface="Intel Clear" panose="020B0604020203020204" pitchFamily="34" charset="0"/>
                <a:ea typeface="Intel Clear" panose="020B0604020203020204" pitchFamily="34" charset="0"/>
                <a:cs typeface="Intel Clear" panose="020B0604020203020204" pitchFamily="34" charset="0"/>
              </a:rPr>
              <a:t>meeting </a:t>
            </a:r>
            <a:r>
              <a:rPr lang="en-US" sz="1050" dirty="0">
                <a:latin typeface="Intel Clear" panose="020B0604020203020204" pitchFamily="34" charset="0"/>
                <a:ea typeface="Intel Clear" panose="020B0604020203020204" pitchFamily="34" charset="0"/>
                <a:cs typeface="Intel Clear" panose="020B0604020203020204" pitchFamily="34" charset="0"/>
              </a:rPr>
              <a:t>and all are welcome to join</a:t>
            </a:r>
            <a:r>
              <a:rPr lang="en-US" sz="1050" b="1" dirty="0">
                <a:latin typeface="Intel Clear" panose="020B0604020203020204" pitchFamily="34" charset="0"/>
                <a:ea typeface="Intel Clear" panose="020B0604020203020204" pitchFamily="34" charset="0"/>
                <a:cs typeface="Intel Clear" panose="020B0604020203020204" pitchFamily="34" charset="0"/>
              </a:rPr>
              <a:t> </a:t>
            </a:r>
          </a:p>
          <a:p>
            <a:pPr>
              <a:lnSpc>
                <a:spcPct val="107000"/>
              </a:lnSpc>
            </a:pPr>
            <a:r>
              <a:rPr lang="en-US" sz="400" dirty="0">
                <a:latin typeface="Intel Clear" panose="020B0604020203020204" pitchFamily="34" charset="0"/>
                <a:ea typeface="Intel Clear" panose="020B0604020203020204" pitchFamily="34" charset="0"/>
                <a:cs typeface="Intel Clear" panose="020B0604020203020204" pitchFamily="34" charset="0"/>
              </a:rPr>
              <a:t> </a:t>
            </a:r>
            <a:endParaRPr lang="en-US" sz="1050" dirty="0">
              <a:latin typeface="Intel Clear" panose="020B0604020203020204" pitchFamily="34" charset="0"/>
              <a:ea typeface="Intel Clear" panose="020B0604020203020204" pitchFamily="34" charset="0"/>
              <a:cs typeface="Intel Clear" panose="020B0604020203020204" pitchFamily="34" charset="0"/>
            </a:endParaRPr>
          </a:p>
          <a:p>
            <a:pPr lvl="0">
              <a:lnSpc>
                <a:spcPct val="107000"/>
              </a:lnSpc>
            </a:pPr>
            <a:r>
              <a:rPr lang="en-GB" sz="1050" b="1" dirty="0" smtClean="0">
                <a:latin typeface="Intel Clear" panose="020B0604020203020204" pitchFamily="34" charset="0"/>
                <a:ea typeface="Intel Clear" panose="020B0604020203020204" pitchFamily="34" charset="0"/>
                <a:cs typeface="Intel Clear" panose="020B0604020203020204" pitchFamily="34" charset="0"/>
              </a:rPr>
              <a:t>Call for Abstracts:</a:t>
            </a:r>
            <a:r>
              <a:rPr lang="en-GB" sz="1050" dirty="0" smtClean="0">
                <a:latin typeface="Intel Clear" panose="020B0604020203020204" pitchFamily="34" charset="0"/>
                <a:ea typeface="Intel Clear" panose="020B0604020203020204" pitchFamily="34" charset="0"/>
                <a:cs typeface="Intel Clear" panose="020B0604020203020204" pitchFamily="34" charset="0"/>
              </a:rPr>
              <a:t> </a:t>
            </a:r>
            <a:r>
              <a:rPr lang="en-US" sz="1050" b="1" dirty="0">
                <a:solidFill>
                  <a:srgbClr val="00B0F0"/>
                </a:solidFill>
                <a:latin typeface="Intel Clear" panose="020B0604020203020204" pitchFamily="34" charset="0"/>
                <a:ea typeface="Intel Clear" panose="020B0604020203020204" pitchFamily="34" charset="0"/>
                <a:cs typeface="Intel Clear" panose="020B0604020203020204" pitchFamily="34" charset="0"/>
              </a:rPr>
              <a:t>coming soon</a:t>
            </a:r>
          </a:p>
          <a:p>
            <a:endParaRPr lang="en-GB" sz="1050" b="1" dirty="0" smtClean="0">
              <a:latin typeface="Intel Clear" panose="020B0604020203020204" pitchFamily="34" charset="0"/>
              <a:ea typeface="Intel Clear" panose="020B0604020203020204" pitchFamily="34" charset="0"/>
              <a:cs typeface="Intel Clear" panose="020B0604020203020204" pitchFamily="34" charset="0"/>
            </a:endParaRPr>
          </a:p>
          <a:p>
            <a:r>
              <a:rPr lang="en-GB" sz="1050" b="1" dirty="0" smtClean="0">
                <a:latin typeface="Intel Clear" panose="020B0604020203020204" pitchFamily="34" charset="0"/>
                <a:ea typeface="Intel Clear" panose="020B0604020203020204" pitchFamily="34" charset="0"/>
                <a:cs typeface="Intel Clear" panose="020B0604020203020204" pitchFamily="34" charset="0"/>
              </a:rPr>
              <a:t>Important </a:t>
            </a:r>
            <a:r>
              <a:rPr lang="en-GB" sz="1050" b="1" dirty="0">
                <a:latin typeface="Intel Clear" panose="020B0604020203020204" pitchFamily="34" charset="0"/>
                <a:ea typeface="Intel Clear" panose="020B0604020203020204" pitchFamily="34" charset="0"/>
                <a:cs typeface="Intel Clear" panose="020B0604020203020204" pitchFamily="34" charset="0"/>
              </a:rPr>
              <a:t>dates: </a:t>
            </a:r>
            <a:endParaRPr lang="en-US" sz="1050" b="1" dirty="0" smtClean="0">
              <a:solidFill>
                <a:srgbClr val="00B0F0"/>
              </a:solidFill>
              <a:latin typeface="Intel Clear" panose="020B0604020203020204" pitchFamily="34" charset="0"/>
              <a:ea typeface="Intel Clear" panose="020B0604020203020204" pitchFamily="34" charset="0"/>
              <a:cs typeface="Intel Clear" panose="020B0604020203020204" pitchFamily="34" charset="0"/>
            </a:endParaRPr>
          </a:p>
          <a:p>
            <a:pPr marL="274320" lvl="1" indent="-171450">
              <a:buFont typeface="Arial" panose="020B0604020202020204" pitchFamily="34" charset="0"/>
              <a:buChar char="•"/>
            </a:pPr>
            <a:r>
              <a:rPr lang="en-US" sz="1000" b="1" dirty="0" smtClean="0">
                <a:latin typeface="Arial" panose="020B0604020202020204" pitchFamily="34" charset="0"/>
                <a:cs typeface="Arial" panose="020B0604020202020204" pitchFamily="34" charset="0"/>
              </a:rPr>
              <a:t>Abstract submissions open: </a:t>
            </a:r>
            <a:r>
              <a:rPr lang="en-US" sz="1000" dirty="0" smtClean="0">
                <a:latin typeface="Arial" panose="020B0604020202020204" pitchFamily="34" charset="0"/>
                <a:cs typeface="Arial" panose="020B0604020202020204" pitchFamily="34" charset="0"/>
              </a:rPr>
              <a:t>March 14, 2018</a:t>
            </a:r>
          </a:p>
          <a:p>
            <a:pPr marL="274320" lvl="1" indent="-171450">
              <a:buFont typeface="Arial" panose="020B0604020202020204" pitchFamily="34" charset="0"/>
              <a:buChar char="•"/>
            </a:pPr>
            <a:r>
              <a:rPr lang="en-US" sz="1000" b="1" dirty="0" smtClean="0">
                <a:latin typeface="Arial" panose="020B0604020202020204" pitchFamily="34" charset="0"/>
                <a:cs typeface="Arial" panose="020B0604020202020204" pitchFamily="34" charset="0"/>
              </a:rPr>
              <a:t>Abstracts </a:t>
            </a:r>
            <a:r>
              <a:rPr lang="en-US" sz="1000" b="1" dirty="0">
                <a:latin typeface="Arial" panose="020B0604020202020204" pitchFamily="34" charset="0"/>
                <a:cs typeface="Arial" panose="020B0604020202020204" pitchFamily="34" charset="0"/>
              </a:rPr>
              <a:t>due: </a:t>
            </a:r>
            <a:r>
              <a:rPr lang="en-US" sz="1000" dirty="0" smtClean="0">
                <a:latin typeface="Arial" panose="020B0604020202020204" pitchFamily="34" charset="0"/>
                <a:cs typeface="Arial" panose="020B0604020202020204" pitchFamily="34" charset="0"/>
              </a:rPr>
              <a:t>July 13, </a:t>
            </a:r>
            <a:r>
              <a:rPr lang="en-US" sz="1000" dirty="0">
                <a:latin typeface="Arial" panose="020B0604020202020204" pitchFamily="34" charset="0"/>
                <a:cs typeface="Arial" panose="020B0604020202020204" pitchFamily="34" charset="0"/>
              </a:rPr>
              <a:t>2018 (AoE) </a:t>
            </a:r>
          </a:p>
          <a:p>
            <a:pPr marL="274320" lvl="1"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Presenters notified: </a:t>
            </a:r>
            <a:r>
              <a:rPr lang="en-US" sz="1000" dirty="0" smtClean="0">
                <a:latin typeface="Arial" panose="020B0604020202020204" pitchFamily="34" charset="0"/>
                <a:cs typeface="Arial" panose="020B0604020202020204" pitchFamily="34" charset="0"/>
              </a:rPr>
              <a:t>July 25, </a:t>
            </a:r>
            <a:r>
              <a:rPr lang="en-US" sz="1000" dirty="0">
                <a:latin typeface="Arial" panose="020B0604020202020204" pitchFamily="34" charset="0"/>
                <a:cs typeface="Arial" panose="020B0604020202020204" pitchFamily="34" charset="0"/>
              </a:rPr>
              <a:t>2018 (AoE)</a:t>
            </a:r>
          </a:p>
          <a:p>
            <a:pPr marL="274320" lvl="1"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Final presentations: </a:t>
            </a:r>
            <a:r>
              <a:rPr lang="en-US" sz="1000" dirty="0" smtClean="0">
                <a:latin typeface="Arial" panose="020B0604020202020204" pitchFamily="34" charset="0"/>
                <a:cs typeface="Arial" panose="020B0604020202020204" pitchFamily="34" charset="0"/>
              </a:rPr>
              <a:t>September 24, 2018</a:t>
            </a:r>
            <a:endParaRPr lang="en-US" sz="1050" b="1" dirty="0">
              <a:solidFill>
                <a:srgbClr val="00B0F0"/>
              </a:solidFill>
              <a:latin typeface="Intel Clear" panose="020B0604020203020204" pitchFamily="34" charset="0"/>
              <a:ea typeface="Intel Clear" panose="020B0604020203020204" pitchFamily="34" charset="0"/>
              <a:cs typeface="Intel Clear" panose="020B0604020203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17" y="87870"/>
            <a:ext cx="1288213" cy="552797"/>
          </a:xfrm>
          <a:prstGeom prst="rect">
            <a:avLst/>
          </a:prstGeom>
        </p:spPr>
      </p:pic>
      <p:sp>
        <p:nvSpPr>
          <p:cNvPr id="2" name="TextBox 1"/>
          <p:cNvSpPr txBox="1"/>
          <p:nvPr/>
        </p:nvSpPr>
        <p:spPr>
          <a:xfrm>
            <a:off x="2499228" y="19955"/>
            <a:ext cx="3129864" cy="784830"/>
          </a:xfrm>
          <a:prstGeom prst="rect">
            <a:avLst/>
          </a:prstGeom>
          <a:noFill/>
        </p:spPr>
        <p:txBody>
          <a:bodyPr wrap="square" rtlCol="0">
            <a:spAutoFit/>
          </a:bodyPr>
          <a:lstStyle/>
          <a:p>
            <a:pPr algn="ctr"/>
            <a:r>
              <a:rPr lang="en-US" sz="1500" dirty="0" smtClean="0">
                <a:ln w="0"/>
                <a:effectLst>
                  <a:outerShdw blurRad="38100" dist="19050" dir="2700000" algn="tl" rotWithShape="0">
                    <a:schemeClr val="dk1">
                      <a:alpha val="40000"/>
                    </a:schemeClr>
                  </a:outerShdw>
                </a:effectLst>
              </a:rPr>
              <a:t>IXPUG Annual Fall Conference 2018</a:t>
            </a:r>
          </a:p>
          <a:p>
            <a:pPr algn="ctr"/>
            <a:r>
              <a:rPr lang="en-US" sz="1500" dirty="0" smtClean="0">
                <a:ln w="0"/>
                <a:effectLst>
                  <a:outerShdw blurRad="38100" dist="19050" dir="2700000" algn="tl" rotWithShape="0">
                    <a:schemeClr val="dk1">
                      <a:alpha val="40000"/>
                    </a:schemeClr>
                  </a:outerShdw>
                </a:effectLst>
              </a:rPr>
              <a:t>September 25 – 28, 2018</a:t>
            </a:r>
          </a:p>
          <a:p>
            <a:pPr algn="ctr"/>
            <a:r>
              <a:rPr lang="en-US" sz="1500" dirty="0" smtClean="0">
                <a:ln w="0"/>
                <a:effectLst>
                  <a:outerShdw blurRad="38100" dist="19050" dir="2700000" algn="tl" rotWithShape="0">
                    <a:schemeClr val="dk1">
                      <a:alpha val="40000"/>
                    </a:schemeClr>
                  </a:outerShdw>
                </a:effectLst>
              </a:rPr>
              <a:t>Hillsboro, Oregon </a:t>
            </a:r>
            <a:endParaRPr lang="en-US" sz="1500" dirty="0">
              <a:ln w="0"/>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4719" y="94215"/>
            <a:ext cx="969094" cy="4125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0304" y="87870"/>
            <a:ext cx="883945" cy="42518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5760" y="87870"/>
            <a:ext cx="645177" cy="425817"/>
          </a:xfrm>
          <a:prstGeom prst="rect">
            <a:avLst/>
          </a:prstGeom>
        </p:spPr>
      </p:pic>
    </p:spTree>
    <p:extLst>
      <p:ext uri="{BB962C8B-B14F-4D97-AF65-F5344CB8AC3E}">
        <p14:creationId xmlns:p14="http://schemas.microsoft.com/office/powerpoint/2010/main" val="1971420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3100</TotalTime>
  <Words>1414</Words>
  <Application>Microsoft Office PowerPoint</Application>
  <PresentationFormat>On-screen Show (16:9)</PresentationFormat>
  <Paragraphs>178</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Intel Clear</vt:lpstr>
      <vt:lpstr>Mangal</vt:lpstr>
      <vt:lpstr>Times New Roman</vt:lpstr>
      <vt:lpstr>Office Theme</vt:lpstr>
      <vt:lpstr>PowerPoint Presentation</vt:lpstr>
      <vt:lpstr>PowerPoint Presentation</vt:lpstr>
      <vt:lpstr>PowerPoint Presentation</vt:lpstr>
      <vt:lpstr>PowerPoint Presentation</vt:lpstr>
      <vt:lpstr>Past IXPUG Meetings</vt:lpstr>
      <vt:lpstr>Upcoming IXPUG Meetings</vt:lpstr>
      <vt:lpstr>PowerPoint Presentation</vt:lpstr>
      <vt:lpstr>PowerPoint Presentation</vt:lpstr>
      <vt:lpstr>PowerPoint Presentation</vt:lpstr>
      <vt:lpstr>IXPUG Working Groups</vt:lpstr>
      <vt:lpstr>IXPUG Discussion Forums</vt:lpstr>
      <vt:lpstr>IXPUG Leadership Board</vt:lpstr>
      <vt:lpstr>IXPUG Steering Committee</vt:lpstr>
      <vt:lpstr>How to Get Involved</vt:lpstr>
    </vt:vector>
  </TitlesOfParts>
  <Company>NERSC / LBNL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Gerber</dc:creator>
  <cp:keywords>CTPClassification=CTP_NT</cp:keywords>
  <cp:lastModifiedBy>Smith, Lisa M</cp:lastModifiedBy>
  <cp:revision>97</cp:revision>
  <cp:lastPrinted>2017-06-21T10:15:20Z</cp:lastPrinted>
  <dcterms:created xsi:type="dcterms:W3CDTF">2016-09-18T17:19:48Z</dcterms:created>
  <dcterms:modified xsi:type="dcterms:W3CDTF">2018-03-06T23:01:35Z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97263f7b-acf3-4062-a172-4647a83247f6</vt:lpwstr>
  </property>
  <property fmtid="{D5CDD505-2E9C-101B-9397-08002B2CF9AE}" pid="3" name="CTP_TimeStamp">
    <vt:lpwstr>2018-03-06 23:01:32Z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