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2" r:id="rId1"/>
    <p:sldMasterId id="2147483690" r:id="rId2"/>
    <p:sldMasterId id="2147483714" r:id="rId3"/>
    <p:sldMasterId id="2147483746" r:id="rId4"/>
  </p:sldMasterIdLst>
  <p:notesMasterIdLst>
    <p:notesMasterId r:id="rId15"/>
  </p:notesMasterIdLst>
  <p:handoutMasterIdLst>
    <p:handoutMasterId r:id="rId16"/>
  </p:handoutMasterIdLst>
  <p:sldIdLst>
    <p:sldId id="2147310004" r:id="rId5"/>
    <p:sldId id="550144171" r:id="rId6"/>
    <p:sldId id="2147310006" r:id="rId7"/>
    <p:sldId id="550144182" r:id="rId8"/>
    <p:sldId id="2770" r:id="rId9"/>
    <p:sldId id="2147310003" r:id="rId10"/>
    <p:sldId id="550144197" r:id="rId11"/>
    <p:sldId id="5099" r:id="rId12"/>
    <p:sldId id="550144196" r:id="rId13"/>
    <p:sldId id="2147310005" r:id="rId14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hadar, Yasaman" initials="GY" lastIdx="1" clrIdx="0">
    <p:extLst>
      <p:ext uri="{19B8F6BF-5375-455C-9EA6-DF929625EA0E}">
        <p15:presenceInfo xmlns:p15="http://schemas.microsoft.com/office/powerpoint/2012/main" userId="S::ghadar@anl.gov::9206c463-6778-4ab6-a750-c6b257afe3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8C"/>
    <a:srgbClr val="C5E0B4"/>
    <a:srgbClr val="ABEE89"/>
    <a:srgbClr val="B0FB92"/>
    <a:srgbClr val="BCEEB3"/>
    <a:srgbClr val="9EEEB1"/>
    <a:srgbClr val="C8EECC"/>
    <a:srgbClr val="AEEE84"/>
    <a:srgbClr val="BAE2DE"/>
    <a:srgbClr val="281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78844"/>
  </p:normalViewPr>
  <p:slideViewPr>
    <p:cSldViewPr snapToGrid="0" snapToObjects="1">
      <p:cViewPr varScale="1">
        <p:scale>
          <a:sx n="99" d="100"/>
          <a:sy n="99" d="100"/>
        </p:scale>
        <p:origin x="22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CAF748-EB29-BC44-9946-903E5E603E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94983-1164-7F48-8ECA-8C5E96F646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D2C97-68D9-534C-A67F-AD77173E1892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5DA37-36A5-D549-B8AB-BF735F8CF8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D29A4-F7AF-1141-B57B-B93540611E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1B6A9-250B-F142-A032-488813A4E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48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B7FCE-9BAE-2F41-9558-50BB3C14BDA2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AD870-B04F-CB4D-87DA-D7A7EB3BB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8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Good afternoon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My name is Scott Parker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am from Argonne National Lab where we are working on the deployment and bring up of the Aurora Exascale supercomputer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talk will provide: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  an update of on status of the Aurora supercomputer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  an overview of the 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  and some early applications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D870-B04F-CB4D-87DA-D7A7EB3BB9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2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D870-B04F-CB4D-87DA-D7A7EB3BB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6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Aurora will be an Exascale system that is currently in the process of being deployed at Argonne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will have greater than 2 EF of double precision peak performance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over 10 thousand nodes each of which will have over 130 TF of peak performance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of  nodes will have two 4</a:t>
            </a:r>
            <a:r>
              <a:rPr lang="en-US" baseline="30000" dirty="0"/>
              <a:t>th</a:t>
            </a:r>
            <a:r>
              <a:rPr lang="en-US" dirty="0"/>
              <a:t> Gen Intel XEON Max Series CPUs with HBM (aka Sapphire Rapids)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Six Intel Data Center GPU Max Series per node (aka PVC)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addition it will have 8 slingshot NIC pers node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which are connected via dragonfly topology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Overall the system will have greater than 10 PB of memory split between DDR and HBM (both on GPU and CPU)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file system based on Intel DAOS architecture with 220 PB of storage and over 25 TB/s of bandwidth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7FB31-0C7B-4DF9-A9BC-6BD9C278B2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5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Aurora is in the process of being installed in the Argonne data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slide shows some pictures of the hardware that is on the floor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Today we have all the hardware except for the full set of compute blade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Which are arriving and being installed daily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we are working to make the system available to applications teams in Q3 of this year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D870-B04F-CB4D-87DA-D7A7EB3BB9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7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Aurora is in the process of being installed in the Argonne data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slide shows some pictures of the hardware that is on the floor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Today we have all the hardware except for the full set of compute blade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Which are arriving and being installed daily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we are working to make the system available to applications teams in Q3 of this year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D870-B04F-CB4D-87DA-D7A7EB3BB9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5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Intel GPU that powers Aurora is new piece of hardware which presented challenges to getting the software ready</a:t>
            </a:r>
          </a:p>
          <a:p>
            <a:pPr marL="171450" indent="-171450">
              <a:buFontTx/>
              <a:buChar char="-"/>
            </a:pPr>
            <a:r>
              <a:rPr lang="en-US" dirty="0"/>
              <a:t>Prior to the arrival of the full Aurora system we have deployed a number of the Aurora testbed systems shown on this slide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have been extremely useful for applications development and testing with the Intel software development environment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Started with Iris in 2019 and progressed through two generations of early Intel discrete GPUs (Arcticus with Intel </a:t>
            </a:r>
            <a:r>
              <a:rPr lang="en-US" dirty="0" err="1"/>
              <a:t>XeHP</a:t>
            </a:r>
            <a:r>
              <a:rPr lang="en-US" dirty="0"/>
              <a:t> GPUs)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 access to Intel PVC GPUs on our </a:t>
            </a:r>
            <a:r>
              <a:rPr lang="en-US" dirty="0" err="1"/>
              <a:t>Florentia</a:t>
            </a:r>
            <a:r>
              <a:rPr lang="en-US" dirty="0"/>
              <a:t> testbeds in 2022 which had four early silicon GPUs per node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recently we’ve been using the  Sunspot system:</a:t>
            </a:r>
          </a:p>
          <a:p>
            <a:pPr marL="171450" indent="-171450">
              <a:buFontTx/>
              <a:buChar char="-"/>
            </a:pPr>
            <a:r>
              <a:rPr lang="en-US" dirty="0"/>
              <a:t>  Sunspot has the same hardware as Aurora</a:t>
            </a:r>
          </a:p>
          <a:p>
            <a:pPr marL="171450" indent="-171450">
              <a:buFontTx/>
              <a:buChar char="-"/>
            </a:pPr>
            <a:r>
              <a:rPr lang="en-US" dirty="0"/>
              <a:t>  essentially just two racks of the Aurora system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AD870-B04F-CB4D-87DA-D7A7EB3BB9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2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Aurora will be the first large scale system to use the new Intel Data Center GPU Max Series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the node architecture will look fairly familiar to anyone who has looked at GPU based HPC systems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mentioned earlier, each node will contain 6 PVC GPUs connected in an all-to-all fashion on the node</a:t>
            </a:r>
          </a:p>
          <a:p>
            <a:pPr marL="171450" indent="-171450">
              <a:buFontTx/>
              <a:buChar char="-"/>
            </a:pPr>
            <a:r>
              <a:rPr lang="en-US" dirty="0"/>
              <a:t>Along with two 4</a:t>
            </a:r>
            <a:r>
              <a:rPr lang="en-US" baseline="30000" dirty="0"/>
              <a:t>th</a:t>
            </a:r>
            <a:r>
              <a:rPr lang="en-US" dirty="0"/>
              <a:t> Gen Intel XEON Max Series CPUs which contain HBM memory and are also connected to larger DDR memory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8 Slingshot Fabric end points which can access data directly on the GPU (not saying more about the network because it’s the same Slingshot)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AD870-B04F-CB4D-87DA-D7A7EB3BB9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35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Aurora, we will support a number of GPU programming models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 the ones that come with Intel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software which are SYCL, OpenMP, and OpenCL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 Aurora will provide Kokkos and RAJA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Aurora won’t however provide CUDA, as CUDA is proprietary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However an alternative to CUDA is HIP which was initially developed for AMD GPUs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For Aurora we initiated an effort to make HIP available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 Early results is that we’ve been able to get several applications (GAMESS, CP2K) and libraries (</a:t>
            </a:r>
            <a:r>
              <a:rPr lang="en-US" dirty="0" err="1"/>
              <a:t>libCEED</a:t>
            </a:r>
            <a:r>
              <a:rPr lang="en-US" dirty="0"/>
              <a:t>) running on Intel GPUs using 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13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Aurora we’ve been working with a number of applications teams to have their codes ready to run on Aurora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Applications come from two programs: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  Argonne organized early science program which has 19 projects – 9 sim, 5 learning, 5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  DOE Exascale computing project where we are partnered with 15 of their applications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Several projects contain multiple codes so in all we are working with teams to prepare 44 codes for Aurora (and others outside these programs)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Handful of codes are intended to run on only the CPU so these were far less challenging and won’t be included in the applications focused on in this talk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people are involved in this effort, at least sixty people at ANL &amp; ANL, and more than 100 people outside of that at various labs and universities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902F-E0B7-8940-BCD7-AB4A12CBCD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5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Applications have generally gone through a number of steps to be ready for Aurora which include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Implementation of science and algorithms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Porting to Aurora programming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Testing with Aurora software on Aurora testbeds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Tuning for performance on Aurora testbeds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Scaling across the Aurora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charts at the bottom of the slide show the progress applications have made in the first two areas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in-terms of science implementation seen a steady increase of the codes report a full implementation, with ~6 codes continuing work in this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porting we’ve seen a steady increase the number of codes ported to Aurora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at this point about 2/3 of our applications report being fully ported to an Aurora programming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AD870-B04F-CB4D-87DA-D7A7EB3BB9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w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39EAC-29AF-9548-8667-10B911195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F07B4-0DC8-3B41-9F00-EF05D75A6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5C009-0049-8B40-ABE3-208FA0F7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462ED-A188-F043-BDDA-F92EEFD5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6F621-3149-3A4E-BBE7-FD0DE049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8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E4E0-517E-5F42-B474-BFB4A3FE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D205A-813A-7243-AE49-5E2C78BCB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DEC94-B58D-E644-8C63-44D5581B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1F45D-56E1-DC41-889C-95CB4FC1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5387D-00D9-AC46-8DBB-9B0E674C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140827-3972-C24D-924E-865AEE37F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3B02A-DBF5-9C49-94C5-DE69F6A8D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AC28F-F543-E541-86A0-97E22500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AD481-1F36-5F4D-AC0A-53187645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7BC83-B150-E743-9731-01DBB0A2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5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48A4-4C55-C047-B87E-0207850A4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14C1E-F272-5744-89C3-10945E905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541F8-4DCB-1B4E-9EBF-8BDEA66F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71B8-A404-1F4E-90F4-0E7117BD3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B0B9F-6CB8-C740-90C7-6C01FED4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6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08DD-EA97-9243-8A2A-8D8B5B5E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3F1B3-76F0-F248-85BC-0A693BB85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951A5-7687-C445-A618-F59C2BEE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B6FD0-AA54-804B-AAAD-C36BDB8C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C448-78D0-DB44-BA2B-7C2A9120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42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41A2-3249-E94E-BCE1-ED6824A2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82988-F313-5840-B23F-A984ECC93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4EF0E-53D6-7F45-875A-F916DBF3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A1F8C-9F83-DB48-8632-2460CC09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506C4-3C45-9C4C-8247-B6F7DB05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10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A083-EAB7-9845-9912-458E0715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516F2-B6CD-BB4A-B431-77DB022B7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BDFDF-F56A-024B-8956-6BA776908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8FC48-DC59-BB44-95F4-9E454BE9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D4F9C-7773-C142-881F-51DA7E5A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E7688-0DFF-A441-8A76-C6B4AB7C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69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4F6F-E397-B043-99A9-43854022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93A68-1CB7-6D48-B1DE-AE1A69F31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21517-BA85-8949-9747-D98068B64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DC31F-D44F-2143-BC63-42C79ED9C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592DC0-42EC-534B-A7FE-8C9EB3B33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DB6209-7FE6-614B-87BD-A89E8BF4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C6CCFC-6F05-6E4A-85D7-FC13B39C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E0D0D-ECBF-CA49-84E1-6CBC0C37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88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E44A-A7B4-1448-8D33-CF5FE22A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BCC5E-14DE-1048-96BC-12EAB040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E9374-1E8A-384D-90EA-F018E758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08CF5-41BF-2743-9E85-345F2905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36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D68F1-5A83-F34E-B040-37C7E7BE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D3BB2-4CB1-FA42-B1F0-01598922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48369-B1DE-1E4E-A8D6-4B4B311A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80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44B0-492F-2C4F-8155-73E124E2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48F9E-43D8-3A4E-BF80-9703990A6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EAF46-459F-F44A-A532-45323ECB6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108A6-4611-C847-8383-1E1525F3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6A5E6-8BB6-BD40-AF43-FE061CEA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E0334-DA6B-FC40-BDAB-F5311836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8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0305-566D-A548-8F11-30ADC5A8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CEF20-489E-7345-BD06-4A537CC17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770F3-DC20-9544-AF80-60A979C8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8EDD4-D864-6C4D-A405-53C830E7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330FD-29D8-924D-8EA6-24FABF10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26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3A0C-D9F0-3D47-A452-0216A5D3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B19E8-0484-EF43-A548-2368115B7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9C2EE-0DA3-6040-BDFC-D025CFB46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22289-A43F-F441-BDD6-5414D9AD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D47BD-9F6C-D54E-877E-83E4DFA4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F1393-40A0-A54B-94B5-21C95D41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69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A50D-F898-CD48-8A33-313298EA0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AD39B-5747-7E45-99E8-4308C31C1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FA596-CF79-A34D-AD4D-45CF2DA0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4501-8C05-824B-B03B-B34B10AB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3A9F9-F5C7-9F40-B1E9-9C30BF22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8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A51B70-C39D-5647-AE16-6E543958D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A1A3A-D60F-7641-812A-CA8DC1F26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C0A7A-C37C-834A-AD04-8A05E63E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589DF-2F03-2743-A726-69915926D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1718E-3700-A046-855F-210B400F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53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5658-1A64-6E4E-A19D-CE4AC8F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E0FE-A216-5845-9BA9-0B03AE5FF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20D38-0873-8545-9E08-67D4190FF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805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6AB0-3942-604A-81B8-ED257ACE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7816BB-27D0-E34B-BFBA-BC03957C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0" y="1192697"/>
            <a:ext cx="10897373" cy="4984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0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9EAD-1B37-F444-98C9-04659E29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9396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3C5E-0B79-1049-B665-DA7CFD82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0DDDB-2BD7-5049-B1B9-E84159C2B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0F6CD-0752-EE40-BA2B-4CA9C3F1E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063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Column Photo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8418285" y="0"/>
            <a:ext cx="3773715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431274"/>
            <a:ext cx="7249281" cy="110018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3900" y="2554514"/>
            <a:ext cx="7249281" cy="3708478"/>
          </a:xfr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defRPr sz="1600">
                <a:solidFill>
                  <a:srgbClr val="595A5C"/>
                </a:solidFill>
              </a:defRPr>
            </a:lvl1pPr>
            <a:lvl2pPr>
              <a:lnSpc>
                <a:spcPct val="110000"/>
              </a:lnSpc>
              <a:spcBef>
                <a:spcPts val="1200"/>
              </a:spcBef>
              <a:buClr>
                <a:srgbClr val="595A5C"/>
              </a:buClr>
              <a:defRPr sz="1600">
                <a:solidFill>
                  <a:srgbClr val="595A5C"/>
                </a:solidFill>
              </a:defRPr>
            </a:lvl2pPr>
            <a:lvl3pPr>
              <a:lnSpc>
                <a:spcPct val="110000"/>
              </a:lnSpc>
              <a:spcBef>
                <a:spcPts val="1200"/>
              </a:spcBef>
              <a:buClr>
                <a:srgbClr val="595A5C"/>
              </a:buClr>
              <a:defRPr sz="1600">
                <a:solidFill>
                  <a:srgbClr val="595A5C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buClr>
                <a:srgbClr val="595A5C"/>
              </a:buClr>
              <a:defRPr sz="1600">
                <a:solidFill>
                  <a:srgbClr val="595A5C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23900" y="1952094"/>
            <a:ext cx="7249281" cy="377931"/>
          </a:xfrm>
        </p:spPr>
        <p:txBody>
          <a:bodyPr/>
          <a:lstStyle>
            <a:lvl1pPr>
              <a:defRPr sz="1600">
                <a:solidFill>
                  <a:srgbClr val="595A5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>
            <a:off x="723900" y="2344616"/>
            <a:ext cx="70758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69" y="6513252"/>
            <a:ext cx="755465" cy="239105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719368" y="2330025"/>
            <a:ext cx="3167832" cy="2910855"/>
          </a:xfrm>
        </p:spPr>
        <p:txBody>
          <a:bodyPr/>
          <a:lstStyle>
            <a:lvl1pPr>
              <a:spcBef>
                <a:spcPts val="1200"/>
              </a:spcBef>
              <a:defRPr sz="1600" b="1">
                <a:solidFill>
                  <a:srgbClr val="595A5C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Clr>
                <a:srgbClr val="595A5C"/>
              </a:buClr>
              <a:buNone/>
              <a:defRPr sz="1600">
                <a:solidFill>
                  <a:srgbClr val="595A5C"/>
                </a:solidFill>
              </a:defRPr>
            </a:lvl2pPr>
            <a:lvl3pPr marL="228600" indent="-228600">
              <a:lnSpc>
                <a:spcPct val="110000"/>
              </a:lnSpc>
              <a:spcBef>
                <a:spcPts val="0"/>
              </a:spcBef>
              <a:buClr>
                <a:srgbClr val="595A5C"/>
              </a:buClr>
              <a:buFont typeface="Arial" panose="020B0604020202020204" pitchFamily="34" charset="0"/>
              <a:buChar char="−"/>
              <a:defRPr sz="1600">
                <a:solidFill>
                  <a:srgbClr val="595A5C"/>
                </a:solidFill>
              </a:defRPr>
            </a:lvl3pPr>
            <a:lvl4pPr marL="460375" indent="-288925">
              <a:lnSpc>
                <a:spcPct val="110000"/>
              </a:lnSpc>
              <a:spcBef>
                <a:spcPts val="0"/>
              </a:spcBef>
              <a:buClr>
                <a:srgbClr val="595A5C"/>
              </a:buClr>
              <a:defRPr sz="1600">
                <a:solidFill>
                  <a:srgbClr val="595A5C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261CF8-F974-8F4D-AA00-A36FEB4138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02" y="6489346"/>
            <a:ext cx="958298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0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ay Section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3900" y="1097280"/>
            <a:ext cx="9049052" cy="502920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 sz="1600"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290285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C0115-1B1F-47FB-BD96-A0A197EA6E15}"/>
              </a:ext>
            </a:extLst>
          </p:cNvPr>
          <p:cNvSpPr txBox="1"/>
          <p:nvPr userDrawn="1"/>
        </p:nvSpPr>
        <p:spPr>
          <a:xfrm>
            <a:off x="1085162" y="65179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2"/>
                </a:solidFill>
              </a:rPr>
              <a:t>Argonne Leadership Computing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AE8B9D-25C5-46AC-B125-3161784425A8}"/>
              </a:ext>
            </a:extLst>
          </p:cNvPr>
          <p:cNvSpPr txBox="1"/>
          <p:nvPr userDrawn="1"/>
        </p:nvSpPr>
        <p:spPr>
          <a:xfrm>
            <a:off x="723449" y="65238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tx2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7EBA8-96A9-4617-8890-9D71D070F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25" y="6406418"/>
            <a:ext cx="958298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88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0">
          <p15:clr>
            <a:srgbClr val="FBAE40"/>
          </p15:clr>
        </p15:guide>
        <p15:guide id="2" orient="horz" pos="400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9AF62-6E0A-0643-804A-259B6F6B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D9F87-A9DF-3D48-8CDC-CCD3561AE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09EAE-4B20-E041-96F4-BB1937FBF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31B27-9918-AD45-B69C-1CD097E0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2186E-A434-C744-8C44-559BB7B7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59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(Plain)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695E93-9E71-8A47-8D1F-8093ABC16847}"/>
              </a:ext>
            </a:extLst>
          </p:cNvPr>
          <p:cNvSpPr/>
          <p:nvPr userDrawn="1"/>
        </p:nvSpPr>
        <p:spPr bwMode="auto">
          <a:xfrm>
            <a:off x="-45720" y="0"/>
            <a:ext cx="334284" cy="6858000"/>
          </a:xfrm>
          <a:prstGeom prst="rect">
            <a:avLst/>
          </a:prstGeom>
          <a:solidFill>
            <a:srgbClr val="003A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5376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90285" y="0"/>
            <a:ext cx="11901805" cy="6858000"/>
          </a:xfrm>
          <a:custGeom>
            <a:avLst/>
            <a:gdLst/>
            <a:ahLst/>
            <a:cxnLst/>
            <a:rect l="l" t="t" r="r" b="b"/>
            <a:pathLst>
              <a:path w="11901805" h="6858000">
                <a:moveTo>
                  <a:pt x="0" y="6858000"/>
                </a:moveTo>
                <a:lnTo>
                  <a:pt x="11901714" y="6858000"/>
                </a:lnTo>
                <a:lnTo>
                  <a:pt x="1190171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90830" cy="6858000"/>
          </a:xfrm>
          <a:custGeom>
            <a:avLst/>
            <a:gdLst/>
            <a:ahLst/>
            <a:cxnLst/>
            <a:rect l="l" t="t" r="r" b="b"/>
            <a:pathLst>
              <a:path w="290830" h="6858000">
                <a:moveTo>
                  <a:pt x="0" y="6858000"/>
                </a:moveTo>
                <a:lnTo>
                  <a:pt x="290285" y="6858000"/>
                </a:lnTo>
                <a:lnTo>
                  <a:pt x="29028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754968" y="6506818"/>
            <a:ext cx="775016" cy="20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endParaRPr spc="-5" dirty="0">
              <a:solidFill>
                <a:srgbClr val="000000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68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098" y="522514"/>
            <a:ext cx="9524182" cy="544286"/>
          </a:xfrm>
        </p:spPr>
        <p:txBody>
          <a:bodyPr/>
          <a:lstStyle>
            <a:lvl1pPr>
              <a:lnSpc>
                <a:spcPct val="78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3900" y="1277258"/>
            <a:ext cx="9049052" cy="49711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  <a:lvl2pPr marL="231775" indent="-231775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—"/>
              <a:defRPr sz="1600" b="1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290285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249B0C-AF8F-47CF-9073-603281033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26" y="6406418"/>
            <a:ext cx="958296" cy="380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D3FA02-4FDD-4BD9-805A-A3E5C8F0A19F}"/>
              </a:ext>
            </a:extLst>
          </p:cNvPr>
          <p:cNvSpPr txBox="1"/>
          <p:nvPr userDrawn="1"/>
        </p:nvSpPr>
        <p:spPr>
          <a:xfrm>
            <a:off x="1085162" y="65179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634384-01B3-4A3E-B02D-BE049D3C5447}"/>
              </a:ext>
            </a:extLst>
          </p:cNvPr>
          <p:cNvSpPr txBox="1"/>
          <p:nvPr userDrawn="1"/>
        </p:nvSpPr>
        <p:spPr>
          <a:xfrm>
            <a:off x="723449" y="65238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8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07B5-CFA6-CB4D-AB2D-AF75CED3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828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6C6D-B256-BE4A-9892-58DE71A4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D46C3-FF9F-8645-9361-E64E018D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A2E36-BD5F-E54C-95C5-E52B21CD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6625-8B4C-9D40-85C6-8F93038D1C2A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5ED9B-6480-E644-979F-8B651AF2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26619-7087-F146-B164-589D881B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4F34-67D7-A74F-89CF-0C3A7739A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44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line Bod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449944"/>
            <a:ext cx="9517380" cy="188397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3900" y="2556934"/>
            <a:ext cx="9517380" cy="3491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800" b="1">
                <a:solidFill>
                  <a:schemeClr val="bg1"/>
                </a:solidFill>
              </a:defRPr>
            </a:lvl1pPr>
            <a:lvl2pPr marL="515938" indent="-515938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—"/>
              <a:defRPr sz="2800" b="1">
                <a:solidFill>
                  <a:schemeClr val="bg1"/>
                </a:solidFill>
              </a:defRPr>
            </a:lvl2pPr>
            <a:lvl3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290285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24877-FB26-4171-9F18-7CCE854D7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26" y="6406418"/>
            <a:ext cx="958296" cy="380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21B418-4A10-45EA-BDDB-87314E3E8491}"/>
              </a:ext>
            </a:extLst>
          </p:cNvPr>
          <p:cNvSpPr txBox="1"/>
          <p:nvPr userDrawn="1"/>
        </p:nvSpPr>
        <p:spPr>
          <a:xfrm>
            <a:off x="1085162" y="65179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73B11-9057-4685-8D4F-29BAFA555DBF}"/>
              </a:ext>
            </a:extLst>
          </p:cNvPr>
          <p:cNvSpPr txBox="1"/>
          <p:nvPr userDrawn="1"/>
        </p:nvSpPr>
        <p:spPr>
          <a:xfrm>
            <a:off x="723449" y="65238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94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F9744-235E-FE46-A201-2D1961985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51" r="2224" b="79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D58CA873-1D25-4842-BE0A-BFCAEBC7A7F2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56D5782F-D056-B84D-A818-493039E00F1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AE95E42-4A49-F145-81A0-43723B32C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1351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5658-1A64-6E4E-A19D-CE4AC8F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E0FE-A216-5845-9BA9-0B03AE5FF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20D38-0873-8545-9E08-67D4190FF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677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6AB0-3942-604A-81B8-ED257ACE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7816BB-27D0-E34B-BFBA-BC03957C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0" y="1192697"/>
            <a:ext cx="10897373" cy="4984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644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9EAD-1B37-F444-98C9-04659E29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980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3384-8790-584B-9F94-47637BE2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ADDDD-4850-EF46-8441-DBBD19107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5B862-714D-C54F-8ED3-D1127DC23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5DA13-E002-3649-8672-327DB163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13418-6679-3D45-A194-9B8B18474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B26EF-7621-9F48-A173-BF1B2EEF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22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3C5E-0B79-1049-B665-DA7CFD82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0DDDB-2BD7-5049-B1B9-E84159C2B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0F6CD-0752-EE40-BA2B-4CA9C3F1E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664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Column Photo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8418285" y="0"/>
            <a:ext cx="3773715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431274"/>
            <a:ext cx="7249281" cy="110018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3900" y="2554514"/>
            <a:ext cx="7249281" cy="3708478"/>
          </a:xfr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defRPr sz="1600">
                <a:solidFill>
                  <a:srgbClr val="595A5C"/>
                </a:solidFill>
              </a:defRPr>
            </a:lvl1pPr>
            <a:lvl2pPr>
              <a:lnSpc>
                <a:spcPct val="110000"/>
              </a:lnSpc>
              <a:spcBef>
                <a:spcPts val="1200"/>
              </a:spcBef>
              <a:buClr>
                <a:srgbClr val="595A5C"/>
              </a:buClr>
              <a:defRPr sz="1600">
                <a:solidFill>
                  <a:srgbClr val="595A5C"/>
                </a:solidFill>
              </a:defRPr>
            </a:lvl2pPr>
            <a:lvl3pPr>
              <a:lnSpc>
                <a:spcPct val="110000"/>
              </a:lnSpc>
              <a:spcBef>
                <a:spcPts val="1200"/>
              </a:spcBef>
              <a:buClr>
                <a:srgbClr val="595A5C"/>
              </a:buClr>
              <a:defRPr sz="1600">
                <a:solidFill>
                  <a:srgbClr val="595A5C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buClr>
                <a:srgbClr val="595A5C"/>
              </a:buClr>
              <a:defRPr sz="1600">
                <a:solidFill>
                  <a:srgbClr val="595A5C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23900" y="1952094"/>
            <a:ext cx="7249281" cy="377931"/>
          </a:xfrm>
        </p:spPr>
        <p:txBody>
          <a:bodyPr/>
          <a:lstStyle>
            <a:lvl1pPr>
              <a:defRPr sz="1600">
                <a:solidFill>
                  <a:srgbClr val="595A5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>
            <a:off x="723900" y="2344616"/>
            <a:ext cx="70758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69" y="6513252"/>
            <a:ext cx="755465" cy="239105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719368" y="2330025"/>
            <a:ext cx="3167832" cy="2910855"/>
          </a:xfrm>
        </p:spPr>
        <p:txBody>
          <a:bodyPr/>
          <a:lstStyle>
            <a:lvl1pPr>
              <a:spcBef>
                <a:spcPts val="1200"/>
              </a:spcBef>
              <a:defRPr sz="1600" b="1">
                <a:solidFill>
                  <a:srgbClr val="595A5C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Clr>
                <a:srgbClr val="595A5C"/>
              </a:buClr>
              <a:buNone/>
              <a:defRPr sz="1600">
                <a:solidFill>
                  <a:srgbClr val="595A5C"/>
                </a:solidFill>
              </a:defRPr>
            </a:lvl2pPr>
            <a:lvl3pPr marL="228600" indent="-228600">
              <a:lnSpc>
                <a:spcPct val="110000"/>
              </a:lnSpc>
              <a:spcBef>
                <a:spcPts val="0"/>
              </a:spcBef>
              <a:buClr>
                <a:srgbClr val="595A5C"/>
              </a:buClr>
              <a:buFont typeface="Arial" panose="020B0604020202020204" pitchFamily="34" charset="0"/>
              <a:buChar char="−"/>
              <a:defRPr sz="1600">
                <a:solidFill>
                  <a:srgbClr val="595A5C"/>
                </a:solidFill>
              </a:defRPr>
            </a:lvl3pPr>
            <a:lvl4pPr marL="460375" indent="-288925">
              <a:lnSpc>
                <a:spcPct val="110000"/>
              </a:lnSpc>
              <a:spcBef>
                <a:spcPts val="0"/>
              </a:spcBef>
              <a:buClr>
                <a:srgbClr val="595A5C"/>
              </a:buClr>
              <a:defRPr sz="1600">
                <a:solidFill>
                  <a:srgbClr val="595A5C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261CF8-F974-8F4D-AA00-A36FEB4138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02" y="6489346"/>
            <a:ext cx="958298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6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8C45FC-06EC-E148-AED5-95F1274BF431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3C914-6674-2645-B847-1EE9FABC7045}"/>
              </a:ext>
            </a:extLst>
          </p:cNvPr>
          <p:cNvSpPr txBox="1"/>
          <p:nvPr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C4C9A-2268-B949-B90C-6B301F87E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04" y="6484273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65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ay Section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3900" y="1097280"/>
            <a:ext cx="9049052" cy="502920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 sz="1600"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 sz="1600">
                <a:solidFill>
                  <a:schemeClr val="tx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290285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C0115-1B1F-47FB-BD96-A0A197EA6E15}"/>
              </a:ext>
            </a:extLst>
          </p:cNvPr>
          <p:cNvSpPr txBox="1"/>
          <p:nvPr userDrawn="1"/>
        </p:nvSpPr>
        <p:spPr>
          <a:xfrm>
            <a:off x="1085162" y="65179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2"/>
                </a:solidFill>
              </a:rPr>
              <a:t>Argonne Leadership Computing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AE8B9D-25C5-46AC-B125-3161784425A8}"/>
              </a:ext>
            </a:extLst>
          </p:cNvPr>
          <p:cNvSpPr txBox="1"/>
          <p:nvPr userDrawn="1"/>
        </p:nvSpPr>
        <p:spPr>
          <a:xfrm>
            <a:off x="723449" y="65238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tx2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7EBA8-96A9-4617-8890-9D71D070F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25" y="6406418"/>
            <a:ext cx="958298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76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0">
          <p15:clr>
            <a:srgbClr val="FBAE40"/>
          </p15:clr>
        </p15:guide>
        <p15:guide id="2" orient="horz" pos="400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(Plain)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695E93-9E71-8A47-8D1F-8093ABC16847}"/>
              </a:ext>
            </a:extLst>
          </p:cNvPr>
          <p:cNvSpPr/>
          <p:nvPr userDrawn="1"/>
        </p:nvSpPr>
        <p:spPr bwMode="auto">
          <a:xfrm>
            <a:off x="-45720" y="0"/>
            <a:ext cx="334284" cy="6858000"/>
          </a:xfrm>
          <a:prstGeom prst="rect">
            <a:avLst/>
          </a:prstGeom>
          <a:solidFill>
            <a:srgbClr val="003A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9831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90285" y="0"/>
            <a:ext cx="11901805" cy="6858000"/>
          </a:xfrm>
          <a:custGeom>
            <a:avLst/>
            <a:gdLst/>
            <a:ahLst/>
            <a:cxnLst/>
            <a:rect l="l" t="t" r="r" b="b"/>
            <a:pathLst>
              <a:path w="11901805" h="6858000">
                <a:moveTo>
                  <a:pt x="0" y="6858000"/>
                </a:moveTo>
                <a:lnTo>
                  <a:pt x="11901714" y="6858000"/>
                </a:lnTo>
                <a:lnTo>
                  <a:pt x="1190171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90830" cy="6858000"/>
          </a:xfrm>
          <a:custGeom>
            <a:avLst/>
            <a:gdLst/>
            <a:ahLst/>
            <a:cxnLst/>
            <a:rect l="l" t="t" r="r" b="b"/>
            <a:pathLst>
              <a:path w="290830" h="6858000">
                <a:moveTo>
                  <a:pt x="0" y="6858000"/>
                </a:moveTo>
                <a:lnTo>
                  <a:pt x="290285" y="6858000"/>
                </a:lnTo>
                <a:lnTo>
                  <a:pt x="29028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754968" y="6506818"/>
            <a:ext cx="775016" cy="20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endParaRPr spc="-5" dirty="0">
              <a:solidFill>
                <a:srgbClr val="000000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5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line Bod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449944"/>
            <a:ext cx="9517380" cy="188397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3900" y="2556934"/>
            <a:ext cx="9517380" cy="3491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800" b="1">
                <a:solidFill>
                  <a:schemeClr val="bg1"/>
                </a:solidFill>
              </a:defRPr>
            </a:lvl1pPr>
            <a:lvl2pPr marL="515938" indent="-515938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—"/>
              <a:defRPr sz="2800" b="1">
                <a:solidFill>
                  <a:schemeClr val="bg1"/>
                </a:solidFill>
              </a:defRPr>
            </a:lvl2pPr>
            <a:lvl3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80000"/>
              </a:lnSpc>
              <a:spcBef>
                <a:spcPts val="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290285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24877-FB26-4171-9F18-7CCE854D7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26" y="6406418"/>
            <a:ext cx="958296" cy="380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21B418-4A10-45EA-BDDB-87314E3E8491}"/>
              </a:ext>
            </a:extLst>
          </p:cNvPr>
          <p:cNvSpPr txBox="1"/>
          <p:nvPr userDrawn="1"/>
        </p:nvSpPr>
        <p:spPr>
          <a:xfrm>
            <a:off x="1085162" y="65179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73B11-9057-4685-8D4F-29BAFA555DBF}"/>
              </a:ext>
            </a:extLst>
          </p:cNvPr>
          <p:cNvSpPr txBox="1"/>
          <p:nvPr userDrawn="1"/>
        </p:nvSpPr>
        <p:spPr>
          <a:xfrm>
            <a:off x="723449" y="65238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89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098" y="522514"/>
            <a:ext cx="9524182" cy="544286"/>
          </a:xfrm>
        </p:spPr>
        <p:txBody>
          <a:bodyPr/>
          <a:lstStyle>
            <a:lvl1pPr>
              <a:lnSpc>
                <a:spcPct val="78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3900" y="1277258"/>
            <a:ext cx="9049052" cy="49711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  <a:lvl2pPr marL="231775" indent="-231775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—"/>
              <a:defRPr sz="1600" b="1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290285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08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249B0C-AF8F-47CF-9073-603281033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26" y="6406418"/>
            <a:ext cx="958296" cy="380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D3FA02-4FDD-4BD9-805A-A3E5C8F0A19F}"/>
              </a:ext>
            </a:extLst>
          </p:cNvPr>
          <p:cNvSpPr txBox="1"/>
          <p:nvPr userDrawn="1"/>
        </p:nvSpPr>
        <p:spPr>
          <a:xfrm>
            <a:off x="1085162" y="65179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634384-01B3-4A3E-B02D-BE049D3C5447}"/>
              </a:ext>
            </a:extLst>
          </p:cNvPr>
          <p:cNvSpPr txBox="1"/>
          <p:nvPr userDrawn="1"/>
        </p:nvSpPr>
        <p:spPr>
          <a:xfrm>
            <a:off x="723449" y="65238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98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07B5-CFA6-CB4D-AB2D-AF75CED3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044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4765-F997-A44E-94A2-42667E77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70DC9-24A1-D249-967B-4F7766B06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D3150-A40D-1D41-9AF3-B3846A42A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68143-DD89-444B-9014-9F148D0AD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3860A3-2DB3-644C-8829-973C108CE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87F62C-08A7-8F46-9EBF-4D765F7C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02EBE-F78F-6B44-BE06-030E2AA8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95632-7313-484A-A174-276B8936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891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A77B-5199-B045-8327-24F4C890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8FFDC-EA44-6845-A53D-30CF272EAD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4" y="1323974"/>
            <a:ext cx="11476037" cy="5378451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buClr>
                <a:srgbClr val="002060"/>
              </a:buClr>
              <a:buFont typeface="Wingdings" pitchFamily="2" charset="2"/>
              <a:buChar char="q"/>
              <a:defRPr sz="2133" baseline="0"/>
            </a:lvl1pPr>
            <a:lvl2pPr marL="548626" indent="-274313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 sz="1867" baseline="0"/>
            </a:lvl2pPr>
            <a:lvl3pPr marL="822939" indent="-274313"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 sz="1600" baseline="0"/>
            </a:lvl3pPr>
            <a:lvl4pPr marL="1097253" indent="-274313">
              <a:buClr>
                <a:srgbClr val="92D050"/>
              </a:buClr>
              <a:buFont typeface="Wingdings" pitchFamily="2" charset="2"/>
              <a:buChar char="q"/>
              <a:defRPr sz="1333" baseline="0"/>
            </a:lvl4pPr>
            <a:lvl5pPr marL="1371566" indent="-274313"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q"/>
              <a:defRPr sz="1067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88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6C6D-B256-BE4A-9892-58DE71A4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D46C3-FF9F-8645-9361-E64E018D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A2E36-BD5F-E54C-95C5-E52B21CD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6625-8B4C-9D40-85C6-8F93038D1C2A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5ED9B-6480-E644-979F-8B651AF2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26619-7087-F146-B164-589D881B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4F34-67D7-A74F-89CF-0C3A7739A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29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A77B-5199-B045-8327-24F4C890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9CFA972-CD92-D04C-BCA1-75C160D190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5" y="1323974"/>
            <a:ext cx="5752036" cy="5378451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buClr>
                <a:srgbClr val="002060"/>
              </a:buClr>
              <a:buFont typeface="Wingdings" pitchFamily="2" charset="2"/>
              <a:buChar char="q"/>
              <a:defRPr sz="2133" baseline="0"/>
            </a:lvl1pPr>
            <a:lvl2pPr marL="548626" indent="-274313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 sz="1867" baseline="0"/>
            </a:lvl2pPr>
            <a:lvl3pPr marL="822939" indent="-274313"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 sz="1600" baseline="0"/>
            </a:lvl3pPr>
            <a:lvl4pPr marL="1097253" indent="-274313">
              <a:buClr>
                <a:srgbClr val="92D050"/>
              </a:buClr>
              <a:buFont typeface="Wingdings" pitchFamily="2" charset="2"/>
              <a:buChar char="q"/>
              <a:defRPr sz="1333" baseline="0"/>
            </a:lvl4pPr>
            <a:lvl5pPr marL="1371566" indent="-274313"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q"/>
              <a:defRPr sz="1067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2B3DBC1-F37C-8D4B-9F38-EAD03EFE09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9965" y="1323974"/>
            <a:ext cx="5752036" cy="5378451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buClr>
                <a:srgbClr val="002060"/>
              </a:buClr>
              <a:buFont typeface="Wingdings" pitchFamily="2" charset="2"/>
              <a:buChar char="q"/>
              <a:defRPr sz="2133" baseline="0"/>
            </a:lvl1pPr>
            <a:lvl2pPr marL="548626" indent="-274313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 sz="1867" baseline="0"/>
            </a:lvl2pPr>
            <a:lvl3pPr marL="822939" indent="-274313"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 sz="1600" baseline="0"/>
            </a:lvl3pPr>
            <a:lvl4pPr marL="1097253" indent="-274313">
              <a:buClr>
                <a:srgbClr val="92D050"/>
              </a:buClr>
              <a:buFont typeface="Wingdings" pitchFamily="2" charset="2"/>
              <a:buChar char="q"/>
              <a:defRPr sz="1333" baseline="0"/>
            </a:lvl4pPr>
            <a:lvl5pPr marL="1371566" indent="-274313"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q"/>
              <a:defRPr sz="1067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6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A77B-5199-B045-8327-24F4C890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8FFDC-EA44-6845-A53D-30CF272EAD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4" y="1323974"/>
            <a:ext cx="11476037" cy="5378451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buClr>
                <a:srgbClr val="002060"/>
              </a:buClr>
              <a:buFont typeface="Wingdings" pitchFamily="2" charset="2"/>
              <a:buChar char="q"/>
              <a:defRPr sz="2133" baseline="0"/>
            </a:lvl1pPr>
            <a:lvl2pPr marL="548626" indent="-274313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 sz="1867" baseline="0"/>
            </a:lvl2pPr>
            <a:lvl3pPr marL="822939" indent="-274313"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 sz="1600" baseline="0"/>
            </a:lvl3pPr>
            <a:lvl4pPr marL="1097253" indent="-274313">
              <a:buClr>
                <a:srgbClr val="92D050"/>
              </a:buClr>
              <a:buFont typeface="Wingdings" pitchFamily="2" charset="2"/>
              <a:buChar char="q"/>
              <a:defRPr sz="1333" baseline="0"/>
            </a:lvl4pPr>
            <a:lvl5pPr marL="1371566" indent="-274313"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q"/>
              <a:defRPr sz="1067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7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A77B-5199-B045-8327-24F4C890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8FFDC-EA44-6845-A53D-30CF272EAD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4" y="1323974"/>
            <a:ext cx="11476037" cy="5378451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buClr>
                <a:srgbClr val="002060"/>
              </a:buClr>
              <a:buFont typeface="Wingdings" pitchFamily="2" charset="2"/>
              <a:buChar char="q"/>
              <a:defRPr sz="2133" baseline="0"/>
            </a:lvl1pPr>
            <a:lvl2pPr marL="548626" indent="-274313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 sz="1867" baseline="0"/>
            </a:lvl2pPr>
            <a:lvl3pPr marL="822939" indent="-274313"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 sz="1600" baseline="0"/>
            </a:lvl3pPr>
            <a:lvl4pPr marL="1097253" indent="-274313">
              <a:buClr>
                <a:srgbClr val="92D050"/>
              </a:buClr>
              <a:buFont typeface="Wingdings" pitchFamily="2" charset="2"/>
              <a:buChar char="q"/>
              <a:defRPr sz="1333" baseline="0"/>
            </a:lvl4pPr>
            <a:lvl5pPr marL="1371566" indent="-274313"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q"/>
              <a:defRPr sz="1067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24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A77B-5199-B045-8327-24F4C890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8FFDC-EA44-6845-A53D-30CF272EAD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4" y="1323974"/>
            <a:ext cx="11476037" cy="5378451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buClr>
                <a:srgbClr val="002060"/>
              </a:buClr>
              <a:buFont typeface="Wingdings" pitchFamily="2" charset="2"/>
              <a:buChar char="q"/>
              <a:defRPr sz="2133" baseline="0"/>
            </a:lvl1pPr>
            <a:lvl2pPr marL="548626" indent="-274313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 sz="1867" baseline="0"/>
            </a:lvl2pPr>
            <a:lvl3pPr marL="822939" indent="-274313"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 sz="1600" baseline="0"/>
            </a:lvl3pPr>
            <a:lvl4pPr marL="1097253" indent="-274313">
              <a:buClr>
                <a:srgbClr val="92D050"/>
              </a:buClr>
              <a:buFont typeface="Wingdings" pitchFamily="2" charset="2"/>
              <a:buChar char="q"/>
              <a:defRPr sz="1333" baseline="0"/>
            </a:lvl4pPr>
            <a:lvl5pPr marL="1371566" indent="-274313"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q"/>
              <a:defRPr sz="1067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A77B-5199-B045-8327-24F4C890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8FFDC-EA44-6845-A53D-30CF272EAD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4" y="1323974"/>
            <a:ext cx="11476037" cy="5378451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buClr>
                <a:srgbClr val="002060"/>
              </a:buClr>
              <a:buFont typeface="Wingdings" pitchFamily="2" charset="2"/>
              <a:buChar char="q"/>
              <a:defRPr sz="2133" baseline="0"/>
            </a:lvl1pPr>
            <a:lvl2pPr marL="548626" indent="-274313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 sz="1867" baseline="0"/>
            </a:lvl2pPr>
            <a:lvl3pPr marL="822939" indent="-274313"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 sz="1600" baseline="0"/>
            </a:lvl3pPr>
            <a:lvl4pPr marL="1097253" indent="-274313">
              <a:buClr>
                <a:srgbClr val="92D050"/>
              </a:buClr>
              <a:buFont typeface="Wingdings" pitchFamily="2" charset="2"/>
              <a:buChar char="q"/>
              <a:defRPr sz="1333" baseline="0"/>
            </a:lvl4pPr>
            <a:lvl5pPr marL="1371566" indent="-274313"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q"/>
              <a:defRPr sz="1067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15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A77B-5199-B045-8327-24F4C890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8FFDC-EA44-6845-A53D-30CF272EAD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4" y="1323974"/>
            <a:ext cx="11476037" cy="5378451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buClr>
                <a:srgbClr val="002060"/>
              </a:buClr>
              <a:buFont typeface="Wingdings" pitchFamily="2" charset="2"/>
              <a:buChar char="q"/>
              <a:defRPr sz="2133" baseline="0"/>
            </a:lvl1pPr>
            <a:lvl2pPr marL="548626" indent="-274313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 sz="1867" baseline="0"/>
            </a:lvl2pPr>
            <a:lvl3pPr marL="822939" indent="-274313"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  <a:defRPr sz="1600" baseline="0"/>
            </a:lvl3pPr>
            <a:lvl4pPr marL="1097253" indent="-274313">
              <a:buClr>
                <a:srgbClr val="92D050"/>
              </a:buClr>
              <a:buFont typeface="Wingdings" pitchFamily="2" charset="2"/>
              <a:buChar char="q"/>
              <a:defRPr sz="1333" baseline="0"/>
            </a:lvl4pPr>
            <a:lvl5pPr marL="1371566" indent="-274313"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q"/>
              <a:defRPr sz="1067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8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987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A211A-836C-7E42-8104-AE4E5142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070A8-CE14-EC47-A2DE-0E9252E1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439A9-B213-8E49-AC4C-74AAB3EB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E92909-F3CB-C948-A54E-EC79DFB6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727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B85FA-628B-4D34-B5C5-5B39FD771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9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1853278"/>
            <a:ext cx="11163300" cy="332115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6CA1B3-AF0F-401E-BBEE-3A704E5D25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937" y="6256588"/>
            <a:ext cx="1402080" cy="5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9D662-9214-4DCF-83A2-9A29EDDC2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2A73F-66F4-426B-B021-4B69BA7CB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FA243-A78C-4593-9A31-17CE21B5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1843-668A-4915-AB84-8B2A9748C6B4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EBD9E-2F67-4DFE-BC5A-80B8BEDD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5D0B-16B5-4F22-B0A0-A4E244FD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7A58-7482-4A60-9A24-8A4B6DAFF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10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0F35A6-63EE-4D68-8540-2F92E3D46D7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Intel Confidential</a:t>
            </a:r>
            <a:endParaRPr 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6551-53B8-214C-94B9-4DE4CD51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43E53-C191-CA44-B821-F6C1B9651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6625-8B4C-9D40-85C6-8F93038D1C2A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3C97F-F135-224B-8C2D-F64F5351E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AF187-41D9-854B-A4C8-74333DD3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4F34-67D7-A74F-89CF-0C3A7739A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9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8A676-5877-F14A-BA5D-30D32FFF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53E03-D34F-EA40-86C6-87802712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8A191-4C5F-C546-B453-4D060507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0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229E2-E57C-EA43-8B5C-4368FBE6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ED76F-C415-1047-86C2-487A3AB0F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CB065-BB74-504E-B251-DCD6B4D71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E04F3-5C85-F847-B22B-B7A225FD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7B89E-DA04-2243-B3E2-BAE9FBC7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6EEBC-684C-CF4D-BA69-7968712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5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D2DB-F63C-2B40-85BF-3135A699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46641-8842-1F47-9410-9D428374F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C503C-5509-8646-84B4-3DABC0D67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072CE-1841-604D-AF21-0E97A419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41331-7083-3D41-ADD1-F44F60FF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4F6BB-38AA-7043-B4BD-D942DF41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7179E-1EFF-9144-89F4-2E95DC5EE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04F1C-9196-2546-A6BF-166FB10A9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9FBCC-E76F-CA46-AFE4-5AA89BA3B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CFC26-4909-DA4A-9EFF-C15201534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22A62-4663-444B-ACCF-A7507058F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D884A-F59C-8349-B7F4-2E5D1894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B4253-2890-B547-A64F-EABF6E1B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7A66E-4EE7-1A43-A7B1-BC48179B5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8A6EC-6095-9C4C-8D43-3CF697267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3C610-44F1-2B40-8C3B-619966541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3838D-DA71-934D-93AA-1AA9CB3C1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6C9-F601-6542-8D16-C2C26DF6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4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8C08D-94A2-8F49-B7B9-92C32531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9"/>
            <a:ext cx="10897373" cy="58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46FDC-3FD3-604F-BFF5-09389AF5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50" y="1182758"/>
            <a:ext cx="10897373" cy="499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ADB32-2759-E04B-A4BE-2A5691C9D076}"/>
              </a:ext>
            </a:extLst>
          </p:cNvPr>
          <p:cNvSpPr txBox="1"/>
          <p:nvPr userDrawn="1"/>
        </p:nvSpPr>
        <p:spPr>
          <a:xfrm>
            <a:off x="1085163" y="66138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 Leadership Computing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5E357-08A9-854F-833F-0EE015B4E894}"/>
              </a:ext>
            </a:extLst>
          </p:cNvPr>
          <p:cNvSpPr txBox="1"/>
          <p:nvPr userDrawn="1"/>
        </p:nvSpPr>
        <p:spPr>
          <a:xfrm>
            <a:off x="723449" y="66196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tx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0EC8FF-AC9D-B348-974E-C573FAC9FA27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11F891-372D-0F43-B6E4-F20C5BBE13C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02" y="6489346"/>
            <a:ext cx="958298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1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1" r:id="rId6"/>
    <p:sldLayoutId id="2147483722" r:id="rId7"/>
    <p:sldLayoutId id="2147483723" r:id="rId8"/>
    <p:sldLayoutId id="2147483724" r:id="rId9"/>
    <p:sldLayoutId id="2147483726" r:id="rId10"/>
    <p:sldLayoutId id="2147483727" r:id="rId11"/>
    <p:sldLayoutId id="2147483732" r:id="rId12"/>
    <p:sldLayoutId id="2147483735" r:id="rId13"/>
    <p:sldLayoutId id="2147483775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⏤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□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8C08D-94A2-8F49-B7B9-92C32531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9"/>
            <a:ext cx="10897373" cy="58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46FDC-3FD3-604F-BFF5-09389AF5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50" y="1182758"/>
            <a:ext cx="10897373" cy="499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ADB32-2759-E04B-A4BE-2A5691C9D076}"/>
              </a:ext>
            </a:extLst>
          </p:cNvPr>
          <p:cNvSpPr txBox="1"/>
          <p:nvPr userDrawn="1"/>
        </p:nvSpPr>
        <p:spPr>
          <a:xfrm>
            <a:off x="1085163" y="66138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 Leadership Computing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5E357-08A9-854F-833F-0EE015B4E894}"/>
              </a:ext>
            </a:extLst>
          </p:cNvPr>
          <p:cNvSpPr txBox="1"/>
          <p:nvPr userDrawn="1"/>
        </p:nvSpPr>
        <p:spPr>
          <a:xfrm>
            <a:off x="723449" y="66196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tx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0EC8FF-AC9D-B348-974E-C573FAC9FA27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11F891-372D-0F43-B6E4-F20C5BBE13CB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02" y="6489346"/>
            <a:ext cx="958298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3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⏤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□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line, design&#10;&#10;Description automatically generated">
            <a:extLst>
              <a:ext uri="{FF2B5EF4-FFF2-40B4-BE49-F238E27FC236}">
                <a16:creationId xmlns:a16="http://schemas.microsoft.com/office/drawing/2014/main" id="{0F4EC73E-8165-900E-3A93-462FD1162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730"/>
            <a:ext cx="12205204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5B9208E-9A8D-2EF9-ED8B-86FF3103F0B9}"/>
              </a:ext>
            </a:extLst>
          </p:cNvPr>
          <p:cNvSpPr txBox="1">
            <a:spLocks/>
          </p:cNvSpPr>
          <p:nvPr/>
        </p:nvSpPr>
        <p:spPr>
          <a:xfrm>
            <a:off x="7525168" y="5894255"/>
            <a:ext cx="4666832" cy="96374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i="1" dirty="0"/>
              <a:t>David E. Martin</a:t>
            </a:r>
          </a:p>
          <a:p>
            <a:pPr marL="0" indent="0" algn="r">
              <a:buNone/>
            </a:pPr>
            <a:r>
              <a:rPr lang="en-US" sz="2000" i="1" dirty="0"/>
              <a:t>Argonne Leadership Computing Facility</a:t>
            </a:r>
          </a:p>
          <a:p>
            <a:pPr marL="0" indent="0" algn="r">
              <a:buNone/>
            </a:pPr>
            <a:r>
              <a:rPr lang="en-US" sz="2000" i="1" dirty="0"/>
              <a:t>with thanks to Scott Parker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C4E95-B557-E230-4496-49C8DFF1E94B}"/>
              </a:ext>
            </a:extLst>
          </p:cNvPr>
          <p:cNvSpPr txBox="1"/>
          <p:nvPr/>
        </p:nvSpPr>
        <p:spPr>
          <a:xfrm>
            <a:off x="4518209" y="5023305"/>
            <a:ext cx="7673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D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ALCF Site Update</a:t>
            </a:r>
            <a:endParaRPr lang="en-US" sz="2800" b="1" dirty="0">
              <a:solidFill>
                <a:srgbClr val="006D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0">
            <a:extLst>
              <a:ext uri="{FF2B5EF4-FFF2-40B4-BE49-F238E27FC236}">
                <a16:creationId xmlns:a16="http://schemas.microsoft.com/office/drawing/2014/main" id="{2B0B5081-F400-7C59-A88E-31752D520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24" y="1515271"/>
            <a:ext cx="11898351" cy="86960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1723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615F-CA9C-4B41-8C42-C2D6CDA0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301" y="465184"/>
            <a:ext cx="5198108" cy="46445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Aurora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C2EDB6-7BAE-A343-966E-3DCCE1BED14F}"/>
              </a:ext>
            </a:extLst>
          </p:cNvPr>
          <p:cNvSpPr/>
          <p:nvPr/>
        </p:nvSpPr>
        <p:spPr>
          <a:xfrm>
            <a:off x="264702" y="3003600"/>
            <a:ext cx="11927297" cy="385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E4F45-A58A-1B45-9A45-AFB4CC73D786}"/>
              </a:ext>
            </a:extLst>
          </p:cNvPr>
          <p:cNvSpPr txBox="1"/>
          <p:nvPr/>
        </p:nvSpPr>
        <p:spPr>
          <a:xfrm>
            <a:off x="8531224" y="969785"/>
            <a:ext cx="350837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60"/>
              </a:lnSpc>
            </a:pPr>
            <a:r>
              <a:rPr lang="en-US" dirty="0">
                <a:solidFill>
                  <a:schemeClr val="bg1"/>
                </a:solidFill>
              </a:rPr>
              <a:t>Leadership Computing Facility </a:t>
            </a:r>
            <a:r>
              <a:rPr lang="en-US" dirty="0" err="1">
                <a:solidFill>
                  <a:schemeClr val="bg1"/>
                </a:solidFill>
              </a:rPr>
              <a:t>Exascale</a:t>
            </a:r>
            <a:r>
              <a:rPr lang="en-US" dirty="0">
                <a:solidFill>
                  <a:schemeClr val="bg1"/>
                </a:solidFill>
              </a:rPr>
              <a:t> Supercomputer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02EEB5-EC10-0C4B-89DB-13FA0F0D7413}"/>
              </a:ext>
            </a:extLst>
          </p:cNvPr>
          <p:cNvSpPr/>
          <p:nvPr/>
        </p:nvSpPr>
        <p:spPr>
          <a:xfrm>
            <a:off x="510375" y="3086630"/>
            <a:ext cx="2479481" cy="347787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600" dirty="0"/>
              <a:t>Peak Performance</a:t>
            </a:r>
          </a:p>
          <a:p>
            <a:r>
              <a:rPr lang="en-US" b="1" dirty="0"/>
              <a:t>≧ 2 Exaflops DP</a:t>
            </a:r>
          </a:p>
          <a:p>
            <a:endParaRPr lang="en-US" sz="1200" b="1" dirty="0"/>
          </a:p>
          <a:p>
            <a:r>
              <a:rPr lang="en-US" sz="1600" dirty="0"/>
              <a:t>Intel GPU</a:t>
            </a:r>
          </a:p>
          <a:p>
            <a:r>
              <a:rPr lang="en-US" b="1" dirty="0"/>
              <a:t>Intel® Data Center GPU Max Series</a:t>
            </a:r>
            <a:endParaRPr lang="en-US" sz="1600" b="1" dirty="0"/>
          </a:p>
          <a:p>
            <a:endParaRPr lang="en-US" sz="1200" b="1" dirty="0"/>
          </a:p>
          <a:p>
            <a:r>
              <a:rPr lang="en-US" sz="1600" dirty="0"/>
              <a:t>Intel Xeon Processor</a:t>
            </a:r>
          </a:p>
          <a:p>
            <a:r>
              <a:rPr lang="en-US" b="1" dirty="0"/>
              <a:t>4</a:t>
            </a:r>
            <a:r>
              <a:rPr lang="en-US" b="1" baseline="30000" dirty="0"/>
              <a:t>th</a:t>
            </a:r>
            <a:r>
              <a:rPr lang="en-US" b="1" dirty="0"/>
              <a:t> Gen Intel XEON Max Series CPU     </a:t>
            </a:r>
            <a:r>
              <a:rPr lang="en-US" sz="1200" b="1" dirty="0"/>
              <a:t>with High Bandwidth Memory</a:t>
            </a:r>
          </a:p>
          <a:p>
            <a:endParaRPr lang="en-US" sz="1200" b="1" dirty="0"/>
          </a:p>
          <a:p>
            <a:r>
              <a:rPr lang="en-US" sz="1600" dirty="0"/>
              <a:t>Platform</a:t>
            </a:r>
          </a:p>
          <a:p>
            <a:r>
              <a:rPr lang="en-US" b="1" dirty="0"/>
              <a:t>HPE Cray-Ex </a:t>
            </a: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256A5-9039-364D-811C-0FE6A070F36D}"/>
              </a:ext>
            </a:extLst>
          </p:cNvPr>
          <p:cNvSpPr txBox="1"/>
          <p:nvPr/>
        </p:nvSpPr>
        <p:spPr>
          <a:xfrm>
            <a:off x="3114651" y="3319348"/>
            <a:ext cx="3121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Compute Node</a:t>
            </a:r>
          </a:p>
          <a:p>
            <a:r>
              <a:rPr lang="en-US" sz="1200" dirty="0"/>
              <a:t>Two 4</a:t>
            </a:r>
            <a:r>
              <a:rPr lang="en-US" sz="1200" baseline="30000" dirty="0"/>
              <a:t>th</a:t>
            </a:r>
            <a:r>
              <a:rPr lang="en-US" sz="1200" dirty="0"/>
              <a:t> Gen Intel XEON Max Series CPUs</a:t>
            </a:r>
            <a:br>
              <a:rPr lang="en-US" sz="1200" dirty="0"/>
            </a:br>
            <a:r>
              <a:rPr lang="en-US" sz="1200" dirty="0"/>
              <a:t>Six Intel® Data Center GPU Max Series</a:t>
            </a:r>
            <a:br>
              <a:rPr lang="en-US" sz="1200" dirty="0"/>
            </a:br>
            <a:r>
              <a:rPr lang="en-US" sz="1200" dirty="0"/>
              <a:t>Node Unified Memory Architecture</a:t>
            </a:r>
            <a:br>
              <a:rPr lang="en-US" sz="1200" dirty="0"/>
            </a:br>
            <a:r>
              <a:rPr lang="en-US" sz="1200" dirty="0"/>
              <a:t>Eight fabric endpoints</a:t>
            </a:r>
            <a:br>
              <a:rPr lang="en-US" sz="1200" dirty="0"/>
            </a:br>
            <a:endParaRPr lang="en-US" sz="1200" dirty="0"/>
          </a:p>
          <a:p>
            <a:r>
              <a:rPr lang="en-US" sz="1200" b="1" dirty="0"/>
              <a:t>GPU Architecture</a:t>
            </a:r>
          </a:p>
          <a:p>
            <a:r>
              <a:rPr lang="en-US" sz="1200" dirty="0"/>
              <a:t>Intel® Data Center GPU Max Series architecture</a:t>
            </a:r>
          </a:p>
          <a:p>
            <a:r>
              <a:rPr lang="en-US" sz="1200" dirty="0"/>
              <a:t>High Bandwidth Memory Stacks</a:t>
            </a:r>
          </a:p>
          <a:p>
            <a:endParaRPr lang="en-US" sz="1200" b="1" dirty="0"/>
          </a:p>
          <a:p>
            <a:r>
              <a:rPr lang="en-US" sz="1200" b="1" dirty="0"/>
              <a:t>Node Performance</a:t>
            </a:r>
          </a:p>
          <a:p>
            <a:r>
              <a:rPr lang="en-US" sz="1200" dirty="0"/>
              <a:t>&gt;130 TF</a:t>
            </a:r>
          </a:p>
          <a:p>
            <a:endParaRPr lang="en-US" sz="1200" b="1" dirty="0"/>
          </a:p>
          <a:p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14D719-2ADE-4A47-8EEB-BACDDDDCE6E3}"/>
              </a:ext>
            </a:extLst>
          </p:cNvPr>
          <p:cNvSpPr/>
          <p:nvPr/>
        </p:nvSpPr>
        <p:spPr>
          <a:xfrm>
            <a:off x="6292324" y="3314925"/>
            <a:ext cx="29173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System Size</a:t>
            </a:r>
          </a:p>
          <a:p>
            <a:r>
              <a:rPr lang="en-US" sz="1200" dirty="0"/>
              <a:t>&gt;10,000 nodes</a:t>
            </a:r>
          </a:p>
          <a:p>
            <a:endParaRPr lang="en-US" sz="1200" b="1" dirty="0"/>
          </a:p>
          <a:p>
            <a:r>
              <a:rPr lang="en-US" sz="1200" b="1" dirty="0"/>
              <a:t>Aggregate System Memory</a:t>
            </a:r>
          </a:p>
          <a:p>
            <a:r>
              <a:rPr lang="en-US" sz="1200" dirty="0"/>
              <a:t>&gt;10 PB aggregate System Memory</a:t>
            </a:r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System Interconnect</a:t>
            </a:r>
          </a:p>
          <a:p>
            <a:r>
              <a:rPr lang="en-US" sz="1200" dirty="0"/>
              <a:t>HPE Slingshot 11</a:t>
            </a:r>
          </a:p>
          <a:p>
            <a:r>
              <a:rPr lang="en-US" sz="1200" dirty="0"/>
              <a:t>Dragonfly topology with adaptive routing</a:t>
            </a:r>
          </a:p>
          <a:p>
            <a:endParaRPr lang="en-US" sz="1200" b="1" dirty="0"/>
          </a:p>
          <a:p>
            <a:r>
              <a:rPr lang="en-US" sz="1200" b="1" dirty="0"/>
              <a:t>Network Switch</a:t>
            </a:r>
          </a:p>
          <a:p>
            <a:r>
              <a:rPr lang="en-US" sz="1200" dirty="0"/>
              <a:t>25.6 Tb/s per switch (64 200 Gb/s ports) </a:t>
            </a:r>
          </a:p>
          <a:p>
            <a:r>
              <a:rPr lang="en-US" sz="1200" dirty="0"/>
              <a:t>Links with 25 GB/s per direction</a:t>
            </a:r>
          </a:p>
          <a:p>
            <a:endParaRPr lang="en-US" sz="1200" dirty="0"/>
          </a:p>
          <a:p>
            <a:r>
              <a:rPr lang="en-US" sz="1200" b="1" dirty="0"/>
              <a:t>High-Performance Storage</a:t>
            </a:r>
          </a:p>
          <a:p>
            <a:r>
              <a:rPr lang="en-US" sz="1200" dirty="0"/>
              <a:t>220 PB </a:t>
            </a:r>
            <a:br>
              <a:rPr lang="en-US" sz="1200" dirty="0"/>
            </a:br>
            <a:r>
              <a:rPr lang="en-US" sz="1200" dirty="0"/>
              <a:t>≧25 TB/s DAOS bandwidth</a:t>
            </a:r>
          </a:p>
          <a:p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F6F0C0-1EF5-CE4E-9882-05E0B161F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174" y="1"/>
            <a:ext cx="8024719" cy="30036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8DFC0A9-EE01-C740-8C33-FDDFC9F3B6D1}"/>
              </a:ext>
            </a:extLst>
          </p:cNvPr>
          <p:cNvSpPr/>
          <p:nvPr/>
        </p:nvSpPr>
        <p:spPr>
          <a:xfrm>
            <a:off x="9296832" y="3314925"/>
            <a:ext cx="2859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Software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C/C++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Fortran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SYCL/DPC++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OpenMP offload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Kokkos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Intel Performance Tools</a:t>
            </a:r>
          </a:p>
        </p:txBody>
      </p:sp>
    </p:spTree>
    <p:extLst>
      <p:ext uri="{BB962C8B-B14F-4D97-AF65-F5344CB8AC3E}">
        <p14:creationId xmlns:p14="http://schemas.microsoft.com/office/powerpoint/2010/main" val="178133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C656AA-EB33-990C-7872-127333EF3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7" y="39869"/>
            <a:ext cx="11550897" cy="643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70A82353-4259-0DC7-7BD3-1271F95CA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468" y="563179"/>
            <a:ext cx="4477385" cy="2977461"/>
          </a:xfrm>
          <a:prstGeom prst="rect">
            <a:avLst/>
          </a:prstGeom>
          <a:noFill/>
        </p:spPr>
      </p:pic>
      <p:pic>
        <p:nvPicPr>
          <p:cNvPr id="6" name="Picture 5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B525E2CA-1950-EBDC-6624-DBCAF6B16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084" y="3852465"/>
            <a:ext cx="4041842" cy="26861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85C54C-703A-99B5-7DDC-7A2FD9BA0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0" y="319395"/>
            <a:ext cx="10039487" cy="5890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+mj-lt"/>
              </a:rPr>
              <a:t>The Status of Aurora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F7A029-D027-FC05-5085-4D1B5B983E66}"/>
              </a:ext>
            </a:extLst>
          </p:cNvPr>
          <p:cNvSpPr txBox="1"/>
          <p:nvPr/>
        </p:nvSpPr>
        <p:spPr>
          <a:xfrm>
            <a:off x="412944" y="1140369"/>
            <a:ext cx="68277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Aurora deployment is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of the Aurora system is installed at ANL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Except - </a:t>
            </a:r>
            <a:r>
              <a:rPr lang="en-US" sz="2400" dirty="0"/>
              <a:t>the installation of compute blades </a:t>
            </a:r>
            <a:r>
              <a:rPr lang="en-US" sz="2400" i="1" dirty="0"/>
              <a:t>which is nearly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Targeting early user in Q3 2023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4D36C-DF2F-C2DD-BBF1-E91A8EF770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15" y="3540640"/>
            <a:ext cx="3886200" cy="1996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1C422-996A-9DA4-22CC-701D03322F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"/>
          <a:stretch/>
        </p:blipFill>
        <p:spPr>
          <a:xfrm>
            <a:off x="4686035" y="3311305"/>
            <a:ext cx="2312935" cy="33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6197-1DF7-6F48-911C-ED2A3CC6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13" y="6896"/>
            <a:ext cx="11163868" cy="82894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Aurora Testbeds: The Path to the Aurora Hardware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4F28AB8-7FDE-2947-B066-A15AD815647A}"/>
              </a:ext>
            </a:extLst>
          </p:cNvPr>
          <p:cNvGrpSpPr/>
          <p:nvPr/>
        </p:nvGrpSpPr>
        <p:grpSpPr>
          <a:xfrm>
            <a:off x="428986" y="1472769"/>
            <a:ext cx="1516475" cy="2903638"/>
            <a:chOff x="555975" y="1510511"/>
            <a:chExt cx="1801304" cy="3196494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89919C00-AD79-4A41-91AB-1008EFB23427}"/>
                </a:ext>
              </a:extLst>
            </p:cNvPr>
            <p:cNvSpPr txBox="1"/>
            <p:nvPr/>
          </p:nvSpPr>
          <p:spPr>
            <a:xfrm>
              <a:off x="1574802" y="1583452"/>
              <a:ext cx="765823" cy="254113"/>
            </a:xfrm>
            <a:prstGeom prst="rect">
              <a:avLst/>
            </a:prstGeom>
            <a:solidFill>
              <a:srgbClr val="00609C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Iris node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5EB762F3-07B6-B144-8686-D54E6BF9644B}"/>
                </a:ext>
              </a:extLst>
            </p:cNvPr>
            <p:cNvSpPr/>
            <p:nvPr/>
          </p:nvSpPr>
          <p:spPr>
            <a:xfrm>
              <a:off x="730764" y="3072395"/>
              <a:ext cx="1492705" cy="8697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Intel</a:t>
              </a:r>
              <a:r>
                <a:rPr kumimoji="0" lang="en-US" sz="7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®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 Xeon</a:t>
              </a:r>
              <a:r>
                <a:rPr kumimoji="0" lang="en-US" sz="7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®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 Skylake 4C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5A1B35C6-E187-FB4F-AEC0-63FA8F3655AB}"/>
                </a:ext>
              </a:extLst>
            </p:cNvPr>
            <p:cNvSpPr/>
            <p:nvPr/>
          </p:nvSpPr>
          <p:spPr>
            <a:xfrm>
              <a:off x="1083746" y="2329964"/>
              <a:ext cx="784929" cy="542433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64GB DDR4</a:t>
              </a:r>
            </a:p>
          </p:txBody>
        </p: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D96BF8BB-08AB-7444-BD98-26A6BB8F34C7}"/>
                </a:ext>
              </a:extLst>
            </p:cNvPr>
            <p:cNvCxnSpPr>
              <a:cxnSpLocks/>
              <a:stCxn id="254" idx="0"/>
              <a:endCxn id="255" idx="2"/>
            </p:cNvCxnSpPr>
            <p:nvPr/>
          </p:nvCxnSpPr>
          <p:spPr>
            <a:xfrm flipH="1" flipV="1">
              <a:off x="1476211" y="2872397"/>
              <a:ext cx="906" cy="199998"/>
            </a:xfrm>
            <a:prstGeom prst="straightConnector1">
              <a:avLst/>
            </a:prstGeom>
            <a:noFill/>
            <a:ln w="19050" cap="flat" cmpd="sng" algn="ctr">
              <a:solidFill>
                <a:srgbClr val="ECAA00">
                  <a:lumMod val="75000"/>
                </a:srgbClr>
              </a:solidFill>
              <a:prstDash val="solid"/>
              <a:miter lim="800000"/>
              <a:headEnd type="triangle" w="med" len="sm"/>
              <a:tailEnd type="triangle" w="med" len="sm"/>
            </a:ln>
            <a:effectLst/>
          </p:spPr>
        </p:cxn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F3A8079A-FD6E-0F44-BCC9-EC62B4854173}"/>
                </a:ext>
              </a:extLst>
            </p:cNvPr>
            <p:cNvSpPr/>
            <p:nvPr/>
          </p:nvSpPr>
          <p:spPr>
            <a:xfrm>
              <a:off x="796100" y="3429264"/>
              <a:ext cx="1360222" cy="458850"/>
            </a:xfrm>
            <a:prstGeom prst="rect">
              <a:avLst/>
            </a:prstGeom>
            <a:solidFill>
              <a:srgbClr val="00609C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Iris Pro Graphics P580</a:t>
              </a:r>
            </a:p>
          </p:txBody>
        </p:sp>
        <p:sp>
          <p:nvSpPr>
            <p:cNvPr id="258" name="Rectangle: Rounded Corners 20">
              <a:extLst>
                <a:ext uri="{FF2B5EF4-FFF2-40B4-BE49-F238E27FC236}">
                  <a16:creationId xmlns:a16="http://schemas.microsoft.com/office/drawing/2014/main" id="{2C544BB8-5BCB-BF4F-8B6E-E8ACCA7304C5}"/>
                </a:ext>
              </a:extLst>
            </p:cNvPr>
            <p:cNvSpPr/>
            <p:nvPr/>
          </p:nvSpPr>
          <p:spPr>
            <a:xfrm>
              <a:off x="555975" y="1510511"/>
              <a:ext cx="1801304" cy="3196494"/>
            </a:xfrm>
            <a:prstGeom prst="roundRect">
              <a:avLst>
                <a:gd name="adj" fmla="val 6004"/>
              </a:avLst>
            </a:prstGeom>
            <a:noFill/>
            <a:ln w="9525" cap="flat" cmpd="sng" algn="ctr">
              <a:solidFill>
                <a:srgbClr val="0082C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solidFill>
                    <a:srgbClr val="0082CA">
                      <a:lumMod val="60000"/>
                      <a:lumOff val="40000"/>
                    </a:srgbClr>
                  </a:solidFill>
                </a:ln>
                <a:noFill/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51F9B146-CC5B-DB40-962A-27529E4367AC}"/>
              </a:ext>
            </a:extLst>
          </p:cNvPr>
          <p:cNvGrpSpPr>
            <a:grpSpLocks noChangeAspect="1"/>
          </p:cNvGrpSpPr>
          <p:nvPr/>
        </p:nvGrpSpPr>
        <p:grpSpPr>
          <a:xfrm>
            <a:off x="9526456" y="1472768"/>
            <a:ext cx="2577450" cy="4772143"/>
            <a:chOff x="8939653" y="492672"/>
            <a:chExt cx="2991372" cy="5805940"/>
          </a:xfrm>
        </p:grpSpPr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52451A13-7014-CD43-B50D-55DC33D4845B}"/>
                </a:ext>
              </a:extLst>
            </p:cNvPr>
            <p:cNvGrpSpPr/>
            <p:nvPr/>
          </p:nvGrpSpPr>
          <p:grpSpPr>
            <a:xfrm>
              <a:off x="8939653" y="492672"/>
              <a:ext cx="2991372" cy="5805940"/>
              <a:chOff x="8749490" y="615027"/>
              <a:chExt cx="2991372" cy="5805940"/>
            </a:xfrm>
          </p:grpSpPr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021F48C8-AD99-6C49-90FC-900B4433ABB8}"/>
                  </a:ext>
                </a:extLst>
              </p:cNvPr>
              <p:cNvSpPr txBox="1"/>
              <p:nvPr/>
            </p:nvSpPr>
            <p:spPr>
              <a:xfrm>
                <a:off x="10571762" y="708939"/>
                <a:ext cx="1074264" cy="299560"/>
              </a:xfrm>
              <a:prstGeom prst="rect">
                <a:avLst/>
              </a:prstGeom>
              <a:solidFill>
                <a:srgbClr val="F1E1FF"/>
              </a:solidFill>
              <a:effectLst>
                <a:softEdge rad="0"/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Aurora node</a:t>
                </a:r>
              </a:p>
            </p:txBody>
          </p: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537B9366-6391-6E4D-84ED-2BCD12DFAE95}"/>
                  </a:ext>
                </a:extLst>
              </p:cNvPr>
              <p:cNvGrpSpPr/>
              <p:nvPr/>
            </p:nvGrpSpPr>
            <p:grpSpPr>
              <a:xfrm>
                <a:off x="8901856" y="1101867"/>
                <a:ext cx="2839005" cy="5309085"/>
                <a:chOff x="8878503" y="1101867"/>
                <a:chExt cx="2839005" cy="5309085"/>
              </a:xfrm>
            </p:grpSpPr>
            <p:pic>
              <p:nvPicPr>
                <p:cNvPr id="267" name="Picture 266">
                  <a:extLst>
                    <a:ext uri="{FF2B5EF4-FFF2-40B4-BE49-F238E27FC236}">
                      <a16:creationId xmlns:a16="http://schemas.microsoft.com/office/drawing/2014/main" id="{15F9FBE6-3AA8-3449-899A-F7C810D0B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10831"/>
                <a:stretch/>
              </p:blipFill>
              <p:spPr>
                <a:xfrm>
                  <a:off x="8878503" y="1101867"/>
                  <a:ext cx="2731533" cy="5309085"/>
                </a:xfrm>
                <a:prstGeom prst="rect">
                  <a:avLst/>
                </a:prstGeom>
              </p:spPr>
            </p:pic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7FF0A788-0B6D-E846-8096-E385C619D615}"/>
                    </a:ext>
                  </a:extLst>
                </p:cNvPr>
                <p:cNvSpPr/>
                <p:nvPr/>
              </p:nvSpPr>
              <p:spPr>
                <a:xfrm>
                  <a:off x="11411465" y="2328793"/>
                  <a:ext cx="306043" cy="168942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Light" panose="02000403000000020004" pitchFamily="2" charset="0"/>
                    <a:ea typeface="Helvetica Neue Light" panose="02000403000000020004" pitchFamily="2" charset="0"/>
                    <a:cs typeface="+mn-cs"/>
                  </a:endParaRPr>
                </a:p>
              </p:txBody>
            </p:sp>
          </p:grpSp>
          <p:sp>
            <p:nvSpPr>
              <p:cNvPr id="266" name="Rectangle: Rounded Corners 33">
                <a:extLst>
                  <a:ext uri="{FF2B5EF4-FFF2-40B4-BE49-F238E27FC236}">
                    <a16:creationId xmlns:a16="http://schemas.microsoft.com/office/drawing/2014/main" id="{C671B560-459F-E547-9688-4362879EC703}"/>
                  </a:ext>
                </a:extLst>
              </p:cNvPr>
              <p:cNvSpPr/>
              <p:nvPr/>
            </p:nvSpPr>
            <p:spPr>
              <a:xfrm>
                <a:off x="8749490" y="615027"/>
                <a:ext cx="2991372" cy="5805940"/>
              </a:xfrm>
              <a:prstGeom prst="roundRect">
                <a:avLst>
                  <a:gd name="adj" fmla="val 6004"/>
                </a:avLst>
              </a:prstGeom>
              <a:noFill/>
              <a:ln w="9525" cap="flat" cmpd="sng" algn="ctr">
                <a:solidFill>
                  <a:srgbClr val="4D008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Helvetica Neue Light" panose="02000403000000020004" pitchFamily="2" charset="0"/>
                  <a:ea typeface="Helvetica Neue Light" panose="02000403000000020004" pitchFamily="2" charset="0"/>
                  <a:cs typeface="+mn-cs"/>
                </a:endParaRPr>
              </a:p>
            </p:txBody>
          </p: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03DE49B8-9B77-CC44-B8CC-15FAB4E518D9}"/>
                </a:ext>
              </a:extLst>
            </p:cNvPr>
            <p:cNvSpPr txBox="1"/>
            <p:nvPr/>
          </p:nvSpPr>
          <p:spPr>
            <a:xfrm>
              <a:off x="10967283" y="4911370"/>
              <a:ext cx="733429" cy="205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panose="02000403000000020004" pitchFamily="2" charset="0"/>
                  <a:ea typeface="Helvetica Neue Light" panose="02000403000000020004" pitchFamily="2" charset="0"/>
                  <a:cs typeface="+mn-cs"/>
                </a:rPr>
                <a:t>SPR+HBM 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7CF103C6-0A2D-2443-BFF9-A5D7658EAC2E}"/>
                </a:ext>
              </a:extLst>
            </p:cNvPr>
            <p:cNvSpPr txBox="1"/>
            <p:nvPr/>
          </p:nvSpPr>
          <p:spPr>
            <a:xfrm>
              <a:off x="10959334" y="2517009"/>
              <a:ext cx="728239" cy="205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panose="02000403000000020004" pitchFamily="2" charset="0"/>
                  <a:ea typeface="Helvetica Neue Light" panose="02000403000000020004" pitchFamily="2" charset="0"/>
                  <a:cs typeface="+mn-cs"/>
                </a:rPr>
                <a:t>SPR+HBM </a:t>
              </a: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21C7F11E-0BEC-5E47-BB53-CB9482EAAD4C}"/>
              </a:ext>
            </a:extLst>
          </p:cNvPr>
          <p:cNvGrpSpPr/>
          <p:nvPr/>
        </p:nvGrpSpPr>
        <p:grpSpPr>
          <a:xfrm>
            <a:off x="2190143" y="1472768"/>
            <a:ext cx="3028491" cy="2933869"/>
            <a:chOff x="3736579" y="1508108"/>
            <a:chExt cx="3597313" cy="3302409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2DD15ECE-806C-E242-A7BF-2B942E96442E}"/>
                </a:ext>
              </a:extLst>
            </p:cNvPr>
            <p:cNvSpPr/>
            <p:nvPr/>
          </p:nvSpPr>
          <p:spPr>
            <a:xfrm>
              <a:off x="5327863" y="2620915"/>
              <a:ext cx="736432" cy="609539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Intel</a:t>
              </a:r>
              <a:r>
                <a:rPr kumimoji="0" lang="en-US" sz="7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®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Xeon</a:t>
              </a:r>
              <a:r>
                <a:rPr kumimoji="0" lang="en-US" sz="7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®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58B3469D-9244-2949-BC19-CA4C6706B415}"/>
                </a:ext>
              </a:extLst>
            </p:cNvPr>
            <p:cNvSpPr/>
            <p:nvPr/>
          </p:nvSpPr>
          <p:spPr>
            <a:xfrm>
              <a:off x="6366056" y="2620915"/>
              <a:ext cx="736432" cy="609539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Intel</a:t>
              </a:r>
              <a:r>
                <a:rPr kumimoji="0" lang="en-US" sz="7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®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Xeon</a:t>
              </a:r>
              <a:r>
                <a:rPr kumimoji="0" lang="en-US" sz="7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®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D41C7038-AD9F-BD4D-901A-1F076F787C4F}"/>
                </a:ext>
              </a:extLst>
            </p:cNvPr>
            <p:cNvSpPr/>
            <p:nvPr/>
          </p:nvSpPr>
          <p:spPr>
            <a:xfrm>
              <a:off x="4247717" y="2709586"/>
              <a:ext cx="869350" cy="432194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EDR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100 GBE</a:t>
              </a:r>
            </a:p>
          </p:txBody>
        </p:sp>
        <p:cxnSp>
          <p:nvCxnSpPr>
            <p:cNvPr id="234" name="Elbow Connector 38">
              <a:extLst>
                <a:ext uri="{FF2B5EF4-FFF2-40B4-BE49-F238E27FC236}">
                  <a16:creationId xmlns:a16="http://schemas.microsoft.com/office/drawing/2014/main" id="{737C8D90-8267-BB4F-BB54-23F90261B6B0}"/>
                </a:ext>
              </a:extLst>
            </p:cNvPr>
            <p:cNvCxnSpPr>
              <a:cxnSpLocks/>
              <a:stCxn id="231" idx="1"/>
              <a:endCxn id="233" idx="3"/>
            </p:cNvCxnSpPr>
            <p:nvPr/>
          </p:nvCxnSpPr>
          <p:spPr>
            <a:xfrm rot="10800000">
              <a:off x="5117068" y="2925683"/>
              <a:ext cx="210795" cy="2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CD202C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992F289-3015-334D-B2CF-EAA197BF7EF6}"/>
                </a:ext>
              </a:extLst>
            </p:cNvPr>
            <p:cNvSpPr/>
            <p:nvPr/>
          </p:nvSpPr>
          <p:spPr>
            <a:xfrm>
              <a:off x="5303613" y="1936304"/>
              <a:ext cx="784929" cy="542433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128GB DDR4</a:t>
              </a:r>
            </a:p>
          </p:txBody>
        </p: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88EDE1C4-43A7-1F4D-AD39-5660C932C861}"/>
                </a:ext>
              </a:extLst>
            </p:cNvPr>
            <p:cNvCxnSpPr>
              <a:cxnSpLocks/>
              <a:stCxn id="231" idx="0"/>
              <a:endCxn id="235" idx="2"/>
            </p:cNvCxnSpPr>
            <p:nvPr/>
          </p:nvCxnSpPr>
          <p:spPr>
            <a:xfrm flipH="1" flipV="1">
              <a:off x="5696078" y="2478737"/>
              <a:ext cx="1" cy="142179"/>
            </a:xfrm>
            <a:prstGeom prst="straightConnector1">
              <a:avLst/>
            </a:prstGeom>
            <a:noFill/>
            <a:ln w="19050" cap="flat" cmpd="sng" algn="ctr">
              <a:solidFill>
                <a:srgbClr val="00A19C"/>
              </a:solidFill>
              <a:prstDash val="solid"/>
              <a:miter lim="800000"/>
              <a:headEnd type="triangle" w="med" len="sm"/>
              <a:tailEnd type="triangle" w="med" len="sm"/>
            </a:ln>
            <a:effectLst/>
          </p:spPr>
        </p:cxn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1817037E-5D7B-464C-A173-76CA40994540}"/>
                </a:ext>
              </a:extLst>
            </p:cNvPr>
            <p:cNvSpPr/>
            <p:nvPr/>
          </p:nvSpPr>
          <p:spPr>
            <a:xfrm>
              <a:off x="6337208" y="1935221"/>
              <a:ext cx="784929" cy="542433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128GB DDR4</a:t>
              </a:r>
            </a:p>
          </p:txBody>
        </p: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B184FD99-D337-AA48-81A1-203C9D4F5815}"/>
                </a:ext>
              </a:extLst>
            </p:cNvPr>
            <p:cNvCxnSpPr>
              <a:cxnSpLocks/>
              <a:stCxn id="232" idx="0"/>
              <a:endCxn id="237" idx="2"/>
            </p:cNvCxnSpPr>
            <p:nvPr/>
          </p:nvCxnSpPr>
          <p:spPr>
            <a:xfrm flipH="1" flipV="1">
              <a:off x="6729673" y="2477654"/>
              <a:ext cx="4599" cy="143262"/>
            </a:xfrm>
            <a:prstGeom prst="straightConnector1">
              <a:avLst/>
            </a:prstGeom>
            <a:noFill/>
            <a:ln w="19050" cap="flat" cmpd="sng" algn="ctr">
              <a:solidFill>
                <a:srgbClr val="00A19C"/>
              </a:solidFill>
              <a:prstDash val="solid"/>
              <a:miter lim="800000"/>
              <a:headEnd type="triangle" w="med" len="sm"/>
              <a:tailEnd type="triangle" w="med" len="sm"/>
            </a:ln>
            <a:effectLst/>
          </p:spPr>
        </p:cxn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E00AE42C-C555-9C4E-9506-ADDDD46CE375}"/>
                </a:ext>
              </a:extLst>
            </p:cNvPr>
            <p:cNvSpPr txBox="1"/>
            <p:nvPr/>
          </p:nvSpPr>
          <p:spPr>
            <a:xfrm>
              <a:off x="6067250" y="1598888"/>
              <a:ext cx="1192338" cy="277150"/>
            </a:xfrm>
            <a:prstGeom prst="rect">
              <a:avLst/>
            </a:prstGeom>
            <a:solidFill>
              <a:srgbClr val="00A19C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Arcticus node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24FC30E9-8FB8-7C44-A312-0591284FC4EB}"/>
                </a:ext>
              </a:extLst>
            </p:cNvPr>
            <p:cNvSpPr/>
            <p:nvPr/>
          </p:nvSpPr>
          <p:spPr>
            <a:xfrm>
              <a:off x="5216020" y="3520463"/>
              <a:ext cx="960120" cy="714628"/>
            </a:xfrm>
            <a:prstGeom prst="rect">
              <a:avLst/>
            </a:prstGeom>
            <a:solidFill>
              <a:srgbClr val="00609C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XeHP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GPU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6B0223E1-D1EB-8D4A-905D-80253492279D}"/>
                </a:ext>
              </a:extLst>
            </p:cNvPr>
            <p:cNvSpPr txBox="1"/>
            <p:nvPr/>
          </p:nvSpPr>
          <p:spPr>
            <a:xfrm>
              <a:off x="6039577" y="2736821"/>
              <a:ext cx="396431" cy="22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4D008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UPI</a:t>
              </a:r>
            </a:p>
          </p:txBody>
        </p: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46FC3630-68C2-1846-9B5A-94F9D6AC74D6}"/>
                </a:ext>
              </a:extLst>
            </p:cNvPr>
            <p:cNvCxnSpPr>
              <a:cxnSpLocks/>
              <a:stCxn id="231" idx="3"/>
              <a:endCxn id="232" idx="1"/>
            </p:cNvCxnSpPr>
            <p:nvPr/>
          </p:nvCxnSpPr>
          <p:spPr>
            <a:xfrm>
              <a:off x="6064295" y="2925685"/>
              <a:ext cx="30176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4D008C">
                  <a:lumMod val="60000"/>
                  <a:lumOff val="40000"/>
                </a:srgbClr>
              </a:solidFill>
              <a:prstDash val="solid"/>
              <a:miter lim="800000"/>
              <a:headEnd type="triangle" w="med" len="sm"/>
              <a:tailEnd type="triangle" w="med" len="sm"/>
            </a:ln>
            <a:effectLst/>
          </p:spPr>
        </p:cxnSp>
        <p:cxnSp>
          <p:nvCxnSpPr>
            <p:cNvPr id="245" name="Elbow Connector 38">
              <a:extLst>
                <a:ext uri="{FF2B5EF4-FFF2-40B4-BE49-F238E27FC236}">
                  <a16:creationId xmlns:a16="http://schemas.microsoft.com/office/drawing/2014/main" id="{A563AE50-D8E8-CD4A-BCB0-626FF326FCD6}"/>
                </a:ext>
              </a:extLst>
            </p:cNvPr>
            <p:cNvCxnSpPr>
              <a:cxnSpLocks/>
              <a:stCxn id="231" idx="2"/>
              <a:endCxn id="241" idx="0"/>
            </p:cNvCxnSpPr>
            <p:nvPr/>
          </p:nvCxnSpPr>
          <p:spPr>
            <a:xfrm rot="5400000">
              <a:off x="5551074" y="3375458"/>
              <a:ext cx="290009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CD202C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52" name="Rectangle: Rounded Corners 305">
              <a:extLst>
                <a:ext uri="{FF2B5EF4-FFF2-40B4-BE49-F238E27FC236}">
                  <a16:creationId xmlns:a16="http://schemas.microsoft.com/office/drawing/2014/main" id="{D6574A36-9D55-3547-856B-AF55D08067F5}"/>
                </a:ext>
              </a:extLst>
            </p:cNvPr>
            <p:cNvSpPr/>
            <p:nvPr/>
          </p:nvSpPr>
          <p:spPr>
            <a:xfrm>
              <a:off x="3736579" y="1508108"/>
              <a:ext cx="3597313" cy="3302409"/>
            </a:xfrm>
            <a:prstGeom prst="roundRect">
              <a:avLst>
                <a:gd name="adj" fmla="val 6004"/>
              </a:avLst>
            </a:prstGeom>
            <a:noFill/>
            <a:ln w="9525" cap="flat" cmpd="sng" algn="ctr">
              <a:solidFill>
                <a:srgbClr val="00A19C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72792A8C-BCF7-F643-B260-1EDC8F6A3A9F}"/>
                </a:ext>
              </a:extLst>
            </p:cNvPr>
            <p:cNvSpPr/>
            <p:nvPr/>
          </p:nvSpPr>
          <p:spPr>
            <a:xfrm>
              <a:off x="6280561" y="3520463"/>
              <a:ext cx="960120" cy="714628"/>
            </a:xfrm>
            <a:prstGeom prst="rect">
              <a:avLst/>
            </a:prstGeom>
            <a:solidFill>
              <a:srgbClr val="00609C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XeHP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GPU</a:t>
              </a:r>
            </a:p>
          </p:txBody>
        </p:sp>
        <p:cxnSp>
          <p:nvCxnSpPr>
            <p:cNvPr id="313" name="Elbow Connector 38">
              <a:extLst>
                <a:ext uri="{FF2B5EF4-FFF2-40B4-BE49-F238E27FC236}">
                  <a16:creationId xmlns:a16="http://schemas.microsoft.com/office/drawing/2014/main" id="{56039FF4-9524-F545-AE6D-47F4BDB7EFDE}"/>
                </a:ext>
              </a:extLst>
            </p:cNvPr>
            <p:cNvCxnSpPr>
              <a:cxnSpLocks/>
              <a:endCxn id="311" idx="0"/>
            </p:cNvCxnSpPr>
            <p:nvPr/>
          </p:nvCxnSpPr>
          <p:spPr>
            <a:xfrm rot="5400000">
              <a:off x="6615616" y="3375458"/>
              <a:ext cx="290009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CD202C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91639E2-EA2A-FF42-83D7-BDCBEAA116B3}"/>
              </a:ext>
            </a:extLst>
          </p:cNvPr>
          <p:cNvGrpSpPr/>
          <p:nvPr/>
        </p:nvGrpSpPr>
        <p:grpSpPr>
          <a:xfrm>
            <a:off x="246878" y="680958"/>
            <a:ext cx="12121816" cy="766372"/>
            <a:chOff x="246878" y="680958"/>
            <a:chExt cx="12121816" cy="766372"/>
          </a:xfrm>
        </p:grpSpPr>
        <p:sp>
          <p:nvSpPr>
            <p:cNvPr id="106" name="Notched Right Arrow 105">
              <a:extLst>
                <a:ext uri="{FF2B5EF4-FFF2-40B4-BE49-F238E27FC236}">
                  <a16:creationId xmlns:a16="http://schemas.microsoft.com/office/drawing/2014/main" id="{1CABF6FB-D185-1B4B-AA3D-247AB3B76A21}"/>
                </a:ext>
              </a:extLst>
            </p:cNvPr>
            <p:cNvSpPr/>
            <p:nvPr/>
          </p:nvSpPr>
          <p:spPr>
            <a:xfrm>
              <a:off x="287518" y="680958"/>
              <a:ext cx="11816387" cy="452462"/>
            </a:xfrm>
            <a:prstGeom prst="notched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02B6DB95-A1D2-9A4F-A3F6-0390CBD9B4B9}"/>
                </a:ext>
              </a:extLst>
            </p:cNvPr>
            <p:cNvSpPr/>
            <p:nvPr/>
          </p:nvSpPr>
          <p:spPr>
            <a:xfrm>
              <a:off x="246878" y="975240"/>
              <a:ext cx="1096273" cy="452462"/>
            </a:xfrm>
            <a:custGeom>
              <a:avLst/>
              <a:gdLst>
                <a:gd name="connsiteX0" fmla="*/ 0 w 1096273"/>
                <a:gd name="connsiteY0" fmla="*/ 0 h 452462"/>
                <a:gd name="connsiteX1" fmla="*/ 1096273 w 1096273"/>
                <a:gd name="connsiteY1" fmla="*/ 0 h 452462"/>
                <a:gd name="connsiteX2" fmla="*/ 1096273 w 1096273"/>
                <a:gd name="connsiteY2" fmla="*/ 452462 h 452462"/>
                <a:gd name="connsiteX3" fmla="*/ 0 w 1096273"/>
                <a:gd name="connsiteY3" fmla="*/ 452462 h 452462"/>
                <a:gd name="connsiteX4" fmla="*/ 0 w 1096273"/>
                <a:gd name="connsiteY4" fmla="*/ 0 h 4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273" h="452462">
                  <a:moveTo>
                    <a:pt x="0" y="0"/>
                  </a:moveTo>
                  <a:lnTo>
                    <a:pt x="1096273" y="0"/>
                  </a:lnTo>
                  <a:lnTo>
                    <a:pt x="1096273" y="452462"/>
                  </a:lnTo>
                  <a:lnTo>
                    <a:pt x="0" y="452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2019 - Iris</a:t>
              </a: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E8BD9EE-787B-C241-8484-0595843A294A}"/>
                </a:ext>
              </a:extLst>
            </p:cNvPr>
            <p:cNvSpPr/>
            <p:nvPr/>
          </p:nvSpPr>
          <p:spPr>
            <a:xfrm>
              <a:off x="740361" y="850632"/>
              <a:ext cx="113115" cy="11311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9A12AA0-F6F4-F240-B1F4-358DA8F463C9}"/>
                </a:ext>
              </a:extLst>
            </p:cNvPr>
            <p:cNvSpPr/>
            <p:nvPr/>
          </p:nvSpPr>
          <p:spPr>
            <a:xfrm>
              <a:off x="1154276" y="975240"/>
              <a:ext cx="1700625" cy="452462"/>
            </a:xfrm>
            <a:custGeom>
              <a:avLst/>
              <a:gdLst>
                <a:gd name="connsiteX0" fmla="*/ 0 w 1700625"/>
                <a:gd name="connsiteY0" fmla="*/ 0 h 452462"/>
                <a:gd name="connsiteX1" fmla="*/ 1700625 w 1700625"/>
                <a:gd name="connsiteY1" fmla="*/ 0 h 452462"/>
                <a:gd name="connsiteX2" fmla="*/ 1700625 w 1700625"/>
                <a:gd name="connsiteY2" fmla="*/ 452462 h 452462"/>
                <a:gd name="connsiteX3" fmla="*/ 0 w 1700625"/>
                <a:gd name="connsiteY3" fmla="*/ 452462 h 452462"/>
                <a:gd name="connsiteX4" fmla="*/ 0 w 1700625"/>
                <a:gd name="connsiteY4" fmla="*/ 0 h 4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25" h="452462">
                  <a:moveTo>
                    <a:pt x="0" y="0"/>
                  </a:moveTo>
                  <a:lnTo>
                    <a:pt x="1700625" y="0"/>
                  </a:lnTo>
                  <a:lnTo>
                    <a:pt x="1700625" y="452462"/>
                  </a:lnTo>
                  <a:lnTo>
                    <a:pt x="0" y="452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t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2020 - Yarrow -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XeLP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/DG1 (Decommissioned)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53E2365-85E7-FA4F-9355-E215342BDB17}"/>
                </a:ext>
              </a:extLst>
            </p:cNvPr>
            <p:cNvSpPr/>
            <p:nvPr/>
          </p:nvSpPr>
          <p:spPr>
            <a:xfrm>
              <a:off x="1662636" y="850632"/>
              <a:ext cx="113115" cy="11311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-800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CB62DE9C-787D-724F-90FE-048542199922}"/>
                </a:ext>
              </a:extLst>
            </p:cNvPr>
            <p:cNvSpPr/>
            <p:nvPr/>
          </p:nvSpPr>
          <p:spPr>
            <a:xfrm>
              <a:off x="2838609" y="975240"/>
              <a:ext cx="1700625" cy="452462"/>
            </a:xfrm>
            <a:custGeom>
              <a:avLst/>
              <a:gdLst>
                <a:gd name="connsiteX0" fmla="*/ 0 w 1700625"/>
                <a:gd name="connsiteY0" fmla="*/ 0 h 452462"/>
                <a:gd name="connsiteX1" fmla="*/ 1700625 w 1700625"/>
                <a:gd name="connsiteY1" fmla="*/ 0 h 452462"/>
                <a:gd name="connsiteX2" fmla="*/ 1700625 w 1700625"/>
                <a:gd name="connsiteY2" fmla="*/ 452462 h 452462"/>
                <a:gd name="connsiteX3" fmla="*/ 0 w 1700625"/>
                <a:gd name="connsiteY3" fmla="*/ 452462 h 452462"/>
                <a:gd name="connsiteX4" fmla="*/ 0 w 1700625"/>
                <a:gd name="connsiteY4" fmla="*/ 0 h 4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25" h="452462">
                  <a:moveTo>
                    <a:pt x="0" y="0"/>
                  </a:moveTo>
                  <a:lnTo>
                    <a:pt x="1700625" y="0"/>
                  </a:lnTo>
                  <a:lnTo>
                    <a:pt x="1700625" y="452462"/>
                  </a:lnTo>
                  <a:lnTo>
                    <a:pt x="0" y="452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2020 - Arcticus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XeHP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GPU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68744E95-6AF9-334F-AFB0-5D1F2216DE08}"/>
                </a:ext>
              </a:extLst>
            </p:cNvPr>
            <p:cNvSpPr/>
            <p:nvPr/>
          </p:nvSpPr>
          <p:spPr>
            <a:xfrm>
              <a:off x="3647831" y="850632"/>
              <a:ext cx="113115" cy="11311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-1600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-16000"/>
              </a:schemeClr>
            </a:effectRef>
            <a:fontRef idx="minor">
              <a:schemeClr val="lt1"/>
            </a:fontRef>
          </p:style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3EA7DAA-52DD-9C4D-86AC-22D5D1531734}"/>
                </a:ext>
              </a:extLst>
            </p:cNvPr>
            <p:cNvSpPr/>
            <p:nvPr/>
          </p:nvSpPr>
          <p:spPr>
            <a:xfrm>
              <a:off x="4335771" y="975240"/>
              <a:ext cx="1700625" cy="452462"/>
            </a:xfrm>
            <a:custGeom>
              <a:avLst/>
              <a:gdLst>
                <a:gd name="connsiteX0" fmla="*/ 0 w 1700625"/>
                <a:gd name="connsiteY0" fmla="*/ 0 h 452462"/>
                <a:gd name="connsiteX1" fmla="*/ 1700625 w 1700625"/>
                <a:gd name="connsiteY1" fmla="*/ 0 h 452462"/>
                <a:gd name="connsiteX2" fmla="*/ 1700625 w 1700625"/>
                <a:gd name="connsiteY2" fmla="*/ 452462 h 452462"/>
                <a:gd name="connsiteX3" fmla="*/ 0 w 1700625"/>
                <a:gd name="connsiteY3" fmla="*/ 452462 h 452462"/>
                <a:gd name="connsiteX4" fmla="*/ 0 w 1700625"/>
                <a:gd name="connsiteY4" fmla="*/ 0 h 4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25" h="452462">
                  <a:moveTo>
                    <a:pt x="0" y="0"/>
                  </a:moveTo>
                  <a:lnTo>
                    <a:pt x="1700625" y="0"/>
                  </a:lnTo>
                  <a:lnTo>
                    <a:pt x="1700625" y="452462"/>
                  </a:lnTo>
                  <a:lnTo>
                    <a:pt x="0" y="452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2021 - Arcticus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XeHP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GPUs v2</a:t>
              </a: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F7F2B11-2F00-5B4C-82F9-475BEABDCAA5}"/>
                </a:ext>
              </a:extLst>
            </p:cNvPr>
            <p:cNvSpPr/>
            <p:nvPr/>
          </p:nvSpPr>
          <p:spPr>
            <a:xfrm>
              <a:off x="5040363" y="850632"/>
              <a:ext cx="113115" cy="11311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-2400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0C3286F-4FB1-7641-B98B-E6129A18E816}"/>
                </a:ext>
              </a:extLst>
            </p:cNvPr>
            <p:cNvSpPr/>
            <p:nvPr/>
          </p:nvSpPr>
          <p:spPr>
            <a:xfrm>
              <a:off x="6096326" y="994868"/>
              <a:ext cx="2222376" cy="452462"/>
            </a:xfrm>
            <a:custGeom>
              <a:avLst/>
              <a:gdLst>
                <a:gd name="connsiteX0" fmla="*/ 0 w 1415600"/>
                <a:gd name="connsiteY0" fmla="*/ 0 h 452462"/>
                <a:gd name="connsiteX1" fmla="*/ 1415600 w 1415600"/>
                <a:gd name="connsiteY1" fmla="*/ 0 h 452462"/>
                <a:gd name="connsiteX2" fmla="*/ 1415600 w 1415600"/>
                <a:gd name="connsiteY2" fmla="*/ 452462 h 452462"/>
                <a:gd name="connsiteX3" fmla="*/ 0 w 1415600"/>
                <a:gd name="connsiteY3" fmla="*/ 452462 h 452462"/>
                <a:gd name="connsiteX4" fmla="*/ 0 w 1415600"/>
                <a:gd name="connsiteY4" fmla="*/ 0 h 4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600" h="452462">
                  <a:moveTo>
                    <a:pt x="0" y="0"/>
                  </a:moveTo>
                  <a:lnTo>
                    <a:pt x="1415600" y="0"/>
                  </a:lnTo>
                  <a:lnTo>
                    <a:pt x="1415600" y="452462"/>
                  </a:lnTo>
                  <a:lnTo>
                    <a:pt x="0" y="452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2022 -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Florentia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Intel® Data Center GPU Max Series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FCE313-9D19-2346-8621-2808F37F0989}"/>
                </a:ext>
              </a:extLst>
            </p:cNvPr>
            <p:cNvSpPr/>
            <p:nvPr/>
          </p:nvSpPr>
          <p:spPr>
            <a:xfrm>
              <a:off x="7150957" y="861432"/>
              <a:ext cx="113115" cy="11311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-3200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-32000"/>
              </a:schemeClr>
            </a:effectRef>
            <a:fontRef idx="minor">
              <a:schemeClr val="lt1"/>
            </a:fontRef>
          </p:style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EF8D1E8C-2206-5248-B916-7CE79B9234D3}"/>
                </a:ext>
              </a:extLst>
            </p:cNvPr>
            <p:cNvSpPr/>
            <p:nvPr/>
          </p:nvSpPr>
          <p:spPr>
            <a:xfrm>
              <a:off x="10668069" y="976735"/>
              <a:ext cx="1700625" cy="452462"/>
            </a:xfrm>
            <a:custGeom>
              <a:avLst/>
              <a:gdLst>
                <a:gd name="connsiteX0" fmla="*/ 0 w 1700625"/>
                <a:gd name="connsiteY0" fmla="*/ 0 h 452462"/>
                <a:gd name="connsiteX1" fmla="*/ 1700625 w 1700625"/>
                <a:gd name="connsiteY1" fmla="*/ 0 h 452462"/>
                <a:gd name="connsiteX2" fmla="*/ 1700625 w 1700625"/>
                <a:gd name="connsiteY2" fmla="*/ 452462 h 452462"/>
                <a:gd name="connsiteX3" fmla="*/ 0 w 1700625"/>
                <a:gd name="connsiteY3" fmla="*/ 452462 h 452462"/>
                <a:gd name="connsiteX4" fmla="*/ 0 w 1700625"/>
                <a:gd name="connsiteY4" fmla="*/ 0 h 4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25" h="452462">
                  <a:moveTo>
                    <a:pt x="0" y="0"/>
                  </a:moveTo>
                  <a:lnTo>
                    <a:pt x="1700625" y="0"/>
                  </a:lnTo>
                  <a:lnTo>
                    <a:pt x="1700625" y="452462"/>
                  </a:lnTo>
                  <a:lnTo>
                    <a:pt x="0" y="452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0797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2023 Aurora</a:t>
              </a: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4F2B092-9871-3E4D-BDD2-ABFB17E69842}"/>
                </a:ext>
              </a:extLst>
            </p:cNvPr>
            <p:cNvSpPr/>
            <p:nvPr/>
          </p:nvSpPr>
          <p:spPr>
            <a:xfrm>
              <a:off x="11461825" y="852848"/>
              <a:ext cx="113115" cy="113115"/>
            </a:xfrm>
            <a:prstGeom prst="ellipse">
              <a:avLst/>
            </a:prstGeom>
            <a:gradFill>
              <a:gsLst>
                <a:gs pos="0">
                  <a:schemeClr val="accent6">
                    <a:hueOff val="0"/>
                    <a:satOff val="0"/>
                    <a:satMod val="103000"/>
                    <a:tint val="94000"/>
                    <a:alpha val="21940"/>
                    <a:lumMod val="92000"/>
                  </a:schemeClr>
                </a:gs>
                <a:gs pos="50000">
                  <a:schemeClr val="accent6">
                    <a:alpha val="90000"/>
                    <a:hueOff val="0"/>
                    <a:satOff val="0"/>
                    <a:lumOff val="0"/>
                    <a:alphaOff val="-4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alpha val="90000"/>
                    <a:hueOff val="0"/>
                    <a:satOff val="0"/>
                    <a:lumOff val="0"/>
                    <a:alphaOff val="-40000"/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</p:grpSp>
      <p:sp>
        <p:nvSpPr>
          <p:cNvPr id="329" name="Freeform 328">
            <a:extLst>
              <a:ext uri="{FF2B5EF4-FFF2-40B4-BE49-F238E27FC236}">
                <a16:creationId xmlns:a16="http://schemas.microsoft.com/office/drawing/2014/main" id="{06DA0D9C-66FB-6943-9329-0FDB34E3498A}"/>
              </a:ext>
            </a:extLst>
          </p:cNvPr>
          <p:cNvSpPr/>
          <p:nvPr/>
        </p:nvSpPr>
        <p:spPr>
          <a:xfrm>
            <a:off x="1960190" y="1619683"/>
            <a:ext cx="1509518" cy="457200"/>
          </a:xfrm>
          <a:custGeom>
            <a:avLst/>
            <a:gdLst>
              <a:gd name="connsiteX0" fmla="*/ 0 w 4053488"/>
              <a:gd name="connsiteY0" fmla="*/ 0 h 652175"/>
              <a:gd name="connsiteX1" fmla="*/ 3727401 w 4053488"/>
              <a:gd name="connsiteY1" fmla="*/ 0 h 652175"/>
              <a:gd name="connsiteX2" fmla="*/ 4053488 w 4053488"/>
              <a:gd name="connsiteY2" fmla="*/ 326088 h 652175"/>
              <a:gd name="connsiteX3" fmla="*/ 3727401 w 4053488"/>
              <a:gd name="connsiteY3" fmla="*/ 652175 h 652175"/>
              <a:gd name="connsiteX4" fmla="*/ 0 w 4053488"/>
              <a:gd name="connsiteY4" fmla="*/ 652175 h 652175"/>
              <a:gd name="connsiteX5" fmla="*/ 326088 w 4053488"/>
              <a:gd name="connsiteY5" fmla="*/ 326088 h 652175"/>
              <a:gd name="connsiteX6" fmla="*/ 0 w 4053488"/>
              <a:gd name="connsiteY6" fmla="*/ 0 h 65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488" h="652175">
                <a:moveTo>
                  <a:pt x="0" y="0"/>
                </a:moveTo>
                <a:lnTo>
                  <a:pt x="3727401" y="0"/>
                </a:lnTo>
                <a:lnTo>
                  <a:pt x="4053488" y="326088"/>
                </a:lnTo>
                <a:lnTo>
                  <a:pt x="3727401" y="652175"/>
                </a:lnTo>
                <a:lnTo>
                  <a:pt x="0" y="652175"/>
                </a:lnTo>
                <a:lnTo>
                  <a:pt x="326088" y="326088"/>
                </a:lnTo>
                <a:lnTo>
                  <a:pt x="0" y="0"/>
                </a:lnTo>
                <a:close/>
              </a:path>
            </a:pathLst>
          </a:custGeom>
          <a:solidFill>
            <a:srgbClr val="009193"/>
          </a:solidFill>
          <a:ln>
            <a:solidFill>
              <a:schemeClr val="bg1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267166"/>
              <a:satOff val="-13124"/>
              <a:lumOff val="15882"/>
              <a:alphaOff val="0"/>
            </a:schemeClr>
          </a:fillRef>
          <a:effectRef idx="1">
            <a:schemeClr val="accent2">
              <a:shade val="80000"/>
              <a:hueOff val="267166"/>
              <a:satOff val="-13124"/>
              <a:lumOff val="1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8092" tIns="10668" rIns="336755" bIns="10668" numCol="1" spcCol="127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Dual Discrete GPU Development Node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07BABC5-652C-5D4B-897B-9EA02E15CA04}"/>
              </a:ext>
            </a:extLst>
          </p:cNvPr>
          <p:cNvSpPr/>
          <p:nvPr/>
        </p:nvSpPr>
        <p:spPr>
          <a:xfrm>
            <a:off x="5674226" y="2530213"/>
            <a:ext cx="619985" cy="47048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Intel</a:t>
            </a:r>
            <a:r>
              <a:rPr kumimoji="0" lang="en-US" sz="6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®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Xeon</a:t>
            </a:r>
            <a:r>
              <a:rPr kumimoji="0" lang="en-US" sz="6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®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71AFCBD-2621-1044-8E39-D894B269FC5D}"/>
              </a:ext>
            </a:extLst>
          </p:cNvPr>
          <p:cNvSpPr/>
          <p:nvPr/>
        </p:nvSpPr>
        <p:spPr>
          <a:xfrm>
            <a:off x="6725954" y="3446058"/>
            <a:ext cx="523260" cy="411661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2x Port 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100 GBE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6B432DE-C8DD-0A49-9B52-1956CC5800A0}"/>
              </a:ext>
            </a:extLst>
          </p:cNvPr>
          <p:cNvSpPr/>
          <p:nvPr/>
        </p:nvSpPr>
        <p:spPr>
          <a:xfrm>
            <a:off x="5653811" y="1995622"/>
            <a:ext cx="660813" cy="369684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512GB DDR5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17FC09E-C477-BA4E-8FFD-451F2F59B22E}"/>
              </a:ext>
            </a:extLst>
          </p:cNvPr>
          <p:cNvCxnSpPr>
            <a:cxnSpLocks/>
            <a:stCxn id="64" idx="0"/>
            <a:endCxn id="68" idx="2"/>
          </p:cNvCxnSpPr>
          <p:nvPr/>
        </p:nvCxnSpPr>
        <p:spPr>
          <a:xfrm flipH="1" flipV="1">
            <a:off x="5984218" y="2365306"/>
            <a:ext cx="1" cy="164907"/>
          </a:xfrm>
          <a:prstGeom prst="straightConnector1">
            <a:avLst/>
          </a:prstGeom>
          <a:noFill/>
          <a:ln w="19050" cap="flat" cmpd="sng" algn="ctr">
            <a:solidFill>
              <a:srgbClr val="00A19C"/>
            </a:solidFill>
            <a:prstDash val="solid"/>
            <a:miter lim="800000"/>
            <a:headEnd type="triangle" w="med" len="sm"/>
            <a:tailEnd type="triangle" w="med" len="sm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9FE2DE30-5856-C846-9253-3A92280F3D7F}"/>
              </a:ext>
            </a:extLst>
          </p:cNvPr>
          <p:cNvSpPr txBox="1"/>
          <p:nvPr/>
        </p:nvSpPr>
        <p:spPr>
          <a:xfrm>
            <a:off x="8173298" y="1547444"/>
            <a:ext cx="1052478" cy="246221"/>
          </a:xfrm>
          <a:prstGeom prst="rect">
            <a:avLst/>
          </a:prstGeom>
          <a:solidFill>
            <a:srgbClr val="8EFA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Florentia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node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E3B0E94-3576-E94F-B427-C5F563B555C4}"/>
              </a:ext>
            </a:extLst>
          </p:cNvPr>
          <p:cNvSpPr/>
          <p:nvPr/>
        </p:nvSpPr>
        <p:spPr>
          <a:xfrm>
            <a:off x="6563528" y="2149196"/>
            <a:ext cx="619985" cy="381017"/>
          </a:xfrm>
          <a:prstGeom prst="rect">
            <a:avLst/>
          </a:prstGeom>
          <a:solidFill>
            <a:srgbClr val="00609C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Intel® Data Center GPU Max Series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3B2DF3-9153-E94B-9BBE-7522C9104078}"/>
              </a:ext>
            </a:extLst>
          </p:cNvPr>
          <p:cNvSpPr txBox="1"/>
          <p:nvPr/>
        </p:nvSpPr>
        <p:spPr>
          <a:xfrm>
            <a:off x="6401671" y="2581398"/>
            <a:ext cx="3129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4D008C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UPI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2390790-5A36-EC46-97AB-DC2B41C4C9D1}"/>
              </a:ext>
            </a:extLst>
          </p:cNvPr>
          <p:cNvCxnSpPr>
            <a:cxnSpLocks/>
          </p:cNvCxnSpPr>
          <p:nvPr/>
        </p:nvCxnSpPr>
        <p:spPr>
          <a:xfrm flipV="1">
            <a:off x="6288975" y="2736129"/>
            <a:ext cx="2150118" cy="1797"/>
          </a:xfrm>
          <a:prstGeom prst="straightConnector1">
            <a:avLst/>
          </a:prstGeom>
          <a:noFill/>
          <a:ln w="19050" cap="flat" cmpd="sng" algn="ctr">
            <a:solidFill>
              <a:srgbClr val="4D008C">
                <a:lumMod val="60000"/>
                <a:lumOff val="40000"/>
              </a:srgbClr>
            </a:solidFill>
            <a:prstDash val="solid"/>
            <a:miter lim="800000"/>
            <a:headEnd type="triangle" w="med" len="sm"/>
            <a:tailEnd type="triangle" w="med" len="sm"/>
          </a:ln>
          <a:effectLst/>
        </p:spPr>
      </p:cxnSp>
      <p:cxnSp>
        <p:nvCxnSpPr>
          <p:cNvPr id="76" name="Elbow Connector 38">
            <a:extLst>
              <a:ext uri="{FF2B5EF4-FFF2-40B4-BE49-F238E27FC236}">
                <a16:creationId xmlns:a16="http://schemas.microsoft.com/office/drawing/2014/main" id="{1CFD2157-8FD0-E741-B879-01DBD7D96043}"/>
              </a:ext>
            </a:extLst>
          </p:cNvPr>
          <p:cNvCxnSpPr>
            <a:cxnSpLocks/>
            <a:stCxn id="64" idx="2"/>
            <a:endCxn id="66" idx="1"/>
          </p:cNvCxnSpPr>
          <p:nvPr/>
        </p:nvCxnSpPr>
        <p:spPr>
          <a:xfrm rot="16200000" flipH="1">
            <a:off x="6029488" y="2955423"/>
            <a:ext cx="651196" cy="741735"/>
          </a:xfrm>
          <a:prstGeom prst="bentConnector2">
            <a:avLst/>
          </a:prstGeom>
          <a:noFill/>
          <a:ln w="19050" cap="flat" cmpd="sng" algn="ctr">
            <a:solidFill>
              <a:srgbClr val="CD202C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78" name="Rectangle: Rounded Corners 305">
            <a:extLst>
              <a:ext uri="{FF2B5EF4-FFF2-40B4-BE49-F238E27FC236}">
                <a16:creationId xmlns:a16="http://schemas.microsoft.com/office/drawing/2014/main" id="{D7EE05FD-EE1C-E241-A0D5-A2298321680C}"/>
              </a:ext>
            </a:extLst>
          </p:cNvPr>
          <p:cNvSpPr/>
          <p:nvPr/>
        </p:nvSpPr>
        <p:spPr>
          <a:xfrm>
            <a:off x="5436449" y="1487245"/>
            <a:ext cx="3914527" cy="2921340"/>
          </a:xfrm>
          <a:prstGeom prst="roundRect">
            <a:avLst>
              <a:gd name="adj" fmla="val 6004"/>
            </a:avLst>
          </a:prstGeom>
          <a:noFill/>
          <a:ln w="9525" cap="flat" cmpd="sng" algn="ctr">
            <a:solidFill>
              <a:srgbClr val="8EFA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67E489F-4E05-054F-A4E3-4AD45BE99A83}"/>
              </a:ext>
            </a:extLst>
          </p:cNvPr>
          <p:cNvSpPr/>
          <p:nvPr/>
        </p:nvSpPr>
        <p:spPr>
          <a:xfrm>
            <a:off x="7544556" y="2149196"/>
            <a:ext cx="619985" cy="381017"/>
          </a:xfrm>
          <a:prstGeom prst="rect">
            <a:avLst/>
          </a:prstGeom>
          <a:solidFill>
            <a:srgbClr val="00609C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Intel® Data Center GPU Max Series</a:t>
            </a: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B187C9A4-9ED2-CF47-B044-1643496215E5}"/>
              </a:ext>
            </a:extLst>
          </p:cNvPr>
          <p:cNvSpPr/>
          <p:nvPr/>
        </p:nvSpPr>
        <p:spPr>
          <a:xfrm>
            <a:off x="5268960" y="1621438"/>
            <a:ext cx="1327270" cy="457200"/>
          </a:xfrm>
          <a:custGeom>
            <a:avLst/>
            <a:gdLst>
              <a:gd name="connsiteX0" fmla="*/ 0 w 4053488"/>
              <a:gd name="connsiteY0" fmla="*/ 0 h 652175"/>
              <a:gd name="connsiteX1" fmla="*/ 3727401 w 4053488"/>
              <a:gd name="connsiteY1" fmla="*/ 0 h 652175"/>
              <a:gd name="connsiteX2" fmla="*/ 4053488 w 4053488"/>
              <a:gd name="connsiteY2" fmla="*/ 326088 h 652175"/>
              <a:gd name="connsiteX3" fmla="*/ 3727401 w 4053488"/>
              <a:gd name="connsiteY3" fmla="*/ 652175 h 652175"/>
              <a:gd name="connsiteX4" fmla="*/ 0 w 4053488"/>
              <a:gd name="connsiteY4" fmla="*/ 652175 h 652175"/>
              <a:gd name="connsiteX5" fmla="*/ 326088 w 4053488"/>
              <a:gd name="connsiteY5" fmla="*/ 326088 h 652175"/>
              <a:gd name="connsiteX6" fmla="*/ 0 w 4053488"/>
              <a:gd name="connsiteY6" fmla="*/ 0 h 65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488" h="652175">
                <a:moveTo>
                  <a:pt x="0" y="0"/>
                </a:moveTo>
                <a:lnTo>
                  <a:pt x="3727401" y="0"/>
                </a:lnTo>
                <a:lnTo>
                  <a:pt x="4053488" y="326088"/>
                </a:lnTo>
                <a:lnTo>
                  <a:pt x="3727401" y="652175"/>
                </a:lnTo>
                <a:lnTo>
                  <a:pt x="0" y="652175"/>
                </a:lnTo>
                <a:lnTo>
                  <a:pt x="326088" y="326088"/>
                </a:lnTo>
                <a:lnTo>
                  <a:pt x="0" y="0"/>
                </a:lnTo>
                <a:close/>
              </a:path>
            </a:pathLst>
          </a:custGeom>
          <a:solidFill>
            <a:srgbClr val="009051">
              <a:alpha val="95000"/>
            </a:srgbClr>
          </a:solidFill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267166"/>
              <a:satOff val="-13124"/>
              <a:lumOff val="15882"/>
              <a:alphaOff val="0"/>
            </a:schemeClr>
          </a:fillRef>
          <a:effectRef idx="1">
            <a:schemeClr val="accent2">
              <a:shade val="80000"/>
              <a:hueOff val="267166"/>
              <a:satOff val="-13124"/>
              <a:lumOff val="1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8092" tIns="10668" rIns="336755" bIns="10668" numCol="1" spcCol="127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Helvetica Neue" panose="02000503000000020004" pitchFamily="2" charset="0"/>
                <a:cs typeface="Helvetica Neue" panose="02000503000000020004" pitchFamily="2" charset="0"/>
              </a:rPr>
              <a:t>Quad GPU Early Silicon PVC Node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147127D-31A2-8940-B83C-D096BAA5C056}"/>
              </a:ext>
            </a:extLst>
          </p:cNvPr>
          <p:cNvSpPr/>
          <p:nvPr/>
        </p:nvSpPr>
        <p:spPr>
          <a:xfrm>
            <a:off x="6563607" y="2938154"/>
            <a:ext cx="619985" cy="381017"/>
          </a:xfrm>
          <a:prstGeom prst="rect">
            <a:avLst/>
          </a:prstGeom>
          <a:solidFill>
            <a:srgbClr val="00609C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Intel® Data Center GPU Max Series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62B4E31-FE71-0348-99C1-82DF4D4FA80D}"/>
              </a:ext>
            </a:extLst>
          </p:cNvPr>
          <p:cNvSpPr/>
          <p:nvPr/>
        </p:nvSpPr>
        <p:spPr>
          <a:xfrm>
            <a:off x="7544556" y="2938154"/>
            <a:ext cx="619985" cy="381017"/>
          </a:xfrm>
          <a:prstGeom prst="rect">
            <a:avLst/>
          </a:prstGeom>
          <a:solidFill>
            <a:srgbClr val="00609C">
              <a:lumMod val="75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Intel® Data Center GPU Max Series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235303-A962-BF4D-A1B4-18B3DCD436B3}"/>
              </a:ext>
            </a:extLst>
          </p:cNvPr>
          <p:cNvCxnSpPr>
            <a:cxnSpLocks/>
            <a:stCxn id="94" idx="3"/>
            <a:endCxn id="81" idx="1"/>
          </p:cNvCxnSpPr>
          <p:nvPr/>
        </p:nvCxnSpPr>
        <p:spPr>
          <a:xfrm flipV="1">
            <a:off x="7183592" y="2339705"/>
            <a:ext cx="360964" cy="788958"/>
          </a:xfrm>
          <a:prstGeom prst="straightConnector1">
            <a:avLst/>
          </a:prstGeom>
          <a:ln w="19050">
            <a:solidFill>
              <a:srgbClr val="929000"/>
            </a:solidFill>
            <a:headEnd type="triangle" w="med" len="sm"/>
            <a:tailEnd type="triangl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710AE63-84BA-AA4E-B57C-7DDF84A39A12}"/>
              </a:ext>
            </a:extLst>
          </p:cNvPr>
          <p:cNvCxnSpPr>
            <a:cxnSpLocks/>
            <a:stCxn id="98" idx="1"/>
            <a:endCxn id="88" idx="3"/>
          </p:cNvCxnSpPr>
          <p:nvPr/>
        </p:nvCxnSpPr>
        <p:spPr>
          <a:xfrm flipH="1" flipV="1">
            <a:off x="7183513" y="2339705"/>
            <a:ext cx="361043" cy="788958"/>
          </a:xfrm>
          <a:prstGeom prst="straightConnector1">
            <a:avLst/>
          </a:prstGeom>
          <a:ln w="19050">
            <a:solidFill>
              <a:srgbClr val="929000"/>
            </a:solidFill>
            <a:headEnd type="triangle" w="med" len="sm"/>
            <a:tailEnd type="triangl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D400F12-FBB2-504B-9C01-08453F3EDDFC}"/>
              </a:ext>
            </a:extLst>
          </p:cNvPr>
          <p:cNvSpPr/>
          <p:nvPr/>
        </p:nvSpPr>
        <p:spPr>
          <a:xfrm>
            <a:off x="8439014" y="2530213"/>
            <a:ext cx="619985" cy="470479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Intel</a:t>
            </a:r>
            <a:r>
              <a:rPr kumimoji="0" lang="en-US" sz="6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®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Xeon</a:t>
            </a:r>
            <a:r>
              <a:rPr kumimoji="0" lang="en-US" sz="6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®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FD7E2AC-5CBC-9341-9FAB-705BE8D2A236}"/>
              </a:ext>
            </a:extLst>
          </p:cNvPr>
          <p:cNvSpPr/>
          <p:nvPr/>
        </p:nvSpPr>
        <p:spPr>
          <a:xfrm>
            <a:off x="8418599" y="1995622"/>
            <a:ext cx="660813" cy="369684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512GB DDR5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20639FFC-24D2-3040-B076-29A5BC28AAA9}"/>
              </a:ext>
            </a:extLst>
          </p:cNvPr>
          <p:cNvCxnSpPr>
            <a:cxnSpLocks/>
            <a:stCxn id="124" idx="0"/>
            <a:endCxn id="125" idx="2"/>
          </p:cNvCxnSpPr>
          <p:nvPr/>
        </p:nvCxnSpPr>
        <p:spPr>
          <a:xfrm flipH="1" flipV="1">
            <a:off x="8749006" y="2365306"/>
            <a:ext cx="1" cy="164907"/>
          </a:xfrm>
          <a:prstGeom prst="straightConnector1">
            <a:avLst/>
          </a:prstGeom>
          <a:noFill/>
          <a:ln w="19050" cap="flat" cmpd="sng" algn="ctr">
            <a:solidFill>
              <a:srgbClr val="00A19C"/>
            </a:solidFill>
            <a:prstDash val="solid"/>
            <a:miter lim="800000"/>
            <a:headEnd type="triangle" w="med" len="sm"/>
            <a:tailEnd type="triangle" w="med" len="sm"/>
          </a:ln>
          <a:effectLst/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1139EE7C-C0D1-FA45-8F0D-5841E67C0389}"/>
              </a:ext>
            </a:extLst>
          </p:cNvPr>
          <p:cNvCxnSpPr>
            <a:cxnSpLocks/>
            <a:stCxn id="94" idx="3"/>
            <a:endCxn id="88" idx="3"/>
          </p:cNvCxnSpPr>
          <p:nvPr/>
        </p:nvCxnSpPr>
        <p:spPr>
          <a:xfrm flipH="1" flipV="1">
            <a:off x="7183513" y="2339705"/>
            <a:ext cx="79" cy="788958"/>
          </a:xfrm>
          <a:prstGeom prst="straightConnector1">
            <a:avLst/>
          </a:prstGeom>
          <a:ln w="19050">
            <a:solidFill>
              <a:srgbClr val="929000"/>
            </a:solidFill>
            <a:headEnd type="triangle" w="med" len="sm"/>
            <a:tailEnd type="triangl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6032A2E-D792-194A-8C8C-4316582E4173}"/>
              </a:ext>
            </a:extLst>
          </p:cNvPr>
          <p:cNvCxnSpPr>
            <a:cxnSpLocks/>
            <a:stCxn id="88" idx="3"/>
            <a:endCxn id="81" idx="1"/>
          </p:cNvCxnSpPr>
          <p:nvPr/>
        </p:nvCxnSpPr>
        <p:spPr>
          <a:xfrm>
            <a:off x="7183513" y="2339705"/>
            <a:ext cx="361043" cy="0"/>
          </a:xfrm>
          <a:prstGeom prst="straightConnector1">
            <a:avLst/>
          </a:prstGeom>
          <a:ln>
            <a:solidFill>
              <a:srgbClr val="929000"/>
            </a:solidFill>
            <a:headEnd type="triangle" w="med" len="sm"/>
            <a:tailEnd type="triangl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00A5E5C2-C7C8-D647-8CFC-6201A15CB846}"/>
              </a:ext>
            </a:extLst>
          </p:cNvPr>
          <p:cNvCxnSpPr>
            <a:cxnSpLocks/>
            <a:stCxn id="98" idx="1"/>
            <a:endCxn id="81" idx="1"/>
          </p:cNvCxnSpPr>
          <p:nvPr/>
        </p:nvCxnSpPr>
        <p:spPr>
          <a:xfrm flipV="1">
            <a:off x="7544556" y="2339705"/>
            <a:ext cx="0" cy="788958"/>
          </a:xfrm>
          <a:prstGeom prst="straightConnector1">
            <a:avLst/>
          </a:prstGeom>
          <a:ln w="19050">
            <a:solidFill>
              <a:srgbClr val="929000"/>
            </a:solidFill>
            <a:headEnd type="triangle" w="med" len="sm"/>
            <a:tailEnd type="triangl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AFBBA979-D502-0E43-97E7-CBA92C01B9D6}"/>
              </a:ext>
            </a:extLst>
          </p:cNvPr>
          <p:cNvCxnSpPr>
            <a:cxnSpLocks/>
            <a:stCxn id="94" idx="3"/>
            <a:endCxn id="98" idx="1"/>
          </p:cNvCxnSpPr>
          <p:nvPr/>
        </p:nvCxnSpPr>
        <p:spPr>
          <a:xfrm>
            <a:off x="7183592" y="3128663"/>
            <a:ext cx="360964" cy="0"/>
          </a:xfrm>
          <a:prstGeom prst="straightConnector1">
            <a:avLst/>
          </a:prstGeom>
          <a:ln w="19050">
            <a:solidFill>
              <a:srgbClr val="929000"/>
            </a:solidFill>
            <a:headEnd type="triangle" w="med" len="sm"/>
            <a:tailEnd type="triangl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3767880-CD13-FC4B-8D08-9B25AE0A670E}"/>
              </a:ext>
            </a:extLst>
          </p:cNvPr>
          <p:cNvSpPr/>
          <p:nvPr/>
        </p:nvSpPr>
        <p:spPr>
          <a:xfrm>
            <a:off x="7475861" y="3446058"/>
            <a:ext cx="523260" cy="411660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2x Port 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100 GBE</a:t>
            </a:r>
          </a:p>
        </p:txBody>
      </p:sp>
      <p:cxnSp>
        <p:nvCxnSpPr>
          <p:cNvPr id="156" name="Elbow Connector 38">
            <a:extLst>
              <a:ext uri="{FF2B5EF4-FFF2-40B4-BE49-F238E27FC236}">
                <a16:creationId xmlns:a16="http://schemas.microsoft.com/office/drawing/2014/main" id="{ED499A31-30E9-7B43-9022-045B122AA053}"/>
              </a:ext>
            </a:extLst>
          </p:cNvPr>
          <p:cNvCxnSpPr>
            <a:cxnSpLocks/>
            <a:stCxn id="124" idx="2"/>
            <a:endCxn id="155" idx="3"/>
          </p:cNvCxnSpPr>
          <p:nvPr/>
        </p:nvCxnSpPr>
        <p:spPr>
          <a:xfrm rot="5400000">
            <a:off x="8048466" y="2951347"/>
            <a:ext cx="651196" cy="749886"/>
          </a:xfrm>
          <a:prstGeom prst="bentConnector2">
            <a:avLst/>
          </a:prstGeom>
          <a:noFill/>
          <a:ln w="19050" cap="flat" cmpd="sng" algn="ctr">
            <a:solidFill>
              <a:srgbClr val="CD202C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68" name="Elbow Connector 38">
            <a:extLst>
              <a:ext uri="{FF2B5EF4-FFF2-40B4-BE49-F238E27FC236}">
                <a16:creationId xmlns:a16="http://schemas.microsoft.com/office/drawing/2014/main" id="{541BEAA3-C824-4643-85AD-17F376BCDA4A}"/>
              </a:ext>
            </a:extLst>
          </p:cNvPr>
          <p:cNvCxnSpPr>
            <a:cxnSpLocks/>
            <a:endCxn id="94" idx="1"/>
          </p:cNvCxnSpPr>
          <p:nvPr/>
        </p:nvCxnSpPr>
        <p:spPr>
          <a:xfrm>
            <a:off x="6280229" y="2908298"/>
            <a:ext cx="283378" cy="220365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CD202C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74" name="Elbow Connector 38">
            <a:extLst>
              <a:ext uri="{FF2B5EF4-FFF2-40B4-BE49-F238E27FC236}">
                <a16:creationId xmlns:a16="http://schemas.microsoft.com/office/drawing/2014/main" id="{30BE133D-0356-2E47-8E37-9C352C45A135}"/>
              </a:ext>
            </a:extLst>
          </p:cNvPr>
          <p:cNvCxnSpPr>
            <a:cxnSpLocks/>
            <a:stCxn id="81" idx="3"/>
          </p:cNvCxnSpPr>
          <p:nvPr/>
        </p:nvCxnSpPr>
        <p:spPr>
          <a:xfrm>
            <a:off x="8164541" y="2339705"/>
            <a:ext cx="278926" cy="264884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CD202C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75" name="Elbow Connector 38">
            <a:extLst>
              <a:ext uri="{FF2B5EF4-FFF2-40B4-BE49-F238E27FC236}">
                <a16:creationId xmlns:a16="http://schemas.microsoft.com/office/drawing/2014/main" id="{EBBF60D8-BB64-F847-BE8F-8EF85B117D96}"/>
              </a:ext>
            </a:extLst>
          </p:cNvPr>
          <p:cNvCxnSpPr>
            <a:cxnSpLocks/>
            <a:stCxn id="88" idx="1"/>
          </p:cNvCxnSpPr>
          <p:nvPr/>
        </p:nvCxnSpPr>
        <p:spPr>
          <a:xfrm rot="10800000" flipV="1">
            <a:off x="6292126" y="2339704"/>
            <a:ext cx="271402" cy="262523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CD202C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78" name="Elbow Connector 38">
            <a:extLst>
              <a:ext uri="{FF2B5EF4-FFF2-40B4-BE49-F238E27FC236}">
                <a16:creationId xmlns:a16="http://schemas.microsoft.com/office/drawing/2014/main" id="{E3986D19-6A01-B945-A2C0-53F59305B1DB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65149" y="2887218"/>
            <a:ext cx="271402" cy="262523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CD202C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9F71A0E0-9C91-968A-5EA7-1E8B5469985A}"/>
              </a:ext>
            </a:extLst>
          </p:cNvPr>
          <p:cNvSpPr/>
          <p:nvPr/>
        </p:nvSpPr>
        <p:spPr>
          <a:xfrm>
            <a:off x="9806727" y="850632"/>
            <a:ext cx="113115" cy="113115"/>
          </a:xfrm>
          <a:prstGeom prst="ellipse">
            <a:avLst/>
          </a:prstGeom>
          <a:gradFill>
            <a:gsLst>
              <a:gs pos="0">
                <a:schemeClr val="accent6">
                  <a:hueOff val="0"/>
                  <a:satOff val="0"/>
                  <a:lumOff val="0"/>
                  <a:satMod val="103000"/>
                  <a:lumMod val="102000"/>
                  <a:tint val="94000"/>
                  <a:alpha val="33648"/>
                </a:schemeClr>
              </a:gs>
              <a:gs pos="50000">
                <a:schemeClr val="accent6">
                  <a:alpha val="90000"/>
                  <a:hueOff val="0"/>
                  <a:satOff val="0"/>
                  <a:lumOff val="0"/>
                  <a:alphaOff val="-32000"/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alpha val="90000"/>
                  <a:hueOff val="0"/>
                  <a:satOff val="0"/>
                  <a:lumOff val="0"/>
                  <a:alphaOff val="-32000"/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alpha val="90000"/>
              <a:hueOff val="0"/>
              <a:satOff val="0"/>
              <a:lumOff val="0"/>
              <a:alphaOff val="-32000"/>
            </a:schemeClr>
          </a:fillRef>
          <a:effectRef idx="2">
            <a:schemeClr val="accent6">
              <a:alpha val="90000"/>
              <a:hueOff val="0"/>
              <a:satOff val="0"/>
              <a:lumOff val="0"/>
              <a:alphaOff val="-32000"/>
            </a:schemeClr>
          </a:effectRef>
          <a:fontRef idx="minor">
            <a:schemeClr val="lt1"/>
          </a:fontRef>
        </p:style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E345FD18-6BD0-AA27-E817-71D48EDE2EF9}"/>
              </a:ext>
            </a:extLst>
          </p:cNvPr>
          <p:cNvSpPr/>
          <p:nvPr/>
        </p:nvSpPr>
        <p:spPr>
          <a:xfrm>
            <a:off x="9203623" y="973729"/>
            <a:ext cx="1415600" cy="452462"/>
          </a:xfrm>
          <a:custGeom>
            <a:avLst/>
            <a:gdLst>
              <a:gd name="connsiteX0" fmla="*/ 0 w 1415600"/>
              <a:gd name="connsiteY0" fmla="*/ 0 h 452462"/>
              <a:gd name="connsiteX1" fmla="*/ 1415600 w 1415600"/>
              <a:gd name="connsiteY1" fmla="*/ 0 h 452462"/>
              <a:gd name="connsiteX2" fmla="*/ 1415600 w 1415600"/>
              <a:gd name="connsiteY2" fmla="*/ 452462 h 452462"/>
              <a:gd name="connsiteX3" fmla="*/ 0 w 1415600"/>
              <a:gd name="connsiteY3" fmla="*/ 452462 h 452462"/>
              <a:gd name="connsiteX4" fmla="*/ 0 w 1415600"/>
              <a:gd name="connsiteY4" fmla="*/ 0 h 4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600" h="452462">
                <a:moveTo>
                  <a:pt x="0" y="0"/>
                </a:moveTo>
                <a:lnTo>
                  <a:pt x="1415600" y="0"/>
                </a:lnTo>
                <a:lnTo>
                  <a:pt x="1415600" y="452462"/>
                </a:lnTo>
                <a:lnTo>
                  <a:pt x="0" y="4524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78232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079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2022 - Sunspot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079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079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Aurora TDS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9CA7A6-ADF2-6F19-A34A-341656A9DB03}"/>
              </a:ext>
            </a:extLst>
          </p:cNvPr>
          <p:cNvGrpSpPr/>
          <p:nvPr/>
        </p:nvGrpSpPr>
        <p:grpSpPr>
          <a:xfrm>
            <a:off x="246878" y="1622990"/>
            <a:ext cx="1131491" cy="457200"/>
            <a:chOff x="246878" y="1622990"/>
            <a:chExt cx="1131491" cy="457200"/>
          </a:xfrm>
        </p:grpSpPr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2AF20DC0-82F5-B94E-B9F7-8F08D3C2446C}"/>
                </a:ext>
              </a:extLst>
            </p:cNvPr>
            <p:cNvSpPr/>
            <p:nvPr/>
          </p:nvSpPr>
          <p:spPr>
            <a:xfrm>
              <a:off x="268619" y="1622990"/>
              <a:ext cx="1096273" cy="457200"/>
            </a:xfrm>
            <a:custGeom>
              <a:avLst/>
              <a:gdLst>
                <a:gd name="connsiteX0" fmla="*/ 0 w 4053488"/>
                <a:gd name="connsiteY0" fmla="*/ 0 h 652175"/>
                <a:gd name="connsiteX1" fmla="*/ 3727401 w 4053488"/>
                <a:gd name="connsiteY1" fmla="*/ 0 h 652175"/>
                <a:gd name="connsiteX2" fmla="*/ 4053488 w 4053488"/>
                <a:gd name="connsiteY2" fmla="*/ 326088 h 652175"/>
                <a:gd name="connsiteX3" fmla="*/ 3727401 w 4053488"/>
                <a:gd name="connsiteY3" fmla="*/ 652175 h 652175"/>
                <a:gd name="connsiteX4" fmla="*/ 0 w 4053488"/>
                <a:gd name="connsiteY4" fmla="*/ 652175 h 652175"/>
                <a:gd name="connsiteX5" fmla="*/ 326088 w 4053488"/>
                <a:gd name="connsiteY5" fmla="*/ 326088 h 652175"/>
                <a:gd name="connsiteX6" fmla="*/ 0 w 4053488"/>
                <a:gd name="connsiteY6" fmla="*/ 0 h 65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3488" h="652175">
                  <a:moveTo>
                    <a:pt x="0" y="0"/>
                  </a:moveTo>
                  <a:lnTo>
                    <a:pt x="3727401" y="0"/>
                  </a:lnTo>
                  <a:lnTo>
                    <a:pt x="4053488" y="326088"/>
                  </a:lnTo>
                  <a:lnTo>
                    <a:pt x="3727401" y="652175"/>
                  </a:lnTo>
                  <a:lnTo>
                    <a:pt x="0" y="652175"/>
                  </a:lnTo>
                  <a:lnTo>
                    <a:pt x="326088" y="326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9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092" tIns="10668" rIns="336755" bIns="10668" numCol="1" spcCol="127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F5B1BF-EC36-D2A7-99FE-19B2972C40BC}"/>
                </a:ext>
              </a:extLst>
            </p:cNvPr>
            <p:cNvSpPr txBox="1"/>
            <p:nvPr/>
          </p:nvSpPr>
          <p:spPr>
            <a:xfrm>
              <a:off x="246878" y="1687511"/>
              <a:ext cx="113149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Initial Software Development Node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4EBB7E-4AEB-6D96-8359-638091A15CE1}"/>
              </a:ext>
            </a:extLst>
          </p:cNvPr>
          <p:cNvSpPr txBox="1"/>
          <p:nvPr/>
        </p:nvSpPr>
        <p:spPr>
          <a:xfrm>
            <a:off x="428986" y="4864307"/>
            <a:ext cx="893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Aurora Testbeds for Applications Development and Software Testing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6EE54777-9D52-5BA6-ED6F-FFA016649462}"/>
              </a:ext>
            </a:extLst>
          </p:cNvPr>
          <p:cNvSpPr/>
          <p:nvPr/>
        </p:nvSpPr>
        <p:spPr>
          <a:xfrm rot="16200000">
            <a:off x="4705326" y="149787"/>
            <a:ext cx="416170" cy="8904593"/>
          </a:xfrm>
          <a:prstGeom prst="leftBrace">
            <a:avLst>
              <a:gd name="adj1" fmla="val 8333"/>
              <a:gd name="adj2" fmla="val 49922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1D77E1-44D2-2DE9-9A62-E7B2F9410E1B}"/>
              </a:ext>
            </a:extLst>
          </p:cNvPr>
          <p:cNvSpPr/>
          <p:nvPr/>
        </p:nvSpPr>
        <p:spPr>
          <a:xfrm>
            <a:off x="10183473" y="3244074"/>
            <a:ext cx="550429" cy="38846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C22B46-7505-6F30-4BFF-11F5DBAA4697}"/>
              </a:ext>
            </a:extLst>
          </p:cNvPr>
          <p:cNvSpPr/>
          <p:nvPr/>
        </p:nvSpPr>
        <p:spPr>
          <a:xfrm>
            <a:off x="10183472" y="4466753"/>
            <a:ext cx="550429" cy="38846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8DB616-2A3E-6A85-7B87-98152B2E90FC}"/>
              </a:ext>
            </a:extLst>
          </p:cNvPr>
          <p:cNvSpPr/>
          <p:nvPr/>
        </p:nvSpPr>
        <p:spPr>
          <a:xfrm>
            <a:off x="9501989" y="3569750"/>
            <a:ext cx="550429" cy="38846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AD719F-022B-E679-38E2-B8A6D9D49573}"/>
              </a:ext>
            </a:extLst>
          </p:cNvPr>
          <p:cNvSpPr/>
          <p:nvPr/>
        </p:nvSpPr>
        <p:spPr>
          <a:xfrm>
            <a:off x="10842499" y="3572007"/>
            <a:ext cx="550429" cy="38846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BBAE0-DDB5-E6A9-344B-92AD34A9DBC3}"/>
              </a:ext>
            </a:extLst>
          </p:cNvPr>
          <p:cNvSpPr/>
          <p:nvPr/>
        </p:nvSpPr>
        <p:spPr>
          <a:xfrm>
            <a:off x="9506107" y="4125804"/>
            <a:ext cx="550429" cy="38846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0E2021-19EC-00D8-8C07-0CC15C51A23A}"/>
              </a:ext>
            </a:extLst>
          </p:cNvPr>
          <p:cNvSpPr/>
          <p:nvPr/>
        </p:nvSpPr>
        <p:spPr>
          <a:xfrm>
            <a:off x="10840638" y="4134042"/>
            <a:ext cx="550429" cy="38846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EC8961-2971-A20C-DF9E-244480EA1F34}"/>
              </a:ext>
            </a:extLst>
          </p:cNvPr>
          <p:cNvSpPr/>
          <p:nvPr/>
        </p:nvSpPr>
        <p:spPr>
          <a:xfrm>
            <a:off x="11337450" y="2817650"/>
            <a:ext cx="492085" cy="4692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r>
              <a:rPr kumimoji="0" lang="en-US" sz="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Gen Intel XEON Max Series CPU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D68E9C-6ADA-DFF7-5201-B204DF056E88}"/>
              </a:ext>
            </a:extLst>
          </p:cNvPr>
          <p:cNvSpPr/>
          <p:nvPr/>
        </p:nvSpPr>
        <p:spPr>
          <a:xfrm>
            <a:off x="11341569" y="4807088"/>
            <a:ext cx="492085" cy="4692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r>
              <a:rPr kumimoji="0" lang="en-US" sz="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Gen Intel XEON Max Series CPU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78F88-611E-C33B-BCA5-E71575C2FB19}"/>
              </a:ext>
            </a:extLst>
          </p:cNvPr>
          <p:cNvSpPr txBox="1"/>
          <p:nvPr/>
        </p:nvSpPr>
        <p:spPr>
          <a:xfrm>
            <a:off x="9589609" y="1564400"/>
            <a:ext cx="1144291" cy="246221"/>
          </a:xfrm>
          <a:prstGeom prst="rect">
            <a:avLst/>
          </a:prstGeom>
          <a:solidFill>
            <a:srgbClr val="F1E1FF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Sunspot node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671A50-8824-5EEF-1870-B8543608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12" y="5331688"/>
            <a:ext cx="8741298" cy="147876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Sunspot is a two rack test and development system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Sunspot nodes and cabinets have the same hardware as Aurora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Sunspot is fully built and available for application developer use</a:t>
            </a:r>
          </a:p>
        </p:txBody>
      </p:sp>
    </p:spTree>
    <p:extLst>
      <p:ext uri="{BB962C8B-B14F-4D97-AF65-F5344CB8AC3E}">
        <p14:creationId xmlns:p14="http://schemas.microsoft.com/office/powerpoint/2010/main" val="36765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419A-48D5-365C-DEFC-A3F2CFD0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13" y="94683"/>
            <a:ext cx="10897373" cy="588175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Aurora Compute Node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FDE4-1BE8-BB7B-BFFB-256885913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45" y="1352547"/>
            <a:ext cx="6768719" cy="4422776"/>
          </a:xfrm>
        </p:spPr>
        <p:txBody>
          <a:bodyPr/>
          <a:lstStyle/>
          <a:p>
            <a:r>
              <a:rPr lang="en-US" sz="2400" dirty="0"/>
              <a:t>Six Intel® Data Center GPU Max Series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 All to all connection</a:t>
            </a:r>
          </a:p>
          <a:p>
            <a:r>
              <a:rPr lang="en-US" sz="2400" dirty="0"/>
              <a:t>Two 4</a:t>
            </a:r>
            <a:r>
              <a:rPr lang="en-US" sz="2400" baseline="30000" dirty="0"/>
              <a:t>th</a:t>
            </a:r>
            <a:r>
              <a:rPr lang="en-US" sz="2400" dirty="0"/>
              <a:t> Gen Intel XEON Max Series CPUs with: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HBM memory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DDR memory</a:t>
            </a:r>
          </a:p>
          <a:p>
            <a:r>
              <a:rPr lang="en-US" sz="2400" dirty="0"/>
              <a:t>Unified Memory Architecture  across CPUs and GPUs</a:t>
            </a:r>
          </a:p>
          <a:p>
            <a:r>
              <a:rPr lang="en-US" sz="2400" dirty="0"/>
              <a:t>8 Slingshot Fabric endpoints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B34BBE-F603-0275-9769-CADCE840018F}"/>
              </a:ext>
            </a:extLst>
          </p:cNvPr>
          <p:cNvGrpSpPr>
            <a:grpSpLocks noChangeAspect="1"/>
          </p:cNvGrpSpPr>
          <p:nvPr/>
        </p:nvGrpSpPr>
        <p:grpSpPr>
          <a:xfrm>
            <a:off x="7805073" y="262961"/>
            <a:ext cx="3419976" cy="6332078"/>
            <a:chOff x="8939653" y="492672"/>
            <a:chExt cx="2991372" cy="58059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2A1D57-8E49-C371-D2A8-E69C52FB0F1C}"/>
                </a:ext>
              </a:extLst>
            </p:cNvPr>
            <p:cNvGrpSpPr/>
            <p:nvPr/>
          </p:nvGrpSpPr>
          <p:grpSpPr>
            <a:xfrm>
              <a:off x="8939653" y="492672"/>
              <a:ext cx="2991372" cy="5805940"/>
              <a:chOff x="8749490" y="615027"/>
              <a:chExt cx="2991372" cy="580594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0C0BBEC-F266-8397-C21A-DD5C7BE05DAB}"/>
                  </a:ext>
                </a:extLst>
              </p:cNvPr>
              <p:cNvGrpSpPr/>
              <p:nvPr/>
            </p:nvGrpSpPr>
            <p:grpSpPr>
              <a:xfrm>
                <a:off x="8901856" y="1101867"/>
                <a:ext cx="2839005" cy="5309085"/>
                <a:chOff x="8878503" y="1101867"/>
                <a:chExt cx="2839005" cy="5309085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970D66B-B36F-6060-3DFB-6B89432233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10831"/>
                <a:stretch/>
              </p:blipFill>
              <p:spPr>
                <a:xfrm>
                  <a:off x="8878503" y="1101867"/>
                  <a:ext cx="2731533" cy="5309085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CCF8717-6D9E-FEAC-3FB7-1B5198D9EE91}"/>
                    </a:ext>
                  </a:extLst>
                </p:cNvPr>
                <p:cNvSpPr/>
                <p:nvPr/>
              </p:nvSpPr>
              <p:spPr>
                <a:xfrm>
                  <a:off x="11411465" y="2328793"/>
                  <a:ext cx="306043" cy="168942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Light" panose="02000403000000020004" pitchFamily="2" charset="0"/>
                    <a:ea typeface="Helvetica Neue Light" panose="02000403000000020004" pitchFamily="2" charset="0"/>
                    <a:cs typeface="+mn-cs"/>
                  </a:endParaRPr>
                </a:p>
              </p:txBody>
            </p:sp>
          </p:grpSp>
          <p:sp>
            <p:nvSpPr>
              <p:cNvPr id="11" name="Rectangle: Rounded Corners 33">
                <a:extLst>
                  <a:ext uri="{FF2B5EF4-FFF2-40B4-BE49-F238E27FC236}">
                    <a16:creationId xmlns:a16="http://schemas.microsoft.com/office/drawing/2014/main" id="{6E0AF984-4463-EFAE-48CF-64FEDAAD1465}"/>
                  </a:ext>
                </a:extLst>
              </p:cNvPr>
              <p:cNvSpPr/>
              <p:nvPr/>
            </p:nvSpPr>
            <p:spPr>
              <a:xfrm>
                <a:off x="8749490" y="615027"/>
                <a:ext cx="2991372" cy="5805940"/>
              </a:xfrm>
              <a:prstGeom prst="roundRect">
                <a:avLst>
                  <a:gd name="adj" fmla="val 6004"/>
                </a:avLst>
              </a:prstGeom>
              <a:noFill/>
              <a:ln w="9525" cap="flat" cmpd="sng" algn="ctr">
                <a:solidFill>
                  <a:srgbClr val="4D008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Helvetica Neue Light" panose="02000403000000020004" pitchFamily="2" charset="0"/>
                  <a:ea typeface="Helvetica Neue Light" panose="02000403000000020004" pitchFamily="2" charset="0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2FBA1B-F2E8-E07E-A52A-03FE04FF5652}"/>
                </a:ext>
              </a:extLst>
            </p:cNvPr>
            <p:cNvSpPr txBox="1"/>
            <p:nvPr/>
          </p:nvSpPr>
          <p:spPr>
            <a:xfrm>
              <a:off x="10967283" y="4911370"/>
              <a:ext cx="733429" cy="205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panose="02000403000000020004" pitchFamily="2" charset="0"/>
                  <a:ea typeface="Helvetica Neue Light" panose="02000403000000020004" pitchFamily="2" charset="0"/>
                  <a:cs typeface="+mn-cs"/>
                </a:rPr>
                <a:t>SPR+HBM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FE7568-6EC0-AB39-CD85-8932A56E3EA2}"/>
                </a:ext>
              </a:extLst>
            </p:cNvPr>
            <p:cNvSpPr txBox="1"/>
            <p:nvPr/>
          </p:nvSpPr>
          <p:spPr>
            <a:xfrm>
              <a:off x="10959334" y="2517009"/>
              <a:ext cx="728239" cy="205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panose="02000403000000020004" pitchFamily="2" charset="0"/>
                  <a:ea typeface="Helvetica Neue Light" panose="02000403000000020004" pitchFamily="2" charset="0"/>
                  <a:cs typeface="+mn-cs"/>
                </a:rPr>
                <a:t>SPR+HBM 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5217355-3932-B291-D123-B75BB79E3F27}"/>
              </a:ext>
            </a:extLst>
          </p:cNvPr>
          <p:cNvSpPr/>
          <p:nvPr/>
        </p:nvSpPr>
        <p:spPr>
          <a:xfrm>
            <a:off x="8780152" y="2617076"/>
            <a:ext cx="532014" cy="50046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EDE416-8119-B381-865B-BB26B380485C}"/>
              </a:ext>
            </a:extLst>
          </p:cNvPr>
          <p:cNvSpPr/>
          <p:nvPr/>
        </p:nvSpPr>
        <p:spPr>
          <a:xfrm>
            <a:off x="10222808" y="2050088"/>
            <a:ext cx="652345" cy="6452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Gen Intel XEON Max Series CPU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189885-D331-5C0D-ED69-A28A333113C1}"/>
              </a:ext>
            </a:extLst>
          </p:cNvPr>
          <p:cNvSpPr/>
          <p:nvPr/>
        </p:nvSpPr>
        <p:spPr>
          <a:xfrm>
            <a:off x="10222807" y="4661427"/>
            <a:ext cx="652345" cy="6452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Gen Intel XEON Max Series CPU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5CEC51-2F14-66A1-537B-A203EBD91E96}"/>
              </a:ext>
            </a:extLst>
          </p:cNvPr>
          <p:cNvSpPr/>
          <p:nvPr/>
        </p:nvSpPr>
        <p:spPr>
          <a:xfrm>
            <a:off x="9540723" y="3063467"/>
            <a:ext cx="532014" cy="50046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D54306-E9C7-2A05-9C64-2693FB8C4ECF}"/>
              </a:ext>
            </a:extLst>
          </p:cNvPr>
          <p:cNvSpPr/>
          <p:nvPr/>
        </p:nvSpPr>
        <p:spPr>
          <a:xfrm>
            <a:off x="9544550" y="3813480"/>
            <a:ext cx="532014" cy="50046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985C7D-3C7F-DAE2-00F1-BBA8EC90DC53}"/>
              </a:ext>
            </a:extLst>
          </p:cNvPr>
          <p:cNvSpPr/>
          <p:nvPr/>
        </p:nvSpPr>
        <p:spPr>
          <a:xfrm>
            <a:off x="8776982" y="4219111"/>
            <a:ext cx="532014" cy="50046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584174-8A81-F908-47AF-2E7C1F0580FA}"/>
              </a:ext>
            </a:extLst>
          </p:cNvPr>
          <p:cNvSpPr/>
          <p:nvPr/>
        </p:nvSpPr>
        <p:spPr>
          <a:xfrm>
            <a:off x="7983195" y="3063466"/>
            <a:ext cx="532014" cy="50046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368BCD-4085-D9FA-CC4A-930E9E620509}"/>
              </a:ext>
            </a:extLst>
          </p:cNvPr>
          <p:cNvSpPr/>
          <p:nvPr/>
        </p:nvSpPr>
        <p:spPr>
          <a:xfrm>
            <a:off x="7986016" y="3813480"/>
            <a:ext cx="532014" cy="50046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Intel® Data Center GPU Max Series</a:t>
            </a:r>
          </a:p>
        </p:txBody>
      </p:sp>
    </p:spTree>
    <p:extLst>
      <p:ext uri="{BB962C8B-B14F-4D97-AF65-F5344CB8AC3E}">
        <p14:creationId xmlns:p14="http://schemas.microsoft.com/office/powerpoint/2010/main" val="3016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09DDA-A941-494B-9888-902EFD54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Available Aurora Programming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7B56F-177C-AB4D-AF23-0A41C7F930D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Aurora applications may use: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DPC++/SYCL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OpenMP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Kokkos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Raja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OpenCL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Experimental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HIP – </a:t>
            </a:r>
            <a:r>
              <a:rPr lang="en-US" i="1" dirty="0"/>
              <a:t>running GAMESS, CP2K, </a:t>
            </a:r>
            <a:r>
              <a:rPr lang="en-US" i="1" dirty="0" err="1"/>
              <a:t>libCEED</a:t>
            </a:r>
            <a:endParaRPr lang="en-US" i="1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Not available on Aurora: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CUDA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OpenACC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D0107-4412-C346-A075-F75DBB0D2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778" y="3570755"/>
            <a:ext cx="1993059" cy="884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8A633-FCA6-9844-98C0-3E799C9E4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485" y="3229305"/>
            <a:ext cx="1567787" cy="1567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587A7C-C57F-2141-925F-413B6C7BE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244" y="1832354"/>
            <a:ext cx="2478028" cy="1078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9D7E09-B889-144E-8195-0BFC906F4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778" y="1908029"/>
            <a:ext cx="3020277" cy="1078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BB7873-B2F9-3E42-A886-C443E5B62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8856" y="5222548"/>
            <a:ext cx="1152288" cy="1152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84B1A0-706F-6103-04AA-8BBE0B00F494}"/>
              </a:ext>
            </a:extLst>
          </p:cNvPr>
          <p:cNvSpPr txBox="1"/>
          <p:nvPr/>
        </p:nvSpPr>
        <p:spPr>
          <a:xfrm>
            <a:off x="6374444" y="5337027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HIP</a:t>
            </a:r>
          </a:p>
        </p:txBody>
      </p:sp>
    </p:spTree>
    <p:extLst>
      <p:ext uri="{BB962C8B-B14F-4D97-AF65-F5344CB8AC3E}">
        <p14:creationId xmlns:p14="http://schemas.microsoft.com/office/powerpoint/2010/main" val="1407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1281-C772-ED46-A414-449B9964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91503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+mj-lt"/>
              </a:rPr>
              <a:t>Aurora Applications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341BD-2543-A74D-A907-4AF31D74F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9056"/>
            <a:ext cx="10515600" cy="479373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Early applications for Aurora come from two programs:</a:t>
            </a:r>
          </a:p>
          <a:p>
            <a:pPr lvl="1"/>
            <a:r>
              <a:rPr lang="en-US" sz="2400" dirty="0"/>
              <a:t>The Argonne Early Science Program (ESP) : 19 projects</a:t>
            </a:r>
          </a:p>
          <a:p>
            <a:pPr lvl="2"/>
            <a:r>
              <a:rPr lang="en-US" sz="2400" dirty="0"/>
              <a:t>9 Simulation projects</a:t>
            </a:r>
          </a:p>
          <a:p>
            <a:pPr lvl="2"/>
            <a:r>
              <a:rPr lang="en-US" sz="2400" dirty="0"/>
              <a:t>5 Learning projects</a:t>
            </a:r>
          </a:p>
          <a:p>
            <a:pPr lvl="2"/>
            <a:r>
              <a:rPr lang="en-US" sz="2400" dirty="0"/>
              <a:t>5 Data projects</a:t>
            </a:r>
          </a:p>
          <a:p>
            <a:pPr lvl="1"/>
            <a:r>
              <a:rPr lang="en-US" sz="2400" dirty="0"/>
              <a:t>The DOE </a:t>
            </a:r>
            <a:r>
              <a:rPr lang="en-US" sz="2400" dirty="0" err="1"/>
              <a:t>Exascale</a:t>
            </a:r>
            <a:r>
              <a:rPr lang="en-US" sz="2400" dirty="0"/>
              <a:t> Computing Project (ECP) : 15 projects</a:t>
            </a:r>
          </a:p>
          <a:p>
            <a:r>
              <a:rPr lang="en-US" sz="2800" dirty="0"/>
              <a:t>Some projects contain multiple codes</a:t>
            </a:r>
          </a:p>
          <a:p>
            <a:pPr lvl="1"/>
            <a:r>
              <a:rPr lang="en-US" sz="2400" dirty="0"/>
              <a:t>44 codes are targeted for Aurora as part of ESP or ECP projects</a:t>
            </a:r>
          </a:p>
          <a:p>
            <a:pPr lvl="2"/>
            <a:r>
              <a:rPr lang="en-US" sz="2400" dirty="0"/>
              <a:t>3 codes are intended for use on the CPU only</a:t>
            </a:r>
          </a:p>
          <a:p>
            <a:r>
              <a:rPr lang="en-US" sz="2800" dirty="0"/>
              <a:t>Involves effort from over 60 Argonne and Intel staff and over one hundred outside collaborators</a:t>
            </a:r>
          </a:p>
          <a:p>
            <a:r>
              <a:rPr lang="en-US" sz="2800" dirty="0"/>
              <a:t>Almost all projects involve teams from outside Argonne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42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9808-0C62-7DD1-8250-B014ABCA9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+mj-lt"/>
              </a:rPr>
              <a:t>Aurora Applications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CF737-FAE8-0A7D-F4BB-17F6EC9E1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1" y="1182758"/>
            <a:ext cx="10778268" cy="172180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Steps in application preparation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Implementation of science and algorithms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Porting to Aurora programming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Testing with Aurora software on the Aurora testbeds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Tuning for performance on Aurora testbeds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Scaling across the Aurora system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96246-BD03-D494-AA1E-3C2643FD3BA9}"/>
              </a:ext>
            </a:extLst>
          </p:cNvPr>
          <p:cNvSpPr txBox="1"/>
          <p:nvPr/>
        </p:nvSpPr>
        <p:spPr>
          <a:xfrm>
            <a:off x="1367923" y="3085602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Application Science Implementation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248DB-EE04-27B3-91ED-4A4DF4B91A79}"/>
              </a:ext>
            </a:extLst>
          </p:cNvPr>
          <p:cNvSpPr txBox="1"/>
          <p:nvPr/>
        </p:nvSpPr>
        <p:spPr>
          <a:xfrm>
            <a:off x="6911568" y="3085602"/>
            <a:ext cx="425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Port to Aurora Programming Models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B61775-A491-8D05-265D-18BD7FEE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801" y="3635971"/>
            <a:ext cx="5727615" cy="28568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9DA9BC5-023C-0AEA-5EB6-7552C556D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2585" y="3635971"/>
            <a:ext cx="5988710" cy="28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804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8_12_Yasi_lammps.pptx" id="{004390C4-E421-5644-B3D8-C324B91DCD45}" vid="{53AAC798-D959-C249-AB81-E0B8F632939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8_12_Yasi_lammps.pptx" id="{004390C4-E421-5644-B3D8-C324B91DCD45}" vid="{0AC424B4-B1AF-9345-A8C3-7D2C1837F156}"/>
    </a:ext>
  </a:extLst>
</a:theme>
</file>

<file path=ppt/theme/theme3.xml><?xml version="1.0" encoding="utf-8"?>
<a:theme xmlns:a="http://schemas.openxmlformats.org/drawingml/2006/main" name="2_Office Theme">
  <a:themeElements>
    <a:clrScheme name="New ALCF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1B57"/>
      </a:accent1>
      <a:accent2>
        <a:srgbClr val="1E8BC9"/>
      </a:accent2>
      <a:accent3>
        <a:srgbClr val="640433"/>
      </a:accent3>
      <a:accent4>
        <a:srgbClr val="D03E53"/>
      </a:accent4>
      <a:accent5>
        <a:srgbClr val="EC6358"/>
      </a:accent5>
      <a:accent6>
        <a:srgbClr val="107970"/>
      </a:accent6>
      <a:hlink>
        <a:srgbClr val="0D63AD"/>
      </a:hlink>
      <a:folHlink>
        <a:srgbClr val="179E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8_12_Yasi_lammps.pptx" id="{004390C4-E421-5644-B3D8-C324B91DCD45}" vid="{3D8C1629-4BD7-8F45-BB45-EC6C8C974AA0}"/>
    </a:ext>
  </a:extLst>
</a:theme>
</file>

<file path=ppt/theme/theme4.xml><?xml version="1.0" encoding="utf-8"?>
<a:theme xmlns:a="http://schemas.openxmlformats.org/drawingml/2006/main" name="3_Office Theme">
  <a:themeElements>
    <a:clrScheme name="New ALCF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1B57"/>
      </a:accent1>
      <a:accent2>
        <a:srgbClr val="1E8BC9"/>
      </a:accent2>
      <a:accent3>
        <a:srgbClr val="640433"/>
      </a:accent3>
      <a:accent4>
        <a:srgbClr val="D03E53"/>
      </a:accent4>
      <a:accent5>
        <a:srgbClr val="EC6358"/>
      </a:accent5>
      <a:accent6>
        <a:srgbClr val="107970"/>
      </a:accent6>
      <a:hlink>
        <a:srgbClr val="0D63AD"/>
      </a:hlink>
      <a:folHlink>
        <a:srgbClr val="179E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8_12_Yasi_lammps.pptx" id="{004390C4-E421-5644-B3D8-C324B91DCD45}" vid="{3D8C1629-4BD7-8F45-BB45-EC6C8C974AA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25645</TotalTime>
  <Words>1679</Words>
  <Application>Microsoft Macintosh PowerPoint</Application>
  <PresentationFormat>Widescreen</PresentationFormat>
  <Paragraphs>240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Courier New</vt:lpstr>
      <vt:lpstr>Helvetica Neue</vt:lpstr>
      <vt:lpstr>Helvetica Neue Light</vt:lpstr>
      <vt:lpstr>Helvetica Neue Medium</vt:lpstr>
      <vt:lpstr>System Font Regular</vt:lpstr>
      <vt:lpstr>Wingdings</vt:lpstr>
      <vt:lpstr>1_Custom Design</vt:lpstr>
      <vt:lpstr>Custom Design</vt:lpstr>
      <vt:lpstr>2_Office Theme</vt:lpstr>
      <vt:lpstr>3_Office Theme</vt:lpstr>
      <vt:lpstr>PowerPoint Presentation</vt:lpstr>
      <vt:lpstr>Aurora</vt:lpstr>
      <vt:lpstr>PowerPoint Presentation</vt:lpstr>
      <vt:lpstr>The Status of Aurora</vt:lpstr>
      <vt:lpstr>Aurora Testbeds: The Path to the Aurora Hardware</vt:lpstr>
      <vt:lpstr>Aurora Compute Node</vt:lpstr>
      <vt:lpstr>Available Aurora Programming Models </vt:lpstr>
      <vt:lpstr>Aurora Applications Overview</vt:lpstr>
      <vt:lpstr>Aurora Applications Development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LAMMPS and TestSNAP Progress on ATS</dc:title>
  <dc:creator>Ghadar, Yasaman</dc:creator>
  <cp:lastModifiedBy>David E. Martin</cp:lastModifiedBy>
  <cp:revision>159</cp:revision>
  <dcterms:created xsi:type="dcterms:W3CDTF">2021-08-10T19:32:09Z</dcterms:created>
  <dcterms:modified xsi:type="dcterms:W3CDTF">2023-05-25T08:48:22Z</dcterms:modified>
</cp:coreProperties>
</file>