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7" r:id="rId2"/>
    <p:sldId id="262" r:id="rId3"/>
    <p:sldId id="2147479841" r:id="rId4"/>
    <p:sldId id="263" r:id="rId5"/>
    <p:sldId id="2147479649" r:id="rId6"/>
    <p:sldId id="2147479843" r:id="rId7"/>
    <p:sldId id="2147479650" r:id="rId8"/>
    <p:sldId id="2147479652" r:id="rId9"/>
    <p:sldId id="2147479659" r:id="rId10"/>
    <p:sldId id="2147479660" r:id="rId11"/>
    <p:sldId id="2147479639" r:id="rId12"/>
    <p:sldId id="2147474859" r:id="rId13"/>
    <p:sldId id="2147479845" r:id="rId14"/>
    <p:sldId id="2147479667" r:id="rId15"/>
    <p:sldId id="2147479846" r:id="rId16"/>
    <p:sldId id="2147479847" r:id="rId17"/>
    <p:sldId id="2147470966" r:id="rId18"/>
    <p:sldId id="2147479653" r:id="rId19"/>
    <p:sldId id="2147479839" r:id="rId20"/>
    <p:sldId id="2147479855" r:id="rId21"/>
    <p:sldId id="2147479854" r:id="rId22"/>
    <p:sldId id="2147479677" r:id="rId23"/>
    <p:sldId id="2147479664" r:id="rId24"/>
    <p:sldId id="2147479673" r:id="rId25"/>
    <p:sldId id="274" r:id="rId26"/>
    <p:sldId id="2147479666" r:id="rId27"/>
    <p:sldId id="2147479853" r:id="rId28"/>
    <p:sldId id="214747965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7FF"/>
    <a:srgbClr val="A6EDF8"/>
    <a:srgbClr val="94E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370D6D-898A-4EFF-9675-A854ED8C4568}" v="117" dt="2023-05-25T10:07:57.516"/>
    <p1510:client id="{187E8BC4-C866-4AE0-9717-7024D91DFF68}" v="32" dt="2023-05-24T20:22:51.0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75" d="100"/>
          <a:sy n="75" d="100"/>
        </p:scale>
        <p:origin x="62" y="43"/>
      </p:cViewPr>
      <p:guideLst/>
    </p:cSldViewPr>
  </p:slideViewPr>
  <p:notesTextViewPr>
    <p:cViewPr>
      <p:scale>
        <a:sx n="1" d="1"/>
        <a:sy n="1" d="1"/>
      </p:scale>
      <p:origin x="0" y="0"/>
    </p:cViewPr>
  </p:notesTextViewPr>
  <p:sorterViewPr>
    <p:cViewPr>
      <p:scale>
        <a:sx n="100" d="100"/>
        <a:sy n="100" d="100"/>
      </p:scale>
      <p:origin x="0" y="-490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IntelOne Text" panose="020B0503020203020204" pitchFamily="34" charset="0"/>
                <a:ea typeface="+mn-ea"/>
                <a:cs typeface="+mn-cs"/>
              </a:defRPr>
            </a:pPr>
            <a:r>
              <a:rPr lang="en-US" sz="1800" b="0" i="0" baseline="0">
                <a:effectLst/>
                <a:latin typeface="IntelOne Text" panose="020B0503020203020204" pitchFamily="34" charset="0"/>
              </a:rPr>
              <a:t>Relative Performance: Nvidia SYCL vs. Nvidia CUDA on Nvidia-A100</a:t>
            </a:r>
            <a:endParaRPr lang="en-US">
              <a:effectLst/>
              <a:latin typeface="IntelOne Text" panose="020B0503020203020204" pitchFamily="34" charset="0"/>
            </a:endParaRPr>
          </a:p>
          <a:p>
            <a:pPr>
              <a:defRPr>
                <a:latin typeface="IntelOne Text" panose="020B0503020203020204" pitchFamily="34" charset="0"/>
              </a:defRPr>
            </a:pPr>
            <a:r>
              <a:rPr lang="en-US" sz="1400" b="0" i="0" baseline="0">
                <a:effectLst/>
                <a:latin typeface="IntelOne Text" panose="020B0503020203020204" pitchFamily="34" charset="0"/>
              </a:rPr>
              <a:t>(CUDA = 1.00. Higher is Better)</a:t>
            </a:r>
            <a:endParaRPr lang="en-US" sz="1400">
              <a:effectLst/>
              <a:latin typeface="IntelOne Text" panose="020B0503020203020204" pitchFamily="34" charset="0"/>
            </a:endParaRPr>
          </a:p>
        </c:rich>
      </c:tx>
      <c:layout>
        <c:manualLayout>
          <c:xMode val="edge"/>
          <c:yMode val="edge"/>
          <c:x val="0.16218638990292533"/>
          <c:y val="1.775804454565856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IntelOne Text" panose="020B0503020203020204" pitchFamily="34" charset="0"/>
              <a:ea typeface="+mn-ea"/>
              <a:cs typeface="+mn-cs"/>
            </a:defRPr>
          </a:pPr>
          <a:endParaRPr lang="en-US"/>
        </a:p>
      </c:txPr>
    </c:title>
    <c:autoTitleDeleted val="0"/>
    <c:plotArea>
      <c:layout>
        <c:manualLayout>
          <c:layoutTarget val="inner"/>
          <c:xMode val="edge"/>
          <c:yMode val="edge"/>
          <c:x val="4.1836187180953797E-2"/>
          <c:y val="0.21481317983889811"/>
          <c:w val="0.94541154940639449"/>
          <c:h val="0.48948082425820683"/>
        </c:manualLayout>
      </c:layout>
      <c:barChart>
        <c:barDir val="col"/>
        <c:grouping val="clustered"/>
        <c:varyColors val="0"/>
        <c:ser>
          <c:idx val="0"/>
          <c:order val="0"/>
          <c:tx>
            <c:strRef>
              <c:f>Sheet1!$D$30</c:f>
              <c:strCache>
                <c:ptCount val="1"/>
                <c:pt idx="0">
                  <c:v>Nvidia SYCL</c:v>
                </c:pt>
              </c:strCache>
            </c:strRef>
          </c:tx>
          <c:spPr>
            <a:solidFill>
              <a:srgbClr val="0054A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IntelOne Text" panose="020B0503020203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(Sheet1!$B$31:$B$39,Sheet1!$B$41:$B$45)</c:f>
              <c:strCache>
                <c:ptCount val="14"/>
                <c:pt idx="0">
                  <c:v>SYCL HP-Linpack</c:v>
                </c:pt>
                <c:pt idx="1">
                  <c:v>Reverse Time Migration</c:v>
                </c:pt>
                <c:pt idx="2">
                  <c:v>Hashtable</c:v>
                </c:pt>
                <c:pt idx="3">
                  <c:v>Easywave</c:v>
                </c:pt>
                <c:pt idx="4">
                  <c:v>SVM</c:v>
                </c:pt>
                <c:pt idx="5">
                  <c:v>Ethminer</c:v>
                </c:pt>
                <c:pt idx="6">
                  <c:v>Quicksilver</c:v>
                </c:pt>
                <c:pt idx="7">
                  <c:v>Bitcracker</c:v>
                </c:pt>
                <c:pt idx="8">
                  <c:v>DL-Mnist^</c:v>
                </c:pt>
                <c:pt idx="9">
                  <c:v>Sobel Filter</c:v>
                </c:pt>
                <c:pt idx="10">
                  <c:v>CudaSift^</c:v>
                </c:pt>
                <c:pt idx="11">
                  <c:v>SAM (SeisAcoMod2D)</c:v>
                </c:pt>
                <c:pt idx="12">
                  <c:v>DL-Cifar</c:v>
                </c:pt>
                <c:pt idx="13">
                  <c:v>LC0</c:v>
                </c:pt>
              </c:strCache>
              <c:extLst/>
            </c:strRef>
          </c:cat>
          <c:val>
            <c:numRef>
              <c:f>(Sheet1!$D$31:$D$39,Sheet1!$D$41:$D$45)</c:f>
              <c:numCache>
                <c:formatCode>0.00</c:formatCode>
                <c:ptCount val="14"/>
                <c:pt idx="0">
                  <c:v>0.981374511851277</c:v>
                </c:pt>
                <c:pt idx="1">
                  <c:v>0.99414114513981366</c:v>
                </c:pt>
                <c:pt idx="2">
                  <c:v>0.90889788335213328</c:v>
                </c:pt>
                <c:pt idx="3">
                  <c:v>0.99775617053103971</c:v>
                </c:pt>
                <c:pt idx="4">
                  <c:v>0.95915161036920671</c:v>
                </c:pt>
                <c:pt idx="5">
                  <c:v>0.90635666165802597</c:v>
                </c:pt>
                <c:pt idx="6">
                  <c:v>0.84795969547023198</c:v>
                </c:pt>
                <c:pt idx="7">
                  <c:v>0.99480832765221039</c:v>
                </c:pt>
                <c:pt idx="8">
                  <c:v>0.72582892170521041</c:v>
                </c:pt>
                <c:pt idx="9">
                  <c:v>1.0067650676506765</c:v>
                </c:pt>
                <c:pt idx="10">
                  <c:v>1.490122125510146</c:v>
                </c:pt>
                <c:pt idx="11">
                  <c:v>0.98755702699277659</c:v>
                </c:pt>
                <c:pt idx="12">
                  <c:v>0.8217797614896436</c:v>
                </c:pt>
                <c:pt idx="13">
                  <c:v>0.90249627848391156</c:v>
                </c:pt>
              </c:numCache>
              <c:extLst/>
            </c:numRef>
          </c:val>
          <c:extLst>
            <c:ext xmlns:c16="http://schemas.microsoft.com/office/drawing/2014/chart" uri="{C3380CC4-5D6E-409C-BE32-E72D297353CC}">
              <c16:uniqueId val="{00000000-6528-4651-9809-FED9CE989F6E}"/>
            </c:ext>
          </c:extLst>
        </c:ser>
        <c:ser>
          <c:idx val="1"/>
          <c:order val="1"/>
          <c:tx>
            <c:strRef>
              <c:f>Sheet1!$E$30</c:f>
              <c:strCache>
                <c:ptCount val="1"/>
                <c:pt idx="0">
                  <c:v>Nvidia CUDA</c:v>
                </c:pt>
              </c:strCache>
            </c:strRef>
          </c:tx>
          <c:spPr>
            <a:solidFill>
              <a:srgbClr val="8BAE46"/>
            </a:solidFill>
            <a:ln>
              <a:noFill/>
            </a:ln>
            <a:effectLst/>
          </c:spPr>
          <c:invertIfNegative val="0"/>
          <c:cat>
            <c:strRef>
              <c:f>(Sheet1!$B$31:$B$39,Sheet1!$B$41:$B$45)</c:f>
              <c:strCache>
                <c:ptCount val="14"/>
                <c:pt idx="0">
                  <c:v>SYCL HP-Linpack</c:v>
                </c:pt>
                <c:pt idx="1">
                  <c:v>Reverse Time Migration</c:v>
                </c:pt>
                <c:pt idx="2">
                  <c:v>Hashtable</c:v>
                </c:pt>
                <c:pt idx="3">
                  <c:v>Easywave</c:v>
                </c:pt>
                <c:pt idx="4">
                  <c:v>SVM</c:v>
                </c:pt>
                <c:pt idx="5">
                  <c:v>Ethminer</c:v>
                </c:pt>
                <c:pt idx="6">
                  <c:v>Quicksilver</c:v>
                </c:pt>
                <c:pt idx="7">
                  <c:v>Bitcracker</c:v>
                </c:pt>
                <c:pt idx="8">
                  <c:v>DL-Mnist^</c:v>
                </c:pt>
                <c:pt idx="9">
                  <c:v>Sobel Filter</c:v>
                </c:pt>
                <c:pt idx="10">
                  <c:v>CudaSift^</c:v>
                </c:pt>
                <c:pt idx="11">
                  <c:v>SAM (SeisAcoMod2D)</c:v>
                </c:pt>
                <c:pt idx="12">
                  <c:v>DL-Cifar</c:v>
                </c:pt>
                <c:pt idx="13">
                  <c:v>LC0</c:v>
                </c:pt>
              </c:strCache>
              <c:extLst/>
            </c:strRef>
          </c:cat>
          <c:val>
            <c:numRef>
              <c:f>(Sheet1!$E$31:$E$39,Sheet1!$E$41:$E$45)</c:f>
              <c:numCache>
                <c:formatCode>General</c:formatCode>
                <c:ptCount val="14"/>
                <c:pt idx="0">
                  <c:v>1</c:v>
                </c:pt>
                <c:pt idx="1">
                  <c:v>1</c:v>
                </c:pt>
                <c:pt idx="2">
                  <c:v>1</c:v>
                </c:pt>
                <c:pt idx="3">
                  <c:v>1</c:v>
                </c:pt>
                <c:pt idx="4">
                  <c:v>1</c:v>
                </c:pt>
                <c:pt idx="5">
                  <c:v>1</c:v>
                </c:pt>
                <c:pt idx="6">
                  <c:v>1</c:v>
                </c:pt>
                <c:pt idx="7">
                  <c:v>1</c:v>
                </c:pt>
                <c:pt idx="8">
                  <c:v>1</c:v>
                </c:pt>
                <c:pt idx="9">
                  <c:v>1</c:v>
                </c:pt>
                <c:pt idx="10">
                  <c:v>1</c:v>
                </c:pt>
                <c:pt idx="11">
                  <c:v>1</c:v>
                </c:pt>
                <c:pt idx="12">
                  <c:v>1</c:v>
                </c:pt>
                <c:pt idx="13">
                  <c:v>1</c:v>
                </c:pt>
              </c:numCache>
              <c:extLst/>
            </c:numRef>
          </c:val>
          <c:extLst>
            <c:ext xmlns:c16="http://schemas.microsoft.com/office/drawing/2014/chart" uri="{C3380CC4-5D6E-409C-BE32-E72D297353CC}">
              <c16:uniqueId val="{00000001-6528-4651-9809-FED9CE989F6E}"/>
            </c:ext>
          </c:extLst>
        </c:ser>
        <c:dLbls>
          <c:showLegendKey val="0"/>
          <c:showVal val="0"/>
          <c:showCatName val="0"/>
          <c:showSerName val="0"/>
          <c:showPercent val="0"/>
          <c:showBubbleSize val="0"/>
        </c:dLbls>
        <c:gapWidth val="219"/>
        <c:overlap val="-27"/>
        <c:axId val="1254317072"/>
        <c:axId val="1254322064"/>
      </c:barChart>
      <c:catAx>
        <c:axId val="1254317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IntelOne Text" panose="020B0503020203020204" pitchFamily="34" charset="0"/>
                <a:ea typeface="+mn-ea"/>
                <a:cs typeface="+mn-cs"/>
              </a:defRPr>
            </a:pPr>
            <a:endParaRPr lang="en-US"/>
          </a:p>
        </c:txPr>
        <c:crossAx val="1254322064"/>
        <c:crosses val="autoZero"/>
        <c:auto val="1"/>
        <c:lblAlgn val="ctr"/>
        <c:lblOffset val="100"/>
        <c:noMultiLvlLbl val="0"/>
      </c:catAx>
      <c:valAx>
        <c:axId val="125432206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IntelOne Text" panose="020B0503020203020204" pitchFamily="34" charset="0"/>
                <a:ea typeface="+mn-ea"/>
                <a:cs typeface="+mn-cs"/>
              </a:defRPr>
            </a:pPr>
            <a:endParaRPr lang="en-US"/>
          </a:p>
        </c:txPr>
        <c:crossAx val="1254317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IntelOne Text" panose="020B0503020203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000000">
          <a:lumMod val="50000"/>
          <a:lumOff val="50000"/>
        </a:srgbClr>
      </a:solid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0" i="0" u="none" strike="noStrike" kern="1200" spc="0" baseline="0">
                <a:solidFill>
                  <a:schemeClr val="tx1">
                    <a:lumMod val="65000"/>
                    <a:lumOff val="35000"/>
                  </a:schemeClr>
                </a:solidFill>
                <a:latin typeface="+mn-lt"/>
                <a:ea typeface="+mn-ea"/>
                <a:cs typeface="+mn-cs"/>
              </a:defRPr>
            </a:pPr>
            <a:r>
              <a:rPr lang="en-US"/>
              <a:t>Relative Performance: AMD SYCL vs. AMD HIP on AMD Instinct MI250 Accelerator</a:t>
            </a:r>
          </a:p>
          <a:p>
            <a:pPr>
              <a:defRPr/>
            </a:pPr>
            <a:r>
              <a:rPr lang="en-US"/>
              <a:t>(HIP = 1.00. Higher is Better)</a:t>
            </a:r>
          </a:p>
        </c:rich>
      </c:tx>
      <c:overlay val="0"/>
      <c:spPr>
        <a:noFill/>
        <a:ln>
          <a:noFill/>
        </a:ln>
        <a:effectLst/>
      </c:spPr>
      <c:txPr>
        <a:bodyPr rot="0" spcFirstLastPara="1" vertOverflow="ellipsis" vert="horz" wrap="square" anchor="ctr" anchorCtr="1"/>
        <a:lstStyle/>
        <a:p>
          <a:pPr>
            <a:defRPr sz="12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1902688833276101E-2"/>
          <c:y val="0.21812835406892289"/>
          <c:w val="0.94532477710693785"/>
          <c:h val="0.48747029950880982"/>
        </c:manualLayout>
      </c:layout>
      <c:barChart>
        <c:barDir val="col"/>
        <c:grouping val="clustered"/>
        <c:varyColors val="0"/>
        <c:ser>
          <c:idx val="0"/>
          <c:order val="0"/>
          <c:tx>
            <c:strRef>
              <c:f>Sheet1!$D$4</c:f>
              <c:strCache>
                <c:ptCount val="1"/>
                <c:pt idx="0">
                  <c:v>AMD SYCL</c:v>
                </c:pt>
              </c:strCache>
            </c:strRef>
          </c:tx>
          <c:spPr>
            <a:solidFill>
              <a:srgbClr val="0054AE"/>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(Sheet1!$B$5:$B$13,Sheet1!$B$15:$B$19)</c:f>
              <c:strCache>
                <c:ptCount val="14"/>
                <c:pt idx="0">
                  <c:v>SYCL HP-Linpack</c:v>
                </c:pt>
                <c:pt idx="1">
                  <c:v>Reverse Time Migration</c:v>
                </c:pt>
                <c:pt idx="2">
                  <c:v>Hashtable</c:v>
                </c:pt>
                <c:pt idx="3">
                  <c:v>Easywave</c:v>
                </c:pt>
                <c:pt idx="4">
                  <c:v>SVM</c:v>
                </c:pt>
                <c:pt idx="5">
                  <c:v>Ethminer</c:v>
                </c:pt>
                <c:pt idx="6">
                  <c:v>Quicksilver^</c:v>
                </c:pt>
                <c:pt idx="7">
                  <c:v>Bitcracker</c:v>
                </c:pt>
                <c:pt idx="8">
                  <c:v>DL-Mnist</c:v>
                </c:pt>
                <c:pt idx="9">
                  <c:v>Sobel Filter</c:v>
                </c:pt>
                <c:pt idx="10">
                  <c:v>CudaSift^</c:v>
                </c:pt>
                <c:pt idx="11">
                  <c:v>SAM (SeisAcoMod2D)</c:v>
                </c:pt>
                <c:pt idx="12">
                  <c:v>DL-Cifar</c:v>
                </c:pt>
                <c:pt idx="13">
                  <c:v>LC0</c:v>
                </c:pt>
              </c:strCache>
            </c:strRef>
          </c:cat>
          <c:val>
            <c:numRef>
              <c:f>(Sheet1!$D$5:$D$13,Sheet1!$D$15:$D$19)</c:f>
              <c:numCache>
                <c:formatCode>0.00</c:formatCode>
                <c:ptCount val="14"/>
                <c:pt idx="0">
                  <c:v>1.0236344856917188</c:v>
                </c:pt>
                <c:pt idx="1">
                  <c:v>0.98236130867709803</c:v>
                </c:pt>
                <c:pt idx="2">
                  <c:v>0.9770833333333333</c:v>
                </c:pt>
                <c:pt idx="3">
                  <c:v>0.94858156028368801</c:v>
                </c:pt>
                <c:pt idx="4">
                  <c:v>0.94917127071823204</c:v>
                </c:pt>
                <c:pt idx="5">
                  <c:v>1.0460096453018046</c:v>
                </c:pt>
                <c:pt idx="6">
                  <c:v>0.18798370672097761</c:v>
                </c:pt>
                <c:pt idx="7">
                  <c:v>0.98060023213397451</c:v>
                </c:pt>
                <c:pt idx="8">
                  <c:v>0.88169062878919113</c:v>
                </c:pt>
                <c:pt idx="9">
                  <c:v>0.90792712949286059</c:v>
                </c:pt>
                <c:pt idx="10">
                  <c:v>1.934903795283045</c:v>
                </c:pt>
                <c:pt idx="11">
                  <c:v>0.84942487667696287</c:v>
                </c:pt>
                <c:pt idx="12">
                  <c:v>0.81235606595633614</c:v>
                </c:pt>
                <c:pt idx="13">
                  <c:v>1.0288692499433492</c:v>
                </c:pt>
              </c:numCache>
            </c:numRef>
          </c:val>
          <c:extLst>
            <c:ext xmlns:c16="http://schemas.microsoft.com/office/drawing/2014/chart" uri="{C3380CC4-5D6E-409C-BE32-E72D297353CC}">
              <c16:uniqueId val="{00000000-F11F-4AEA-8B35-543389490AA8}"/>
            </c:ext>
          </c:extLst>
        </c:ser>
        <c:ser>
          <c:idx val="1"/>
          <c:order val="1"/>
          <c:tx>
            <c:strRef>
              <c:f>Sheet1!$E$4</c:f>
              <c:strCache>
                <c:ptCount val="1"/>
                <c:pt idx="0">
                  <c:v>AMD HIP </c:v>
                </c:pt>
              </c:strCache>
            </c:strRef>
          </c:tx>
          <c:spPr>
            <a:solidFill>
              <a:srgbClr val="EE0707"/>
            </a:solidFill>
            <a:ln>
              <a:noFill/>
            </a:ln>
            <a:effectLst/>
          </c:spPr>
          <c:invertIfNegative val="0"/>
          <c:cat>
            <c:strRef>
              <c:f>(Sheet1!$B$5:$B$13,Sheet1!$B$15:$B$19)</c:f>
              <c:strCache>
                <c:ptCount val="14"/>
                <c:pt idx="0">
                  <c:v>SYCL HP-Linpack</c:v>
                </c:pt>
                <c:pt idx="1">
                  <c:v>Reverse Time Migration</c:v>
                </c:pt>
                <c:pt idx="2">
                  <c:v>Hashtable</c:v>
                </c:pt>
                <c:pt idx="3">
                  <c:v>Easywave</c:v>
                </c:pt>
                <c:pt idx="4">
                  <c:v>SVM</c:v>
                </c:pt>
                <c:pt idx="5">
                  <c:v>Ethminer</c:v>
                </c:pt>
                <c:pt idx="6">
                  <c:v>Quicksilver^</c:v>
                </c:pt>
                <c:pt idx="7">
                  <c:v>Bitcracker</c:v>
                </c:pt>
                <c:pt idx="8">
                  <c:v>DL-Mnist</c:v>
                </c:pt>
                <c:pt idx="9">
                  <c:v>Sobel Filter</c:v>
                </c:pt>
                <c:pt idx="10">
                  <c:v>CudaSift^</c:v>
                </c:pt>
                <c:pt idx="11">
                  <c:v>SAM (SeisAcoMod2D)</c:v>
                </c:pt>
                <c:pt idx="12">
                  <c:v>DL-Cifar</c:v>
                </c:pt>
                <c:pt idx="13">
                  <c:v>LC0</c:v>
                </c:pt>
              </c:strCache>
            </c:strRef>
          </c:cat>
          <c:val>
            <c:numRef>
              <c:f>(Sheet1!$E$5:$E$13,Sheet1!$E$15:$E$19)</c:f>
              <c:numCache>
                <c:formatCode>General</c:formatCode>
                <c:ptCount val="14"/>
                <c:pt idx="0">
                  <c:v>1</c:v>
                </c:pt>
                <c:pt idx="1">
                  <c:v>1</c:v>
                </c:pt>
                <c:pt idx="2">
                  <c:v>1</c:v>
                </c:pt>
                <c:pt idx="3">
                  <c:v>1</c:v>
                </c:pt>
                <c:pt idx="4">
                  <c:v>1</c:v>
                </c:pt>
                <c:pt idx="5">
                  <c:v>1</c:v>
                </c:pt>
                <c:pt idx="6">
                  <c:v>1</c:v>
                </c:pt>
                <c:pt idx="7">
                  <c:v>1</c:v>
                </c:pt>
                <c:pt idx="8">
                  <c:v>1</c:v>
                </c:pt>
                <c:pt idx="9">
                  <c:v>1</c:v>
                </c:pt>
                <c:pt idx="10">
                  <c:v>1</c:v>
                </c:pt>
                <c:pt idx="11">
                  <c:v>1</c:v>
                </c:pt>
                <c:pt idx="12">
                  <c:v>1</c:v>
                </c:pt>
                <c:pt idx="13">
                  <c:v>1</c:v>
                </c:pt>
              </c:numCache>
            </c:numRef>
          </c:val>
          <c:extLst>
            <c:ext xmlns:c16="http://schemas.microsoft.com/office/drawing/2014/chart" uri="{C3380CC4-5D6E-409C-BE32-E72D297353CC}">
              <c16:uniqueId val="{00000001-F11F-4AEA-8B35-543389490AA8}"/>
            </c:ext>
          </c:extLst>
        </c:ser>
        <c:dLbls>
          <c:showLegendKey val="0"/>
          <c:showVal val="0"/>
          <c:showCatName val="0"/>
          <c:showSerName val="0"/>
          <c:showPercent val="0"/>
          <c:showBubbleSize val="0"/>
        </c:dLbls>
        <c:gapWidth val="219"/>
        <c:overlap val="-27"/>
        <c:axId val="1254265072"/>
        <c:axId val="1254271728"/>
      </c:barChart>
      <c:catAx>
        <c:axId val="1254265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54271728"/>
        <c:crosses val="autoZero"/>
        <c:auto val="1"/>
        <c:lblAlgn val="ctr"/>
        <c:lblOffset val="100"/>
        <c:noMultiLvlLbl val="0"/>
      </c:catAx>
      <c:valAx>
        <c:axId val="125427172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254265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5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8E5268-82F2-4AF9-9515-72DF0C39FFFC}" type="datetimeFigureOut">
              <a:rPr lang="en-US" smtClean="0"/>
              <a:t>5/24/2023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9D896A-9572-48C8-9239-5657C6C2E7FE}" type="slidenum">
              <a:rPr lang="en-US" smtClean="0"/>
              <a:t>‹#›</a:t>
            </a:fld>
            <a:endParaRPr lang="en-US"/>
          </a:p>
        </p:txBody>
      </p:sp>
    </p:spTree>
    <p:extLst>
      <p:ext uri="{BB962C8B-B14F-4D97-AF65-F5344CB8AC3E}">
        <p14:creationId xmlns:p14="http://schemas.microsoft.com/office/powerpoint/2010/main" val="562849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Net: There has been an incredible explosion in AI growth, </a:t>
            </a:r>
            <a:r>
              <a:rPr lang="en-GB"/>
              <a:t>…a</a:t>
            </a:r>
            <a:r>
              <a:rPr lang="en-NL"/>
              <a:t>nd models are growing in sizes &amp; variety </a:t>
            </a: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Transformer data (purple line) - </a:t>
            </a:r>
            <a:r>
              <a:rPr lang="en-NL" sz="1800">
                <a:solidFill>
                  <a:srgbClr val="FFFFFF"/>
                </a:solidFill>
                <a:latin typeface="IntelOne Display Medium" panose="020B0503020203020204" pitchFamily="34" charset="77"/>
                <a:cs typeface="Arial"/>
              </a:rPr>
              <a:t>275x </a:t>
            </a:r>
            <a:r>
              <a:rPr lang="en-NL" sz="1200">
                <a:solidFill>
                  <a:srgbClr val="FFFFFF"/>
                </a:solidFill>
                <a:latin typeface="IntelOne Text"/>
                <a:cs typeface="Arial"/>
              </a:rPr>
              <a:t> / 2yrs</a:t>
            </a:r>
            <a:endParaRPr lang="en-US" sz="1200">
              <a:solidFill>
                <a:srgbClr val="FFFFFF"/>
              </a:solidFill>
              <a:latin typeface="IntelOne Text"/>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rgbClr val="FFFFFF"/>
                </a:solidFill>
                <a:latin typeface="IntelOne Text"/>
                <a:cs typeface="Arial"/>
              </a:rPr>
              <a:t>Non-transformer data (blue line) - </a:t>
            </a:r>
            <a:r>
              <a:rPr lang="en-NL" sz="1800">
                <a:solidFill>
                  <a:srgbClr val="FFFFFF"/>
                </a:solidFill>
                <a:latin typeface="IntelOne Display Medium" panose="020B0503020203020204" pitchFamily="34" charset="77"/>
                <a:cs typeface="Arial"/>
              </a:rPr>
              <a:t>8x </a:t>
            </a:r>
            <a:r>
              <a:rPr lang="en-NL" sz="1200">
                <a:solidFill>
                  <a:srgbClr val="FFFFFF"/>
                </a:solidFill>
                <a:latin typeface="IntelOne Text"/>
                <a:cs typeface="Arial"/>
              </a:rPr>
              <a:t> / 2yrs</a:t>
            </a:r>
            <a:br>
              <a:rPr lang="en-US" sz="1200">
                <a:solidFill>
                  <a:srgbClr val="FFFFFF"/>
                </a:solidFill>
                <a:latin typeface="IntelOne Text"/>
                <a:cs typeface="Arial"/>
              </a:rPr>
            </a:br>
            <a:endParaRPr lang="en-NL" sz="1200">
              <a:solidFill>
                <a:srgbClr val="FFFFFF"/>
              </a:solidFill>
              <a:latin typeface="IntelOne Text"/>
              <a:cs typeface="Arial"/>
            </a:endParaRPr>
          </a:p>
          <a:p>
            <a:r>
              <a:rPr lang="en-US"/>
              <a:t>Great time to be alive in this thriving technical computing ecosystem</a:t>
            </a:r>
          </a:p>
          <a:p>
            <a:r>
              <a:rPr lang="en-US"/>
              <a:t>Experiencing one of most transformative eras</a:t>
            </a:r>
          </a:p>
          <a:p>
            <a:r>
              <a:rPr lang="en-US"/>
              <a:t>All familiar with compute demand from traditional HPC – faster results, more sustainable outcomes</a:t>
            </a:r>
          </a:p>
          <a:p>
            <a:r>
              <a:rPr lang="en-US"/>
              <a:t>Rate of change is accelerating</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39BF4-3606-4EC2-B07F-87A98056F2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238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600"/>
              </a:spcBef>
              <a:spcAft>
                <a:spcPts val="600"/>
              </a:spcAft>
              <a:buSzPct val="80000"/>
              <a:buFont typeface="Symbol" panose="05050102010706020507" pitchFamily="18" charset="2"/>
              <a:buNone/>
              <a:tabLst>
                <a:tab pos="457200" algn="l"/>
              </a:tabLst>
            </a:pPr>
            <a:endParaRPr lang="en-US" sz="1100">
              <a:effectLst/>
              <a:latin typeface="Calibri"/>
              <a:ea typeface="+mn-ea"/>
              <a:cs typeface="Calibri"/>
              <a:sym typeface="Helvetica Neue"/>
            </a:endParaRPr>
          </a:p>
        </p:txBody>
      </p:sp>
      <p:sp>
        <p:nvSpPr>
          <p:cNvPr id="4" name="Slide Number Placeholder 3"/>
          <p:cNvSpPr>
            <a:spLocks noGrp="1"/>
          </p:cNvSpPr>
          <p:nvPr>
            <p:ph type="sldNum" sz="quarter" idx="5"/>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fld id="{AEC4DBA7-34C7-446C-BB21-A353B617933A}" type="slidenum">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sym typeface="Helvetica Neue"/>
              </a:rPr>
              <a:pPr marL="0" marR="0" lvl="0" indent="0" algn="l" defTabSz="931774" rtl="0" eaLnBrk="1" fontAlgn="auto" latinLnBrk="0" hangingPunct="1">
                <a:lnSpc>
                  <a:spcPct val="100000"/>
                </a:lnSpc>
                <a:spcBef>
                  <a:spcPts val="0"/>
                </a:spcBef>
                <a:spcAft>
                  <a:spcPts val="0"/>
                </a:spcAft>
                <a:buClrTx/>
                <a:buSzTx/>
                <a:buFontTx/>
                <a:buNone/>
                <a:tabLst/>
                <a:defRPr/>
              </a:pPr>
              <a:t>11</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sym typeface="Helvetica Neue"/>
            </a:endParaRPr>
          </a:p>
        </p:txBody>
      </p:sp>
    </p:spTree>
    <p:extLst>
      <p:ext uri="{BB962C8B-B14F-4D97-AF65-F5344CB8AC3E}">
        <p14:creationId xmlns:p14="http://schemas.microsoft.com/office/powerpoint/2010/main" val="2678065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Bef>
                <a:spcPts val="600"/>
              </a:spcBef>
              <a:spcAft>
                <a:spcPts val="600"/>
              </a:spcAft>
              <a:buSzPct val="80000"/>
              <a:buFont typeface="Symbol" panose="05050102010706020507" pitchFamily="18" charset="2"/>
              <a:buChar char=""/>
              <a:tabLst>
                <a:tab pos="457200" algn="l"/>
              </a:tabLst>
            </a:pPr>
            <a:r>
              <a:rPr lang="en-US" sz="1100">
                <a:effectLst/>
                <a:latin typeface="Calibri"/>
                <a:ea typeface="+mn-ea"/>
                <a:cs typeface="Calibri"/>
                <a:sym typeface="Helvetica Neue"/>
              </a:rPr>
              <a:t>Thank you for joining me at our first </a:t>
            </a:r>
            <a:r>
              <a:rPr lang="en-US">
                <a:latin typeface="Calibri"/>
                <a:cs typeface="Calibri"/>
              </a:rPr>
              <a:t>QGS of 2023 </a:t>
            </a:r>
            <a:endParaRPr lang="en-US" sz="1100">
              <a:effectLst/>
              <a:latin typeface="Calibri"/>
              <a:ea typeface="+mn-ea"/>
              <a:cs typeface="Calibri"/>
              <a:sym typeface="Helvetica Neue"/>
            </a:endParaRPr>
          </a:p>
          <a:p>
            <a:pPr marL="342900" indent="-342900">
              <a:spcBef>
                <a:spcPts val="600"/>
              </a:spcBef>
              <a:spcAft>
                <a:spcPts val="600"/>
              </a:spcAft>
              <a:buSzPct val="80000"/>
              <a:buFont typeface="Symbol" panose="05050102010706020507" pitchFamily="18" charset="2"/>
              <a:buChar char=""/>
              <a:tabLst>
                <a:tab pos="457200" algn="l"/>
              </a:tabLst>
            </a:pPr>
            <a:r>
              <a:rPr lang="en-US">
                <a:latin typeface="Calibri"/>
                <a:cs typeface="Calibri"/>
              </a:rPr>
              <a:t>We have many things to be proud of in 2022. We put some points on the board.</a:t>
            </a:r>
          </a:p>
          <a:p>
            <a:pPr marL="342900" indent="-342900">
              <a:spcBef>
                <a:spcPts val="600"/>
              </a:spcBef>
              <a:spcAft>
                <a:spcPts val="600"/>
              </a:spcAft>
              <a:buSzPct val="80000"/>
              <a:buFont typeface="Symbol" panose="05050102010706020507" pitchFamily="18" charset="2"/>
              <a:buChar char=""/>
              <a:tabLst>
                <a:tab pos="457200" algn="l"/>
              </a:tabLst>
            </a:pPr>
            <a:r>
              <a:rPr lang="en-US">
                <a:latin typeface="Calibri"/>
                <a:cs typeface="Calibri"/>
              </a:rPr>
              <a:t>But clearly, we have work to do – and that's especially true in Q1.</a:t>
            </a:r>
          </a:p>
          <a:p>
            <a:pPr marL="342900" indent="-342900">
              <a:spcBef>
                <a:spcPts val="600"/>
              </a:spcBef>
              <a:spcAft>
                <a:spcPts val="600"/>
              </a:spcAft>
              <a:buSzPct val="80000"/>
              <a:buFont typeface="Symbol" panose="05050102010706020507" pitchFamily="18" charset="2"/>
              <a:buChar char=""/>
              <a:tabLst>
                <a:tab pos="457200" algn="l"/>
              </a:tabLst>
              <a:defRPr/>
            </a:pPr>
            <a:r>
              <a:rPr lang="en-US" sz="1100">
                <a:effectLst/>
                <a:latin typeface="Calibri"/>
                <a:ea typeface="+mn-ea"/>
                <a:cs typeface="Calibri"/>
                <a:sym typeface="Helvetica Neue"/>
              </a:rPr>
              <a:t>Want to take this time with you today to reinforce </a:t>
            </a:r>
            <a:r>
              <a:rPr lang="en-US">
                <a:latin typeface="Calibri"/>
                <a:cs typeface="Calibri"/>
              </a:rPr>
              <a:t>the steps we are taking – and need to take – to change our current trajectory.  </a:t>
            </a:r>
          </a:p>
          <a:p>
            <a:pPr marL="342900" indent="-342900">
              <a:spcBef>
                <a:spcPts val="600"/>
              </a:spcBef>
              <a:spcAft>
                <a:spcPts val="600"/>
              </a:spcAft>
              <a:buSzPct val="80000"/>
              <a:buFont typeface="Symbol" panose="05050102010706020507" pitchFamily="18" charset="2"/>
              <a:buChar char=""/>
              <a:tabLst>
                <a:tab pos="457200" algn="l"/>
              </a:tabLst>
            </a:pPr>
            <a:r>
              <a:rPr lang="en-US" sz="1100">
                <a:effectLst/>
                <a:latin typeface="Calibri"/>
                <a:ea typeface="+mn-ea"/>
                <a:cs typeface="Calibri"/>
                <a:sym typeface="Helvetica Neue"/>
              </a:rPr>
              <a:t>We’re in one of the toughest macro environments we’ve ever seen, which factored heavily into Q4 results we shared last week, and also the tough Q1 guide we gave to the street.</a:t>
            </a:r>
            <a:r>
              <a:rPr lang="en-US">
                <a:latin typeface="Calibri"/>
                <a:cs typeface="Calibri"/>
              </a:rPr>
              <a:t> </a:t>
            </a:r>
          </a:p>
          <a:p>
            <a:pPr marL="742950" marR="0" lvl="1" indent="-285750" defTabSz="228600" latinLnBrk="0">
              <a:lnSpc>
                <a:spcPct val="117999"/>
              </a:lnSpc>
              <a:spcBef>
                <a:spcPts val="600"/>
              </a:spcBef>
              <a:spcAft>
                <a:spcPts val="600"/>
              </a:spcAft>
              <a:buSzPct val="80000"/>
              <a:buFont typeface="Courier New" panose="02070309020205020404" pitchFamily="49" charset="0"/>
              <a:buChar char="o"/>
              <a:tabLst>
                <a:tab pos="0" algn="l"/>
                <a:tab pos="457200" algn="l"/>
                <a:tab pos="914400" algn="l"/>
              </a:tabLst>
            </a:pPr>
            <a:r>
              <a:rPr lang="en-US" sz="1100">
                <a:effectLst/>
                <a:latin typeface="Calibri"/>
                <a:ea typeface="+mn-ea"/>
                <a:cs typeface="Calibri"/>
                <a:sym typeface="Helvetica Neue"/>
              </a:rPr>
              <a:t>We guided to a loss in Q1 for the first time in 30 years.</a:t>
            </a:r>
            <a:r>
              <a:rPr lang="en-US">
                <a:latin typeface="Calibri"/>
                <a:cs typeface="Calibri"/>
              </a:rPr>
              <a:t> </a:t>
            </a:r>
            <a:endParaRPr lang="en-US" sz="1100">
              <a:effectLst/>
              <a:latin typeface="Calibri"/>
              <a:ea typeface="+mn-ea"/>
              <a:cs typeface="Calibri"/>
              <a:sym typeface="Helvetica Neue"/>
            </a:endParaRPr>
          </a:p>
          <a:p>
            <a:pPr marL="742950" marR="0" lvl="1" indent="-285750" defTabSz="228600" latinLnBrk="0">
              <a:lnSpc>
                <a:spcPct val="117999"/>
              </a:lnSpc>
              <a:spcBef>
                <a:spcPts val="600"/>
              </a:spcBef>
              <a:spcAft>
                <a:spcPts val="600"/>
              </a:spcAft>
              <a:buSzPct val="80000"/>
              <a:buFont typeface="Courier New" panose="02070309020205020404" pitchFamily="49" charset="0"/>
              <a:buChar char="o"/>
              <a:tabLst>
                <a:tab pos="914400" algn="l"/>
              </a:tabLst>
            </a:pPr>
            <a:r>
              <a:rPr lang="en-US" sz="1100">
                <a:effectLst/>
                <a:latin typeface="Calibri"/>
                <a:ea typeface="+mn-ea"/>
                <a:cs typeface="Calibri"/>
                <a:sym typeface="Helvetica Neue"/>
              </a:rPr>
              <a:t>Wrong direction.</a:t>
            </a:r>
          </a:p>
          <a:p>
            <a:pPr marL="342900" marR="0" lvl="0" indent="-342900" defTabSz="228600" latinLnBrk="0">
              <a:lnSpc>
                <a:spcPct val="117999"/>
              </a:lnSpc>
              <a:spcBef>
                <a:spcPts val="600"/>
              </a:spcBef>
              <a:spcAft>
                <a:spcPts val="600"/>
              </a:spcAft>
              <a:buSzPct val="80000"/>
              <a:buFont typeface="Symbol" panose="05050102010706020507" pitchFamily="18" charset="2"/>
              <a:buChar char=""/>
              <a:tabLst>
                <a:tab pos="457200" algn="l"/>
              </a:tabLst>
            </a:pPr>
            <a:r>
              <a:rPr lang="en-US" sz="1100">
                <a:effectLst/>
                <a:latin typeface="Calibri"/>
                <a:ea typeface="+mn-ea"/>
                <a:cs typeface="Calibri"/>
                <a:sym typeface="Helvetica Neue"/>
              </a:rPr>
              <a:t>In fact, we recognized the changing market conditions were becoming challenging, which is why we began our austerity measures last year -- One of the reasons for CPM actions.</a:t>
            </a:r>
          </a:p>
        </p:txBody>
      </p:sp>
      <p:sp>
        <p:nvSpPr>
          <p:cNvPr id="4" name="Slide Number Placeholder 3"/>
          <p:cNvSpPr>
            <a:spLocks noGrp="1"/>
          </p:cNvSpPr>
          <p:nvPr>
            <p:ph type="sldNum" sz="quarter" idx="5"/>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fld id="{AEC4DBA7-34C7-446C-BB21-A353B617933A}" type="slidenum">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sym typeface="Helvetica Neue"/>
              </a:rPr>
              <a:pPr marL="0" marR="0" lvl="0" indent="0" algn="l" defTabSz="931774" rtl="0" eaLnBrk="1" fontAlgn="auto" latinLnBrk="0" hangingPunct="1">
                <a:lnSpc>
                  <a:spcPct val="100000"/>
                </a:lnSpc>
                <a:spcBef>
                  <a:spcPts val="0"/>
                </a:spcBef>
                <a:spcAft>
                  <a:spcPts val="0"/>
                </a:spcAft>
                <a:buClrTx/>
                <a:buSzTx/>
                <a:buFontTx/>
                <a:buNone/>
                <a:tabLst/>
                <a:defRPr/>
              </a:pPr>
              <a:t>14</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sym typeface="Helvetica Neue"/>
            </a:endParaRPr>
          </a:p>
        </p:txBody>
      </p:sp>
    </p:spTree>
    <p:extLst>
      <p:ext uri="{BB962C8B-B14F-4D97-AF65-F5344CB8AC3E}">
        <p14:creationId xmlns:p14="http://schemas.microsoft.com/office/powerpoint/2010/main" val="1389435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i="0">
                <a:solidFill>
                  <a:srgbClr val="173040"/>
                </a:solidFill>
                <a:effectLst/>
                <a:latin typeface="Helvetica Neue"/>
              </a:rPr>
              <a:t>oneAPI is still in its infancy &gt; yet we’re seeing strong growth &amp; milestones across different vendors’ architectures – &amp; that’s a tall mountain </a:t>
            </a:r>
          </a:p>
          <a:p>
            <a:pPr rtl="0"/>
            <a:r>
              <a:rPr lang="en-US" b="0" i="0">
                <a:solidFill>
                  <a:srgbClr val="173040"/>
                </a:solidFill>
                <a:effectLst/>
                <a:latin typeface="Helvetica Neue"/>
              </a:rPr>
              <a:t>5 years ago – it was an Idea, a vision, – really just a pipedream </a:t>
            </a:r>
          </a:p>
          <a:p>
            <a:pPr rtl="0"/>
            <a:endParaRPr lang="en-US">
              <a:effectLst/>
              <a:latin typeface="Segoe UI" panose="020B0502040204020203" pitchFamily="34" charset="0"/>
            </a:endParaRPr>
          </a:p>
          <a:p>
            <a:pPr rtl="0"/>
            <a:r>
              <a:rPr lang="en-US">
                <a:effectLst/>
                <a:latin typeface="Segoe UI" panose="020B0502040204020203" pitchFamily="34" charset="0"/>
              </a:rPr>
              <a:t>In 2020 – the oneAPI 1.0 specification was delivered supporting Intel HW - &amp; a SYCL compiler was created for Nvidia GPUs</a:t>
            </a:r>
          </a:p>
          <a:p>
            <a:pPr rtl="0"/>
            <a:r>
              <a:rPr lang="en-US">
                <a:effectLst/>
                <a:latin typeface="Segoe UI" panose="020B0502040204020203" pitchFamily="34" charset="0"/>
              </a:rPr>
              <a:t>In 2021 – we saw Early Adopters working to prove the vision is worthwhile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Segoe UI" panose="020B0502040204020203" pitchFamily="34" charset="0"/>
              </a:rPr>
              <a:t>Last year to today – we’re seeing more technical advances, stronger multivendor &amp; multiarchitecture pick-up – </a:t>
            </a:r>
            <a:r>
              <a:rPr kumimoji="0" lang="en-US" sz="1200" b="0" i="0" u="none" strike="noStrike" kern="1200" cap="none" spc="0" normalizeH="0" baseline="0" noProof="0">
                <a:ln>
                  <a:noFill/>
                </a:ln>
                <a:solidFill>
                  <a:srgbClr val="FFFFFF"/>
                </a:solidFill>
                <a:effectLst/>
                <a:uLnTx/>
                <a:uFillTx/>
                <a:latin typeface="Intel Clear"/>
                <a:ea typeface="+mn-ea"/>
                <a:cs typeface="+mn-cs"/>
              </a:rPr>
              <a:t>Implementations:  NVIDIA GPUs, AMD CPUs and GPUs, and Arm CPUs</a:t>
            </a:r>
            <a:endParaRPr lang="en-US">
              <a:effectLst/>
              <a:latin typeface="Segoe UI" panose="020B0502040204020203" pitchFamily="34" charset="0"/>
            </a:endParaRPr>
          </a:p>
          <a:p>
            <a:pPr rtl="0"/>
            <a:r>
              <a:rPr lang="en-US">
                <a:effectLst/>
                <a:latin typeface="Segoe UI" panose="020B0502040204020203" pitchFamily="34" charset="0"/>
              </a:rPr>
              <a:t>&amp; many more customers coming online </a:t>
            </a:r>
          </a:p>
          <a:p>
            <a:pPr marL="171450" indent="-171450" rtl="0">
              <a:buFont typeface="Arial" panose="020B0604020202020204" pitchFamily="34" charset="0"/>
              <a:buChar char="•"/>
            </a:pPr>
            <a:r>
              <a:rPr lang="en-US">
                <a:effectLst/>
                <a:latin typeface="Segoe UI" panose="020B0502040204020203" pitchFamily="34" charset="0"/>
              </a:rPr>
              <a:t>GE Healthcare anticipates saving millions of dollars through oneAPI….</a:t>
            </a:r>
          </a:p>
          <a:p>
            <a:pPr marL="285750" marR="0" lvl="0" indent="-285750" algn="l" defTabSz="2438338"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a:ln>
                  <a:noFill/>
                </a:ln>
                <a:solidFill>
                  <a:srgbClr val="FFFFFF"/>
                </a:solidFill>
                <a:effectLst/>
                <a:uLnTx/>
                <a:uFillTx/>
                <a:latin typeface="Intel Clear"/>
                <a:ea typeface="+mn-ea"/>
                <a:cs typeface="+mn-cs"/>
              </a:rPr>
              <a:t>GROMACS:  workload executed on AMD &amp; Nvidia GPUS, as well as Intel GPU &amp; CPU from a single binary executable</a:t>
            </a:r>
          </a:p>
          <a:p>
            <a:pPr marL="285750" marR="0" lvl="0" indent="-285750" algn="l" defTabSz="2438338"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a:ln>
                  <a:noFill/>
                </a:ln>
                <a:solidFill>
                  <a:srgbClr val="FFFFFF"/>
                </a:solidFill>
                <a:effectLst/>
                <a:uLnTx/>
                <a:uFillTx/>
                <a:latin typeface="Intel Clear"/>
                <a:ea typeface="+mn-ea"/>
                <a:cs typeface="+mn-cs"/>
              </a:rPr>
              <a:t>Tensor Flow uses oneDNN to accelerate models, with significant performance improvement</a:t>
            </a:r>
          </a:p>
          <a:p>
            <a:pPr marL="285750" marR="0" lvl="0" indent="-285750" algn="l" defTabSz="2438338" rtl="0" eaLnBrk="1" fontAlgn="auto" latinLnBrk="0" hangingPunct="1">
              <a:lnSpc>
                <a:spcPct val="100000"/>
              </a:lnSpc>
              <a:spcBef>
                <a:spcPts val="0"/>
              </a:spcBef>
              <a:spcAft>
                <a:spcPts val="0"/>
              </a:spcAft>
              <a:buClrTx/>
              <a:buSzTx/>
              <a:buFont typeface="Arial"/>
              <a:buChar char="•"/>
              <a:tabLst/>
              <a:defRPr/>
            </a:pPr>
            <a:r>
              <a:rPr lang="en-US" b="0" i="0" err="1">
                <a:solidFill>
                  <a:srgbClr val="173040"/>
                </a:solidFill>
                <a:effectLst/>
                <a:latin typeface="Helvetica Neue"/>
              </a:rPr>
              <a:t>Nat’l</a:t>
            </a:r>
            <a:r>
              <a:rPr lang="en-US" b="0" i="0">
                <a:solidFill>
                  <a:srgbClr val="173040"/>
                </a:solidFill>
                <a:effectLst/>
                <a:latin typeface="Helvetica Neue"/>
              </a:rPr>
              <a:t> Energy Research Scientific Computing Center (NERSC) at Lawrence Berkeley </a:t>
            </a:r>
            <a:r>
              <a:rPr lang="en-US" b="0" i="0" err="1">
                <a:solidFill>
                  <a:srgbClr val="173040"/>
                </a:solidFill>
                <a:effectLst/>
                <a:latin typeface="Helvetica Neue"/>
              </a:rPr>
              <a:t>Nat’l</a:t>
            </a:r>
            <a:r>
              <a:rPr lang="en-US" b="0" i="0">
                <a:solidFill>
                  <a:srgbClr val="173040"/>
                </a:solidFill>
                <a:effectLst/>
                <a:latin typeface="Helvetica Neue"/>
              </a:rPr>
              <a:t> Lab (Berkeley Lab), in collaboration with Argonne, signed a contract with Codeplay to enhance the LLVM SYCL™ GPU compiler for NVIDIA® A100 GPUs</a:t>
            </a:r>
            <a:endParaRPr kumimoji="0" lang="en-US" sz="1200" b="0" i="0" u="none" strike="noStrike" kern="1200" cap="none" spc="0" normalizeH="0" baseline="0" noProof="0">
              <a:ln>
                <a:noFill/>
              </a:ln>
              <a:solidFill>
                <a:srgbClr val="FFFFFF"/>
              </a:solidFill>
              <a:effectLst/>
              <a:uLnTx/>
              <a:uFillTx/>
              <a:latin typeface="Intel Clear"/>
              <a:ea typeface="+mn-ea"/>
              <a:cs typeface="+mn-cs"/>
            </a:endParaRPr>
          </a:p>
          <a:p>
            <a:pPr marL="285750" marR="0" lvl="0" indent="-285750" algn="l" defTabSz="2438338" rtl="0" eaLnBrk="1" fontAlgn="auto" latinLnBrk="0" hangingPunct="1">
              <a:lnSpc>
                <a:spcPct val="100000"/>
              </a:lnSpc>
              <a:spcBef>
                <a:spcPts val="0"/>
              </a:spcBef>
              <a:spcAft>
                <a:spcPts val="0"/>
              </a:spcAft>
              <a:buClrTx/>
              <a:buSzTx/>
              <a:buFont typeface="Arial"/>
              <a:buChar char="•"/>
              <a:tabLst/>
              <a:defRPr/>
            </a:pPr>
            <a:r>
              <a:rPr lang="en-US">
                <a:effectLst/>
                <a:latin typeface="Segoe UI" panose="020B0502040204020203" pitchFamily="34" charset="0"/>
              </a:rPr>
              <a:t>– and more to come with Argonne’s Aurora launching this year, &amp; more Intel GPUs hitting the market</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rtl="0"/>
            <a:endParaRPr lang="en-US" b="0" i="0">
              <a:solidFill>
                <a:srgbClr val="173040"/>
              </a:solidFill>
              <a:effectLst/>
              <a:latin typeface="Helvetica Neue"/>
            </a:endParaRPr>
          </a:p>
          <a:p>
            <a:pPr rtl="0"/>
            <a:r>
              <a:rPr lang="en-US">
                <a:effectLst/>
                <a:latin typeface="Segoe UI" panose="020B0502040204020203" pitchFamily="34" charset="0"/>
              </a:rPr>
              <a:t>In a short time – we’ve moved from a Shared Vision to Reality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7030A0"/>
              </a:solidFill>
              <a:effectLst/>
              <a:uLnTx/>
              <a:uFillTx/>
              <a:latin typeface="Intel Clear"/>
              <a:sym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7030A0"/>
                </a:solidFill>
                <a:effectLst/>
                <a:uLnTx/>
                <a:uFillTx/>
                <a:latin typeface="Intel Clear"/>
                <a:sym typeface="Helvetica Neue"/>
              </a:rPr>
              <a:t>SELF SUSTAINING ECOSYSTEM:  Conferences, Hackathons, Papers, Standards  Body; </a:t>
            </a:r>
            <a:r>
              <a:rPr lang="en-US" sz="1600" b="0" kern="0">
                <a:solidFill>
                  <a:srgbClr val="7030A0"/>
                </a:solidFill>
                <a:latin typeface="Intel Clear"/>
                <a:sym typeface="Helvetica Neue"/>
              </a:rPr>
              <a:t>Gain Market Segment Share</a:t>
            </a:r>
            <a:endParaRPr lang="en-US" sz="1600" b="0" i="0">
              <a:solidFill>
                <a:srgbClr val="173040"/>
              </a:solidFill>
              <a:effectLst/>
              <a:latin typeface="Helvetica Neue"/>
            </a:endParaRPr>
          </a:p>
          <a:p>
            <a:pPr rtl="0"/>
            <a:endParaRPr lang="en-US" sz="1600">
              <a:latin typeface="Intel Clear Light"/>
              <a:cs typeface="Intel Clear Ligh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C8689-8455-3546-ADF9-3B7273760F66}" type="slidenum">
              <a:rPr kumimoji="0" lang="en-US" sz="1200" b="0" i="0" u="none" strike="noStrike" kern="1200" cap="none" spc="0" normalizeH="0" baseline="0" noProof="0" smtClean="0">
                <a:ln>
                  <a:noFill/>
                </a:ln>
                <a:solidFill>
                  <a:prstClr val="black"/>
                </a:solidFill>
                <a:effectLst/>
                <a:uLnTx/>
                <a:uFillTx/>
                <a:latin typeface="Intel Clear"/>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Intel Clear"/>
              <a:ea typeface="+mn-ea"/>
              <a:cs typeface="+mn-cs"/>
              <a:sym typeface="Helvetica Neue"/>
            </a:endParaRPr>
          </a:p>
        </p:txBody>
      </p:sp>
    </p:spTree>
    <p:extLst>
      <p:ext uri="{BB962C8B-B14F-4D97-AF65-F5344CB8AC3E}">
        <p14:creationId xmlns:p14="http://schemas.microsoft.com/office/powerpoint/2010/main" val="658004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39BF4-3606-4EC2-B07F-87A98056F2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2016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39BF4-3606-4EC2-B07F-87A98056F2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133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39BF4-3606-4EC2-B07F-87A98056F2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6233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Blu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hasCustomPrompt="1"/>
          </p:nvPr>
        </p:nvSpPr>
        <p:spPr>
          <a:xfrm>
            <a:off x="857537" y="944163"/>
            <a:ext cx="8412035" cy="627700"/>
          </a:xfrm>
        </p:spPr>
        <p:txBody>
          <a:bodyPr anchor="b" anchorCtr="0">
            <a:normAutofit/>
          </a:bodyPr>
          <a:lstStyle>
            <a:lvl1pPr marL="0" indent="0">
              <a:buFontTx/>
              <a:buNone/>
              <a:defRPr sz="1600">
                <a:solidFill>
                  <a:schemeClr val="bg1"/>
                </a:solidFill>
                <a:latin typeface="IntelOne Display Light" panose="020B0403020203020204" pitchFamily="34" charset="0"/>
              </a:defRPr>
            </a:lvl1pPr>
          </a:lstStyle>
          <a:p>
            <a:pPr lvl="0"/>
            <a:r>
              <a:rPr lang="en-US"/>
              <a:t>Click to edit text styles</a:t>
            </a: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hasCustomPrompt="1"/>
          </p:nvPr>
        </p:nvSpPr>
        <p:spPr>
          <a:xfrm>
            <a:off x="858129" y="1635111"/>
            <a:ext cx="8393724" cy="1874852"/>
          </a:xfrm>
        </p:spPr>
        <p:txBody>
          <a:bodyPr anchor="b"/>
          <a:lstStyle>
            <a:lvl1pPr algn="l">
              <a:defRPr sz="6000">
                <a:solidFill>
                  <a:schemeClr val="bg1"/>
                </a:solidFill>
              </a:defRPr>
            </a:lvl1pPr>
          </a:lstStyle>
          <a:p>
            <a:r>
              <a:rPr lang="en-US"/>
              <a:t>Click to edit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hasCustomPrompt="1"/>
          </p:nvPr>
        </p:nvSpPr>
        <p:spPr>
          <a:xfrm>
            <a:off x="858129" y="3602038"/>
            <a:ext cx="8393724" cy="1655762"/>
          </a:xfrm>
        </p:spPr>
        <p:txBody>
          <a:bodyPr/>
          <a:lstStyle>
            <a:lvl1pPr marL="0" indent="0" algn="l">
              <a:buNone/>
              <a:defRPr sz="2400">
                <a:solidFill>
                  <a:schemeClr val="bg1"/>
                </a:solidFill>
                <a:latin typeface="IntelOne Display Light" panose="020B0403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pic>
        <p:nvPicPr>
          <p:cNvPr id="8" name="Picture 7" descr="Logo&#10;&#10;Description automatically generated">
            <a:extLst>
              <a:ext uri="{FF2B5EF4-FFF2-40B4-BE49-F238E27FC236}">
                <a16:creationId xmlns:a16="http://schemas.microsoft.com/office/drawing/2014/main" id="{125AB781-B45C-F2B0-51A5-50F62BA75D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804" y="6354942"/>
            <a:ext cx="839923" cy="340729"/>
          </a:xfrm>
          <a:prstGeom prst="rect">
            <a:avLst/>
          </a:prstGeom>
        </p:spPr>
      </p:pic>
      <p:grpSp>
        <p:nvGrpSpPr>
          <p:cNvPr id="19" name="Group 18">
            <a:extLst>
              <a:ext uri="{FF2B5EF4-FFF2-40B4-BE49-F238E27FC236}">
                <a16:creationId xmlns:a16="http://schemas.microsoft.com/office/drawing/2014/main" id="{91FC39E0-2046-8A77-3A07-3DEC1D2C0ED3}"/>
              </a:ext>
            </a:extLst>
          </p:cNvPr>
          <p:cNvGrpSpPr/>
          <p:nvPr userDrawn="1"/>
        </p:nvGrpSpPr>
        <p:grpSpPr>
          <a:xfrm>
            <a:off x="1036319" y="6301154"/>
            <a:ext cx="1502682" cy="480737"/>
            <a:chOff x="1036319" y="6301154"/>
            <a:chExt cx="1502682" cy="480737"/>
          </a:xfrm>
        </p:grpSpPr>
        <p:sp>
          <p:nvSpPr>
            <p:cNvPr id="9" name="TextBox 8">
              <a:extLst>
                <a:ext uri="{FF2B5EF4-FFF2-40B4-BE49-F238E27FC236}">
                  <a16:creationId xmlns:a16="http://schemas.microsoft.com/office/drawing/2014/main" id="{F5719F4E-929B-783B-BCDB-C73A58BE9AA7}"/>
                </a:ext>
              </a:extLst>
            </p:cNvPr>
            <p:cNvSpPr txBox="1"/>
            <p:nvPr userDrawn="1"/>
          </p:nvSpPr>
          <p:spPr>
            <a:xfrm>
              <a:off x="1119503" y="6348567"/>
              <a:ext cx="1419498" cy="433324"/>
            </a:xfrm>
            <a:prstGeom prst="rect">
              <a:avLst/>
            </a:prstGeom>
            <a:noFill/>
          </p:spPr>
          <p:txBody>
            <a:bodyPr wrap="square" rtlCol="0">
              <a:spAutoFit/>
            </a:bodyPr>
            <a:lstStyle/>
            <a:p>
              <a:pPr>
                <a:lnSpc>
                  <a:spcPts val="1300"/>
                </a:lnSpc>
              </a:pPr>
              <a:r>
                <a:rPr lang="en-US" sz="1300">
                  <a:solidFill>
                    <a:schemeClr val="bg1"/>
                  </a:solidFill>
                  <a:latin typeface="IntelOne Display Medium" panose="020B0703020203020204" pitchFamily="34" charset="0"/>
                </a:rPr>
                <a:t>AI-Accelerated</a:t>
              </a:r>
            </a:p>
            <a:p>
              <a:pPr>
                <a:lnSpc>
                  <a:spcPts val="1300"/>
                </a:lnSpc>
              </a:pPr>
              <a:r>
                <a:rPr lang="en-US" sz="1300">
                  <a:solidFill>
                    <a:schemeClr val="bg1"/>
                  </a:solidFill>
                  <a:latin typeface="IntelOne Display Medium" panose="020B0703020203020204" pitchFamily="34" charset="0"/>
                </a:rPr>
                <a:t>HPC</a:t>
              </a:r>
            </a:p>
          </p:txBody>
        </p:sp>
        <p:sp>
          <p:nvSpPr>
            <p:cNvPr id="18" name="TextBox 17">
              <a:extLst>
                <a:ext uri="{FF2B5EF4-FFF2-40B4-BE49-F238E27FC236}">
                  <a16:creationId xmlns:a16="http://schemas.microsoft.com/office/drawing/2014/main" id="{9ACA15D4-342A-8DDB-17CF-98BB99158392}"/>
                </a:ext>
              </a:extLst>
            </p:cNvPr>
            <p:cNvSpPr txBox="1"/>
            <p:nvPr userDrawn="1"/>
          </p:nvSpPr>
          <p:spPr>
            <a:xfrm>
              <a:off x="1036319" y="6301154"/>
              <a:ext cx="322217" cy="215444"/>
            </a:xfrm>
            <a:prstGeom prst="rect">
              <a:avLst/>
            </a:prstGeom>
            <a:noFill/>
          </p:spPr>
          <p:txBody>
            <a:bodyPr wrap="square">
              <a:spAutoFit/>
            </a:bodyPr>
            <a:lstStyle/>
            <a:p>
              <a:r>
                <a:rPr lang="en-US" sz="800">
                  <a:solidFill>
                    <a:srgbClr val="00B0F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US" sz="800"/>
            </a:p>
          </p:txBody>
        </p:sp>
      </p:grpSp>
      <p:sp>
        <p:nvSpPr>
          <p:cNvPr id="4" name="Rectangle 3">
            <a:extLst>
              <a:ext uri="{FF2B5EF4-FFF2-40B4-BE49-F238E27FC236}">
                <a16:creationId xmlns:a16="http://schemas.microsoft.com/office/drawing/2014/main" id="{99D38AD2-A44D-6BCE-4BFE-A45206C46A4C}"/>
              </a:ext>
            </a:extLst>
          </p:cNvPr>
          <p:cNvSpPr/>
          <p:nvPr userDrawn="1"/>
        </p:nvSpPr>
        <p:spPr>
          <a:xfrm>
            <a:off x="0" y="0"/>
            <a:ext cx="12192000" cy="6858000"/>
          </a:xfrm>
          <a:prstGeom prst="rect">
            <a:avLst/>
          </a:prstGeom>
          <a:gradFill>
            <a:gsLst>
              <a:gs pos="100000">
                <a:srgbClr val="153551">
                  <a:alpha val="18000"/>
                  <a:lumMod val="50000"/>
                  <a:lumOff val="50000"/>
                </a:srgbClr>
              </a:gs>
              <a:gs pos="57000">
                <a:srgbClr val="00285A">
                  <a:lumMod val="74000"/>
                  <a:alpha val="15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38968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Title Slide Blu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E35751-F391-41AA-9B05-1647E37D235B}"/>
              </a:ext>
            </a:extLst>
          </p:cNvPr>
          <p:cNvSpPr/>
          <p:nvPr/>
        </p:nvSpPr>
        <p:spPr>
          <a:xfrm>
            <a:off x="908087" y="4951823"/>
            <a:ext cx="158111" cy="158111"/>
          </a:xfrm>
          <a:prstGeom prst="rect">
            <a:avLst/>
          </a:prstGeom>
          <a:solidFill>
            <a:srgbClr val="76CE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5" name="Rectangle 4">
            <a:extLst>
              <a:ext uri="{FF2B5EF4-FFF2-40B4-BE49-F238E27FC236}">
                <a16:creationId xmlns:a16="http://schemas.microsoft.com/office/drawing/2014/main" id="{1CF1866E-6300-47C1-B36B-E4F93E357EE1}"/>
              </a:ext>
            </a:extLst>
          </p:cNvPr>
          <p:cNvSpPr/>
          <p:nvPr/>
        </p:nvSpPr>
        <p:spPr>
          <a:xfrm>
            <a:off x="621433" y="5104242"/>
            <a:ext cx="286654" cy="286654"/>
          </a:xfrm>
          <a:prstGeom prst="rect">
            <a:avLst/>
          </a:prstGeom>
          <a:solidFill>
            <a:srgbClr val="00A3F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6" name="Rectangle 5">
            <a:extLst>
              <a:ext uri="{FF2B5EF4-FFF2-40B4-BE49-F238E27FC236}">
                <a16:creationId xmlns:a16="http://schemas.microsoft.com/office/drawing/2014/main" id="{54266AC4-1BB0-4DCC-B988-F338CCC87BB0}"/>
              </a:ext>
            </a:extLst>
          </p:cNvPr>
          <p:cNvSpPr/>
          <p:nvPr/>
        </p:nvSpPr>
        <p:spPr>
          <a:xfrm>
            <a:off x="908737" y="5390896"/>
            <a:ext cx="610214" cy="610214"/>
          </a:xfrm>
          <a:prstGeom prst="rect">
            <a:avLst/>
          </a:prstGeom>
          <a:solidFill>
            <a:srgbClr val="0068B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EF200040-B841-47B7-8555-E0299CDC24FA}"/>
              </a:ext>
            </a:extLst>
          </p:cNvPr>
          <p:cNvSpPr/>
          <p:nvPr/>
        </p:nvSpPr>
        <p:spPr>
          <a:xfrm>
            <a:off x="1516036" y="0"/>
            <a:ext cx="5046694" cy="5390870"/>
          </a:xfrm>
          <a:prstGeom prst="rect">
            <a:avLst/>
          </a:prstGeom>
          <a:gradFill>
            <a:gsLst>
              <a:gs pos="33000">
                <a:srgbClr val="002060">
                  <a:alpha val="39000"/>
                </a:srgbClr>
              </a:gs>
              <a:gs pos="100000">
                <a:srgbClr val="002060">
                  <a:alpha val="69000"/>
                </a:srgbClr>
              </a:gs>
            </a:gsLst>
            <a:lin ang="2700000" scaled="0"/>
          </a:gradFill>
          <a:ln w="12700">
            <a:miter lim="400000"/>
          </a:ln>
          <a:effectLst>
            <a:outerShdw blurRad="63500" dist="25400" sx="102000" sy="102000" algn="ctr" rotWithShape="0">
              <a:prstClr val="black">
                <a:alpha val="15000"/>
              </a:prstClr>
            </a:outerShdw>
          </a:effectLst>
        </p:spPr>
        <p:txBody>
          <a:bodyPr lIns="548640" tIns="91440" rIns="91440" bIns="0" anchor="ctr"/>
          <a:lstStyle/>
          <a:p>
            <a:pPr lvl="0" defTabSz="609600" eaLnBrk="1" hangingPunct="1">
              <a:lnSpc>
                <a:spcPct val="85000"/>
              </a:lnSpc>
              <a:spcBef>
                <a:spcPts val="0"/>
              </a:spcBef>
            </a:pPr>
            <a:endParaRPr lang="en-US" kern="0">
              <a:gradFill>
                <a:gsLst>
                  <a:gs pos="3252">
                    <a:srgbClr val="FFFFFF">
                      <a:alpha val="86000"/>
                    </a:srgbClr>
                  </a:gs>
                  <a:gs pos="42000">
                    <a:srgbClr val="FFFFFF"/>
                  </a:gs>
                  <a:gs pos="100000">
                    <a:srgbClr val="FFFFFF">
                      <a:alpha val="50000"/>
                    </a:srgbClr>
                  </a:gs>
                </a:gsLst>
                <a:lin ang="2700000" scaled="0"/>
              </a:gradFill>
              <a:uLnTx/>
              <a:latin typeface="IntelOne Display Regular"/>
              <a:ea typeface="Intel Clear Light" panose="020B0404020203020204" pitchFamily="34" charset="0"/>
              <a:cs typeface="Intel Clear Light" panose="020B0404020203020204" pitchFamily="34" charset="0"/>
              <a:sym typeface="Helvetica Neue Medium"/>
            </a:endParaRPr>
          </a:p>
        </p:txBody>
      </p:sp>
      <p:grpSp>
        <p:nvGrpSpPr>
          <p:cNvPr id="8" name="Group 7">
            <a:extLst>
              <a:ext uri="{FF2B5EF4-FFF2-40B4-BE49-F238E27FC236}">
                <a16:creationId xmlns:a16="http://schemas.microsoft.com/office/drawing/2014/main" id="{3AD8DF60-7E0A-43C5-81B6-9B3522A7A826}"/>
              </a:ext>
            </a:extLst>
          </p:cNvPr>
          <p:cNvGrpSpPr/>
          <p:nvPr/>
        </p:nvGrpSpPr>
        <p:grpSpPr>
          <a:xfrm>
            <a:off x="1516036" y="5995719"/>
            <a:ext cx="1059754" cy="396801"/>
            <a:chOff x="1314450" y="6391094"/>
            <a:chExt cx="1123377" cy="420623"/>
          </a:xfrm>
        </p:grpSpPr>
        <p:sp>
          <p:nvSpPr>
            <p:cNvPr id="9" name="Freeform: Shape 8">
              <a:extLst>
                <a:ext uri="{FF2B5EF4-FFF2-40B4-BE49-F238E27FC236}">
                  <a16:creationId xmlns:a16="http://schemas.microsoft.com/office/drawing/2014/main" id="{0AC5EDAF-1FA5-4CEA-99CA-7D0E1F5DDF81}"/>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0" name="Freeform: Shape 9">
              <a:extLst>
                <a:ext uri="{FF2B5EF4-FFF2-40B4-BE49-F238E27FC236}">
                  <a16:creationId xmlns:a16="http://schemas.microsoft.com/office/drawing/2014/main" id="{5731A324-874D-4D3D-95F1-8AE3303E227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1" name="Freeform: Shape 10">
              <a:extLst>
                <a:ext uri="{FF2B5EF4-FFF2-40B4-BE49-F238E27FC236}">
                  <a16:creationId xmlns:a16="http://schemas.microsoft.com/office/drawing/2014/main" id="{934E3A93-BFC9-49AD-8CF7-7EDF2A13157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2" name="Freeform: Shape 11">
              <a:extLst>
                <a:ext uri="{FF2B5EF4-FFF2-40B4-BE49-F238E27FC236}">
                  <a16:creationId xmlns:a16="http://schemas.microsoft.com/office/drawing/2014/main" id="{839DD8F2-C56B-454C-9A84-A663F83DB6CE}"/>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1590167" y="1635111"/>
            <a:ext cx="5294681" cy="1874852"/>
          </a:xfrm>
        </p:spPr>
        <p:txBody>
          <a:bodyPr anchor="b">
            <a:normAutofit/>
          </a:bodyPr>
          <a:lstStyle>
            <a:lvl1pPr algn="l">
              <a:defRPr sz="5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1590167" y="3602038"/>
            <a:ext cx="5294682"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513277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5_Title Slide Blu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4B2D0C8-0A60-4406-A27E-E225961EE319}"/>
              </a:ext>
              <a:ext uri="{C183D7F6-B498-43B3-948B-1728B52AA6E4}">
                <adec:decorative xmlns:adec="http://schemas.microsoft.com/office/drawing/2017/decorative" val="1"/>
              </a:ext>
            </a:extLst>
          </p:cNvPr>
          <p:cNvGrpSpPr/>
          <p:nvPr/>
        </p:nvGrpSpPr>
        <p:grpSpPr>
          <a:xfrm>
            <a:off x="617346" y="1465942"/>
            <a:ext cx="9949053" cy="4926578"/>
            <a:chOff x="573803" y="1465942"/>
            <a:chExt cx="9949053" cy="4926578"/>
          </a:xfrm>
        </p:grpSpPr>
        <p:sp>
          <p:nvSpPr>
            <p:cNvPr id="4" name="Rectangle 3">
              <a:extLst>
                <a:ext uri="{FF2B5EF4-FFF2-40B4-BE49-F238E27FC236}">
                  <a16:creationId xmlns:a16="http://schemas.microsoft.com/office/drawing/2014/main" id="{1BE35751-F391-41AA-9B05-1647E37D235B}"/>
                </a:ext>
              </a:extLst>
            </p:cNvPr>
            <p:cNvSpPr/>
            <p:nvPr/>
          </p:nvSpPr>
          <p:spPr>
            <a:xfrm>
              <a:off x="860457" y="4951823"/>
              <a:ext cx="158111" cy="158111"/>
            </a:xfrm>
            <a:prstGeom prst="rect">
              <a:avLst/>
            </a:prstGeom>
            <a:solidFill>
              <a:srgbClr val="76CE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5" name="Rectangle 4">
              <a:extLst>
                <a:ext uri="{FF2B5EF4-FFF2-40B4-BE49-F238E27FC236}">
                  <a16:creationId xmlns:a16="http://schemas.microsoft.com/office/drawing/2014/main" id="{1CF1866E-6300-47C1-B36B-E4F93E357EE1}"/>
                </a:ext>
              </a:extLst>
            </p:cNvPr>
            <p:cNvSpPr/>
            <p:nvPr/>
          </p:nvSpPr>
          <p:spPr>
            <a:xfrm>
              <a:off x="573803" y="5104242"/>
              <a:ext cx="286654" cy="286654"/>
            </a:xfrm>
            <a:prstGeom prst="rect">
              <a:avLst/>
            </a:prstGeom>
            <a:solidFill>
              <a:srgbClr val="00A3F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6" name="Rectangle 5">
              <a:extLst>
                <a:ext uri="{FF2B5EF4-FFF2-40B4-BE49-F238E27FC236}">
                  <a16:creationId xmlns:a16="http://schemas.microsoft.com/office/drawing/2014/main" id="{54266AC4-1BB0-4DCC-B988-F338CCC87BB0}"/>
                </a:ext>
              </a:extLst>
            </p:cNvPr>
            <p:cNvSpPr/>
            <p:nvPr/>
          </p:nvSpPr>
          <p:spPr>
            <a:xfrm>
              <a:off x="861107" y="5390896"/>
              <a:ext cx="610214" cy="610214"/>
            </a:xfrm>
            <a:prstGeom prst="rect">
              <a:avLst/>
            </a:prstGeom>
            <a:solidFill>
              <a:srgbClr val="0068B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EF200040-B841-47B7-8555-E0299CDC24FA}"/>
                </a:ext>
              </a:extLst>
            </p:cNvPr>
            <p:cNvSpPr/>
            <p:nvPr/>
          </p:nvSpPr>
          <p:spPr>
            <a:xfrm>
              <a:off x="1468405" y="1465942"/>
              <a:ext cx="9054451" cy="3924927"/>
            </a:xfrm>
            <a:prstGeom prst="rect">
              <a:avLst/>
            </a:prstGeom>
            <a:gradFill>
              <a:gsLst>
                <a:gs pos="33000">
                  <a:srgbClr val="002060">
                    <a:alpha val="39000"/>
                  </a:srgbClr>
                </a:gs>
                <a:gs pos="100000">
                  <a:srgbClr val="002060">
                    <a:alpha val="69000"/>
                  </a:srgbClr>
                </a:gs>
              </a:gsLst>
              <a:lin ang="2700000" scaled="0"/>
            </a:gradFill>
            <a:ln w="12700">
              <a:miter lim="400000"/>
            </a:ln>
            <a:effectLst>
              <a:outerShdw blurRad="63500" dist="25400" sx="102000" sy="102000" algn="ctr" rotWithShape="0">
                <a:prstClr val="black">
                  <a:alpha val="15000"/>
                </a:prstClr>
              </a:outerShdw>
            </a:effectLst>
          </p:spPr>
          <p:txBody>
            <a:bodyPr lIns="548640" tIns="91440" rIns="91440" bIns="0" anchor="ctr"/>
            <a:lstStyle/>
            <a:p>
              <a:pPr lvl="0" defTabSz="609600" eaLnBrk="1" hangingPunct="1">
                <a:lnSpc>
                  <a:spcPct val="85000"/>
                </a:lnSpc>
                <a:spcBef>
                  <a:spcPts val="0"/>
                </a:spcBef>
              </a:pPr>
              <a:endParaRPr lang="en-US" kern="0">
                <a:gradFill>
                  <a:gsLst>
                    <a:gs pos="3252">
                      <a:srgbClr val="FFFFFF">
                        <a:alpha val="86000"/>
                      </a:srgbClr>
                    </a:gs>
                    <a:gs pos="42000">
                      <a:srgbClr val="FFFFFF"/>
                    </a:gs>
                    <a:gs pos="100000">
                      <a:srgbClr val="FFFFFF">
                        <a:alpha val="50000"/>
                      </a:srgbClr>
                    </a:gs>
                  </a:gsLst>
                  <a:lin ang="2700000" scaled="0"/>
                </a:gradFill>
                <a:uLnTx/>
                <a:latin typeface="IntelOne Display Regular"/>
                <a:ea typeface="Intel Clear Light" panose="020B0404020203020204" pitchFamily="34" charset="0"/>
                <a:cs typeface="Intel Clear Light" panose="020B0404020203020204" pitchFamily="34" charset="0"/>
                <a:sym typeface="Helvetica Neue Medium"/>
              </a:endParaRPr>
            </a:p>
          </p:txBody>
        </p:sp>
        <p:grpSp>
          <p:nvGrpSpPr>
            <p:cNvPr id="8" name="Group 7">
              <a:extLst>
                <a:ext uri="{FF2B5EF4-FFF2-40B4-BE49-F238E27FC236}">
                  <a16:creationId xmlns:a16="http://schemas.microsoft.com/office/drawing/2014/main" id="{3AD8DF60-7E0A-43C5-81B6-9B3522A7A826}"/>
                </a:ext>
              </a:extLst>
            </p:cNvPr>
            <p:cNvGrpSpPr/>
            <p:nvPr/>
          </p:nvGrpSpPr>
          <p:grpSpPr>
            <a:xfrm>
              <a:off x="1468406" y="5995719"/>
              <a:ext cx="1059754" cy="396801"/>
              <a:chOff x="1314450" y="6391094"/>
              <a:chExt cx="1123377" cy="420623"/>
            </a:xfrm>
          </p:grpSpPr>
          <p:sp>
            <p:nvSpPr>
              <p:cNvPr id="9" name="Freeform: Shape 8">
                <a:extLst>
                  <a:ext uri="{FF2B5EF4-FFF2-40B4-BE49-F238E27FC236}">
                    <a16:creationId xmlns:a16="http://schemas.microsoft.com/office/drawing/2014/main" id="{0AC5EDAF-1FA5-4CEA-99CA-7D0E1F5DDF81}"/>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0" name="Freeform: Shape 9">
                <a:extLst>
                  <a:ext uri="{FF2B5EF4-FFF2-40B4-BE49-F238E27FC236}">
                    <a16:creationId xmlns:a16="http://schemas.microsoft.com/office/drawing/2014/main" id="{5731A324-874D-4D3D-95F1-8AE3303E227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1" name="Freeform: Shape 10">
                <a:extLst>
                  <a:ext uri="{FF2B5EF4-FFF2-40B4-BE49-F238E27FC236}">
                    <a16:creationId xmlns:a16="http://schemas.microsoft.com/office/drawing/2014/main" id="{934E3A93-BFC9-49AD-8CF7-7EDF2A13157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2" name="Freeform: Shape 11">
                <a:extLst>
                  <a:ext uri="{FF2B5EF4-FFF2-40B4-BE49-F238E27FC236}">
                    <a16:creationId xmlns:a16="http://schemas.microsoft.com/office/drawing/2014/main" id="{839DD8F2-C56B-454C-9A84-A663F83DB6CE}"/>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grpSp>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1712687" y="2302769"/>
            <a:ext cx="8559406" cy="1874852"/>
          </a:xfrm>
        </p:spPr>
        <p:txBody>
          <a:bodyPr anchor="ctr">
            <a:normAutofit/>
          </a:bodyPr>
          <a:lstStyle>
            <a:lvl1pPr algn="ctr">
              <a:defRPr kumimoji="0" lang="en-US" sz="4800" b="0" i="0" u="none" strike="noStrike" cap="none" spc="0" normalizeH="0" baseline="0" dirty="0">
                <a:ln>
                  <a:noFill/>
                </a:ln>
                <a:gradFill>
                  <a:gsLst>
                    <a:gs pos="3252">
                      <a:srgbClr val="FFFFFF">
                        <a:alpha val="86000"/>
                      </a:srgbClr>
                    </a:gs>
                    <a:gs pos="42000">
                      <a:srgbClr val="FFFFFF"/>
                    </a:gs>
                    <a:gs pos="100000">
                      <a:srgbClr val="FFFFFF">
                        <a:alpha val="50000"/>
                      </a:srgbClr>
                    </a:gs>
                  </a:gsLst>
                  <a:lin ang="2700000" scaled="0"/>
                </a:gradFill>
                <a:effectLst/>
                <a:uFillTx/>
                <a:latin typeface="IntelOne Display Medium" panose="020B0703020203020204" pitchFamily="34" charset="0"/>
                <a:ea typeface="Intel Clear Light" panose="020B0404020203020204" pitchFamily="34" charset="0"/>
                <a:cs typeface="Intel Clear Light" panose="020B0404020203020204" pitchFamily="34" charset="0"/>
                <a:sym typeface="Helvetica Neue"/>
              </a:defRPr>
            </a:lvl1pPr>
          </a:lstStyle>
          <a:p>
            <a:r>
              <a:rPr lang="en-US"/>
              <a:t>Click to edit Master title style</a:t>
            </a:r>
          </a:p>
        </p:txBody>
      </p:sp>
    </p:spTree>
    <p:extLst>
      <p:ext uri="{BB962C8B-B14F-4D97-AF65-F5344CB8AC3E}">
        <p14:creationId xmlns:p14="http://schemas.microsoft.com/office/powerpoint/2010/main" val="14319388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EF279DB-721E-4740-B373-F43DBA4668ED}"/>
              </a:ext>
              <a:ext uri="{C183D7F6-B498-43B3-948B-1728B52AA6E4}">
                <adec:decorative xmlns:adec="http://schemas.microsoft.com/office/drawing/2017/decorative" val="1"/>
              </a:ext>
            </a:extLst>
          </p:cNvPr>
          <p:cNvSpPr/>
          <p:nvPr userDrawn="1"/>
        </p:nvSpPr>
        <p:spPr>
          <a:xfrm>
            <a:off x="5867399" y="402558"/>
            <a:ext cx="5874297" cy="6003471"/>
          </a:xfrm>
          <a:prstGeom prst="rect">
            <a:avLst/>
          </a:prstGeom>
          <a:solidFill>
            <a:srgbClr val="0068B5"/>
          </a:solidFill>
          <a:ln w="12700" cap="flat">
            <a:noFill/>
            <a:miter lim="400000"/>
          </a:ln>
          <a:effectLst/>
          <a:sp3d/>
        </p:spPr>
        <p:txBody>
          <a:bodyPr rot="0" spcFirstLastPara="1" vertOverflow="overflow" horzOverflow="overflow" vert="horz" wrap="square" lIns="50800" tIns="50800" rIns="50800" bIns="50800" numCol="1" spcCol="38100" rtlCol="0" anchor="ctr">
            <a:noAutofit/>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IntelOne Text Light"/>
              <a:ea typeface="Helvetica Neue Medium"/>
              <a:cs typeface="Helvetica Neue Medium"/>
              <a:sym typeface="Helvetica Neue Medium"/>
            </a:endParaRPr>
          </a:p>
        </p:txBody>
      </p:sp>
      <p:sp>
        <p:nvSpPr>
          <p:cNvPr id="18" name="Rectangle 17">
            <a:extLst>
              <a:ext uri="{FF2B5EF4-FFF2-40B4-BE49-F238E27FC236}">
                <a16:creationId xmlns:a16="http://schemas.microsoft.com/office/drawing/2014/main" id="{CA89338A-BE4E-4DD9-8564-55351F6739CC}"/>
              </a:ext>
              <a:ext uri="{C183D7F6-B498-43B3-948B-1728B52AA6E4}">
                <adec:decorative xmlns:adec="http://schemas.microsoft.com/office/drawing/2017/decorative" val="1"/>
              </a:ext>
            </a:extLst>
          </p:cNvPr>
          <p:cNvSpPr/>
          <p:nvPr userDrawn="1"/>
        </p:nvSpPr>
        <p:spPr>
          <a:xfrm>
            <a:off x="5867399" y="402558"/>
            <a:ext cx="5930901" cy="6003471"/>
          </a:xfrm>
          <a:prstGeom prst="rect">
            <a:avLst/>
          </a:prstGeom>
          <a:gradFill>
            <a:gsLst>
              <a:gs pos="33000">
                <a:srgbClr val="002060">
                  <a:alpha val="39000"/>
                </a:srgbClr>
              </a:gs>
              <a:gs pos="100000">
                <a:srgbClr val="002060">
                  <a:alpha val="69000"/>
                </a:srgbClr>
              </a:gs>
            </a:gsLst>
            <a:lin ang="2700000" scaled="0"/>
          </a:gradFill>
          <a:ln w="12700">
            <a:miter lim="400000"/>
          </a:ln>
          <a:effectLst>
            <a:outerShdw blurRad="63500" dist="25400" sx="102000" sy="102000" algn="ctr" rotWithShape="0">
              <a:prstClr val="black">
                <a:alpha val="15000"/>
              </a:prstClr>
            </a:outerShdw>
          </a:effectLst>
        </p:spPr>
        <p:txBody>
          <a:bodyPr lIns="548640" tIns="91440" rIns="91440" bIns="0" anchor="ctr"/>
          <a:lstStyle/>
          <a:p>
            <a:pPr lvl="0" defTabSz="609600" eaLnBrk="1" hangingPunct="1">
              <a:lnSpc>
                <a:spcPct val="85000"/>
              </a:lnSpc>
              <a:spcBef>
                <a:spcPts val="0"/>
              </a:spcBef>
            </a:pPr>
            <a:endParaRPr lang="en-US" kern="0" noProof="0">
              <a:gradFill>
                <a:gsLst>
                  <a:gs pos="3252">
                    <a:srgbClr val="FFFFFF">
                      <a:alpha val="86000"/>
                    </a:srgbClr>
                  </a:gs>
                  <a:gs pos="42000">
                    <a:srgbClr val="FFFFFF"/>
                  </a:gs>
                  <a:gs pos="100000">
                    <a:srgbClr val="FFFFFF">
                      <a:alpha val="50000"/>
                    </a:srgbClr>
                  </a:gs>
                </a:gsLst>
                <a:lin ang="2700000" scaled="0"/>
              </a:gradFill>
              <a:uLnTx/>
              <a:latin typeface="IntelOne Display Regular"/>
              <a:ea typeface="Intel Clear Light" panose="020B0404020203020204" pitchFamily="34" charset="0"/>
              <a:cs typeface="Intel Clear Light" panose="020B0404020203020204" pitchFamily="34" charset="0"/>
              <a:sym typeface="Helvetica Neue Medium"/>
            </a:endParaRPr>
          </a:p>
        </p:txBody>
      </p:sp>
      <p:grpSp>
        <p:nvGrpSpPr>
          <p:cNvPr id="21" name="Group 20">
            <a:extLst>
              <a:ext uri="{FF2B5EF4-FFF2-40B4-BE49-F238E27FC236}">
                <a16:creationId xmlns:a16="http://schemas.microsoft.com/office/drawing/2014/main" id="{44FF23BB-1B58-4426-B140-3D9FA482A89E}"/>
              </a:ext>
              <a:ext uri="{C183D7F6-B498-43B3-948B-1728B52AA6E4}">
                <adec:decorative xmlns:adec="http://schemas.microsoft.com/office/drawing/2017/decorative" val="1"/>
              </a:ext>
            </a:extLst>
          </p:cNvPr>
          <p:cNvGrpSpPr/>
          <p:nvPr userDrawn="1"/>
        </p:nvGrpSpPr>
        <p:grpSpPr>
          <a:xfrm>
            <a:off x="536812" y="2023074"/>
            <a:ext cx="492319" cy="591423"/>
            <a:chOff x="536812" y="2023074"/>
            <a:chExt cx="492319" cy="591423"/>
          </a:xfrm>
        </p:grpSpPr>
        <p:sp>
          <p:nvSpPr>
            <p:cNvPr id="22" name="Rectangle 21">
              <a:extLst>
                <a:ext uri="{FF2B5EF4-FFF2-40B4-BE49-F238E27FC236}">
                  <a16:creationId xmlns:a16="http://schemas.microsoft.com/office/drawing/2014/main" id="{92434CB5-43D4-4872-908C-B6AEEF1A89AD}"/>
                </a:ext>
              </a:extLst>
            </p:cNvPr>
            <p:cNvSpPr/>
            <p:nvPr/>
          </p:nvSpPr>
          <p:spPr>
            <a:xfrm>
              <a:off x="709974" y="2295340"/>
              <a:ext cx="319157" cy="319157"/>
            </a:xfrm>
            <a:prstGeom prst="rect">
              <a:avLst/>
            </a:prstGeom>
            <a:solidFill>
              <a:srgbClr val="00C7FD"/>
            </a:solidFill>
            <a:ln w="12700" cap="flat">
              <a:noFill/>
              <a:miter lim="400000"/>
            </a:ln>
            <a:effectLst/>
            <a:sp3d/>
          </p:spPr>
          <p:txBody>
            <a:bodyPr rot="0" spcFirstLastPara="1" vertOverflow="overflow" horzOverflow="overflow" vert="horz" wrap="square" lIns="50800" tIns="50800" rIns="50800" bIns="50800" numCol="1" spcCol="38100" rtlCol="0" anchor="ctr">
              <a:noAutofit/>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IntelOne Text Light"/>
                <a:ea typeface="Helvetica Neue Medium"/>
                <a:cs typeface="Helvetica Neue Medium"/>
                <a:sym typeface="Helvetica Neue Medium"/>
              </a:endParaRPr>
            </a:p>
          </p:txBody>
        </p:sp>
        <p:sp>
          <p:nvSpPr>
            <p:cNvPr id="23" name="Rectangle 22">
              <a:extLst>
                <a:ext uri="{FF2B5EF4-FFF2-40B4-BE49-F238E27FC236}">
                  <a16:creationId xmlns:a16="http://schemas.microsoft.com/office/drawing/2014/main" id="{F85E4E06-F4DF-42ED-A51A-E0ACB7562E7B}"/>
                </a:ext>
              </a:extLst>
            </p:cNvPr>
            <p:cNvSpPr/>
            <p:nvPr/>
          </p:nvSpPr>
          <p:spPr>
            <a:xfrm>
              <a:off x="536812" y="2123120"/>
              <a:ext cx="174318" cy="174318"/>
            </a:xfrm>
            <a:prstGeom prst="rect">
              <a:avLst/>
            </a:prstGeom>
            <a:solidFill>
              <a:srgbClr val="7BDEFF"/>
            </a:solidFill>
            <a:ln w="12700" cap="flat">
              <a:noFill/>
              <a:miter lim="400000"/>
            </a:ln>
            <a:effectLst/>
            <a:sp3d/>
          </p:spPr>
          <p:txBody>
            <a:bodyPr rot="0" spcFirstLastPara="1" vertOverflow="overflow" horzOverflow="overflow" vert="horz" wrap="square" lIns="50800" tIns="50800" rIns="50800" bIns="50800" numCol="1" spcCol="38100" rtlCol="0" anchor="ctr">
              <a:noAutofit/>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IntelOne Text Light"/>
                <a:ea typeface="Helvetica Neue Medium"/>
                <a:cs typeface="Helvetica Neue Medium"/>
                <a:sym typeface="Helvetica Neue Medium"/>
              </a:endParaRPr>
            </a:p>
          </p:txBody>
        </p:sp>
        <p:sp>
          <p:nvSpPr>
            <p:cNvPr id="24" name="Rectangle 23">
              <a:extLst>
                <a:ext uri="{FF2B5EF4-FFF2-40B4-BE49-F238E27FC236}">
                  <a16:creationId xmlns:a16="http://schemas.microsoft.com/office/drawing/2014/main" id="{8F7CB93C-FF00-4FB8-865C-575A69BEBC05}"/>
                </a:ext>
              </a:extLst>
            </p:cNvPr>
            <p:cNvSpPr/>
            <p:nvPr/>
          </p:nvSpPr>
          <p:spPr>
            <a:xfrm>
              <a:off x="711130" y="2023074"/>
              <a:ext cx="100045" cy="100045"/>
            </a:xfrm>
            <a:prstGeom prst="rect">
              <a:avLst/>
            </a:prstGeom>
            <a:solidFill>
              <a:srgbClr val="B4F0FF"/>
            </a:solidFill>
            <a:ln w="12700" cap="flat">
              <a:noFill/>
              <a:miter lim="400000"/>
            </a:ln>
            <a:effectLst/>
            <a:sp3d/>
          </p:spPr>
          <p:txBody>
            <a:bodyPr rot="0" spcFirstLastPara="1" vertOverflow="overflow" horzOverflow="overflow" vert="horz" wrap="square" lIns="50800" tIns="50800" rIns="50800" bIns="50800" numCol="1" spcCol="38100" rtlCol="0" anchor="ctr">
              <a:noAutofit/>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IntelOne Text Light"/>
                <a:ea typeface="Helvetica Neue Medium"/>
                <a:cs typeface="Helvetica Neue Medium"/>
                <a:sym typeface="Helvetica Neue Medium"/>
              </a:endParaRPr>
            </a:p>
          </p:txBody>
        </p:sp>
      </p:grpSp>
      <p:grpSp>
        <p:nvGrpSpPr>
          <p:cNvPr id="26" name="Group 25">
            <a:extLst>
              <a:ext uri="{FF2B5EF4-FFF2-40B4-BE49-F238E27FC236}">
                <a16:creationId xmlns:a16="http://schemas.microsoft.com/office/drawing/2014/main" id="{B7468D21-4646-4235-97E0-84F7C4FC0040}"/>
              </a:ext>
              <a:ext uri="{C183D7F6-B498-43B3-948B-1728B52AA6E4}">
                <adec:decorative xmlns:adec="http://schemas.microsoft.com/office/drawing/2017/decorative" val="1"/>
              </a:ext>
            </a:extLst>
          </p:cNvPr>
          <p:cNvGrpSpPr/>
          <p:nvPr userDrawn="1"/>
        </p:nvGrpSpPr>
        <p:grpSpPr>
          <a:xfrm>
            <a:off x="536812" y="2023074"/>
            <a:ext cx="492319" cy="591423"/>
            <a:chOff x="536812" y="2023074"/>
            <a:chExt cx="492319" cy="591423"/>
          </a:xfrm>
        </p:grpSpPr>
        <p:sp>
          <p:nvSpPr>
            <p:cNvPr id="27" name="Rectangle 26">
              <a:extLst>
                <a:ext uri="{FF2B5EF4-FFF2-40B4-BE49-F238E27FC236}">
                  <a16:creationId xmlns:a16="http://schemas.microsoft.com/office/drawing/2014/main" id="{1EA3B3EA-D590-4D8B-B62C-60DEDB2D0C63}"/>
                </a:ext>
              </a:extLst>
            </p:cNvPr>
            <p:cNvSpPr/>
            <p:nvPr userDrawn="1"/>
          </p:nvSpPr>
          <p:spPr>
            <a:xfrm>
              <a:off x="709974" y="2295340"/>
              <a:ext cx="319157" cy="319157"/>
            </a:xfrm>
            <a:prstGeom prst="rect">
              <a:avLst/>
            </a:prstGeom>
            <a:solidFill>
              <a:srgbClr val="00C7FD"/>
            </a:solidFill>
            <a:ln w="12700" cap="flat">
              <a:noFill/>
              <a:miter lim="400000"/>
            </a:ln>
            <a:effectLst/>
            <a:sp3d/>
          </p:spPr>
          <p:txBody>
            <a:bodyPr rot="0" spcFirstLastPara="1" vertOverflow="overflow" horzOverflow="overflow" vert="horz" wrap="square" lIns="50800" tIns="50800" rIns="50800" bIns="50800" numCol="1" spcCol="38100" rtlCol="0" anchor="ctr">
              <a:noAutofit/>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IntelOne Text Light"/>
                <a:ea typeface="Helvetica Neue Medium"/>
                <a:cs typeface="Helvetica Neue Medium"/>
                <a:sym typeface="Helvetica Neue Medium"/>
              </a:endParaRPr>
            </a:p>
          </p:txBody>
        </p:sp>
        <p:sp>
          <p:nvSpPr>
            <p:cNvPr id="28" name="Rectangle 27">
              <a:extLst>
                <a:ext uri="{FF2B5EF4-FFF2-40B4-BE49-F238E27FC236}">
                  <a16:creationId xmlns:a16="http://schemas.microsoft.com/office/drawing/2014/main" id="{13D49C9D-DE59-402F-BB3B-5A752F320C31}"/>
                </a:ext>
              </a:extLst>
            </p:cNvPr>
            <p:cNvSpPr/>
            <p:nvPr userDrawn="1"/>
          </p:nvSpPr>
          <p:spPr>
            <a:xfrm>
              <a:off x="536812" y="2123120"/>
              <a:ext cx="174318" cy="174318"/>
            </a:xfrm>
            <a:prstGeom prst="rect">
              <a:avLst/>
            </a:prstGeom>
            <a:solidFill>
              <a:srgbClr val="7BDEFF"/>
            </a:solidFill>
            <a:ln w="12700" cap="flat">
              <a:noFill/>
              <a:miter lim="400000"/>
            </a:ln>
            <a:effectLst/>
            <a:sp3d/>
          </p:spPr>
          <p:txBody>
            <a:bodyPr rot="0" spcFirstLastPara="1" vertOverflow="overflow" horzOverflow="overflow" vert="horz" wrap="square" lIns="50800" tIns="50800" rIns="50800" bIns="50800" numCol="1" spcCol="38100" rtlCol="0" anchor="ctr">
              <a:noAutofit/>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IntelOne Text Light"/>
                <a:ea typeface="Helvetica Neue Medium"/>
                <a:cs typeface="Helvetica Neue Medium"/>
                <a:sym typeface="Helvetica Neue Medium"/>
              </a:endParaRPr>
            </a:p>
          </p:txBody>
        </p:sp>
        <p:sp>
          <p:nvSpPr>
            <p:cNvPr id="29" name="Rectangle 28">
              <a:extLst>
                <a:ext uri="{FF2B5EF4-FFF2-40B4-BE49-F238E27FC236}">
                  <a16:creationId xmlns:a16="http://schemas.microsoft.com/office/drawing/2014/main" id="{9549B05A-EB5C-4387-AF5E-7B17258D1C48}"/>
                </a:ext>
              </a:extLst>
            </p:cNvPr>
            <p:cNvSpPr/>
            <p:nvPr userDrawn="1"/>
          </p:nvSpPr>
          <p:spPr>
            <a:xfrm>
              <a:off x="711130" y="2023074"/>
              <a:ext cx="100045" cy="100045"/>
            </a:xfrm>
            <a:prstGeom prst="rect">
              <a:avLst/>
            </a:prstGeom>
            <a:solidFill>
              <a:srgbClr val="B4F0FF"/>
            </a:solidFill>
            <a:ln w="12700" cap="flat">
              <a:noFill/>
              <a:miter lim="400000"/>
            </a:ln>
            <a:effectLst/>
            <a:sp3d/>
          </p:spPr>
          <p:txBody>
            <a:bodyPr rot="0" spcFirstLastPara="1" vertOverflow="overflow" horzOverflow="overflow" vert="horz" wrap="square" lIns="50800" tIns="50800" rIns="50800" bIns="50800" numCol="1" spcCol="38100" rtlCol="0" anchor="ctr">
              <a:noAutofit/>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IntelOne Text Light"/>
                <a:ea typeface="Helvetica Neue Medium"/>
                <a:cs typeface="Helvetica Neue Medium"/>
                <a:sym typeface="Helvetica Neue Medium"/>
              </a:endParaRPr>
            </a:p>
          </p:txBody>
        </p:sp>
      </p:grpSp>
      <p:sp>
        <p:nvSpPr>
          <p:cNvPr id="3" name="Text Placeholder 2">
            <a:extLst>
              <a:ext uri="{FF2B5EF4-FFF2-40B4-BE49-F238E27FC236}">
                <a16:creationId xmlns:a16="http://schemas.microsoft.com/office/drawing/2014/main" id="{0C2E1894-775E-4FC0-AF9C-6F2E99B9C6EE}"/>
              </a:ext>
            </a:extLst>
          </p:cNvPr>
          <p:cNvSpPr>
            <a:spLocks noGrp="1"/>
          </p:cNvSpPr>
          <p:nvPr>
            <p:ph type="body" sz="quarter" idx="10" hasCustomPrompt="1"/>
          </p:nvPr>
        </p:nvSpPr>
        <p:spPr>
          <a:xfrm>
            <a:off x="1028700" y="2614613"/>
            <a:ext cx="4552950" cy="1455737"/>
          </a:xfrm>
        </p:spPr>
        <p:txBody>
          <a:bodyPr>
            <a:noAutofit/>
          </a:bodyPr>
          <a:lstStyle>
            <a:lvl1pPr marL="0" indent="0">
              <a:buFontTx/>
              <a:buNone/>
              <a:defRPr sz="4800">
                <a:latin typeface="+mj-lt"/>
              </a:defRPr>
            </a:lvl1pPr>
          </a:lstStyle>
          <a:p>
            <a:pPr lvl="0"/>
            <a:r>
              <a:rPr lang="en-US"/>
              <a:t>Click to edit title</a:t>
            </a:r>
          </a:p>
        </p:txBody>
      </p:sp>
      <p:sp>
        <p:nvSpPr>
          <p:cNvPr id="5" name="Text Placeholder 4">
            <a:extLst>
              <a:ext uri="{FF2B5EF4-FFF2-40B4-BE49-F238E27FC236}">
                <a16:creationId xmlns:a16="http://schemas.microsoft.com/office/drawing/2014/main" id="{2315CA17-9ECC-4788-A4E0-5F782C3313D8}"/>
              </a:ext>
            </a:extLst>
          </p:cNvPr>
          <p:cNvSpPr>
            <a:spLocks noGrp="1"/>
          </p:cNvSpPr>
          <p:nvPr>
            <p:ph type="body" sz="quarter" idx="11"/>
          </p:nvPr>
        </p:nvSpPr>
        <p:spPr>
          <a:xfrm>
            <a:off x="6292850" y="812800"/>
            <a:ext cx="5105400" cy="5232400"/>
          </a:xfrm>
        </p:spPr>
        <p:txBody>
          <a:bodyPr anchor="ctr">
            <a:normAutofit/>
          </a:bodyPr>
          <a:lstStyle>
            <a:lvl1pPr>
              <a:defRPr sz="3200"/>
            </a:lvl1pPr>
            <a:lvl2pPr>
              <a:defRPr sz="28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28923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Intel Logo">
    <p:bg>
      <p:bgPr>
        <a:solidFill>
          <a:schemeClr val="accent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891116BC-F116-4472-8E28-35CEA6D6D67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833" y="0"/>
            <a:ext cx="12186334" cy="6858000"/>
          </a:xfrm>
          <a:prstGeom prst="rect">
            <a:avLst/>
          </a:prstGeom>
        </p:spPr>
      </p:pic>
      <p:pic>
        <p:nvPicPr>
          <p:cNvPr id="11" name="Picture 10" descr="Logo&#10;&#10;Description automatically generated">
            <a:extLst>
              <a:ext uri="{FF2B5EF4-FFF2-40B4-BE49-F238E27FC236}">
                <a16:creationId xmlns:a16="http://schemas.microsoft.com/office/drawing/2014/main" id="{81D5E138-8800-4F6C-BD71-5E098EFFE25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14381" y="2626737"/>
            <a:ext cx="4052408" cy="1643927"/>
          </a:xfrm>
          <a:prstGeom prst="rect">
            <a:avLst/>
          </a:prstGeom>
        </p:spPr>
      </p:pic>
    </p:spTree>
    <p:extLst>
      <p:ext uri="{BB962C8B-B14F-4D97-AF65-F5344CB8AC3E}">
        <p14:creationId xmlns:p14="http://schemas.microsoft.com/office/powerpoint/2010/main" val="35152615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81D6D-2949-46BA-A90D-D85326E49A55}"/>
              </a:ext>
            </a:extLst>
          </p:cNvPr>
          <p:cNvSpPr>
            <a:spLocks noGrp="1"/>
          </p:cNvSpPr>
          <p:nvPr>
            <p:ph type="title" hasCustomPrompt="1"/>
          </p:nvPr>
        </p:nvSpPr>
        <p:spPr/>
        <p:txBody>
          <a:bodyPr/>
          <a:lstStyle/>
          <a:p>
            <a:r>
              <a:rPr lang="en-US"/>
              <a:t>Click to edit title style</a:t>
            </a:r>
          </a:p>
        </p:txBody>
      </p:sp>
      <p:sp>
        <p:nvSpPr>
          <p:cNvPr id="4" name="Content Placeholder 3">
            <a:extLst>
              <a:ext uri="{FF2B5EF4-FFF2-40B4-BE49-F238E27FC236}">
                <a16:creationId xmlns:a16="http://schemas.microsoft.com/office/drawing/2014/main" id="{A32A40B0-225B-42EE-88A6-A0212A85FC54}"/>
              </a:ext>
            </a:extLst>
          </p:cNvPr>
          <p:cNvSpPr>
            <a:spLocks noGrp="1"/>
          </p:cNvSpPr>
          <p:nvPr>
            <p:ph sz="quarter" idx="10" hasCustomPrompt="1"/>
          </p:nvPr>
        </p:nvSpPr>
        <p:spPr>
          <a:xfrm>
            <a:off x="665163" y="1559013"/>
            <a:ext cx="10922000" cy="4608512"/>
          </a:xfrm>
        </p:spPr>
        <p:txBody>
          <a:bodyPr/>
          <a:lstStyle>
            <a:lvl1pPr marL="282575" indent="-282575">
              <a:defRPr/>
            </a:lvl1pPr>
            <a:lvl2pPr marL="565150" indent="-282575">
              <a:defRPr/>
            </a:lvl2pPr>
            <a:lvl3pPr marL="798513" indent="-233363">
              <a:defRPr/>
            </a:lvl3pPr>
            <a:lvl4pPr marL="1030288" indent="-231775">
              <a:defRPr/>
            </a:lvl4pPr>
            <a:lvl5pPr marL="1263650" indent="-233363">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959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1237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hasCustomPrompt="1"/>
          </p:nvPr>
        </p:nvSpPr>
        <p:spPr/>
        <p:txBody>
          <a:bodyPr/>
          <a:lstStyle>
            <a:lvl1pPr>
              <a:defRPr>
                <a:solidFill>
                  <a:schemeClr val="tx1"/>
                </a:solidFill>
              </a:defRPr>
            </a:lvl1pPr>
          </a:lstStyle>
          <a:p>
            <a:r>
              <a:rPr lang="en-US"/>
              <a:t>Click to edit title style</a:t>
            </a:r>
          </a:p>
        </p:txBody>
      </p:sp>
    </p:spTree>
    <p:extLst>
      <p:ext uri="{BB962C8B-B14F-4D97-AF65-F5344CB8AC3E}">
        <p14:creationId xmlns:p14="http://schemas.microsoft.com/office/powerpoint/2010/main" val="8410335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368BF-F1E4-4683-BA9A-72115B1D9783}"/>
              </a:ext>
            </a:extLst>
          </p:cNvPr>
          <p:cNvSpPr>
            <a:spLocks noGrp="1"/>
          </p:cNvSpPr>
          <p:nvPr>
            <p:ph type="title" hasCustomPrompt="1"/>
          </p:nvPr>
        </p:nvSpPr>
        <p:spPr/>
        <p:txBody>
          <a:bodyPr/>
          <a:lstStyle>
            <a:lvl1pPr>
              <a:defRPr>
                <a:solidFill>
                  <a:schemeClr val="tx1"/>
                </a:solidFill>
              </a:defRPr>
            </a:lvl1pPr>
          </a:lstStyle>
          <a:p>
            <a:r>
              <a:rPr lang="en-US"/>
              <a:t>Click to edit title style</a:t>
            </a:r>
          </a:p>
        </p:txBody>
      </p:sp>
      <p:sp>
        <p:nvSpPr>
          <p:cNvPr id="4" name="Content Placeholder 3">
            <a:extLst>
              <a:ext uri="{FF2B5EF4-FFF2-40B4-BE49-F238E27FC236}">
                <a16:creationId xmlns:a16="http://schemas.microsoft.com/office/drawing/2014/main" id="{EDB16C5C-41A7-48AD-AE8C-9CD787615F4E}"/>
              </a:ext>
            </a:extLst>
          </p:cNvPr>
          <p:cNvSpPr>
            <a:spLocks noGrp="1"/>
          </p:cNvSpPr>
          <p:nvPr>
            <p:ph sz="quarter" idx="10" hasCustomPrompt="1"/>
          </p:nvPr>
        </p:nvSpPr>
        <p:spPr>
          <a:xfrm>
            <a:off x="614363" y="1496350"/>
            <a:ext cx="10971212" cy="47053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0121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368BF-F1E4-4683-BA9A-72115B1D9783}"/>
              </a:ext>
            </a:extLst>
          </p:cNvPr>
          <p:cNvSpPr>
            <a:spLocks noGrp="1"/>
          </p:cNvSpPr>
          <p:nvPr>
            <p:ph type="title" hasCustomPrompt="1"/>
          </p:nvPr>
        </p:nvSpPr>
        <p:spPr/>
        <p:txBody>
          <a:bodyPr/>
          <a:lstStyle>
            <a:lvl1pPr>
              <a:defRPr>
                <a:solidFill>
                  <a:schemeClr val="tx1"/>
                </a:solidFill>
              </a:defRPr>
            </a:lvl1pPr>
          </a:lstStyle>
          <a:p>
            <a:r>
              <a:rPr lang="en-US"/>
              <a:t>Click to edit title style</a:t>
            </a:r>
          </a:p>
        </p:txBody>
      </p:sp>
      <p:sp>
        <p:nvSpPr>
          <p:cNvPr id="4" name="Content Placeholder 3">
            <a:extLst>
              <a:ext uri="{FF2B5EF4-FFF2-40B4-BE49-F238E27FC236}">
                <a16:creationId xmlns:a16="http://schemas.microsoft.com/office/drawing/2014/main" id="{EDB16C5C-41A7-48AD-AE8C-9CD787615F4E}"/>
              </a:ext>
            </a:extLst>
          </p:cNvPr>
          <p:cNvSpPr>
            <a:spLocks noGrp="1"/>
          </p:cNvSpPr>
          <p:nvPr>
            <p:ph sz="quarter" idx="10" hasCustomPrompt="1"/>
          </p:nvPr>
        </p:nvSpPr>
        <p:spPr>
          <a:xfrm>
            <a:off x="614363" y="1496350"/>
            <a:ext cx="5481637" cy="47053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9FBE9C65-AF93-4703-8305-AFAF1AB287A2}"/>
              </a:ext>
            </a:extLst>
          </p:cNvPr>
          <p:cNvSpPr>
            <a:spLocks noGrp="1"/>
          </p:cNvSpPr>
          <p:nvPr>
            <p:ph sz="quarter" idx="11"/>
          </p:nvPr>
        </p:nvSpPr>
        <p:spPr>
          <a:xfrm>
            <a:off x="6096000" y="1497013"/>
            <a:ext cx="5489575" cy="47053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24651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4DA8D110-9F83-C385-BFCD-1409BCACA8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804" y="6354942"/>
            <a:ext cx="839923" cy="340729"/>
          </a:xfrm>
          <a:prstGeom prst="rect">
            <a:avLst/>
          </a:prstGeom>
        </p:spPr>
      </p:pic>
      <p:grpSp>
        <p:nvGrpSpPr>
          <p:cNvPr id="3" name="Group 2">
            <a:extLst>
              <a:ext uri="{FF2B5EF4-FFF2-40B4-BE49-F238E27FC236}">
                <a16:creationId xmlns:a16="http://schemas.microsoft.com/office/drawing/2014/main" id="{14626CE4-98A8-0542-0EAA-07B549A05A80}"/>
              </a:ext>
            </a:extLst>
          </p:cNvPr>
          <p:cNvGrpSpPr/>
          <p:nvPr userDrawn="1"/>
        </p:nvGrpSpPr>
        <p:grpSpPr>
          <a:xfrm>
            <a:off x="1036319" y="6301154"/>
            <a:ext cx="1502682" cy="480737"/>
            <a:chOff x="1036319" y="6301154"/>
            <a:chExt cx="1502682" cy="480737"/>
          </a:xfrm>
        </p:grpSpPr>
        <p:sp>
          <p:nvSpPr>
            <p:cNvPr id="5" name="TextBox 4">
              <a:extLst>
                <a:ext uri="{FF2B5EF4-FFF2-40B4-BE49-F238E27FC236}">
                  <a16:creationId xmlns:a16="http://schemas.microsoft.com/office/drawing/2014/main" id="{196C6AC4-49AC-42A4-943D-E0D8161B81BA}"/>
                </a:ext>
              </a:extLst>
            </p:cNvPr>
            <p:cNvSpPr txBox="1"/>
            <p:nvPr userDrawn="1"/>
          </p:nvSpPr>
          <p:spPr>
            <a:xfrm>
              <a:off x="1119503" y="6348567"/>
              <a:ext cx="1419498" cy="433324"/>
            </a:xfrm>
            <a:prstGeom prst="rect">
              <a:avLst/>
            </a:prstGeom>
            <a:noFill/>
          </p:spPr>
          <p:txBody>
            <a:bodyPr wrap="square" rtlCol="0">
              <a:spAutoFit/>
            </a:bodyPr>
            <a:lstStyle/>
            <a:p>
              <a:pPr>
                <a:lnSpc>
                  <a:spcPts val="1300"/>
                </a:lnSpc>
              </a:pPr>
              <a:r>
                <a:rPr lang="en-US" sz="1300">
                  <a:solidFill>
                    <a:schemeClr val="bg1"/>
                  </a:solidFill>
                  <a:latin typeface="IntelOne Display Medium" panose="020B0703020203020204" pitchFamily="34" charset="0"/>
                </a:rPr>
                <a:t>AI-Accelerated</a:t>
              </a:r>
            </a:p>
            <a:p>
              <a:pPr>
                <a:lnSpc>
                  <a:spcPts val="1300"/>
                </a:lnSpc>
              </a:pPr>
              <a:r>
                <a:rPr lang="en-US" sz="1300">
                  <a:solidFill>
                    <a:schemeClr val="bg1"/>
                  </a:solidFill>
                  <a:latin typeface="IntelOne Display Medium" panose="020B0703020203020204" pitchFamily="34" charset="0"/>
                </a:rPr>
                <a:t>HPC</a:t>
              </a:r>
            </a:p>
          </p:txBody>
        </p:sp>
        <p:sp>
          <p:nvSpPr>
            <p:cNvPr id="6" name="TextBox 5">
              <a:extLst>
                <a:ext uri="{FF2B5EF4-FFF2-40B4-BE49-F238E27FC236}">
                  <a16:creationId xmlns:a16="http://schemas.microsoft.com/office/drawing/2014/main" id="{63948987-5187-FABC-DCC0-385946ADF0D1}"/>
                </a:ext>
              </a:extLst>
            </p:cNvPr>
            <p:cNvSpPr txBox="1"/>
            <p:nvPr userDrawn="1"/>
          </p:nvSpPr>
          <p:spPr>
            <a:xfrm>
              <a:off x="1036319" y="6301154"/>
              <a:ext cx="322217" cy="215444"/>
            </a:xfrm>
            <a:prstGeom prst="rect">
              <a:avLst/>
            </a:prstGeom>
            <a:noFill/>
          </p:spPr>
          <p:txBody>
            <a:bodyPr wrap="square">
              <a:spAutoFit/>
            </a:bodyPr>
            <a:lstStyle/>
            <a:p>
              <a:r>
                <a:rPr lang="en-US" sz="800">
                  <a:solidFill>
                    <a:srgbClr val="00B0F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US" sz="800"/>
            </a:p>
          </p:txBody>
        </p:sp>
      </p:grpSp>
      <p:sp>
        <p:nvSpPr>
          <p:cNvPr id="7" name="Title 6">
            <a:extLst>
              <a:ext uri="{FF2B5EF4-FFF2-40B4-BE49-F238E27FC236}">
                <a16:creationId xmlns:a16="http://schemas.microsoft.com/office/drawing/2014/main" id="{C0F684D5-70E7-334B-774C-3FD01025233C}"/>
              </a:ext>
            </a:extLst>
          </p:cNvPr>
          <p:cNvSpPr>
            <a:spLocks noGrp="1"/>
          </p:cNvSpPr>
          <p:nvPr>
            <p:ph type="title"/>
          </p:nvPr>
        </p:nvSpPr>
        <p:spPr>
          <a:xfrm>
            <a:off x="574765" y="2945644"/>
            <a:ext cx="10972093" cy="1199822"/>
          </a:xfrm>
        </p:spPr>
        <p:txBody>
          <a:bodyPr/>
          <a:lstStyle>
            <a:lvl1pPr>
              <a:defRPr>
                <a:solidFill>
                  <a:schemeClr val="bg1"/>
                </a:solidFill>
                <a:latin typeface="IntelOne Display Regular" panose="020B0503020203020204" pitchFamily="34" charset="0"/>
              </a:defRPr>
            </a:lvl1pPr>
          </a:lstStyle>
          <a:p>
            <a:r>
              <a:rPr lang="en-US"/>
              <a:t>Click to edit Master title style</a:t>
            </a:r>
          </a:p>
        </p:txBody>
      </p:sp>
    </p:spTree>
    <p:extLst>
      <p:ext uri="{BB962C8B-B14F-4D97-AF65-F5344CB8AC3E}">
        <p14:creationId xmlns:p14="http://schemas.microsoft.com/office/powerpoint/2010/main" val="40306578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1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23A105-D28E-5F4A-AF8E-D3E31E31314D}"/>
              </a:ext>
            </a:extLst>
          </p:cNvPr>
          <p:cNvSpPr txBox="1"/>
          <p:nvPr userDrawn="1"/>
        </p:nvSpPr>
        <p:spPr>
          <a:xfrm>
            <a:off x="3568706" y="2767281"/>
            <a:ext cx="5054589" cy="1323439"/>
          </a:xfrm>
          <a:prstGeom prst="rect">
            <a:avLst/>
          </a:prstGeom>
          <a:noFill/>
        </p:spPr>
        <p:txBody>
          <a:bodyPr wrap="none" rtlCol="0">
            <a:spAutoFit/>
          </a:bodyPr>
          <a:lstStyle/>
          <a:p>
            <a:pPr algn="ctr"/>
            <a:r>
              <a:rPr lang="en-US" sz="8000">
                <a:solidFill>
                  <a:schemeClr val="bg1"/>
                </a:solidFill>
                <a:latin typeface="IntelOne Display Regular" panose="020B0503020203020204" pitchFamily="34" charset="0"/>
              </a:rPr>
              <a:t>Thank You</a:t>
            </a:r>
          </a:p>
        </p:txBody>
      </p:sp>
    </p:spTree>
    <p:extLst>
      <p:ext uri="{BB962C8B-B14F-4D97-AF65-F5344CB8AC3E}">
        <p14:creationId xmlns:p14="http://schemas.microsoft.com/office/powerpoint/2010/main" val="28339274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1FE18-6F93-4172-844C-9B78E62B85B7}"/>
              </a:ext>
            </a:extLst>
          </p:cNvPr>
          <p:cNvSpPr>
            <a:spLocks noGrp="1"/>
          </p:cNvSpPr>
          <p:nvPr>
            <p:ph type="title"/>
          </p:nvPr>
        </p:nvSpPr>
        <p:spPr>
          <a:xfrm>
            <a:off x="385481" y="365125"/>
            <a:ext cx="11438965" cy="809251"/>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D8CD5A6-6F7A-4315-B2E7-DD602A3D4447}"/>
              </a:ext>
            </a:extLst>
          </p:cNvPr>
          <p:cNvSpPr>
            <a:spLocks noGrp="1"/>
          </p:cNvSpPr>
          <p:nvPr>
            <p:ph idx="1"/>
          </p:nvPr>
        </p:nvSpPr>
        <p:spPr>
          <a:xfrm>
            <a:off x="385481" y="1335741"/>
            <a:ext cx="11438965" cy="48412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CFB200AC-EE33-4296-AB1F-9DFFC362653C}"/>
              </a:ext>
            </a:extLst>
          </p:cNvPr>
          <p:cNvSpPr>
            <a:spLocks noGrp="1"/>
          </p:cNvSpPr>
          <p:nvPr>
            <p:ph type="ftr" sz="quarter" idx="3"/>
          </p:nvPr>
        </p:nvSpPr>
        <p:spPr>
          <a:xfrm>
            <a:off x="4018359" y="6492876"/>
            <a:ext cx="4155281"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15" name="Slide Number Placeholder 5">
            <a:extLst>
              <a:ext uri="{FF2B5EF4-FFF2-40B4-BE49-F238E27FC236}">
                <a16:creationId xmlns:a16="http://schemas.microsoft.com/office/drawing/2014/main" id="{BF500D82-2156-41EB-B0BB-026545DA2ACE}"/>
              </a:ext>
            </a:extLst>
          </p:cNvPr>
          <p:cNvSpPr>
            <a:spLocks noGrp="1"/>
          </p:cNvSpPr>
          <p:nvPr>
            <p:ph type="sldNum" sz="quarter" idx="4"/>
          </p:nvPr>
        </p:nvSpPr>
        <p:spPr>
          <a:xfrm>
            <a:off x="7540370" y="6492875"/>
            <a:ext cx="376236"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DFEAD895-AF99-4542-A94C-89B2DF2CD502}" type="slidenum">
              <a:rPr lang="en-US" smtClean="0"/>
              <a:t>‹#›</a:t>
            </a:fld>
            <a:endParaRPr lang="en-US"/>
          </a:p>
        </p:txBody>
      </p:sp>
    </p:spTree>
    <p:extLst>
      <p:ext uri="{BB962C8B-B14F-4D97-AF65-F5344CB8AC3E}">
        <p14:creationId xmlns:p14="http://schemas.microsoft.com/office/powerpoint/2010/main" val="573913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Title Slide Blu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36725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BA0418-D0B8-4038-AB65-D4C12FC9E8C6}"/>
              </a:ext>
            </a:extLst>
          </p:cNvPr>
          <p:cNvSpPr>
            <a:spLocks noGrp="1"/>
          </p:cNvSpPr>
          <p:nvPr>
            <p:ph type="title"/>
          </p:nvPr>
        </p:nvSpPr>
        <p:spPr>
          <a:xfrm>
            <a:off x="613771" y="221694"/>
            <a:ext cx="10972093" cy="1199822"/>
          </a:xfrm>
          <a:prstGeom prst="rect">
            <a:avLst/>
          </a:prstGeom>
        </p:spPr>
        <p:txBody>
          <a:bodyPr vert="horz" lIns="91440" tIns="45720" rIns="91440" bIns="45720" rtlCol="0" anchor="ctr">
            <a:normAutofit/>
          </a:bodyPr>
          <a:lstStyle/>
          <a:p>
            <a:r>
              <a:rPr lang="en-US"/>
              <a:t>Click to edit title style</a:t>
            </a:r>
          </a:p>
        </p:txBody>
      </p:sp>
      <p:sp>
        <p:nvSpPr>
          <p:cNvPr id="3" name="Text Placeholder 2">
            <a:extLst>
              <a:ext uri="{FF2B5EF4-FFF2-40B4-BE49-F238E27FC236}">
                <a16:creationId xmlns:a16="http://schemas.microsoft.com/office/drawing/2014/main" id="{92EA8DDE-64C9-4F0E-9EE0-F0DA00677452}"/>
              </a:ext>
            </a:extLst>
          </p:cNvPr>
          <p:cNvSpPr>
            <a:spLocks noGrp="1"/>
          </p:cNvSpPr>
          <p:nvPr>
            <p:ph type="body" idx="1"/>
          </p:nvPr>
        </p:nvSpPr>
        <p:spPr>
          <a:xfrm>
            <a:off x="606137" y="1488017"/>
            <a:ext cx="10979728" cy="4268122"/>
          </a:xfrm>
          <a:prstGeom prst="rect">
            <a:avLst/>
          </a:prstGeom>
        </p:spPr>
        <p:txBody>
          <a:bodyPr vert="horz" lIns="91440" tIns="45720" rIns="91440" bIns="45720" rtlCol="0">
            <a:norm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descr="page  number">
            <a:extLst>
              <a:ext uri="{FF2B5EF4-FFF2-40B4-BE49-F238E27FC236}">
                <a16:creationId xmlns:a16="http://schemas.microsoft.com/office/drawing/2014/main" id="{02FB4E28-8FF4-469D-9172-AA2B2441695C}"/>
              </a:ext>
            </a:extLst>
          </p:cNvPr>
          <p:cNvSpPr txBox="1"/>
          <p:nvPr/>
        </p:nvSpPr>
        <p:spPr>
          <a:xfrm>
            <a:off x="11749174" y="6506788"/>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mn-lt"/>
              <a:ea typeface="Intel Clear" panose="020B0604020203020204" pitchFamily="34" charset="0"/>
              <a:cs typeface="Times New Roman" panose="02020603050405020304" pitchFamily="18" charset="0"/>
              <a:sym typeface="Helvetica Neue"/>
            </a:endParaRPr>
          </a:p>
        </p:txBody>
      </p:sp>
      <p:grpSp>
        <p:nvGrpSpPr>
          <p:cNvPr id="10" name="Group 9">
            <a:extLst>
              <a:ext uri="{FF2B5EF4-FFF2-40B4-BE49-F238E27FC236}">
                <a16:creationId xmlns:a16="http://schemas.microsoft.com/office/drawing/2014/main" id="{331A3AC1-0918-B788-EDFD-90E9E54AA008}"/>
              </a:ext>
            </a:extLst>
          </p:cNvPr>
          <p:cNvGrpSpPr/>
          <p:nvPr userDrawn="1"/>
        </p:nvGrpSpPr>
        <p:grpSpPr>
          <a:xfrm>
            <a:off x="176120" y="6309863"/>
            <a:ext cx="2362881" cy="472028"/>
            <a:chOff x="176120" y="6309863"/>
            <a:chExt cx="2362881" cy="472028"/>
          </a:xfrm>
        </p:grpSpPr>
        <p:pic>
          <p:nvPicPr>
            <p:cNvPr id="5" name="Picture 4" descr="Logo&#10;&#10;Description automatically generated">
              <a:extLst>
                <a:ext uri="{FF2B5EF4-FFF2-40B4-BE49-F238E27FC236}">
                  <a16:creationId xmlns:a16="http://schemas.microsoft.com/office/drawing/2014/main" id="{5237AD83-7B29-09C2-1D24-82B113E116C6}"/>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6120" y="6348567"/>
              <a:ext cx="818607" cy="341087"/>
            </a:xfrm>
            <a:prstGeom prst="rect">
              <a:avLst/>
            </a:prstGeom>
          </p:spPr>
        </p:pic>
        <p:grpSp>
          <p:nvGrpSpPr>
            <p:cNvPr id="7" name="Group 6">
              <a:extLst>
                <a:ext uri="{FF2B5EF4-FFF2-40B4-BE49-F238E27FC236}">
                  <a16:creationId xmlns:a16="http://schemas.microsoft.com/office/drawing/2014/main" id="{30FDF375-D2F3-74ED-2FCA-CB6E593CCF20}"/>
                </a:ext>
              </a:extLst>
            </p:cNvPr>
            <p:cNvGrpSpPr/>
            <p:nvPr userDrawn="1"/>
          </p:nvGrpSpPr>
          <p:grpSpPr>
            <a:xfrm>
              <a:off x="1036319" y="6309863"/>
              <a:ext cx="1502682" cy="472028"/>
              <a:chOff x="1036319" y="6309863"/>
              <a:chExt cx="1502682" cy="472028"/>
            </a:xfrm>
          </p:grpSpPr>
          <p:sp>
            <p:nvSpPr>
              <p:cNvPr id="8" name="TextBox 7">
                <a:extLst>
                  <a:ext uri="{FF2B5EF4-FFF2-40B4-BE49-F238E27FC236}">
                    <a16:creationId xmlns:a16="http://schemas.microsoft.com/office/drawing/2014/main" id="{37DC84BC-5968-4B54-92DB-B83E5DBCC475}"/>
                  </a:ext>
                </a:extLst>
              </p:cNvPr>
              <p:cNvSpPr txBox="1"/>
              <p:nvPr userDrawn="1"/>
            </p:nvSpPr>
            <p:spPr>
              <a:xfrm>
                <a:off x="1119503" y="6348567"/>
                <a:ext cx="1419498" cy="433324"/>
              </a:xfrm>
              <a:prstGeom prst="rect">
                <a:avLst/>
              </a:prstGeom>
              <a:noFill/>
            </p:spPr>
            <p:txBody>
              <a:bodyPr wrap="square" rtlCol="0">
                <a:spAutoFit/>
              </a:bodyPr>
              <a:lstStyle/>
              <a:p>
                <a:pPr>
                  <a:lnSpc>
                    <a:spcPts val="1300"/>
                  </a:lnSpc>
                </a:pPr>
                <a:r>
                  <a:rPr lang="en-US" sz="1300">
                    <a:solidFill>
                      <a:srgbClr val="0054AE"/>
                    </a:solidFill>
                    <a:latin typeface="IntelOne Display Medium" panose="020B0703020203020204" pitchFamily="34" charset="0"/>
                  </a:rPr>
                  <a:t>AI-Accelerated</a:t>
                </a:r>
              </a:p>
              <a:p>
                <a:pPr>
                  <a:lnSpc>
                    <a:spcPts val="1300"/>
                  </a:lnSpc>
                </a:pPr>
                <a:r>
                  <a:rPr lang="en-US" sz="1300">
                    <a:solidFill>
                      <a:srgbClr val="0054AE"/>
                    </a:solidFill>
                    <a:latin typeface="IntelOne Display Medium" panose="020B0703020203020204" pitchFamily="34" charset="0"/>
                  </a:rPr>
                  <a:t>HPC</a:t>
                </a:r>
              </a:p>
            </p:txBody>
          </p:sp>
          <p:sp>
            <p:nvSpPr>
              <p:cNvPr id="9" name="TextBox 8">
                <a:extLst>
                  <a:ext uri="{FF2B5EF4-FFF2-40B4-BE49-F238E27FC236}">
                    <a16:creationId xmlns:a16="http://schemas.microsoft.com/office/drawing/2014/main" id="{2C375CF8-BA47-21EA-8FBE-95A20D544255}"/>
                  </a:ext>
                </a:extLst>
              </p:cNvPr>
              <p:cNvSpPr txBox="1"/>
              <p:nvPr userDrawn="1"/>
            </p:nvSpPr>
            <p:spPr>
              <a:xfrm>
                <a:off x="1036319" y="6309863"/>
                <a:ext cx="322217" cy="215444"/>
              </a:xfrm>
              <a:prstGeom prst="rect">
                <a:avLst/>
              </a:prstGeom>
              <a:noFill/>
            </p:spPr>
            <p:txBody>
              <a:bodyPr wrap="square">
                <a:spAutoFit/>
              </a:bodyPr>
              <a:lstStyle/>
              <a:p>
                <a:r>
                  <a:rPr lang="en-US" sz="800">
                    <a:solidFill>
                      <a:srgbClr val="00B0F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US" sz="800"/>
              </a:p>
            </p:txBody>
          </p:sp>
        </p:grpSp>
      </p:grpSp>
    </p:spTree>
    <p:extLst>
      <p:ext uri="{BB962C8B-B14F-4D97-AF65-F5344CB8AC3E}">
        <p14:creationId xmlns:p14="http://schemas.microsoft.com/office/powerpoint/2010/main" val="41217872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IntelOne Display Regular" panose="020B0503020203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IntelOne Display Regular" panose="020B0503020203020204" pitchFamily="34" charset="0"/>
        <a:buChar char="•"/>
        <a:defRPr sz="2000" kern="1200">
          <a:solidFill>
            <a:schemeClr val="tx1"/>
          </a:solidFill>
          <a:latin typeface="IntelOne Display Light" panose="020B0403020203020204" pitchFamily="34" charset="0"/>
          <a:ea typeface="+mn-ea"/>
          <a:cs typeface="+mn-cs"/>
        </a:defRPr>
      </a:lvl1pPr>
      <a:lvl2pPr marL="685800" indent="-228600" algn="l" defTabSz="914400" rtl="0" eaLnBrk="1" latinLnBrk="0" hangingPunct="1">
        <a:lnSpc>
          <a:spcPct val="90000"/>
        </a:lnSpc>
        <a:spcBef>
          <a:spcPts val="500"/>
        </a:spcBef>
        <a:buClr>
          <a:schemeClr val="accent1"/>
        </a:buClr>
        <a:buFont typeface="IntelOne Display Regular" panose="020B0503020203020204" pitchFamily="34" charset="0"/>
        <a:buChar char="•"/>
        <a:defRPr sz="1800" kern="1200">
          <a:solidFill>
            <a:schemeClr val="tx1"/>
          </a:solidFill>
          <a:latin typeface="IntelOne Display Light" panose="020B0403020203020204" pitchFamily="34" charset="0"/>
          <a:ea typeface="+mn-ea"/>
          <a:cs typeface="+mn-cs"/>
        </a:defRPr>
      </a:lvl2pPr>
      <a:lvl3pPr marL="1143000" indent="-228600" algn="l" defTabSz="914400" rtl="0" eaLnBrk="1" latinLnBrk="0" hangingPunct="1">
        <a:lnSpc>
          <a:spcPct val="90000"/>
        </a:lnSpc>
        <a:spcBef>
          <a:spcPts val="500"/>
        </a:spcBef>
        <a:buClr>
          <a:schemeClr val="accent1"/>
        </a:buClr>
        <a:buFont typeface="IntelOne Display Regular" panose="020B0503020203020204" pitchFamily="34" charset="0"/>
        <a:buChar char="•"/>
        <a:defRPr sz="1600" kern="1200">
          <a:solidFill>
            <a:schemeClr val="tx1"/>
          </a:solidFill>
          <a:latin typeface="IntelOne Display Light" panose="020B0403020203020204" pitchFamily="34" charset="0"/>
          <a:ea typeface="+mn-ea"/>
          <a:cs typeface="+mn-cs"/>
        </a:defRPr>
      </a:lvl3pPr>
      <a:lvl4pPr marL="1600200" indent="-228600" algn="l" defTabSz="914400" rtl="0" eaLnBrk="1" latinLnBrk="0" hangingPunct="1">
        <a:lnSpc>
          <a:spcPct val="90000"/>
        </a:lnSpc>
        <a:spcBef>
          <a:spcPts val="500"/>
        </a:spcBef>
        <a:buClr>
          <a:schemeClr val="accent1"/>
        </a:buClr>
        <a:buFont typeface="IntelOne Display Regular" panose="020B0503020203020204" pitchFamily="34" charset="0"/>
        <a:buChar char="•"/>
        <a:defRPr sz="1400" kern="1200">
          <a:solidFill>
            <a:schemeClr val="tx1"/>
          </a:solidFill>
          <a:latin typeface="IntelOne Display Light" panose="020B0403020203020204" pitchFamily="34" charset="0"/>
          <a:ea typeface="+mn-ea"/>
          <a:cs typeface="+mn-cs"/>
        </a:defRPr>
      </a:lvl4pPr>
      <a:lvl5pPr marL="2057400" indent="-228600" algn="l" defTabSz="914400" rtl="0" eaLnBrk="1" latinLnBrk="0" hangingPunct="1">
        <a:lnSpc>
          <a:spcPct val="90000"/>
        </a:lnSpc>
        <a:spcBef>
          <a:spcPts val="500"/>
        </a:spcBef>
        <a:buClr>
          <a:schemeClr val="accent1"/>
        </a:buClr>
        <a:buFont typeface="IntelOne Display Regular" panose="020B0503020203020204" pitchFamily="34" charset="0"/>
        <a:buChar char="•"/>
        <a:defRPr sz="1200" kern="1200">
          <a:solidFill>
            <a:schemeClr val="tx1"/>
          </a:solidFill>
          <a:latin typeface="IntelOne Display Light" panose="020B0403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2.png"/><Relationship Id="rId2" Type="http://schemas.openxmlformats.org/officeDocument/2006/relationships/slideLayout" Target="../slideLayouts/slideLayout3.xml"/><Relationship Id="rId1" Type="http://schemas.openxmlformats.org/officeDocument/2006/relationships/themeOverride" Target="../theme/themeOverride1.xml"/><Relationship Id="rId6" Type="http://schemas.openxmlformats.org/officeDocument/2006/relationships/image" Target="../media/image51.jpeg"/><Relationship Id="rId5" Type="http://schemas.openxmlformats.org/officeDocument/2006/relationships/image" Target="../media/image50.sv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3" Type="http://schemas.openxmlformats.org/officeDocument/2006/relationships/image" Target="../media/image53.png"/><Relationship Id="rId7" Type="http://schemas.openxmlformats.org/officeDocument/2006/relationships/image" Target="../media/image57.svg"/><Relationship Id="rId12"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emf"/><Relationship Id="rId10" Type="http://schemas.openxmlformats.org/officeDocument/2006/relationships/image" Target="../media/image60.png"/><Relationship Id="rId4" Type="http://schemas.openxmlformats.org/officeDocument/2006/relationships/image" Target="../media/image54.svg"/><Relationship Id="rId9" Type="http://schemas.openxmlformats.org/officeDocument/2006/relationships/image" Target="../media/image59.svg"/></Relationships>
</file>

<file path=ppt/slides/_rels/slide15.xml.rels><?xml version="1.0" encoding="UTF-8" standalone="yes"?>
<Relationships xmlns="http://schemas.openxmlformats.org/package/2006/relationships"><Relationship Id="rId3" Type="http://schemas.openxmlformats.org/officeDocument/2006/relationships/hyperlink" Target="http://www.intel.com/PerformanceIndex" TargetMode="External"/><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intel.com/PerformanceIndex" TargetMode="External"/><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4.svg"/></Relationships>
</file>

<file path=ppt/slides/_rels/slide19.xml.rels><?xml version="1.0" encoding="UTF-8" standalone="yes"?>
<Relationships xmlns="http://schemas.openxmlformats.org/package/2006/relationships"><Relationship Id="rId3" Type="http://schemas.openxmlformats.org/officeDocument/2006/relationships/hyperlink" Target="https://dl.acm.org/doi/10.1145/3492805.3492817" TargetMode="External"/><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67.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6" Type="http://schemas.openxmlformats.org/officeDocument/2006/relationships/image" Target="../media/image92.png"/><Relationship Id="rId117" Type="http://schemas.openxmlformats.org/officeDocument/2006/relationships/image" Target="../media/image182.png"/><Relationship Id="rId21" Type="http://schemas.openxmlformats.org/officeDocument/2006/relationships/image" Target="../media/image87.svg"/><Relationship Id="rId42" Type="http://schemas.openxmlformats.org/officeDocument/2006/relationships/image" Target="../media/image108.png"/><Relationship Id="rId47" Type="http://schemas.openxmlformats.org/officeDocument/2006/relationships/image" Target="../media/image113.png"/><Relationship Id="rId63" Type="http://schemas.openxmlformats.org/officeDocument/2006/relationships/image" Target="../media/image128.png"/><Relationship Id="rId68" Type="http://schemas.openxmlformats.org/officeDocument/2006/relationships/image" Target="../media/image133.png"/><Relationship Id="rId84" Type="http://schemas.openxmlformats.org/officeDocument/2006/relationships/image" Target="../media/image149.png"/><Relationship Id="rId89" Type="http://schemas.openxmlformats.org/officeDocument/2006/relationships/image" Target="../media/image154.jpeg"/><Relationship Id="rId112" Type="http://schemas.openxmlformats.org/officeDocument/2006/relationships/image" Target="../media/image177.png"/><Relationship Id="rId16" Type="http://schemas.openxmlformats.org/officeDocument/2006/relationships/image" Target="../media/image82.png"/><Relationship Id="rId107" Type="http://schemas.openxmlformats.org/officeDocument/2006/relationships/image" Target="../media/image172.png"/><Relationship Id="rId11" Type="http://schemas.openxmlformats.org/officeDocument/2006/relationships/image" Target="../media/image77.png"/><Relationship Id="rId32" Type="http://schemas.openxmlformats.org/officeDocument/2006/relationships/image" Target="../media/image98.tiff"/><Relationship Id="rId37" Type="http://schemas.openxmlformats.org/officeDocument/2006/relationships/image" Target="../media/image103.png"/><Relationship Id="rId53" Type="http://schemas.openxmlformats.org/officeDocument/2006/relationships/image" Target="../media/image119.png"/><Relationship Id="rId58" Type="http://schemas.openxmlformats.org/officeDocument/2006/relationships/image" Target="../media/image124.png"/><Relationship Id="rId74" Type="http://schemas.openxmlformats.org/officeDocument/2006/relationships/image" Target="../media/image139.jpeg"/><Relationship Id="rId79" Type="http://schemas.openxmlformats.org/officeDocument/2006/relationships/image" Target="../media/image144.png"/><Relationship Id="rId102" Type="http://schemas.openxmlformats.org/officeDocument/2006/relationships/image" Target="../media/image167.png"/><Relationship Id="rId123" Type="http://schemas.openxmlformats.org/officeDocument/2006/relationships/image" Target="../media/image188.png"/><Relationship Id="rId5" Type="http://schemas.openxmlformats.org/officeDocument/2006/relationships/image" Target="../media/image71.png"/><Relationship Id="rId90" Type="http://schemas.openxmlformats.org/officeDocument/2006/relationships/image" Target="../media/image155.png"/><Relationship Id="rId95" Type="http://schemas.openxmlformats.org/officeDocument/2006/relationships/image" Target="../media/image160.png"/><Relationship Id="rId22" Type="http://schemas.openxmlformats.org/officeDocument/2006/relationships/image" Target="../media/image88.png"/><Relationship Id="rId27" Type="http://schemas.openxmlformats.org/officeDocument/2006/relationships/image" Target="../media/image93.png"/><Relationship Id="rId43" Type="http://schemas.openxmlformats.org/officeDocument/2006/relationships/image" Target="../media/image109.png"/><Relationship Id="rId48" Type="http://schemas.openxmlformats.org/officeDocument/2006/relationships/image" Target="../media/image114.png"/><Relationship Id="rId64" Type="http://schemas.openxmlformats.org/officeDocument/2006/relationships/image" Target="../media/image129.png"/><Relationship Id="rId69" Type="http://schemas.openxmlformats.org/officeDocument/2006/relationships/image" Target="../media/image134.png"/><Relationship Id="rId113" Type="http://schemas.openxmlformats.org/officeDocument/2006/relationships/image" Target="../media/image178.png"/><Relationship Id="rId118" Type="http://schemas.openxmlformats.org/officeDocument/2006/relationships/image" Target="../media/image183.png"/><Relationship Id="rId80" Type="http://schemas.openxmlformats.org/officeDocument/2006/relationships/image" Target="../media/image145.png"/><Relationship Id="rId85" Type="http://schemas.openxmlformats.org/officeDocument/2006/relationships/image" Target="../media/image150.png"/><Relationship Id="rId12" Type="http://schemas.openxmlformats.org/officeDocument/2006/relationships/image" Target="../media/image78.png"/><Relationship Id="rId17" Type="http://schemas.openxmlformats.org/officeDocument/2006/relationships/image" Target="../media/image83.png"/><Relationship Id="rId33" Type="http://schemas.openxmlformats.org/officeDocument/2006/relationships/image" Target="../media/image99.jpeg"/><Relationship Id="rId38" Type="http://schemas.openxmlformats.org/officeDocument/2006/relationships/image" Target="../media/image104.png"/><Relationship Id="rId59" Type="http://schemas.openxmlformats.org/officeDocument/2006/relationships/image" Target="../media/image125.png"/><Relationship Id="rId103" Type="http://schemas.openxmlformats.org/officeDocument/2006/relationships/image" Target="../media/image168.png"/><Relationship Id="rId108" Type="http://schemas.openxmlformats.org/officeDocument/2006/relationships/image" Target="../media/image173.svg"/><Relationship Id="rId124" Type="http://schemas.openxmlformats.org/officeDocument/2006/relationships/image" Target="../media/image189.jpeg"/><Relationship Id="rId54" Type="http://schemas.openxmlformats.org/officeDocument/2006/relationships/image" Target="../media/image120.png"/><Relationship Id="rId70" Type="http://schemas.openxmlformats.org/officeDocument/2006/relationships/image" Target="../media/image135.png"/><Relationship Id="rId75" Type="http://schemas.openxmlformats.org/officeDocument/2006/relationships/image" Target="../media/image140.jpeg"/><Relationship Id="rId91" Type="http://schemas.openxmlformats.org/officeDocument/2006/relationships/image" Target="../media/image156.jpeg"/><Relationship Id="rId96" Type="http://schemas.openxmlformats.org/officeDocument/2006/relationships/image" Target="../media/image161.jpeg"/><Relationship Id="rId1" Type="http://schemas.openxmlformats.org/officeDocument/2006/relationships/slideLayout" Target="../slideLayouts/slideLayout4.xml"/><Relationship Id="rId6" Type="http://schemas.openxmlformats.org/officeDocument/2006/relationships/image" Target="../media/image72.png"/><Relationship Id="rId23" Type="http://schemas.openxmlformats.org/officeDocument/2006/relationships/image" Target="../media/image89.png"/><Relationship Id="rId28" Type="http://schemas.openxmlformats.org/officeDocument/2006/relationships/image" Target="../media/image94.png"/><Relationship Id="rId49" Type="http://schemas.openxmlformats.org/officeDocument/2006/relationships/image" Target="../media/image115.png"/><Relationship Id="rId114" Type="http://schemas.openxmlformats.org/officeDocument/2006/relationships/image" Target="../media/image179.png"/><Relationship Id="rId119" Type="http://schemas.openxmlformats.org/officeDocument/2006/relationships/image" Target="../media/image184.png"/><Relationship Id="rId44" Type="http://schemas.openxmlformats.org/officeDocument/2006/relationships/image" Target="../media/image110.png"/><Relationship Id="rId60" Type="http://schemas.microsoft.com/office/2007/relationships/hdphoto" Target="../media/hdphoto11.wdp"/><Relationship Id="rId65" Type="http://schemas.openxmlformats.org/officeDocument/2006/relationships/image" Target="../media/image130.png"/><Relationship Id="rId81" Type="http://schemas.openxmlformats.org/officeDocument/2006/relationships/image" Target="../media/image146.jpeg"/><Relationship Id="rId86" Type="http://schemas.openxmlformats.org/officeDocument/2006/relationships/image" Target="../media/image151.png"/><Relationship Id="rId13" Type="http://schemas.openxmlformats.org/officeDocument/2006/relationships/image" Target="../media/image79.png"/><Relationship Id="rId18" Type="http://schemas.openxmlformats.org/officeDocument/2006/relationships/image" Target="../media/image84.png"/><Relationship Id="rId39" Type="http://schemas.openxmlformats.org/officeDocument/2006/relationships/image" Target="../media/image105.png"/><Relationship Id="rId109" Type="http://schemas.openxmlformats.org/officeDocument/2006/relationships/image" Target="../media/image174.png"/><Relationship Id="rId34" Type="http://schemas.openxmlformats.org/officeDocument/2006/relationships/image" Target="../media/image100.png"/><Relationship Id="rId50" Type="http://schemas.openxmlformats.org/officeDocument/2006/relationships/image" Target="../media/image116.png"/><Relationship Id="rId55" Type="http://schemas.openxmlformats.org/officeDocument/2006/relationships/image" Target="../media/image121.png"/><Relationship Id="rId76" Type="http://schemas.openxmlformats.org/officeDocument/2006/relationships/image" Target="../media/image141.png"/><Relationship Id="rId97" Type="http://schemas.openxmlformats.org/officeDocument/2006/relationships/image" Target="../media/image162.png"/><Relationship Id="rId104" Type="http://schemas.openxmlformats.org/officeDocument/2006/relationships/image" Target="../media/image169.png"/><Relationship Id="rId120" Type="http://schemas.openxmlformats.org/officeDocument/2006/relationships/image" Target="../media/image185.png"/><Relationship Id="rId125" Type="http://schemas.openxmlformats.org/officeDocument/2006/relationships/image" Target="../media/image190.png"/><Relationship Id="rId7" Type="http://schemas.openxmlformats.org/officeDocument/2006/relationships/image" Target="../media/image73.png"/><Relationship Id="rId71" Type="http://schemas.openxmlformats.org/officeDocument/2006/relationships/image" Target="../media/image136.png"/><Relationship Id="rId92" Type="http://schemas.openxmlformats.org/officeDocument/2006/relationships/image" Target="../media/image157.png"/><Relationship Id="rId2" Type="http://schemas.openxmlformats.org/officeDocument/2006/relationships/image" Target="../media/image68.png"/><Relationship Id="rId29" Type="http://schemas.openxmlformats.org/officeDocument/2006/relationships/image" Target="../media/image95.png"/><Relationship Id="rId24" Type="http://schemas.openxmlformats.org/officeDocument/2006/relationships/image" Target="../media/image90.gif"/><Relationship Id="rId40" Type="http://schemas.openxmlformats.org/officeDocument/2006/relationships/image" Target="../media/image106.png"/><Relationship Id="rId45" Type="http://schemas.openxmlformats.org/officeDocument/2006/relationships/image" Target="../media/image111.png"/><Relationship Id="rId66" Type="http://schemas.openxmlformats.org/officeDocument/2006/relationships/image" Target="../media/image131.jpeg"/><Relationship Id="rId87" Type="http://schemas.openxmlformats.org/officeDocument/2006/relationships/image" Target="../media/image152.png"/><Relationship Id="rId110" Type="http://schemas.openxmlformats.org/officeDocument/2006/relationships/image" Target="../media/image175.png"/><Relationship Id="rId115" Type="http://schemas.openxmlformats.org/officeDocument/2006/relationships/image" Target="../media/image180.svg"/><Relationship Id="rId61" Type="http://schemas.openxmlformats.org/officeDocument/2006/relationships/image" Target="../media/image126.png"/><Relationship Id="rId82" Type="http://schemas.openxmlformats.org/officeDocument/2006/relationships/image" Target="../media/image147.png"/><Relationship Id="rId19" Type="http://schemas.openxmlformats.org/officeDocument/2006/relationships/image" Target="../media/image85.png"/><Relationship Id="rId14" Type="http://schemas.openxmlformats.org/officeDocument/2006/relationships/image" Target="../media/image80.png"/><Relationship Id="rId30" Type="http://schemas.openxmlformats.org/officeDocument/2006/relationships/image" Target="../media/image96.png"/><Relationship Id="rId35" Type="http://schemas.openxmlformats.org/officeDocument/2006/relationships/image" Target="../media/image101.svg"/><Relationship Id="rId56" Type="http://schemas.openxmlformats.org/officeDocument/2006/relationships/image" Target="../media/image122.png"/><Relationship Id="rId77" Type="http://schemas.openxmlformats.org/officeDocument/2006/relationships/image" Target="../media/image142.png"/><Relationship Id="rId100" Type="http://schemas.openxmlformats.org/officeDocument/2006/relationships/image" Target="../media/image165.jpeg"/><Relationship Id="rId105" Type="http://schemas.openxmlformats.org/officeDocument/2006/relationships/image" Target="../media/image170.png"/><Relationship Id="rId8" Type="http://schemas.openxmlformats.org/officeDocument/2006/relationships/image" Target="../media/image74.png"/><Relationship Id="rId51" Type="http://schemas.openxmlformats.org/officeDocument/2006/relationships/image" Target="../media/image117.png"/><Relationship Id="rId72" Type="http://schemas.openxmlformats.org/officeDocument/2006/relationships/image" Target="../media/image137.png"/><Relationship Id="rId93" Type="http://schemas.openxmlformats.org/officeDocument/2006/relationships/image" Target="../media/image158.tiff"/><Relationship Id="rId98" Type="http://schemas.openxmlformats.org/officeDocument/2006/relationships/image" Target="../media/image163.jpeg"/><Relationship Id="rId121" Type="http://schemas.openxmlformats.org/officeDocument/2006/relationships/image" Target="../media/image186.jpeg"/><Relationship Id="rId3" Type="http://schemas.openxmlformats.org/officeDocument/2006/relationships/image" Target="../media/image69.png"/><Relationship Id="rId25" Type="http://schemas.openxmlformats.org/officeDocument/2006/relationships/image" Target="../media/image91.png"/><Relationship Id="rId46" Type="http://schemas.openxmlformats.org/officeDocument/2006/relationships/image" Target="../media/image112.svg"/><Relationship Id="rId67" Type="http://schemas.openxmlformats.org/officeDocument/2006/relationships/image" Target="../media/image132.png"/><Relationship Id="rId116" Type="http://schemas.openxmlformats.org/officeDocument/2006/relationships/image" Target="../media/image181.png"/><Relationship Id="rId20" Type="http://schemas.openxmlformats.org/officeDocument/2006/relationships/image" Target="../media/image86.png"/><Relationship Id="rId41" Type="http://schemas.openxmlformats.org/officeDocument/2006/relationships/image" Target="../media/image107.png"/><Relationship Id="rId62" Type="http://schemas.openxmlformats.org/officeDocument/2006/relationships/image" Target="../media/image127.png"/><Relationship Id="rId83" Type="http://schemas.openxmlformats.org/officeDocument/2006/relationships/image" Target="../media/image148.png"/><Relationship Id="rId88" Type="http://schemas.openxmlformats.org/officeDocument/2006/relationships/image" Target="../media/image153.png"/><Relationship Id="rId111" Type="http://schemas.openxmlformats.org/officeDocument/2006/relationships/image" Target="../media/image176.png"/><Relationship Id="rId15" Type="http://schemas.openxmlformats.org/officeDocument/2006/relationships/image" Target="../media/image81.png"/><Relationship Id="rId36" Type="http://schemas.openxmlformats.org/officeDocument/2006/relationships/image" Target="../media/image102.png"/><Relationship Id="rId57" Type="http://schemas.openxmlformats.org/officeDocument/2006/relationships/image" Target="../media/image123.jpeg"/><Relationship Id="rId106" Type="http://schemas.openxmlformats.org/officeDocument/2006/relationships/image" Target="../media/image171.png"/><Relationship Id="rId10" Type="http://schemas.openxmlformats.org/officeDocument/2006/relationships/image" Target="../media/image76.png"/><Relationship Id="rId31" Type="http://schemas.openxmlformats.org/officeDocument/2006/relationships/image" Target="../media/image97.svg"/><Relationship Id="rId52" Type="http://schemas.openxmlformats.org/officeDocument/2006/relationships/image" Target="../media/image118.png"/><Relationship Id="rId73" Type="http://schemas.openxmlformats.org/officeDocument/2006/relationships/image" Target="../media/image138.jpeg"/><Relationship Id="rId78" Type="http://schemas.openxmlformats.org/officeDocument/2006/relationships/image" Target="../media/image143.jpeg"/><Relationship Id="rId94" Type="http://schemas.openxmlformats.org/officeDocument/2006/relationships/image" Target="../media/image159.jpeg"/><Relationship Id="rId99" Type="http://schemas.openxmlformats.org/officeDocument/2006/relationships/image" Target="../media/image164.png"/><Relationship Id="rId101" Type="http://schemas.openxmlformats.org/officeDocument/2006/relationships/image" Target="../media/image166.jpeg"/><Relationship Id="rId122" Type="http://schemas.openxmlformats.org/officeDocument/2006/relationships/image" Target="../media/image187.jpeg"/><Relationship Id="rId4" Type="http://schemas.openxmlformats.org/officeDocument/2006/relationships/image" Target="../media/image70.png"/><Relationship Id="rId9"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hyperlink" Target="https://oneapi.io/" TargetMode="External"/><Relationship Id="rId2" Type="http://schemas.openxmlformats.org/officeDocument/2006/relationships/hyperlink" Target="https://software.intel.com/"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195.svg"/><Relationship Id="rId3" Type="http://schemas.openxmlformats.org/officeDocument/2006/relationships/image" Target="../media/image66.png"/><Relationship Id="rId7" Type="http://schemas.openxmlformats.org/officeDocument/2006/relationships/image" Target="../media/image194.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93.svg"/><Relationship Id="rId5" Type="http://schemas.openxmlformats.org/officeDocument/2006/relationships/image" Target="../media/image192.png"/><Relationship Id="rId4" Type="http://schemas.openxmlformats.org/officeDocument/2006/relationships/image" Target="../media/image67.svg"/></Relationships>
</file>

<file path=ppt/slides/_rels/slide28.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204.png"/><Relationship Id="rId18" Type="http://schemas.openxmlformats.org/officeDocument/2006/relationships/image" Target="../media/image209.png"/><Relationship Id="rId26" Type="http://schemas.openxmlformats.org/officeDocument/2006/relationships/image" Target="../media/image214.png"/><Relationship Id="rId3" Type="http://schemas.openxmlformats.org/officeDocument/2006/relationships/image" Target="../media/image196.png"/><Relationship Id="rId21" Type="http://schemas.openxmlformats.org/officeDocument/2006/relationships/image" Target="../media/image211.png"/><Relationship Id="rId7" Type="http://schemas.openxmlformats.org/officeDocument/2006/relationships/image" Target="../media/image200.png"/><Relationship Id="rId12" Type="http://schemas.openxmlformats.org/officeDocument/2006/relationships/image" Target="../media/image203.png"/><Relationship Id="rId17" Type="http://schemas.openxmlformats.org/officeDocument/2006/relationships/image" Target="../media/image208.png"/><Relationship Id="rId25" Type="http://schemas.microsoft.com/office/2007/relationships/hdphoto" Target="../media/hdphoto16.wdp"/><Relationship Id="rId2" Type="http://schemas.openxmlformats.org/officeDocument/2006/relationships/slideLayout" Target="../slideLayouts/slideLayout5.xml"/><Relationship Id="rId16" Type="http://schemas.openxmlformats.org/officeDocument/2006/relationships/image" Target="../media/image207.png"/><Relationship Id="rId20" Type="http://schemas.openxmlformats.org/officeDocument/2006/relationships/image" Target="../media/image210.png"/><Relationship Id="rId29" Type="http://schemas.microsoft.com/office/2007/relationships/hdphoto" Target="../media/hdphoto18.wdp"/><Relationship Id="rId1" Type="http://schemas.openxmlformats.org/officeDocument/2006/relationships/tags" Target="../tags/tag1.xml"/><Relationship Id="rId6" Type="http://schemas.openxmlformats.org/officeDocument/2006/relationships/image" Target="../media/image199.png"/><Relationship Id="rId11" Type="http://schemas.microsoft.com/office/2007/relationships/hdphoto" Target="../media/hdphoto13.wdp"/><Relationship Id="rId24" Type="http://schemas.openxmlformats.org/officeDocument/2006/relationships/image" Target="../media/image213.png"/><Relationship Id="rId5" Type="http://schemas.openxmlformats.org/officeDocument/2006/relationships/image" Target="../media/image198.png"/><Relationship Id="rId15" Type="http://schemas.openxmlformats.org/officeDocument/2006/relationships/image" Target="../media/image206.png"/><Relationship Id="rId23" Type="http://schemas.microsoft.com/office/2007/relationships/hdphoto" Target="../media/hdphoto15.wdp"/><Relationship Id="rId28" Type="http://schemas.openxmlformats.org/officeDocument/2006/relationships/image" Target="../media/image215.png"/><Relationship Id="rId10" Type="http://schemas.openxmlformats.org/officeDocument/2006/relationships/image" Target="../media/image202.png"/><Relationship Id="rId19" Type="http://schemas.microsoft.com/office/2007/relationships/hdphoto" Target="../media/hdphoto14.wdp"/><Relationship Id="rId31" Type="http://schemas.microsoft.com/office/2007/relationships/hdphoto" Target="../media/hdphoto19.wdp"/><Relationship Id="rId4" Type="http://schemas.openxmlformats.org/officeDocument/2006/relationships/image" Target="../media/image197.jpeg"/><Relationship Id="rId9" Type="http://schemas.openxmlformats.org/officeDocument/2006/relationships/image" Target="../media/image201.png"/><Relationship Id="rId14" Type="http://schemas.openxmlformats.org/officeDocument/2006/relationships/image" Target="../media/image205.png"/><Relationship Id="rId22" Type="http://schemas.openxmlformats.org/officeDocument/2006/relationships/image" Target="../media/image212.png"/><Relationship Id="rId27" Type="http://schemas.microsoft.com/office/2007/relationships/hdphoto" Target="../media/hdphoto17.wdp"/><Relationship Id="rId30" Type="http://schemas.openxmlformats.org/officeDocument/2006/relationships/image" Target="../media/image2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3" Type="http://schemas.openxmlformats.org/officeDocument/2006/relationships/image" Target="../media/image17.png"/><Relationship Id="rId18" Type="http://schemas.microsoft.com/office/2007/relationships/hdphoto" Target="../media/hdphoto6.wdp"/><Relationship Id="rId26" Type="http://schemas.openxmlformats.org/officeDocument/2006/relationships/image" Target="../media/image27.png"/><Relationship Id="rId39" Type="http://schemas.openxmlformats.org/officeDocument/2006/relationships/image" Target="../media/image38.png"/><Relationship Id="rId21" Type="http://schemas.openxmlformats.org/officeDocument/2006/relationships/image" Target="../media/image23.png"/><Relationship Id="rId34" Type="http://schemas.openxmlformats.org/officeDocument/2006/relationships/image" Target="../media/image33.svg"/><Relationship Id="rId7" Type="http://schemas.openxmlformats.org/officeDocument/2006/relationships/image" Target="../media/image13.png"/><Relationship Id="rId12" Type="http://schemas.microsoft.com/office/2007/relationships/hdphoto" Target="../media/hdphoto4.wdp"/><Relationship Id="rId17" Type="http://schemas.openxmlformats.org/officeDocument/2006/relationships/image" Target="../media/image20.png"/><Relationship Id="rId25" Type="http://schemas.openxmlformats.org/officeDocument/2006/relationships/image" Target="../media/image26.png"/><Relationship Id="rId33" Type="http://schemas.openxmlformats.org/officeDocument/2006/relationships/image" Target="../media/image32.png"/><Relationship Id="rId38" Type="http://schemas.openxmlformats.org/officeDocument/2006/relationships/image" Target="../media/image37.png"/><Relationship Id="rId2" Type="http://schemas.openxmlformats.org/officeDocument/2006/relationships/image" Target="../media/image10.png"/><Relationship Id="rId16" Type="http://schemas.microsoft.com/office/2007/relationships/hdphoto" Target="../media/hdphoto5.wdp"/><Relationship Id="rId20" Type="http://schemas.openxmlformats.org/officeDocument/2006/relationships/image" Target="../media/image22.png"/><Relationship Id="rId29" Type="http://schemas.openxmlformats.org/officeDocument/2006/relationships/image" Target="../media/image29.png"/><Relationship Id="rId1" Type="http://schemas.openxmlformats.org/officeDocument/2006/relationships/slideLayout" Target="../slideLayouts/slideLayout5.xml"/><Relationship Id="rId6" Type="http://schemas.microsoft.com/office/2007/relationships/hdphoto" Target="../media/hdphoto2.wdp"/><Relationship Id="rId11" Type="http://schemas.openxmlformats.org/officeDocument/2006/relationships/image" Target="../media/image16.png"/><Relationship Id="rId24" Type="http://schemas.openxmlformats.org/officeDocument/2006/relationships/image" Target="../media/image25.png"/><Relationship Id="rId32" Type="http://schemas.openxmlformats.org/officeDocument/2006/relationships/image" Target="../media/image31.png"/><Relationship Id="rId37" Type="http://schemas.openxmlformats.org/officeDocument/2006/relationships/image" Target="../media/image36.png"/><Relationship Id="rId5" Type="http://schemas.openxmlformats.org/officeDocument/2006/relationships/image" Target="../media/image12.png"/><Relationship Id="rId15" Type="http://schemas.openxmlformats.org/officeDocument/2006/relationships/image" Target="../media/image19.png"/><Relationship Id="rId23" Type="http://schemas.openxmlformats.org/officeDocument/2006/relationships/image" Target="../media/image24.png"/><Relationship Id="rId28" Type="http://schemas.microsoft.com/office/2007/relationships/hdphoto" Target="../media/hdphoto8.wdp"/><Relationship Id="rId36" Type="http://schemas.openxmlformats.org/officeDocument/2006/relationships/image" Target="../media/image35.png"/><Relationship Id="rId10" Type="http://schemas.microsoft.com/office/2007/relationships/hdphoto" Target="../media/hdphoto3.wdp"/><Relationship Id="rId19" Type="http://schemas.openxmlformats.org/officeDocument/2006/relationships/image" Target="../media/image21.png"/><Relationship Id="rId31" Type="http://schemas.openxmlformats.org/officeDocument/2006/relationships/image" Target="../media/image30.jpeg"/><Relationship Id="rId4" Type="http://schemas.openxmlformats.org/officeDocument/2006/relationships/image" Target="../media/image11.png"/><Relationship Id="rId9" Type="http://schemas.openxmlformats.org/officeDocument/2006/relationships/image" Target="../media/image15.png"/><Relationship Id="rId14" Type="http://schemas.openxmlformats.org/officeDocument/2006/relationships/image" Target="../media/image18.gif"/><Relationship Id="rId22" Type="http://schemas.microsoft.com/office/2007/relationships/hdphoto" Target="../media/hdphoto7.wdp"/><Relationship Id="rId27" Type="http://schemas.openxmlformats.org/officeDocument/2006/relationships/image" Target="../media/image28.png"/><Relationship Id="rId30" Type="http://schemas.microsoft.com/office/2007/relationships/hdphoto" Target="../media/hdphoto9.wdp"/><Relationship Id="rId35" Type="http://schemas.openxmlformats.org/officeDocument/2006/relationships/image" Target="../media/image34.png"/><Relationship Id="rId8" Type="http://schemas.openxmlformats.org/officeDocument/2006/relationships/image" Target="../media/image14.png"/><Relationship Id="rId3"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5.xml"/><Relationship Id="rId6" Type="http://schemas.microsoft.com/office/2007/relationships/hdphoto" Target="../media/hdphoto10.wdp"/><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AAD4C2-91D4-4CDF-927A-0E358EC3780F}"/>
              </a:ext>
            </a:extLst>
          </p:cNvPr>
          <p:cNvSpPr>
            <a:spLocks noGrp="1"/>
          </p:cNvSpPr>
          <p:nvPr>
            <p:ph type="ctrTitle"/>
          </p:nvPr>
        </p:nvSpPr>
        <p:spPr>
          <a:xfrm>
            <a:off x="926952" y="3159389"/>
            <a:ext cx="10099113" cy="937419"/>
          </a:xfrm>
        </p:spPr>
        <p:txBody>
          <a:bodyPr>
            <a:normAutofit fontScale="90000"/>
          </a:bodyPr>
          <a:lstStyle/>
          <a:p>
            <a:pPr marL="0" marR="0" lvl="0" indent="0" defTabSz="914400" rtl="0" eaLnBrk="1" fontAlgn="auto" latinLnBrk="0" hangingPunct="1">
              <a:lnSpc>
                <a:spcPct val="85000"/>
              </a:lnSpc>
              <a:spcBef>
                <a:spcPts val="0"/>
              </a:spcBef>
              <a:spcAft>
                <a:spcPts val="0"/>
              </a:spcAft>
              <a:buClrTx/>
              <a:buSzTx/>
              <a:buFontTx/>
              <a:buNone/>
              <a:tabLst/>
              <a:defRPr/>
            </a:pPr>
            <a:r>
              <a:rPr kumimoji="0" lang="en-US" sz="6000" b="0" i="0" u="none" strike="noStrike" kern="0" cap="none" spc="0" normalizeH="0" baseline="0" noProof="0">
                <a:ln>
                  <a:noFill/>
                </a:ln>
                <a:effectLst/>
                <a:uLnTx/>
                <a:uFillTx/>
                <a:latin typeface="+mn-lt"/>
                <a:cs typeface="Arial"/>
              </a:rPr>
              <a:t>Building a </a:t>
            </a:r>
            <a:r>
              <a:rPr kumimoji="0" lang="en-US" sz="6000" b="0" i="0" u="none" strike="noStrike" kern="0" cap="none" spc="0" normalizeH="0" baseline="0" noProof="0">
                <a:ln>
                  <a:noFill/>
                </a:ln>
                <a:solidFill>
                  <a:schemeClr val="accent2">
                    <a:lumMod val="40000"/>
                    <a:lumOff val="60000"/>
                  </a:schemeClr>
                </a:solidFill>
                <a:effectLst/>
                <a:uLnTx/>
                <a:uFillTx/>
                <a:latin typeface="+mn-lt"/>
                <a:cs typeface="Arial"/>
              </a:rPr>
              <a:t>Productive</a:t>
            </a:r>
            <a:r>
              <a:rPr kumimoji="0" lang="en-US" sz="6000" b="0" i="0" u="none" strike="noStrike" kern="0" cap="none" spc="0" normalizeH="0" baseline="0" noProof="0">
                <a:ln>
                  <a:noFill/>
                </a:ln>
                <a:solidFill>
                  <a:srgbClr val="7BDEFF"/>
                </a:solidFill>
                <a:effectLst/>
                <a:uLnTx/>
                <a:uFillTx/>
                <a:latin typeface="+mn-lt"/>
                <a:cs typeface="Arial"/>
              </a:rPr>
              <a:t>, </a:t>
            </a:r>
            <a:r>
              <a:rPr lang="en-US" kern="0">
                <a:solidFill>
                  <a:srgbClr val="7BDEFF"/>
                </a:solidFill>
                <a:latin typeface="+mn-lt"/>
                <a:cs typeface="Arial"/>
              </a:rPr>
              <a:t>O</a:t>
            </a:r>
            <a:r>
              <a:rPr lang="en-US">
                <a:solidFill>
                  <a:srgbClr val="7BDEFF"/>
                </a:solidFill>
                <a:latin typeface="+mn-lt"/>
                <a:cs typeface="Arial"/>
              </a:rPr>
              <a:t>pen</a:t>
            </a:r>
            <a:r>
              <a:rPr kumimoji="0" lang="en-US" sz="6000" b="0" i="0" u="none" strike="noStrike" kern="0" cap="none" spc="0" normalizeH="0" baseline="0" noProof="0">
                <a:ln>
                  <a:noFill/>
                </a:ln>
                <a:solidFill>
                  <a:srgbClr val="7BDEFF"/>
                </a:solidFill>
                <a:effectLst/>
                <a:uLnTx/>
                <a:uFillTx/>
                <a:latin typeface="+mn-lt"/>
                <a:cs typeface="Arial"/>
              </a:rPr>
              <a:t>, </a:t>
            </a:r>
            <a:r>
              <a:rPr kumimoji="0" lang="en-US" sz="6000" b="0" i="0" u="none" strike="noStrike" kern="0" cap="none" spc="140" normalizeH="0" baseline="0" noProof="0">
                <a:ln>
                  <a:noFill/>
                </a:ln>
                <a:solidFill>
                  <a:schemeClr val="accent2">
                    <a:lumMod val="40000"/>
                    <a:lumOff val="60000"/>
                  </a:schemeClr>
                </a:solidFill>
                <a:effectLst/>
                <a:uLnTx/>
                <a:uFillTx/>
                <a:latin typeface="+mn-lt"/>
                <a:cs typeface="Arial"/>
              </a:rPr>
              <a:t>Accelerated</a:t>
            </a:r>
            <a:r>
              <a:rPr lang="en-US" spc="140">
                <a:solidFill>
                  <a:schemeClr val="accent2">
                    <a:lumMod val="40000"/>
                    <a:lumOff val="60000"/>
                  </a:schemeClr>
                </a:solidFill>
                <a:latin typeface="+mn-lt"/>
                <a:cs typeface="Arial"/>
              </a:rPr>
              <a:t> Programming </a:t>
            </a:r>
            <a:r>
              <a:rPr lang="en-US" kern="0">
                <a:latin typeface="+mn-lt"/>
                <a:cs typeface="Arial"/>
              </a:rPr>
              <a:t>Model</a:t>
            </a:r>
            <a:r>
              <a:rPr kumimoji="0" lang="en-US" sz="6000" b="0" i="0" u="none" strike="noStrike" kern="0" cap="none" spc="0" normalizeH="0" baseline="0" noProof="0">
                <a:ln>
                  <a:noFill/>
                </a:ln>
                <a:effectLst/>
                <a:uLnTx/>
                <a:uFillTx/>
                <a:latin typeface="+mn-lt"/>
                <a:cs typeface="Arial"/>
              </a:rPr>
              <a:t> for Now and the Future</a:t>
            </a:r>
          </a:p>
        </p:txBody>
      </p:sp>
      <p:sp>
        <p:nvSpPr>
          <p:cNvPr id="4" name="Subtitle 3">
            <a:extLst>
              <a:ext uri="{FF2B5EF4-FFF2-40B4-BE49-F238E27FC236}">
                <a16:creationId xmlns:a16="http://schemas.microsoft.com/office/drawing/2014/main" id="{9C04DECB-0709-41D2-BA0E-93BBA0FDA5CD}"/>
              </a:ext>
            </a:extLst>
          </p:cNvPr>
          <p:cNvSpPr>
            <a:spLocks noGrp="1"/>
          </p:cNvSpPr>
          <p:nvPr>
            <p:ph type="subTitle" idx="1"/>
          </p:nvPr>
        </p:nvSpPr>
        <p:spPr>
          <a:xfrm>
            <a:off x="926953" y="4188884"/>
            <a:ext cx="9110749" cy="1655762"/>
          </a:xfrm>
        </p:spPr>
        <p:txBody>
          <a:bodyPr/>
          <a:lstStyle/>
          <a:p>
            <a:r>
              <a:rPr lang="en-US"/>
              <a:t>Joe Curley, Intel VP, GM Software Products &amp; Ecosystem</a:t>
            </a:r>
          </a:p>
          <a:p>
            <a:r>
              <a:rPr lang="en-US" sz="1800"/>
              <a:t>Software Advanced Technology Group, Intel</a:t>
            </a:r>
          </a:p>
        </p:txBody>
      </p:sp>
    </p:spTree>
    <p:extLst>
      <p:ext uri="{BB962C8B-B14F-4D97-AF65-F5344CB8AC3E}">
        <p14:creationId xmlns:p14="http://schemas.microsoft.com/office/powerpoint/2010/main" val="3881629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07B34-D54F-4ECE-A26A-56F41EC36868}"/>
              </a:ext>
            </a:extLst>
          </p:cNvPr>
          <p:cNvSpPr>
            <a:spLocks noGrp="1"/>
          </p:cNvSpPr>
          <p:nvPr>
            <p:ph type="title"/>
          </p:nvPr>
        </p:nvSpPr>
        <p:spPr/>
        <p:txBody>
          <a:bodyPr>
            <a:normAutofit/>
          </a:bodyPr>
          <a:lstStyle/>
          <a:p>
            <a:pPr algn="ctr"/>
            <a:r>
              <a:rPr kumimoji="0" lang="en-US" sz="3600" b="0" i="0" u="none" strike="noStrike" kern="1200" cap="none" spc="0" normalizeH="0" baseline="0" noProof="0">
                <a:ln>
                  <a:noFill/>
                </a:ln>
                <a:effectLst/>
                <a:uLnTx/>
                <a:uFillTx/>
              </a:rPr>
              <a:t>Standards </a:t>
            </a:r>
            <a:r>
              <a:rPr lang="en-US" sz="3600"/>
              <a:t>Drive Scale</a:t>
            </a:r>
            <a:r>
              <a:rPr kumimoji="0" lang="en-US" sz="3600" b="0" i="0" u="none" strike="noStrike" kern="1200" cap="none" spc="0" normalizeH="0" baseline="0" noProof="0">
                <a:ln>
                  <a:noFill/>
                </a:ln>
                <a:effectLst/>
                <a:uLnTx/>
                <a:uFillTx/>
              </a:rPr>
              <a:t> for </a:t>
            </a:r>
            <a:r>
              <a:rPr lang="en-US" sz="3600"/>
              <a:t>Accelerated</a:t>
            </a:r>
            <a:r>
              <a:rPr kumimoji="0" lang="en-US" sz="3600" b="0" i="0" u="none" strike="noStrike" kern="1200" cap="none" spc="0" normalizeH="0" baseline="0" noProof="0">
                <a:ln>
                  <a:noFill/>
                </a:ln>
                <a:effectLst/>
                <a:uLnTx/>
                <a:uFillTx/>
              </a:rPr>
              <a:t> </a:t>
            </a:r>
            <a:r>
              <a:rPr lang="en-US" sz="3600"/>
              <a:t>Computing </a:t>
            </a:r>
          </a:p>
        </p:txBody>
      </p:sp>
      <p:sp>
        <p:nvSpPr>
          <p:cNvPr id="127" name="TextBox 126">
            <a:extLst>
              <a:ext uri="{FF2B5EF4-FFF2-40B4-BE49-F238E27FC236}">
                <a16:creationId xmlns:a16="http://schemas.microsoft.com/office/drawing/2014/main" id="{B2DE86E2-3AB3-5EDE-410C-507BD65BB378}"/>
              </a:ext>
            </a:extLst>
          </p:cNvPr>
          <p:cNvSpPr txBox="1"/>
          <p:nvPr/>
        </p:nvSpPr>
        <p:spPr>
          <a:xfrm>
            <a:off x="1435493" y="5779743"/>
            <a:ext cx="9004647" cy="369332"/>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68B5"/>
                </a:solidFill>
                <a:effectLst/>
                <a:uLnTx/>
                <a:uFillTx/>
                <a:latin typeface="IntelOne Display Light" panose="020B0403020203020204" pitchFamily="34" charset="0"/>
                <a:cs typeface="Arial"/>
              </a:rPr>
              <a:t>A common source for diverse accelerators </a:t>
            </a:r>
          </a:p>
        </p:txBody>
      </p:sp>
      <p:sp>
        <p:nvSpPr>
          <p:cNvPr id="4" name="!!aboxd">
            <a:extLst>
              <a:ext uri="{FF2B5EF4-FFF2-40B4-BE49-F238E27FC236}">
                <a16:creationId xmlns:a16="http://schemas.microsoft.com/office/drawing/2014/main" id="{17E2A06F-94F6-9062-952A-95AE060FCB40}"/>
              </a:ext>
            </a:extLst>
          </p:cNvPr>
          <p:cNvSpPr/>
          <p:nvPr/>
        </p:nvSpPr>
        <p:spPr>
          <a:xfrm>
            <a:off x="1435494" y="1647219"/>
            <a:ext cx="8912639" cy="388201"/>
          </a:xfrm>
          <a:prstGeom prst="rect">
            <a:avLst/>
          </a:prstGeom>
          <a:solidFill>
            <a:srgbClr val="00285A"/>
          </a:solidFill>
          <a:ln w="38100" cap="flat">
            <a:no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IntelOne Display Medium" panose="020B0703020203020204" pitchFamily="34" charset="0"/>
                <a:ea typeface="Intel Clear" panose="020B0604020203020204" pitchFamily="34" charset="0"/>
                <a:cs typeface="Intel Clear" panose="020B0604020203020204" pitchFamily="34" charset="0"/>
                <a:sym typeface="Intel Clear Bold"/>
              </a:rPr>
              <a:t>APPLICATIONS</a:t>
            </a:r>
          </a:p>
        </p:txBody>
      </p:sp>
      <p:sp>
        <p:nvSpPr>
          <p:cNvPr id="5" name="!!hboxc">
            <a:extLst>
              <a:ext uri="{FF2B5EF4-FFF2-40B4-BE49-F238E27FC236}">
                <a16:creationId xmlns:a16="http://schemas.microsoft.com/office/drawing/2014/main" id="{57522663-752C-30B0-89BC-11909BC6FBC1}"/>
              </a:ext>
            </a:extLst>
          </p:cNvPr>
          <p:cNvSpPr/>
          <p:nvPr/>
        </p:nvSpPr>
        <p:spPr>
          <a:xfrm>
            <a:off x="8499013" y="5184129"/>
            <a:ext cx="1849120" cy="448401"/>
          </a:xfrm>
          <a:prstGeom prst="rect">
            <a:avLst/>
          </a:prstGeom>
          <a:solidFill>
            <a:srgbClr val="00285A"/>
          </a:solidFill>
          <a:ln w="12700" cap="flat">
            <a:noFill/>
            <a:miter lim="400000"/>
          </a:ln>
          <a:effectLst/>
        </p:spPr>
        <p:txBody>
          <a:bodyPr wrap="square" lIns="72000" tIns="22858" rIns="72000" bIns="22858" numCol="1"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prstClr val="white"/>
                </a:solidFill>
                <a:effectLst/>
                <a:uLnTx/>
                <a:uFillTx/>
                <a:latin typeface="IntelOne Display Medium" panose="020B0703020203020204" pitchFamily="34" charset="0"/>
                <a:ea typeface="Intel Clear" panose="020B0604020203020204" pitchFamily="34" charset="0"/>
                <a:cs typeface="Intel Clear" panose="020B0604020203020204" pitchFamily="34" charset="0"/>
                <a:sym typeface="Calibri"/>
              </a:rPr>
              <a:t>FPGA</a:t>
            </a:r>
          </a:p>
        </p:txBody>
      </p:sp>
      <p:sp>
        <p:nvSpPr>
          <p:cNvPr id="6" name="!!fbboxd">
            <a:extLst>
              <a:ext uri="{FF2B5EF4-FFF2-40B4-BE49-F238E27FC236}">
                <a16:creationId xmlns:a16="http://schemas.microsoft.com/office/drawing/2014/main" id="{0870C333-F500-2CD3-4CDB-A6CB3B28F321}"/>
              </a:ext>
            </a:extLst>
          </p:cNvPr>
          <p:cNvSpPr/>
          <p:nvPr/>
        </p:nvSpPr>
        <p:spPr>
          <a:xfrm>
            <a:off x="8502135" y="4282086"/>
            <a:ext cx="1836558" cy="388897"/>
          </a:xfrm>
          <a:prstGeom prst="rect">
            <a:avLst/>
          </a:prstGeom>
          <a:noFill/>
          <a:ln w="6350" cap="flat">
            <a:solidFill>
              <a:schemeClr val="accent1">
                <a:alpha val="69804"/>
              </a:schemeClr>
            </a:solid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5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FW IP AND BIOS</a:t>
            </a:r>
            <a:endParaRPr kumimoji="0" lang="ru-RU" sz="850" b="0" i="0" u="none" strike="noStrike" kern="0" cap="none" spc="0" normalizeH="0" baseline="0" noProof="0">
              <a:ln>
                <a:noFill/>
              </a:ln>
              <a:solidFill>
                <a:srgbClr val="0068B5"/>
              </a:solidFill>
              <a:effectLst/>
              <a:uLnTx/>
              <a:uFillTx/>
              <a:ea typeface="Intel Clear" panose="020B0604020203020204" pitchFamily="34" charset="0"/>
              <a:cs typeface="Intel Clear" panose="020B0604020203020204" pitchFamily="34" charset="0"/>
              <a:sym typeface="Calibri"/>
            </a:endParaRPr>
          </a:p>
        </p:txBody>
      </p:sp>
      <p:sp>
        <p:nvSpPr>
          <p:cNvPr id="7" name="!!voboxd">
            <a:extLst>
              <a:ext uri="{FF2B5EF4-FFF2-40B4-BE49-F238E27FC236}">
                <a16:creationId xmlns:a16="http://schemas.microsoft.com/office/drawing/2014/main" id="{59A00F59-CE8B-202D-B812-CBECED4417A4}"/>
              </a:ext>
            </a:extLst>
          </p:cNvPr>
          <p:cNvSpPr/>
          <p:nvPr/>
        </p:nvSpPr>
        <p:spPr>
          <a:xfrm>
            <a:off x="8502135" y="3408666"/>
            <a:ext cx="1835863" cy="389129"/>
          </a:xfrm>
          <a:prstGeom prst="rect">
            <a:avLst/>
          </a:prstGeom>
          <a:noFill/>
          <a:ln w="6350" cap="flat">
            <a:solidFill>
              <a:schemeClr val="accent1">
                <a:alpha val="69804"/>
              </a:schemeClr>
            </a:solid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5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VIRTUALIZATION/</a:t>
            </a:r>
            <a:br>
              <a:rPr kumimoji="0" lang="en-US" sz="85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br>
            <a:r>
              <a:rPr kumimoji="0" lang="en-US" sz="85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ORCHESTRATION </a:t>
            </a:r>
            <a:endParaRPr kumimoji="0" lang="ru-RU" sz="850" b="0" i="0" u="none" strike="noStrike" kern="0" cap="none" spc="0" normalizeH="0" baseline="0" noProof="0">
              <a:ln>
                <a:noFill/>
              </a:ln>
              <a:solidFill>
                <a:srgbClr val="0068B5"/>
              </a:solidFill>
              <a:effectLst/>
              <a:uLnTx/>
              <a:uFillTx/>
              <a:ea typeface="Intel Clear" panose="020B0604020203020204" pitchFamily="34" charset="0"/>
              <a:cs typeface="Intel Clear" panose="020B0604020203020204" pitchFamily="34" charset="0"/>
              <a:sym typeface="Calibri"/>
            </a:endParaRPr>
          </a:p>
        </p:txBody>
      </p:sp>
      <p:sp>
        <p:nvSpPr>
          <p:cNvPr id="8" name="!!dboxd">
            <a:extLst>
              <a:ext uri="{FF2B5EF4-FFF2-40B4-BE49-F238E27FC236}">
                <a16:creationId xmlns:a16="http://schemas.microsoft.com/office/drawing/2014/main" id="{2BC71F63-10F9-F3C3-46FD-7A967ED5566F}"/>
              </a:ext>
            </a:extLst>
          </p:cNvPr>
          <p:cNvSpPr/>
          <p:nvPr/>
        </p:nvSpPr>
        <p:spPr>
          <a:xfrm>
            <a:off x="8501440" y="4720568"/>
            <a:ext cx="1836558" cy="388897"/>
          </a:xfrm>
          <a:prstGeom prst="rect">
            <a:avLst/>
          </a:prstGeom>
          <a:noFill/>
          <a:ln w="6350" cap="flat">
            <a:solidFill>
              <a:schemeClr val="accent1">
                <a:alpha val="69804"/>
              </a:schemeClr>
            </a:solid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5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DRIVERS</a:t>
            </a:r>
            <a:endParaRPr kumimoji="0" lang="ru-RU" sz="850" b="0" i="0" u="none" strike="noStrike" kern="0" cap="none" spc="0" normalizeH="0" baseline="0" noProof="0">
              <a:ln>
                <a:noFill/>
              </a:ln>
              <a:solidFill>
                <a:srgbClr val="0068B5"/>
              </a:solidFill>
              <a:effectLst/>
              <a:uLnTx/>
              <a:uFillTx/>
              <a:ea typeface="Intel Clear" panose="020B0604020203020204" pitchFamily="34" charset="0"/>
              <a:cs typeface="Intel Clear" panose="020B0604020203020204" pitchFamily="34" charset="0"/>
              <a:sym typeface="Calibri"/>
            </a:endParaRPr>
          </a:p>
        </p:txBody>
      </p:sp>
      <p:sp>
        <p:nvSpPr>
          <p:cNvPr id="9" name="!!odboxd">
            <a:extLst>
              <a:ext uri="{FF2B5EF4-FFF2-40B4-BE49-F238E27FC236}">
                <a16:creationId xmlns:a16="http://schemas.microsoft.com/office/drawing/2014/main" id="{AE86E141-5A70-EDA8-82A1-A738A8EFA69A}"/>
              </a:ext>
            </a:extLst>
          </p:cNvPr>
          <p:cNvSpPr/>
          <p:nvPr/>
        </p:nvSpPr>
        <p:spPr>
          <a:xfrm>
            <a:off x="8502134" y="3848351"/>
            <a:ext cx="1836559" cy="388897"/>
          </a:xfrm>
          <a:prstGeom prst="rect">
            <a:avLst/>
          </a:prstGeom>
          <a:noFill/>
          <a:ln w="6350" cap="flat">
            <a:solidFill>
              <a:schemeClr val="accent1">
                <a:alpha val="69804"/>
              </a:schemeClr>
            </a:solid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5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OS</a:t>
            </a:r>
            <a:endParaRPr kumimoji="0" lang="ru-RU" sz="850" b="0" i="0" u="none" strike="noStrike" kern="0" cap="none" spc="0" normalizeH="0" baseline="0" noProof="0">
              <a:ln>
                <a:noFill/>
              </a:ln>
              <a:solidFill>
                <a:srgbClr val="0068B5"/>
              </a:solidFill>
              <a:effectLst/>
              <a:uLnTx/>
              <a:uFillTx/>
              <a:ea typeface="Intel Clear" panose="020B0604020203020204" pitchFamily="34" charset="0"/>
              <a:cs typeface="Intel Clear" panose="020B0604020203020204" pitchFamily="34" charset="0"/>
              <a:sym typeface="Calibri"/>
            </a:endParaRPr>
          </a:p>
        </p:txBody>
      </p:sp>
      <p:sp>
        <p:nvSpPr>
          <p:cNvPr id="10" name="!!aboxd">
            <a:extLst>
              <a:ext uri="{FF2B5EF4-FFF2-40B4-BE49-F238E27FC236}">
                <a16:creationId xmlns:a16="http://schemas.microsoft.com/office/drawing/2014/main" id="{051B7574-0FB4-69AA-08BB-592DA0573299}"/>
              </a:ext>
            </a:extLst>
          </p:cNvPr>
          <p:cNvSpPr/>
          <p:nvPr/>
        </p:nvSpPr>
        <p:spPr>
          <a:xfrm>
            <a:off x="1435494" y="1225470"/>
            <a:ext cx="8912639" cy="390525"/>
          </a:xfrm>
          <a:prstGeom prst="rect">
            <a:avLst/>
          </a:prstGeom>
          <a:solidFill>
            <a:srgbClr val="00285A"/>
          </a:solidFill>
          <a:ln w="38100" cap="flat">
            <a:no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IntelOne Display Medium" panose="020B0703020203020204" pitchFamily="34" charset="0"/>
                <a:ea typeface="Intel Clear" panose="020B0604020203020204" pitchFamily="34" charset="0"/>
                <a:cs typeface="Intel Clear" panose="020B0604020203020204" pitchFamily="34" charset="0"/>
                <a:sym typeface="Intel Clear Bold"/>
              </a:rPr>
              <a:t>SERVICES AND SOLUTIONS</a:t>
            </a:r>
          </a:p>
        </p:txBody>
      </p:sp>
      <p:sp>
        <p:nvSpPr>
          <p:cNvPr id="11" name="!!fbboxd">
            <a:extLst>
              <a:ext uri="{FF2B5EF4-FFF2-40B4-BE49-F238E27FC236}">
                <a16:creationId xmlns:a16="http://schemas.microsoft.com/office/drawing/2014/main" id="{DC5A72C2-D491-76A3-96B4-38267F0F44A3}"/>
              </a:ext>
            </a:extLst>
          </p:cNvPr>
          <p:cNvSpPr/>
          <p:nvPr/>
        </p:nvSpPr>
        <p:spPr>
          <a:xfrm>
            <a:off x="6271598" y="4276984"/>
            <a:ext cx="1836558" cy="388897"/>
          </a:xfrm>
          <a:prstGeom prst="rect">
            <a:avLst/>
          </a:prstGeom>
          <a:noFill/>
          <a:ln w="6350" cap="flat">
            <a:solidFill>
              <a:schemeClr val="accent1">
                <a:alpha val="69804"/>
              </a:schemeClr>
            </a:solid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5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FW IP AND BIOS</a:t>
            </a:r>
            <a:endParaRPr kumimoji="0" lang="ru-RU" sz="850" b="0" i="0" u="none" strike="noStrike" kern="0" cap="none" spc="0" normalizeH="0" baseline="0" noProof="0">
              <a:ln>
                <a:noFill/>
              </a:ln>
              <a:solidFill>
                <a:srgbClr val="0068B5"/>
              </a:solidFill>
              <a:effectLst/>
              <a:uLnTx/>
              <a:uFillTx/>
              <a:ea typeface="Intel Clear" panose="020B0604020203020204" pitchFamily="34" charset="0"/>
              <a:cs typeface="Intel Clear" panose="020B0604020203020204" pitchFamily="34" charset="0"/>
              <a:sym typeface="Calibri"/>
            </a:endParaRPr>
          </a:p>
        </p:txBody>
      </p:sp>
      <p:sp>
        <p:nvSpPr>
          <p:cNvPr id="12" name="!!voboxd">
            <a:extLst>
              <a:ext uri="{FF2B5EF4-FFF2-40B4-BE49-F238E27FC236}">
                <a16:creationId xmlns:a16="http://schemas.microsoft.com/office/drawing/2014/main" id="{0A8D9DF3-3374-1DEB-D404-8ACA3179B26B}"/>
              </a:ext>
            </a:extLst>
          </p:cNvPr>
          <p:cNvSpPr/>
          <p:nvPr/>
        </p:nvSpPr>
        <p:spPr>
          <a:xfrm>
            <a:off x="6268119" y="3403564"/>
            <a:ext cx="1836558" cy="389129"/>
          </a:xfrm>
          <a:prstGeom prst="rect">
            <a:avLst/>
          </a:prstGeom>
          <a:noFill/>
          <a:ln w="6350" cap="flat">
            <a:solidFill>
              <a:schemeClr val="accent1">
                <a:alpha val="69804"/>
              </a:schemeClr>
            </a:solid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5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VIRTUALIZATION/</a:t>
            </a:r>
            <a:br>
              <a:rPr kumimoji="0" lang="en-US" sz="85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br>
            <a:r>
              <a:rPr kumimoji="0" lang="en-US" sz="85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ORCHESTRATION </a:t>
            </a:r>
            <a:endParaRPr kumimoji="0" lang="ru-RU" sz="850" b="0" i="0" u="none" strike="noStrike" kern="0" cap="none" spc="0" normalizeH="0" baseline="0" noProof="0">
              <a:ln>
                <a:noFill/>
              </a:ln>
              <a:solidFill>
                <a:srgbClr val="0068B5"/>
              </a:solidFill>
              <a:effectLst/>
              <a:uLnTx/>
              <a:uFillTx/>
              <a:ea typeface="Intel Clear" panose="020B0604020203020204" pitchFamily="34" charset="0"/>
              <a:cs typeface="Intel Clear" panose="020B0604020203020204" pitchFamily="34" charset="0"/>
              <a:sym typeface="Calibri"/>
            </a:endParaRPr>
          </a:p>
        </p:txBody>
      </p:sp>
      <p:sp>
        <p:nvSpPr>
          <p:cNvPr id="13" name="!!dboxd">
            <a:extLst>
              <a:ext uri="{FF2B5EF4-FFF2-40B4-BE49-F238E27FC236}">
                <a16:creationId xmlns:a16="http://schemas.microsoft.com/office/drawing/2014/main" id="{10697B89-FD54-B615-B423-3C5FA788F167}"/>
              </a:ext>
            </a:extLst>
          </p:cNvPr>
          <p:cNvSpPr/>
          <p:nvPr/>
        </p:nvSpPr>
        <p:spPr>
          <a:xfrm>
            <a:off x="6271598" y="4719461"/>
            <a:ext cx="1836558" cy="388897"/>
          </a:xfrm>
          <a:prstGeom prst="rect">
            <a:avLst/>
          </a:prstGeom>
          <a:noFill/>
          <a:ln w="6350" cap="flat">
            <a:solidFill>
              <a:schemeClr val="accent1">
                <a:alpha val="69804"/>
              </a:schemeClr>
            </a:solid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5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DRIVERS</a:t>
            </a:r>
            <a:endParaRPr kumimoji="0" lang="ru-RU" sz="850" b="0" i="0" u="none" strike="noStrike" kern="0" cap="none" spc="0" normalizeH="0" baseline="0" noProof="0">
              <a:ln>
                <a:noFill/>
              </a:ln>
              <a:solidFill>
                <a:srgbClr val="0068B5"/>
              </a:solidFill>
              <a:effectLst/>
              <a:uLnTx/>
              <a:uFillTx/>
              <a:ea typeface="Intel Clear" panose="020B0604020203020204" pitchFamily="34" charset="0"/>
              <a:cs typeface="Intel Clear" panose="020B0604020203020204" pitchFamily="34" charset="0"/>
              <a:sym typeface="Calibri"/>
            </a:endParaRPr>
          </a:p>
        </p:txBody>
      </p:sp>
      <p:sp>
        <p:nvSpPr>
          <p:cNvPr id="14" name="!!odboxd">
            <a:extLst>
              <a:ext uri="{FF2B5EF4-FFF2-40B4-BE49-F238E27FC236}">
                <a16:creationId xmlns:a16="http://schemas.microsoft.com/office/drawing/2014/main" id="{998BFF03-26A9-873A-4848-723E8C508BDB}"/>
              </a:ext>
            </a:extLst>
          </p:cNvPr>
          <p:cNvSpPr/>
          <p:nvPr/>
        </p:nvSpPr>
        <p:spPr>
          <a:xfrm>
            <a:off x="6268118" y="3843249"/>
            <a:ext cx="1836559" cy="388897"/>
          </a:xfrm>
          <a:prstGeom prst="rect">
            <a:avLst/>
          </a:prstGeom>
          <a:noFill/>
          <a:ln w="6350" cap="flat">
            <a:solidFill>
              <a:schemeClr val="accent1">
                <a:alpha val="69804"/>
              </a:schemeClr>
            </a:solid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5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OS</a:t>
            </a:r>
            <a:endParaRPr kumimoji="0" lang="ru-RU" sz="850" b="0" i="0" u="none" strike="noStrike" kern="0" cap="none" spc="0" normalizeH="0" baseline="0" noProof="0">
              <a:ln>
                <a:noFill/>
              </a:ln>
              <a:solidFill>
                <a:srgbClr val="0068B5"/>
              </a:solidFill>
              <a:effectLst/>
              <a:uLnTx/>
              <a:uFillTx/>
              <a:ea typeface="Intel Clear" panose="020B0604020203020204" pitchFamily="34" charset="0"/>
              <a:cs typeface="Intel Clear" panose="020B0604020203020204" pitchFamily="34" charset="0"/>
              <a:sym typeface="Calibri"/>
            </a:endParaRPr>
          </a:p>
        </p:txBody>
      </p:sp>
      <p:sp>
        <p:nvSpPr>
          <p:cNvPr id="15" name="!!fbboxd">
            <a:extLst>
              <a:ext uri="{FF2B5EF4-FFF2-40B4-BE49-F238E27FC236}">
                <a16:creationId xmlns:a16="http://schemas.microsoft.com/office/drawing/2014/main" id="{C5A383B4-10AC-C086-DB1B-8FA21C22CE34}"/>
              </a:ext>
            </a:extLst>
          </p:cNvPr>
          <p:cNvSpPr/>
          <p:nvPr/>
        </p:nvSpPr>
        <p:spPr>
          <a:xfrm>
            <a:off x="4022318" y="4290773"/>
            <a:ext cx="1836558" cy="388897"/>
          </a:xfrm>
          <a:prstGeom prst="rect">
            <a:avLst/>
          </a:prstGeom>
          <a:noFill/>
          <a:ln w="6350" cap="flat">
            <a:solidFill>
              <a:schemeClr val="accent1">
                <a:alpha val="69804"/>
              </a:schemeClr>
            </a:solid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5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FW IP AND BIOS</a:t>
            </a:r>
            <a:endParaRPr kumimoji="0" lang="ru-RU" sz="850" b="0" i="0" u="none" strike="noStrike" kern="0" cap="none" spc="0" normalizeH="0" baseline="0" noProof="0">
              <a:ln>
                <a:noFill/>
              </a:ln>
              <a:solidFill>
                <a:srgbClr val="0068B5"/>
              </a:solidFill>
              <a:effectLst/>
              <a:uLnTx/>
              <a:uFillTx/>
              <a:ea typeface="Intel Clear" panose="020B0604020203020204" pitchFamily="34" charset="0"/>
              <a:cs typeface="Intel Clear" panose="020B0604020203020204" pitchFamily="34" charset="0"/>
              <a:sym typeface="Calibri"/>
            </a:endParaRPr>
          </a:p>
        </p:txBody>
      </p:sp>
      <p:sp>
        <p:nvSpPr>
          <p:cNvPr id="16" name="!!voboxd">
            <a:extLst>
              <a:ext uri="{FF2B5EF4-FFF2-40B4-BE49-F238E27FC236}">
                <a16:creationId xmlns:a16="http://schemas.microsoft.com/office/drawing/2014/main" id="{2DFD8144-22A0-6562-C6FE-43765BA5E42A}"/>
              </a:ext>
            </a:extLst>
          </p:cNvPr>
          <p:cNvSpPr/>
          <p:nvPr/>
        </p:nvSpPr>
        <p:spPr>
          <a:xfrm>
            <a:off x="4019834" y="3417353"/>
            <a:ext cx="1836558" cy="389129"/>
          </a:xfrm>
          <a:prstGeom prst="rect">
            <a:avLst/>
          </a:prstGeom>
          <a:noFill/>
          <a:ln w="6350" cap="flat">
            <a:solidFill>
              <a:schemeClr val="accent1">
                <a:alpha val="69804"/>
              </a:schemeClr>
            </a:solid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5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VIRTUALIZATION/</a:t>
            </a:r>
            <a:br>
              <a:rPr kumimoji="0" lang="en-US" sz="85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br>
            <a:r>
              <a:rPr kumimoji="0" lang="en-US" sz="85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ORCHESTRATION </a:t>
            </a:r>
            <a:endParaRPr kumimoji="0" lang="ru-RU" sz="850" b="0" i="0" u="none" strike="noStrike" kern="0" cap="none" spc="0" normalizeH="0" baseline="0" noProof="0">
              <a:ln>
                <a:noFill/>
              </a:ln>
              <a:solidFill>
                <a:srgbClr val="0068B5"/>
              </a:solidFill>
              <a:effectLst/>
              <a:uLnTx/>
              <a:uFillTx/>
              <a:ea typeface="Intel Clear" panose="020B0604020203020204" pitchFamily="34" charset="0"/>
              <a:cs typeface="Intel Clear" panose="020B0604020203020204" pitchFamily="34" charset="0"/>
              <a:sym typeface="Calibri"/>
            </a:endParaRPr>
          </a:p>
        </p:txBody>
      </p:sp>
      <p:sp>
        <p:nvSpPr>
          <p:cNvPr id="17" name="!!dboxd">
            <a:extLst>
              <a:ext uri="{FF2B5EF4-FFF2-40B4-BE49-F238E27FC236}">
                <a16:creationId xmlns:a16="http://schemas.microsoft.com/office/drawing/2014/main" id="{4CDB8D31-1E46-E38C-3EBF-EB221EC2F1AB}"/>
              </a:ext>
            </a:extLst>
          </p:cNvPr>
          <p:cNvSpPr/>
          <p:nvPr/>
        </p:nvSpPr>
        <p:spPr>
          <a:xfrm>
            <a:off x="4019834" y="4729255"/>
            <a:ext cx="1836558" cy="388897"/>
          </a:xfrm>
          <a:prstGeom prst="rect">
            <a:avLst/>
          </a:prstGeom>
          <a:noFill/>
          <a:ln w="6350" cap="flat">
            <a:solidFill>
              <a:schemeClr val="accent1">
                <a:alpha val="69804"/>
              </a:schemeClr>
            </a:solid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5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DRIVERS</a:t>
            </a:r>
            <a:endParaRPr kumimoji="0" lang="ru-RU" sz="850" b="0" i="0" u="none" strike="noStrike" kern="0" cap="none" spc="0" normalizeH="0" baseline="0" noProof="0">
              <a:ln>
                <a:noFill/>
              </a:ln>
              <a:solidFill>
                <a:srgbClr val="0068B5"/>
              </a:solidFill>
              <a:effectLst/>
              <a:uLnTx/>
              <a:uFillTx/>
              <a:ea typeface="Intel Clear" panose="020B0604020203020204" pitchFamily="34" charset="0"/>
              <a:cs typeface="Intel Clear" panose="020B0604020203020204" pitchFamily="34" charset="0"/>
              <a:sym typeface="Calibri"/>
            </a:endParaRPr>
          </a:p>
        </p:txBody>
      </p:sp>
      <p:sp>
        <p:nvSpPr>
          <p:cNvPr id="18" name="!!odboxd">
            <a:extLst>
              <a:ext uri="{FF2B5EF4-FFF2-40B4-BE49-F238E27FC236}">
                <a16:creationId xmlns:a16="http://schemas.microsoft.com/office/drawing/2014/main" id="{3E190E30-5990-193D-AF6D-1F6F5C4A05C6}"/>
              </a:ext>
            </a:extLst>
          </p:cNvPr>
          <p:cNvSpPr/>
          <p:nvPr/>
        </p:nvSpPr>
        <p:spPr>
          <a:xfrm>
            <a:off x="4019834" y="3857038"/>
            <a:ext cx="1839043" cy="388897"/>
          </a:xfrm>
          <a:prstGeom prst="rect">
            <a:avLst/>
          </a:prstGeom>
          <a:noFill/>
          <a:ln w="6350" cap="flat">
            <a:solidFill>
              <a:schemeClr val="accent1">
                <a:alpha val="69804"/>
              </a:schemeClr>
            </a:solid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5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OS</a:t>
            </a:r>
            <a:endParaRPr kumimoji="0" lang="ru-RU" sz="850" b="0" i="0" u="none" strike="noStrike" kern="0" cap="none" spc="0" normalizeH="0" baseline="0" noProof="0">
              <a:ln>
                <a:noFill/>
              </a:ln>
              <a:solidFill>
                <a:srgbClr val="0068B5"/>
              </a:solidFill>
              <a:effectLst/>
              <a:uLnTx/>
              <a:uFillTx/>
              <a:ea typeface="Intel Clear" panose="020B0604020203020204" pitchFamily="34" charset="0"/>
              <a:cs typeface="Intel Clear" panose="020B0604020203020204" pitchFamily="34" charset="0"/>
              <a:sym typeface="Calibri"/>
            </a:endParaRPr>
          </a:p>
        </p:txBody>
      </p:sp>
      <p:sp>
        <p:nvSpPr>
          <p:cNvPr id="19" name="!!ssbox">
            <a:extLst>
              <a:ext uri="{FF2B5EF4-FFF2-40B4-BE49-F238E27FC236}">
                <a16:creationId xmlns:a16="http://schemas.microsoft.com/office/drawing/2014/main" id="{B956714F-6D1C-376C-4677-22F602FA0D90}"/>
              </a:ext>
            </a:extLst>
          </p:cNvPr>
          <p:cNvSpPr/>
          <p:nvPr/>
        </p:nvSpPr>
        <p:spPr>
          <a:xfrm>
            <a:off x="1441564" y="3417060"/>
            <a:ext cx="253148" cy="1705762"/>
          </a:xfrm>
          <a:prstGeom prst="rect">
            <a:avLst/>
          </a:prstGeom>
          <a:solidFill>
            <a:srgbClr val="00C7FD"/>
          </a:solidFill>
          <a:ln w="12700" cap="flat">
            <a:noFill/>
            <a:miter lim="400000"/>
          </a:ln>
          <a:effectLst/>
        </p:spPr>
        <p:txBody>
          <a:bodyPr vert="vert270" wrap="square" lIns="22858" tIns="22858" rIns="22858" bIns="22858" numCol="1"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50" b="0" i="0" u="none" strike="noStrike" kern="0" cap="none" spc="0" normalizeH="0" baseline="0" noProof="0">
                <a:ln>
                  <a:noFill/>
                </a:ln>
                <a:solidFill>
                  <a:srgbClr val="FFFFFF"/>
                </a:solidFill>
                <a:effectLst/>
                <a:uLnTx/>
                <a:uFillTx/>
                <a:latin typeface="IntelOne Display Light"/>
                <a:ea typeface="Intel Clear" panose="020B0604020203020204" pitchFamily="34" charset="0"/>
                <a:cs typeface="Intel Clear" panose="020B0604020203020204" pitchFamily="34" charset="0"/>
                <a:sym typeface="Intel Clear Bold"/>
              </a:rPr>
              <a:t>DEVELOPER TOOLS</a:t>
            </a:r>
          </a:p>
        </p:txBody>
      </p:sp>
      <p:sp>
        <p:nvSpPr>
          <p:cNvPr id="20" name="!!fbboxd">
            <a:extLst>
              <a:ext uri="{FF2B5EF4-FFF2-40B4-BE49-F238E27FC236}">
                <a16:creationId xmlns:a16="http://schemas.microsoft.com/office/drawing/2014/main" id="{359D3D1F-A88A-2A2C-B6D2-375E3E1B041D}"/>
              </a:ext>
            </a:extLst>
          </p:cNvPr>
          <p:cNvSpPr/>
          <p:nvPr/>
        </p:nvSpPr>
        <p:spPr>
          <a:xfrm>
            <a:off x="1770680" y="4295443"/>
            <a:ext cx="1838429" cy="388897"/>
          </a:xfrm>
          <a:prstGeom prst="rect">
            <a:avLst/>
          </a:prstGeom>
          <a:noFill/>
          <a:ln w="6350" cap="flat">
            <a:solidFill>
              <a:schemeClr val="accent1">
                <a:alpha val="69804"/>
              </a:schemeClr>
            </a:solid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5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FW IP AND BIOS</a:t>
            </a:r>
            <a:endParaRPr kumimoji="0" lang="ru-RU" sz="850" b="0" i="0" u="none" strike="noStrike" kern="0" cap="none" spc="0" normalizeH="0" baseline="0" noProof="0">
              <a:ln>
                <a:noFill/>
              </a:ln>
              <a:solidFill>
                <a:srgbClr val="0068B5"/>
              </a:solidFill>
              <a:effectLst/>
              <a:uLnTx/>
              <a:uFillTx/>
              <a:ea typeface="Intel Clear" panose="020B0604020203020204" pitchFamily="34" charset="0"/>
              <a:cs typeface="Intel Clear" panose="020B0604020203020204" pitchFamily="34" charset="0"/>
              <a:sym typeface="Calibri"/>
            </a:endParaRPr>
          </a:p>
        </p:txBody>
      </p:sp>
      <p:sp>
        <p:nvSpPr>
          <p:cNvPr id="21" name="!!voboxd">
            <a:extLst>
              <a:ext uri="{FF2B5EF4-FFF2-40B4-BE49-F238E27FC236}">
                <a16:creationId xmlns:a16="http://schemas.microsoft.com/office/drawing/2014/main" id="{260A5FD1-BF62-E5A8-4D28-F37D44905A29}"/>
              </a:ext>
            </a:extLst>
          </p:cNvPr>
          <p:cNvSpPr/>
          <p:nvPr/>
        </p:nvSpPr>
        <p:spPr>
          <a:xfrm>
            <a:off x="1770680" y="3422023"/>
            <a:ext cx="1836558" cy="389129"/>
          </a:xfrm>
          <a:prstGeom prst="rect">
            <a:avLst/>
          </a:prstGeom>
          <a:noFill/>
          <a:ln w="6350" cap="flat">
            <a:solidFill>
              <a:schemeClr val="accent1">
                <a:alpha val="69804"/>
              </a:schemeClr>
            </a:solid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5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VIRTUALIZATION/</a:t>
            </a:r>
            <a:br>
              <a:rPr kumimoji="0" lang="en-US" sz="85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br>
            <a:r>
              <a:rPr kumimoji="0" lang="en-US" sz="85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ORCHESTRATION </a:t>
            </a:r>
            <a:endParaRPr kumimoji="0" lang="ru-RU" sz="850" b="0" i="0" u="none" strike="noStrike" kern="0" cap="none" spc="0" normalizeH="0" baseline="0" noProof="0">
              <a:ln>
                <a:noFill/>
              </a:ln>
              <a:solidFill>
                <a:srgbClr val="0068B5"/>
              </a:solidFill>
              <a:effectLst/>
              <a:uLnTx/>
              <a:uFillTx/>
              <a:ea typeface="Intel Clear" panose="020B0604020203020204" pitchFamily="34" charset="0"/>
              <a:cs typeface="Intel Clear" panose="020B0604020203020204" pitchFamily="34" charset="0"/>
              <a:sym typeface="Calibri"/>
            </a:endParaRPr>
          </a:p>
        </p:txBody>
      </p:sp>
      <p:sp>
        <p:nvSpPr>
          <p:cNvPr id="22" name="!!dboxd">
            <a:extLst>
              <a:ext uri="{FF2B5EF4-FFF2-40B4-BE49-F238E27FC236}">
                <a16:creationId xmlns:a16="http://schemas.microsoft.com/office/drawing/2014/main" id="{F0AFB36D-19AD-2F05-3445-219A330B6D57}"/>
              </a:ext>
            </a:extLst>
          </p:cNvPr>
          <p:cNvSpPr/>
          <p:nvPr/>
        </p:nvSpPr>
        <p:spPr>
          <a:xfrm>
            <a:off x="1772552" y="4733925"/>
            <a:ext cx="1836558" cy="388897"/>
          </a:xfrm>
          <a:prstGeom prst="rect">
            <a:avLst/>
          </a:prstGeom>
          <a:noFill/>
          <a:ln w="6350" cap="flat">
            <a:solidFill>
              <a:schemeClr val="accent1">
                <a:alpha val="69804"/>
              </a:schemeClr>
            </a:solid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5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DRIVERS</a:t>
            </a:r>
            <a:endParaRPr kumimoji="0" lang="ru-RU" sz="850" b="0" i="0" u="none" strike="noStrike" kern="0" cap="none" spc="0" normalizeH="0" baseline="0" noProof="0">
              <a:ln>
                <a:noFill/>
              </a:ln>
              <a:solidFill>
                <a:srgbClr val="0068B5"/>
              </a:solidFill>
              <a:effectLst/>
              <a:uLnTx/>
              <a:uFillTx/>
              <a:ea typeface="Intel Clear" panose="020B0604020203020204" pitchFamily="34" charset="0"/>
              <a:cs typeface="Intel Clear" panose="020B0604020203020204" pitchFamily="34" charset="0"/>
              <a:sym typeface="Calibri"/>
            </a:endParaRPr>
          </a:p>
        </p:txBody>
      </p:sp>
      <p:sp>
        <p:nvSpPr>
          <p:cNvPr id="23" name="!!odboxd">
            <a:extLst>
              <a:ext uri="{FF2B5EF4-FFF2-40B4-BE49-F238E27FC236}">
                <a16:creationId xmlns:a16="http://schemas.microsoft.com/office/drawing/2014/main" id="{A801ECA1-6961-234F-90BA-F24C65B7AB3E}"/>
              </a:ext>
            </a:extLst>
          </p:cNvPr>
          <p:cNvSpPr/>
          <p:nvPr/>
        </p:nvSpPr>
        <p:spPr>
          <a:xfrm>
            <a:off x="1770680" y="3861708"/>
            <a:ext cx="1836558" cy="388897"/>
          </a:xfrm>
          <a:prstGeom prst="rect">
            <a:avLst/>
          </a:prstGeom>
          <a:noFill/>
          <a:ln w="6350" cap="flat">
            <a:solidFill>
              <a:schemeClr val="accent1">
                <a:alpha val="69804"/>
              </a:schemeClr>
            </a:solid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5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OS</a:t>
            </a:r>
            <a:endParaRPr kumimoji="0" lang="ru-RU" sz="850" b="0" i="0" u="none" strike="noStrike" kern="0" cap="none" spc="0" normalizeH="0" baseline="0" noProof="0">
              <a:ln>
                <a:noFill/>
              </a:ln>
              <a:solidFill>
                <a:srgbClr val="0068B5"/>
              </a:solidFill>
              <a:effectLst/>
              <a:uLnTx/>
              <a:uFillTx/>
              <a:ea typeface="Intel Clear" panose="020B0604020203020204" pitchFamily="34" charset="0"/>
              <a:cs typeface="Intel Clear" panose="020B0604020203020204" pitchFamily="34" charset="0"/>
              <a:sym typeface="Calibri"/>
            </a:endParaRPr>
          </a:p>
        </p:txBody>
      </p:sp>
      <p:sp>
        <p:nvSpPr>
          <p:cNvPr id="24" name="!!hboxc">
            <a:extLst>
              <a:ext uri="{FF2B5EF4-FFF2-40B4-BE49-F238E27FC236}">
                <a16:creationId xmlns:a16="http://schemas.microsoft.com/office/drawing/2014/main" id="{B2A570DC-29D7-92D7-C28B-1B77EA7358B3}"/>
              </a:ext>
            </a:extLst>
          </p:cNvPr>
          <p:cNvSpPr/>
          <p:nvPr/>
        </p:nvSpPr>
        <p:spPr>
          <a:xfrm>
            <a:off x="6268118" y="5179696"/>
            <a:ext cx="1842970" cy="448401"/>
          </a:xfrm>
          <a:prstGeom prst="rect">
            <a:avLst/>
          </a:prstGeom>
          <a:solidFill>
            <a:srgbClr val="00285A"/>
          </a:solidFill>
          <a:ln w="12700" cap="flat">
            <a:noFill/>
            <a:miter lim="400000"/>
          </a:ln>
          <a:effectLst/>
        </p:spPr>
        <p:txBody>
          <a:bodyPr wrap="square" lIns="72000" tIns="22858" rIns="72000" bIns="22858" numCol="1"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prstClr val="white"/>
                </a:solidFill>
                <a:effectLst/>
                <a:uLnTx/>
                <a:uFillTx/>
                <a:latin typeface="IntelOne Display Medium" panose="020B0703020203020204" pitchFamily="34" charset="0"/>
                <a:ea typeface="Intel Clear" panose="020B0604020203020204" pitchFamily="34" charset="0"/>
                <a:cs typeface="Intel Clear" panose="020B0604020203020204" pitchFamily="34" charset="0"/>
                <a:sym typeface="Calibri"/>
              </a:rPr>
              <a:t>AI</a:t>
            </a:r>
          </a:p>
        </p:txBody>
      </p:sp>
      <p:sp>
        <p:nvSpPr>
          <p:cNvPr id="25" name="!!hboxc">
            <a:extLst>
              <a:ext uri="{FF2B5EF4-FFF2-40B4-BE49-F238E27FC236}">
                <a16:creationId xmlns:a16="http://schemas.microsoft.com/office/drawing/2014/main" id="{F1C2F820-179D-0102-1842-3131CCF5A61F}"/>
              </a:ext>
            </a:extLst>
          </p:cNvPr>
          <p:cNvSpPr/>
          <p:nvPr/>
        </p:nvSpPr>
        <p:spPr>
          <a:xfrm>
            <a:off x="4019834" y="5183841"/>
            <a:ext cx="1836558" cy="448401"/>
          </a:xfrm>
          <a:prstGeom prst="rect">
            <a:avLst/>
          </a:prstGeom>
          <a:solidFill>
            <a:srgbClr val="00285A"/>
          </a:solidFill>
          <a:ln w="12700" cap="flat">
            <a:noFill/>
            <a:miter lim="400000"/>
          </a:ln>
          <a:effectLst/>
        </p:spPr>
        <p:txBody>
          <a:bodyPr wrap="square" lIns="72000" tIns="22858" rIns="72000" bIns="22858" numCol="1"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prstClr val="white"/>
                </a:solidFill>
                <a:effectLst/>
                <a:uLnTx/>
                <a:uFillTx/>
                <a:latin typeface="IntelOne Display Medium" panose="020B0703020203020204" pitchFamily="34" charset="0"/>
                <a:ea typeface="Intel Clear" panose="020B0604020203020204" pitchFamily="34" charset="0"/>
                <a:cs typeface="Intel Clear" panose="020B0604020203020204" pitchFamily="34" charset="0"/>
                <a:sym typeface="Calibri"/>
              </a:rPr>
              <a:t>GPU</a:t>
            </a:r>
          </a:p>
        </p:txBody>
      </p:sp>
      <p:sp>
        <p:nvSpPr>
          <p:cNvPr id="26" name="!!hboxc">
            <a:extLst>
              <a:ext uri="{FF2B5EF4-FFF2-40B4-BE49-F238E27FC236}">
                <a16:creationId xmlns:a16="http://schemas.microsoft.com/office/drawing/2014/main" id="{8BEE3207-7546-4C82-88BB-4BF0B98ACAE5}"/>
              </a:ext>
            </a:extLst>
          </p:cNvPr>
          <p:cNvSpPr/>
          <p:nvPr/>
        </p:nvSpPr>
        <p:spPr>
          <a:xfrm>
            <a:off x="1768809" y="5179696"/>
            <a:ext cx="1836558" cy="448401"/>
          </a:xfrm>
          <a:prstGeom prst="rect">
            <a:avLst/>
          </a:prstGeom>
          <a:solidFill>
            <a:srgbClr val="00285A"/>
          </a:solidFill>
          <a:ln w="12700" cap="flat">
            <a:noFill/>
            <a:miter lim="400000"/>
          </a:ln>
          <a:effectLst/>
        </p:spPr>
        <p:txBody>
          <a:bodyPr wrap="square" lIns="72000" tIns="22858" rIns="72000" bIns="22858" numCol="1"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prstClr val="white"/>
                </a:solidFill>
                <a:effectLst/>
                <a:uLnTx/>
                <a:uFillTx/>
                <a:latin typeface="IntelOne Display Medium" panose="020B0703020203020204" pitchFamily="34" charset="0"/>
                <a:ea typeface="Intel Clear" panose="020B0604020203020204" pitchFamily="34" charset="0"/>
                <a:cs typeface="Intel Clear" panose="020B0604020203020204" pitchFamily="34" charset="0"/>
                <a:sym typeface="Calibri"/>
              </a:rPr>
              <a:t>CPU</a:t>
            </a:r>
          </a:p>
        </p:txBody>
      </p:sp>
      <p:sp>
        <p:nvSpPr>
          <p:cNvPr id="27" name="!!ssbox">
            <a:extLst>
              <a:ext uri="{FF2B5EF4-FFF2-40B4-BE49-F238E27FC236}">
                <a16:creationId xmlns:a16="http://schemas.microsoft.com/office/drawing/2014/main" id="{9F059594-A26B-B3AB-34E5-EFA35B35144C}"/>
              </a:ext>
            </a:extLst>
          </p:cNvPr>
          <p:cNvSpPr/>
          <p:nvPr/>
        </p:nvSpPr>
        <p:spPr>
          <a:xfrm>
            <a:off x="3690946" y="3417061"/>
            <a:ext cx="253148" cy="1708660"/>
          </a:xfrm>
          <a:prstGeom prst="rect">
            <a:avLst/>
          </a:prstGeom>
          <a:solidFill>
            <a:srgbClr val="00C7FD"/>
          </a:solidFill>
          <a:ln w="12700" cap="flat">
            <a:noFill/>
            <a:miter lim="400000"/>
          </a:ln>
          <a:effectLst/>
        </p:spPr>
        <p:txBody>
          <a:bodyPr vert="vert270" wrap="square" lIns="22858" tIns="22858" rIns="22858" bIns="22858" numCol="1"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50" b="0" i="0" u="none" strike="noStrike" kern="0" cap="none" spc="0" normalizeH="0" baseline="0" noProof="0">
                <a:ln>
                  <a:noFill/>
                </a:ln>
                <a:solidFill>
                  <a:srgbClr val="FFFFFF"/>
                </a:solidFill>
                <a:effectLst/>
                <a:uLnTx/>
                <a:uFillTx/>
                <a:latin typeface="IntelOne Display Light"/>
                <a:ea typeface="Intel Clear" panose="020B0604020203020204" pitchFamily="34" charset="0"/>
                <a:cs typeface="Intel Clear" panose="020B0604020203020204" pitchFamily="34" charset="0"/>
                <a:sym typeface="Intel Clear Bold"/>
              </a:rPr>
              <a:t>DEVELOPER TOOLS</a:t>
            </a:r>
          </a:p>
        </p:txBody>
      </p:sp>
      <p:sp>
        <p:nvSpPr>
          <p:cNvPr id="28" name="!!ssbox">
            <a:extLst>
              <a:ext uri="{FF2B5EF4-FFF2-40B4-BE49-F238E27FC236}">
                <a16:creationId xmlns:a16="http://schemas.microsoft.com/office/drawing/2014/main" id="{278710C8-321F-97FF-C839-798213FB70A2}"/>
              </a:ext>
            </a:extLst>
          </p:cNvPr>
          <p:cNvSpPr/>
          <p:nvPr/>
        </p:nvSpPr>
        <p:spPr>
          <a:xfrm>
            <a:off x="5944483" y="3403564"/>
            <a:ext cx="253148" cy="1708660"/>
          </a:xfrm>
          <a:prstGeom prst="rect">
            <a:avLst/>
          </a:prstGeom>
          <a:solidFill>
            <a:srgbClr val="00C7FD"/>
          </a:solidFill>
          <a:ln w="12700" cap="flat">
            <a:noFill/>
            <a:miter lim="400000"/>
          </a:ln>
          <a:effectLst/>
        </p:spPr>
        <p:txBody>
          <a:bodyPr vert="vert270" wrap="square" lIns="22858" tIns="22858" rIns="22858" bIns="22858" numCol="1"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50" b="0" i="0" u="none" strike="noStrike" kern="0" cap="none" spc="0" normalizeH="0" baseline="0" noProof="0">
                <a:ln>
                  <a:noFill/>
                </a:ln>
                <a:solidFill>
                  <a:srgbClr val="FFFFFF"/>
                </a:solidFill>
                <a:effectLst/>
                <a:uLnTx/>
                <a:uFillTx/>
                <a:latin typeface="IntelOne Display Light"/>
                <a:ea typeface="Intel Clear" panose="020B0604020203020204" pitchFamily="34" charset="0"/>
                <a:cs typeface="Intel Clear" panose="020B0604020203020204" pitchFamily="34" charset="0"/>
                <a:sym typeface="Intel Clear Bold"/>
              </a:rPr>
              <a:t>DEVELOPER TOOLS</a:t>
            </a:r>
          </a:p>
        </p:txBody>
      </p:sp>
      <p:sp>
        <p:nvSpPr>
          <p:cNvPr id="29" name="!!ssbox">
            <a:extLst>
              <a:ext uri="{FF2B5EF4-FFF2-40B4-BE49-F238E27FC236}">
                <a16:creationId xmlns:a16="http://schemas.microsoft.com/office/drawing/2014/main" id="{4B223867-F8F1-4C39-DADE-8A532FDC6E79}"/>
              </a:ext>
            </a:extLst>
          </p:cNvPr>
          <p:cNvSpPr/>
          <p:nvPr/>
        </p:nvSpPr>
        <p:spPr>
          <a:xfrm>
            <a:off x="8193866" y="3394440"/>
            <a:ext cx="253148" cy="1723711"/>
          </a:xfrm>
          <a:prstGeom prst="rect">
            <a:avLst/>
          </a:prstGeom>
          <a:solidFill>
            <a:srgbClr val="00C7FD"/>
          </a:solidFill>
          <a:ln w="12700" cap="flat">
            <a:noFill/>
            <a:miter lim="400000"/>
          </a:ln>
          <a:effectLst/>
        </p:spPr>
        <p:txBody>
          <a:bodyPr vert="vert270" wrap="square" lIns="22858" tIns="22858" rIns="22858" bIns="22858" numCol="1"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50" b="0" i="0" u="none" strike="noStrike" kern="0" cap="none" spc="0" normalizeH="0" baseline="0" noProof="0">
                <a:ln>
                  <a:noFill/>
                </a:ln>
                <a:solidFill>
                  <a:srgbClr val="FFFFFF"/>
                </a:solidFill>
                <a:effectLst/>
                <a:uLnTx/>
                <a:uFillTx/>
                <a:latin typeface="IntelOne Display Light"/>
                <a:ea typeface="Intel Clear" panose="020B0604020203020204" pitchFamily="34" charset="0"/>
                <a:cs typeface="Intel Clear" panose="020B0604020203020204" pitchFamily="34" charset="0"/>
                <a:sym typeface="Intel Clear Bold"/>
              </a:rPr>
              <a:t>DEVELOPER TOOLS</a:t>
            </a:r>
          </a:p>
        </p:txBody>
      </p:sp>
      <p:sp>
        <p:nvSpPr>
          <p:cNvPr id="30" name="!!lllboxd">
            <a:extLst>
              <a:ext uri="{FF2B5EF4-FFF2-40B4-BE49-F238E27FC236}">
                <a16:creationId xmlns:a16="http://schemas.microsoft.com/office/drawing/2014/main" id="{FE555E36-61CD-33EE-C13E-3A5E5DCF122D}"/>
              </a:ext>
            </a:extLst>
          </p:cNvPr>
          <p:cNvSpPr/>
          <p:nvPr/>
        </p:nvSpPr>
        <p:spPr>
          <a:xfrm>
            <a:off x="1435493" y="2560222"/>
            <a:ext cx="8912640" cy="355067"/>
          </a:xfrm>
          <a:prstGeom prst="rect">
            <a:avLst/>
          </a:prstGeom>
          <a:solidFill>
            <a:srgbClr val="B4F0FF"/>
          </a:solidFill>
          <a:ln w="38100" cap="flat">
            <a:no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err="1">
                <a:ln>
                  <a:noFill/>
                </a:ln>
                <a:solidFill>
                  <a:srgbClr val="00285A"/>
                </a:solidFill>
                <a:effectLst/>
                <a:uLnTx/>
                <a:uFillTx/>
                <a:latin typeface="IntelOne Display Medium"/>
                <a:ea typeface="Intel Clear" panose="020B0604020203020204" pitchFamily="34" charset="0"/>
                <a:cs typeface="Intel Clear" panose="020B0604020203020204" pitchFamily="34" charset="0"/>
                <a:sym typeface="Calibri"/>
              </a:rPr>
              <a:t>oneAPI</a:t>
            </a:r>
            <a:r>
              <a:rPr kumimoji="0" lang="en-US" sz="900" b="0" i="0" u="none" strike="noStrike" kern="0" cap="none" spc="0" normalizeH="0" baseline="0" noProof="0">
                <a:ln>
                  <a:noFill/>
                </a:ln>
                <a:solidFill>
                  <a:srgbClr val="00285A"/>
                </a:solidFill>
                <a:effectLst/>
                <a:uLnTx/>
                <a:uFillTx/>
                <a:latin typeface="IntelOne Display Medium"/>
                <a:ea typeface="Intel Clear" panose="020B0604020203020204" pitchFamily="34" charset="0"/>
                <a:cs typeface="Intel Clear" panose="020B0604020203020204" pitchFamily="34" charset="0"/>
                <a:sym typeface="Calibri"/>
              </a:rPr>
              <a:t> LOW-LEVEL LIBRARIES </a:t>
            </a:r>
            <a:endParaRPr kumimoji="0" lang="ru-RU" sz="900" b="0" i="0" u="none" strike="noStrike" kern="0" cap="none" spc="0" normalizeH="0" baseline="0" noProof="0">
              <a:ln>
                <a:noFill/>
              </a:ln>
              <a:solidFill>
                <a:srgbClr val="00285A"/>
              </a:solidFill>
              <a:effectLst/>
              <a:uLnTx/>
              <a:uFillTx/>
              <a:ea typeface="Intel Clear" panose="020B0604020203020204" pitchFamily="34" charset="0"/>
              <a:cs typeface="Intel Clear" panose="020B0604020203020204" pitchFamily="34" charset="0"/>
              <a:sym typeface="Calibri"/>
            </a:endParaRPr>
          </a:p>
        </p:txBody>
      </p:sp>
      <p:sp>
        <p:nvSpPr>
          <p:cNvPr id="31" name="!!mfrboxd">
            <a:extLst>
              <a:ext uri="{FF2B5EF4-FFF2-40B4-BE49-F238E27FC236}">
                <a16:creationId xmlns:a16="http://schemas.microsoft.com/office/drawing/2014/main" id="{87EA5E27-BC17-97A9-4650-6BDE9C9B06C1}"/>
              </a:ext>
            </a:extLst>
          </p:cNvPr>
          <p:cNvSpPr/>
          <p:nvPr/>
        </p:nvSpPr>
        <p:spPr>
          <a:xfrm>
            <a:off x="1435494" y="2096111"/>
            <a:ext cx="8902504" cy="389447"/>
          </a:xfrm>
          <a:prstGeom prst="rect">
            <a:avLst/>
          </a:prstGeom>
          <a:pattFill prst="pct5">
            <a:fgClr>
              <a:schemeClr val="accent2"/>
            </a:fgClr>
            <a:bgClr>
              <a:sysClr val="window" lastClr="FFFFFF"/>
            </a:bgClr>
          </a:pattFill>
          <a:ln w="3175" cap="flat">
            <a:solidFill>
              <a:schemeClr val="tx1"/>
            </a:solidFill>
            <a:prstDash val="sysDash"/>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285A"/>
                </a:solidFill>
                <a:effectLst/>
                <a:uLnTx/>
                <a:uFillTx/>
                <a:latin typeface="IntelOne Display Medium"/>
                <a:ea typeface="Intel Clear" panose="020B0604020203020204" pitchFamily="34" charset="0"/>
                <a:cs typeface="Intel Clear" panose="020B0604020203020204" pitchFamily="34" charset="0"/>
                <a:sym typeface="Intel Clear Bold"/>
              </a:rPr>
              <a:t>o</a:t>
            </a:r>
            <a:r>
              <a:rPr kumimoji="0" lang="en-US" sz="900" b="0" i="0" u="none" strike="noStrike" kern="0" cap="none" spc="0" normalizeH="0" baseline="0" noProof="0" err="1">
                <a:ln>
                  <a:noFill/>
                </a:ln>
                <a:solidFill>
                  <a:srgbClr val="00285A"/>
                </a:solidFill>
                <a:effectLst/>
                <a:uLnTx/>
                <a:uFillTx/>
                <a:latin typeface="IntelOne Display Medium"/>
                <a:ea typeface="Intel Clear" panose="020B0604020203020204" pitchFamily="34" charset="0"/>
                <a:cs typeface="Intel Clear" panose="020B0604020203020204" pitchFamily="34" charset="0"/>
                <a:sym typeface="Intel Clear Bold"/>
              </a:rPr>
              <a:t>neAPI</a:t>
            </a:r>
            <a:r>
              <a:rPr kumimoji="0" lang="en-US" sz="900" b="0" i="0" u="none" strike="noStrike" kern="0" cap="none" spc="0" normalizeH="0" baseline="0" noProof="0">
                <a:ln>
                  <a:noFill/>
                </a:ln>
                <a:solidFill>
                  <a:srgbClr val="00285A"/>
                </a:solidFill>
                <a:effectLst/>
                <a:uLnTx/>
                <a:uFillTx/>
                <a:latin typeface="IntelOne Display Medium"/>
                <a:ea typeface="Intel Clear" panose="020B0604020203020204" pitchFamily="34" charset="0"/>
                <a:cs typeface="Intel Clear" panose="020B0604020203020204" pitchFamily="34" charset="0"/>
                <a:sym typeface="Intel Clear Bold"/>
              </a:rPr>
              <a:t>-POWERED MIDDLEWARE FRAMEWORKS AND RUNTIMES</a:t>
            </a:r>
            <a:endParaRPr kumimoji="0" lang="ru-RU" sz="900" b="0" i="0" u="none" strike="noStrike" kern="0" cap="none" spc="0" normalizeH="0" baseline="0" noProof="0">
              <a:ln>
                <a:noFill/>
              </a:ln>
              <a:solidFill>
                <a:srgbClr val="00285A"/>
              </a:solidFill>
              <a:effectLst/>
              <a:uLnTx/>
              <a:uFillTx/>
              <a:latin typeface="IntelOne Display Medium"/>
              <a:ea typeface="Intel Clear" panose="020B0604020203020204" pitchFamily="34" charset="0"/>
              <a:cs typeface="Intel Clear" panose="020B0604020203020204" pitchFamily="34" charset="0"/>
              <a:sym typeface="Intel Clear Bold"/>
            </a:endParaRPr>
          </a:p>
        </p:txBody>
      </p:sp>
      <p:sp>
        <p:nvSpPr>
          <p:cNvPr id="32" name="!!lllboxd">
            <a:extLst>
              <a:ext uri="{FF2B5EF4-FFF2-40B4-BE49-F238E27FC236}">
                <a16:creationId xmlns:a16="http://schemas.microsoft.com/office/drawing/2014/main" id="{C8F3ECDB-2E45-D4F2-916F-8E9DBD76F262}"/>
              </a:ext>
            </a:extLst>
          </p:cNvPr>
          <p:cNvSpPr/>
          <p:nvPr/>
        </p:nvSpPr>
        <p:spPr>
          <a:xfrm>
            <a:off x="1435493" y="2985889"/>
            <a:ext cx="8902505" cy="330548"/>
          </a:xfrm>
          <a:prstGeom prst="rect">
            <a:avLst/>
          </a:prstGeom>
          <a:solidFill>
            <a:srgbClr val="B4F0FF"/>
          </a:solidFill>
          <a:ln w="38100" cap="flat">
            <a:no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err="1">
                <a:ln>
                  <a:noFill/>
                </a:ln>
                <a:solidFill>
                  <a:srgbClr val="00285A"/>
                </a:solidFill>
                <a:effectLst/>
                <a:uLnTx/>
                <a:uFillTx/>
                <a:latin typeface="IntelOne Display Medium" panose="020B0703020203020204" pitchFamily="34" charset="0"/>
                <a:ea typeface="Intel Clear" panose="020B0604020203020204" pitchFamily="34" charset="0"/>
                <a:cs typeface="Intel Clear" panose="020B0604020203020204" pitchFamily="34" charset="0"/>
                <a:sym typeface="Calibri"/>
              </a:rPr>
              <a:t>oneAPI</a:t>
            </a:r>
            <a:r>
              <a:rPr kumimoji="0" lang="en-US" sz="900" b="0" i="0" u="none" strike="noStrike" kern="0" cap="none" spc="0" normalizeH="0" baseline="0" noProof="0">
                <a:ln>
                  <a:noFill/>
                </a:ln>
                <a:solidFill>
                  <a:srgbClr val="00285A"/>
                </a:solidFill>
                <a:effectLst/>
                <a:uLnTx/>
                <a:uFillTx/>
                <a:latin typeface="IntelOne Display Medium" panose="020B0703020203020204" pitchFamily="34" charset="0"/>
                <a:ea typeface="Intel Clear" panose="020B0604020203020204" pitchFamily="34" charset="0"/>
                <a:cs typeface="Intel Clear" panose="020B0604020203020204" pitchFamily="34" charset="0"/>
                <a:sym typeface="Calibri"/>
              </a:rPr>
              <a:t> DIRECT LANGUAGE COMPILERS</a:t>
            </a:r>
            <a:endParaRPr kumimoji="0" lang="ru-RU" sz="900" b="0" i="0" u="none" strike="noStrike" kern="0" cap="none" spc="0" normalizeH="0" baseline="0" noProof="0">
              <a:ln>
                <a:noFill/>
              </a:ln>
              <a:solidFill>
                <a:srgbClr val="00285A"/>
              </a:solidFill>
              <a:effectLst/>
              <a:uLnTx/>
              <a:uFillTx/>
              <a:ea typeface="Intel Clear" panose="020B0604020203020204" pitchFamily="34" charset="0"/>
              <a:cs typeface="Intel Clear" panose="020B0604020203020204" pitchFamily="34" charset="0"/>
              <a:sym typeface="Calibri"/>
            </a:endParaRPr>
          </a:p>
        </p:txBody>
      </p:sp>
      <p:sp>
        <p:nvSpPr>
          <p:cNvPr id="33" name="Right Brace 32">
            <a:extLst>
              <a:ext uri="{FF2B5EF4-FFF2-40B4-BE49-F238E27FC236}">
                <a16:creationId xmlns:a16="http://schemas.microsoft.com/office/drawing/2014/main" id="{6EF7139B-B79C-C30B-73BD-047F9E9A3710}"/>
              </a:ext>
            </a:extLst>
          </p:cNvPr>
          <p:cNvSpPr/>
          <p:nvPr/>
        </p:nvSpPr>
        <p:spPr>
          <a:xfrm>
            <a:off x="10357598" y="2549106"/>
            <a:ext cx="287238" cy="766339"/>
          </a:xfrm>
          <a:prstGeom prst="rightBrace">
            <a:avLst>
              <a:gd name="adj1" fmla="val 0"/>
              <a:gd name="adj2" fmla="val 50000"/>
            </a:avLst>
          </a:prstGeom>
          <a:noFill/>
          <a:ln w="6350" cap="flat" cmpd="sng" algn="ctr">
            <a:solidFill>
              <a:schemeClr val="accent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8B5"/>
              </a:solidFill>
              <a:effectLst/>
              <a:uLnTx/>
              <a:uFillTx/>
              <a:latin typeface="IntelOne Display Light"/>
              <a:cs typeface="Arial"/>
            </a:endParaRPr>
          </a:p>
        </p:txBody>
      </p:sp>
      <p:sp>
        <p:nvSpPr>
          <p:cNvPr id="34" name="TextBox 33">
            <a:extLst>
              <a:ext uri="{FF2B5EF4-FFF2-40B4-BE49-F238E27FC236}">
                <a16:creationId xmlns:a16="http://schemas.microsoft.com/office/drawing/2014/main" id="{5A11D516-8C55-B4F2-A2E6-FD95C11FBE14}"/>
              </a:ext>
            </a:extLst>
          </p:cNvPr>
          <p:cNvSpPr txBox="1"/>
          <p:nvPr/>
        </p:nvSpPr>
        <p:spPr>
          <a:xfrm>
            <a:off x="10629052" y="2572553"/>
            <a:ext cx="1432218"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68B5"/>
                </a:solidFill>
                <a:effectLst/>
                <a:uLnTx/>
                <a:uFillTx/>
                <a:latin typeface="IntelOne Display Light"/>
                <a:cs typeface="Arial"/>
              </a:rPr>
              <a:t>oneAPI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68B5"/>
                </a:solidFill>
                <a:effectLst/>
                <a:uLnTx/>
                <a:uFillTx/>
                <a:latin typeface="IntelOne Display Light"/>
                <a:cs typeface="Arial"/>
              </a:rPr>
              <a:t>specification</a:t>
            </a:r>
          </a:p>
        </p:txBody>
      </p:sp>
      <p:sp>
        <p:nvSpPr>
          <p:cNvPr id="35" name="Right Brace 34">
            <a:extLst>
              <a:ext uri="{FF2B5EF4-FFF2-40B4-BE49-F238E27FC236}">
                <a16:creationId xmlns:a16="http://schemas.microsoft.com/office/drawing/2014/main" id="{62FD96EC-D584-0BE7-E698-2DBD1AB7DC05}"/>
              </a:ext>
            </a:extLst>
          </p:cNvPr>
          <p:cNvSpPr/>
          <p:nvPr/>
        </p:nvSpPr>
        <p:spPr>
          <a:xfrm>
            <a:off x="10357598" y="1225470"/>
            <a:ext cx="287238" cy="1227076"/>
          </a:xfrm>
          <a:prstGeom prst="rightBrace">
            <a:avLst>
              <a:gd name="adj1" fmla="val 0"/>
              <a:gd name="adj2" fmla="val 50000"/>
            </a:avLst>
          </a:prstGeom>
          <a:noFill/>
          <a:ln w="6350" cap="flat" cmpd="sng" algn="ctr">
            <a:solidFill>
              <a:schemeClr val="accent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8B5"/>
              </a:solidFill>
              <a:effectLst/>
              <a:uLnTx/>
              <a:uFillTx/>
              <a:latin typeface="IntelOne Display Light"/>
              <a:cs typeface="Arial"/>
            </a:endParaRPr>
          </a:p>
        </p:txBody>
      </p:sp>
      <p:sp>
        <p:nvSpPr>
          <p:cNvPr id="36" name="TextBox 35">
            <a:extLst>
              <a:ext uri="{FF2B5EF4-FFF2-40B4-BE49-F238E27FC236}">
                <a16:creationId xmlns:a16="http://schemas.microsoft.com/office/drawing/2014/main" id="{985CF3A4-6943-AEA9-17F7-0C9A5070EBF4}"/>
              </a:ext>
            </a:extLst>
          </p:cNvPr>
          <p:cNvSpPr txBox="1"/>
          <p:nvPr/>
        </p:nvSpPr>
        <p:spPr>
          <a:xfrm>
            <a:off x="10648652" y="1508707"/>
            <a:ext cx="1432218"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68B5"/>
                </a:solidFill>
                <a:effectLst/>
                <a:uLnTx/>
                <a:uFillTx/>
                <a:latin typeface="IntelOne Display Light"/>
                <a:cs typeface="Arial"/>
              </a:rPr>
              <a:t>Powered </a:t>
            </a:r>
            <a:br>
              <a:rPr kumimoji="0" lang="en-US" sz="1800" b="0" i="0" u="none" strike="noStrike" kern="1200" cap="none" spc="0" normalizeH="0" baseline="0" noProof="0">
                <a:ln>
                  <a:noFill/>
                </a:ln>
                <a:solidFill>
                  <a:srgbClr val="0068B5"/>
                </a:solidFill>
                <a:effectLst/>
                <a:uLnTx/>
                <a:uFillTx/>
                <a:latin typeface="IntelOne Display Light"/>
                <a:cs typeface="Arial"/>
              </a:rPr>
            </a:br>
            <a:r>
              <a:rPr kumimoji="0" lang="en-US" sz="1800" b="0" i="0" u="none" strike="noStrike" kern="1200" cap="none" spc="0" normalizeH="0" baseline="0" noProof="0">
                <a:ln>
                  <a:noFill/>
                </a:ln>
                <a:solidFill>
                  <a:srgbClr val="0068B5"/>
                </a:solidFill>
                <a:effectLst/>
                <a:uLnTx/>
                <a:uFillTx/>
                <a:latin typeface="IntelOne Display Light"/>
                <a:cs typeface="Arial"/>
              </a:rPr>
              <a:t>by oneAPI </a:t>
            </a:r>
          </a:p>
        </p:txBody>
      </p:sp>
    </p:spTree>
    <p:extLst>
      <p:ext uri="{BB962C8B-B14F-4D97-AF65-F5344CB8AC3E}">
        <p14:creationId xmlns:p14="http://schemas.microsoft.com/office/powerpoint/2010/main" val="42529347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BAEBF-4E77-4027-9D92-E7FACC8888A8}"/>
              </a:ext>
            </a:extLst>
          </p:cNvPr>
          <p:cNvSpPr>
            <a:spLocks noGrp="1"/>
          </p:cNvSpPr>
          <p:nvPr>
            <p:ph type="title"/>
          </p:nvPr>
        </p:nvSpPr>
        <p:spPr/>
        <p:txBody>
          <a:bodyPr/>
          <a:lstStyle/>
          <a:p>
            <a:pPr algn="l"/>
            <a:r>
              <a:rPr lang="en-US" sz="3600"/>
              <a:t>oneAPI: One Name, Two Distinct Objectives</a:t>
            </a:r>
          </a:p>
        </p:txBody>
      </p:sp>
      <p:cxnSp>
        <p:nvCxnSpPr>
          <p:cNvPr id="4" name="Straight Connector 3">
            <a:extLst>
              <a:ext uri="{FF2B5EF4-FFF2-40B4-BE49-F238E27FC236}">
                <a16:creationId xmlns:a16="http://schemas.microsoft.com/office/drawing/2014/main" id="{3CFAC7DD-B7CA-66E7-73EF-D82D7D52E221}"/>
              </a:ext>
            </a:extLst>
          </p:cNvPr>
          <p:cNvCxnSpPr>
            <a:cxnSpLocks/>
          </p:cNvCxnSpPr>
          <p:nvPr/>
        </p:nvCxnSpPr>
        <p:spPr>
          <a:xfrm>
            <a:off x="429695" y="3893145"/>
            <a:ext cx="5416095" cy="0"/>
          </a:xfrm>
          <a:prstGeom prst="line">
            <a:avLst/>
          </a:prstGeom>
          <a:noFill/>
          <a:ln w="6350" cap="flat" cmpd="sng" algn="ctr">
            <a:solidFill>
              <a:srgbClr val="FFFFFF">
                <a:alpha val="69804"/>
              </a:srgbClr>
            </a:solidFill>
            <a:prstDash val="solid"/>
            <a:miter lim="800000"/>
          </a:ln>
          <a:effectLst/>
        </p:spPr>
      </p:cxnSp>
      <p:sp>
        <p:nvSpPr>
          <p:cNvPr id="7" name="TextBox 6">
            <a:extLst>
              <a:ext uri="{FF2B5EF4-FFF2-40B4-BE49-F238E27FC236}">
                <a16:creationId xmlns:a16="http://schemas.microsoft.com/office/drawing/2014/main" id="{2A5ECB0B-C437-059E-7861-CF50AF85F9F2}"/>
              </a:ext>
            </a:extLst>
          </p:cNvPr>
          <p:cNvSpPr txBox="1"/>
          <p:nvPr/>
        </p:nvSpPr>
        <p:spPr>
          <a:xfrm>
            <a:off x="2162730" y="2091077"/>
            <a:ext cx="3397429" cy="1249573"/>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80000"/>
              </a:lnSpc>
              <a:spcBef>
                <a:spcPts val="0"/>
              </a:spcBef>
              <a:spcAft>
                <a:spcPts val="1200"/>
              </a:spcAft>
              <a:buClrTx/>
              <a:buSzTx/>
              <a:buFontTx/>
              <a:buNone/>
              <a:tabLst/>
              <a:defRPr/>
            </a:pPr>
            <a:r>
              <a:rPr kumimoji="0" lang="en-US" sz="1400" b="1" i="0" u="none" strike="noStrike" kern="1200" cap="none" spc="0" normalizeH="0" baseline="0" noProof="0">
                <a:ln>
                  <a:noFill/>
                </a:ln>
                <a:solidFill>
                  <a:srgbClr val="004A86"/>
                </a:solidFill>
                <a:effectLst/>
                <a:uLnTx/>
                <a:uFillTx/>
                <a:latin typeface="IntelOne Display Light"/>
                <a:ea typeface="Intel Clear Light" panose="020B0404020203020204" pitchFamily="34" charset="0"/>
                <a:cs typeface="Intel Clear Light" panose="020B0404020203020204" pitchFamily="34" charset="0"/>
              </a:rPr>
              <a:t>Open industry specification</a:t>
            </a:r>
          </a:p>
          <a:p>
            <a:pPr marL="182880" marR="0" lvl="0" indent="-182880" algn="l" defTabSz="914400" rtl="0" eaLnBrk="1" fontAlgn="auto" latinLnBrk="0" hangingPunct="1">
              <a:lnSpc>
                <a:spcPct val="80000"/>
              </a:lnSpc>
              <a:spcBef>
                <a:spcPts val="0"/>
              </a:spcBef>
              <a:spcAft>
                <a:spcPts val="12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4A86"/>
                </a:solidFill>
                <a:effectLst/>
                <a:uLnTx/>
                <a:uFillTx/>
                <a:latin typeface="IntelOne Display Light"/>
                <a:ea typeface="Intel Clear Light" panose="020B0404020203020204" pitchFamily="34" charset="0"/>
                <a:cs typeface="Intel Clear Light" panose="020B0404020203020204" pitchFamily="34" charset="0"/>
              </a:rPr>
              <a:t>Open-source repo and development</a:t>
            </a:r>
          </a:p>
          <a:p>
            <a:pPr marL="182880" marR="0" lvl="0" indent="-182880" algn="l" defTabSz="914400" rtl="0" eaLnBrk="1" fontAlgn="auto" latinLnBrk="0" hangingPunct="1">
              <a:lnSpc>
                <a:spcPct val="80000"/>
              </a:lnSpc>
              <a:spcBef>
                <a:spcPts val="0"/>
              </a:spcBef>
              <a:spcAft>
                <a:spcPts val="12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4A86"/>
                </a:solidFill>
                <a:effectLst/>
                <a:uLnTx/>
                <a:uFillTx/>
                <a:latin typeface="IntelOne Display Light"/>
                <a:ea typeface="Intel Clear Light" panose="020B0404020203020204" pitchFamily="34" charset="0"/>
                <a:cs typeface="Intel Clear Light" panose="020B0404020203020204" pitchFamily="34" charset="0"/>
              </a:rPr>
              <a:t>Community driven</a:t>
            </a:r>
          </a:p>
          <a:p>
            <a:pPr marL="182880" marR="0" lvl="0" indent="-182880" algn="l" defTabSz="914400" rtl="0" eaLnBrk="1" fontAlgn="auto" latinLnBrk="0" hangingPunct="1">
              <a:lnSpc>
                <a:spcPct val="80000"/>
              </a:lnSpc>
              <a:spcBef>
                <a:spcPts val="0"/>
              </a:spcBef>
              <a:spcAft>
                <a:spcPts val="12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4A86"/>
                </a:solidFill>
                <a:effectLst/>
                <a:uLnTx/>
                <a:uFillTx/>
                <a:latin typeface="IntelOne Display Light"/>
                <a:ea typeface="Intel Clear Light" panose="020B0404020203020204" pitchFamily="34" charset="0"/>
                <a:cs typeface="Intel Clear Light" panose="020B0404020203020204" pitchFamily="34" charset="0"/>
              </a:rPr>
              <a:t>Supports multi-vendor implementation</a:t>
            </a:r>
          </a:p>
        </p:txBody>
      </p:sp>
      <p:sp>
        <p:nvSpPr>
          <p:cNvPr id="8" name="Rectangle 7">
            <a:extLst>
              <a:ext uri="{FF2B5EF4-FFF2-40B4-BE49-F238E27FC236}">
                <a16:creationId xmlns:a16="http://schemas.microsoft.com/office/drawing/2014/main" id="{D55BBFE7-5FE9-F7EB-2BED-359268E86FC4}"/>
              </a:ext>
            </a:extLst>
          </p:cNvPr>
          <p:cNvSpPr/>
          <p:nvPr/>
        </p:nvSpPr>
        <p:spPr>
          <a:xfrm>
            <a:off x="5845790" y="1533100"/>
            <a:ext cx="6346209" cy="4681182"/>
          </a:xfrm>
          <a:prstGeom prst="rect">
            <a:avLst/>
          </a:prstGeom>
          <a:solidFill>
            <a:srgbClr val="00285A">
              <a:alpha val="79000"/>
            </a:srgbClr>
          </a:solidFill>
          <a:ln w="50800" cap="flat" cmpd="sng" algn="ctr">
            <a:noFill/>
            <a:prstDash val="solid"/>
            <a:miter lim="800000"/>
          </a:ln>
          <a:effectLst/>
          <a:scene3d>
            <a:camera prst="orthographicFront"/>
            <a:lightRig rig="threePt" dir="t"/>
          </a:scene3d>
          <a:sp3d prstMaterial="dkEdge"/>
        </p:spPr>
        <p:txBody>
          <a:bodyPr rtlCol="0" anchor="t"/>
          <a:lstStyle/>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en-US" sz="2000" b="0" i="0" u="none" strike="noStrike" kern="0" cap="none" spc="0" normalizeH="0" baseline="0" noProof="0">
              <a:ln w="3175">
                <a:noFill/>
              </a:ln>
              <a:gradFill flip="none" rotWithShape="1">
                <a:gsLst>
                  <a:gs pos="0">
                    <a:srgbClr val="FFFFFF"/>
                  </a:gs>
                  <a:gs pos="100000">
                    <a:srgbClr val="2F4AB4">
                      <a:lumMod val="38000"/>
                      <a:lumOff val="62000"/>
                    </a:srgbClr>
                  </a:gs>
                </a:gsLst>
                <a:lin ang="2700000" scaled="1"/>
                <a:tileRect/>
              </a:gradFill>
              <a:effectLst/>
              <a:uLnTx/>
              <a:uFillTx/>
              <a:latin typeface="IntelOne Display Regular"/>
              <a:ea typeface="Intel Clear" panose="020B0604020203020204" pitchFamily="34" charset="0"/>
              <a:cs typeface="Intel Clear" panose="020B0604020203020204" pitchFamily="34" charset="0"/>
              <a:sym typeface="Helvetica Neue"/>
            </a:endParaRPr>
          </a:p>
        </p:txBody>
      </p:sp>
      <p:sp>
        <p:nvSpPr>
          <p:cNvPr id="11" name="Content Placeholder 2">
            <a:extLst>
              <a:ext uri="{FF2B5EF4-FFF2-40B4-BE49-F238E27FC236}">
                <a16:creationId xmlns:a16="http://schemas.microsoft.com/office/drawing/2014/main" id="{8E4456FD-1D71-3924-C9B1-A746F9D73AB6}"/>
              </a:ext>
            </a:extLst>
          </p:cNvPr>
          <p:cNvSpPr txBox="1">
            <a:spLocks/>
          </p:cNvSpPr>
          <p:nvPr/>
        </p:nvSpPr>
        <p:spPr>
          <a:xfrm>
            <a:off x="6096000" y="5174840"/>
            <a:ext cx="5242222" cy="816185"/>
          </a:xfrm>
          <a:prstGeom prst="rect">
            <a:avLst/>
          </a:prstGeom>
          <a:noFill/>
        </p:spPr>
        <p:txBody>
          <a:bodyPr wrap="square" lIns="91440" tIns="45720" rIns="91440" bIns="45720" anchor="t">
            <a:spAutoFit/>
          </a:bodyPr>
          <a:lstStyle>
            <a:defPPr>
              <a:defRPr lang="en-US"/>
            </a:defPPr>
            <a:lvl1pPr>
              <a:defRPr>
                <a:solidFill>
                  <a:schemeClr val="bg1"/>
                </a:solidFill>
                <a:latin typeface="Intel Clear Light" panose="020B0404020203020204" pitchFamily="34" charset="0"/>
                <a:ea typeface="Intel Clear Light" panose="020B0404020203020204" pitchFamily="34" charset="0"/>
                <a:cs typeface="Intel Clear Light" panose="020B0404020203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8000"/>
              </a:lnSpc>
              <a:spcBef>
                <a:spcPts val="0"/>
              </a:spcBef>
              <a:spcAft>
                <a:spcPts val="0"/>
              </a:spcAft>
              <a:buClrTx/>
              <a:buSzTx/>
              <a:buFont typeface="Arial"/>
              <a:buChar char="•"/>
              <a:tabLst/>
              <a:defRPr/>
            </a:pPr>
            <a:r>
              <a:rPr kumimoji="0" lang="en-US" sz="1600" b="0" i="0" u="none" strike="noStrike" kern="0" cap="none" spc="0" normalizeH="0" baseline="0" noProof="0">
                <a:ln>
                  <a:noFill/>
                </a:ln>
                <a:solidFill>
                  <a:prstClr val="white"/>
                </a:solidFill>
                <a:effectLst/>
                <a:uLnTx/>
                <a:uFillTx/>
                <a:latin typeface="IntelOne Display Light"/>
                <a:ea typeface="Intel Clear Light" panose="020B0404020203020204" pitchFamily="34" charset="0"/>
                <a:cs typeface="Intel Clear Light" panose="020B0404020203020204" pitchFamily="34" charset="0"/>
              </a:rPr>
              <a:t>Open, standard language: Khronos SYCL </a:t>
            </a:r>
            <a:endParaRPr kumimoji="0" lang="en-US" sz="1800" b="0" i="0" u="none" strike="noStrike" kern="0" cap="none" spc="0" normalizeH="0" baseline="0" noProof="0">
              <a:ln>
                <a:noFill/>
              </a:ln>
              <a:solidFill>
                <a:prstClr val="white"/>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endParaRPr>
          </a:p>
          <a:p>
            <a:pPr marL="285750" marR="0" lvl="0" indent="-285750" algn="l" defTabSz="914400" rtl="0" eaLnBrk="1" fontAlgn="auto" latinLnBrk="0" hangingPunct="1">
              <a:lnSpc>
                <a:spcPct val="98000"/>
              </a:lnSpc>
              <a:spcBef>
                <a:spcPts val="0"/>
              </a:spcBef>
              <a:spcAft>
                <a:spcPts val="0"/>
              </a:spcAft>
              <a:buClrTx/>
              <a:buSzTx/>
              <a:buFont typeface="Arial"/>
              <a:buChar char="•"/>
              <a:tabLst/>
              <a:defRPr/>
            </a:pPr>
            <a:r>
              <a:rPr kumimoji="0" lang="en-US" sz="1600" b="0" i="0" u="none" strike="noStrike" kern="0" cap="none" spc="0" normalizeH="0" baseline="0" noProof="0">
                <a:ln>
                  <a:noFill/>
                </a:ln>
                <a:solidFill>
                  <a:prstClr val="white"/>
                </a:solidFill>
                <a:effectLst/>
                <a:uLnTx/>
                <a:uFillTx/>
                <a:latin typeface="IntelOne Display Light"/>
                <a:ea typeface="Intel Clear Light" panose="020B0404020203020204" pitchFamily="34" charset="0"/>
                <a:cs typeface="Intel Clear Light" panose="020B0404020203020204" pitchFamily="34" charset="0"/>
              </a:rPr>
              <a:t>Standardized interfaces for common libraries</a:t>
            </a:r>
          </a:p>
          <a:p>
            <a:pPr marL="285750" marR="0" lvl="0" indent="-285750" algn="l" defTabSz="914400" rtl="0" eaLnBrk="1" fontAlgn="auto" latinLnBrk="0" hangingPunct="1">
              <a:lnSpc>
                <a:spcPct val="98000"/>
              </a:lnSpc>
              <a:spcBef>
                <a:spcPts val="0"/>
              </a:spcBef>
              <a:spcAft>
                <a:spcPts val="0"/>
              </a:spcAft>
              <a:buClrTx/>
              <a:buSzTx/>
              <a:buFont typeface="Arial"/>
              <a:buChar char="•"/>
              <a:tabLst/>
              <a:defRPr/>
            </a:pPr>
            <a:r>
              <a:rPr kumimoji="0" lang="en-US" sz="1600" b="0" i="0" u="none" strike="noStrike" kern="0" cap="none" spc="0" normalizeH="0" baseline="0" noProof="0">
                <a:ln>
                  <a:noFill/>
                </a:ln>
                <a:solidFill>
                  <a:prstClr val="white"/>
                </a:solidFill>
                <a:effectLst/>
                <a:uLnTx/>
                <a:uFillTx/>
                <a:latin typeface="IntelOne Display Light"/>
                <a:ea typeface="Intel Clear Light" panose="020B0404020203020204" pitchFamily="34" charset="0"/>
                <a:cs typeface="Intel Clear Light" panose="020B0404020203020204" pitchFamily="34" charset="0"/>
              </a:rPr>
              <a:t>Standardized hardware interface</a:t>
            </a:r>
          </a:p>
        </p:txBody>
      </p:sp>
      <p:sp>
        <p:nvSpPr>
          <p:cNvPr id="12" name="TextBox 11">
            <a:extLst>
              <a:ext uri="{FF2B5EF4-FFF2-40B4-BE49-F238E27FC236}">
                <a16:creationId xmlns:a16="http://schemas.microsoft.com/office/drawing/2014/main" id="{02A24F19-8D13-58DF-9B13-9B43B567F126}"/>
              </a:ext>
            </a:extLst>
          </p:cNvPr>
          <p:cNvSpPr txBox="1"/>
          <p:nvPr/>
        </p:nvSpPr>
        <p:spPr>
          <a:xfrm>
            <a:off x="2253716" y="4618016"/>
            <a:ext cx="3100555" cy="917174"/>
          </a:xfrm>
          <a:prstGeom prst="rect">
            <a:avLst/>
          </a:prstGeom>
          <a:noFill/>
        </p:spPr>
        <p:txBody>
          <a:bodyPr wrap="square" lIns="91440" tIns="45720" rIns="91440" bIns="45720" anchor="t">
            <a:spAutoFit/>
          </a:bodyPr>
          <a:lstStyle>
            <a:defPPr>
              <a:defRPr lang="en-US"/>
            </a:defPPr>
            <a:lvl1pPr>
              <a:lnSpc>
                <a:spcPct val="80000"/>
              </a:lnSpc>
              <a:spcAft>
                <a:spcPts val="600"/>
              </a:spcAft>
              <a:defRPr sz="1400">
                <a:solidFill>
                  <a:schemeClr val="bg1"/>
                </a:solidFill>
                <a:latin typeface="Intel Clear Light" panose="020B0404020203020204" pitchFamily="34" charset="0"/>
                <a:ea typeface="Intel Clear Light" panose="020B0404020203020204" pitchFamily="34" charset="0"/>
                <a:cs typeface="Intel Clear Light" panose="020B0404020203020204" pitchFamily="34" charset="0"/>
              </a:defRPr>
            </a:lvl1pPr>
          </a:lstStyle>
          <a:p>
            <a:pPr marL="0" marR="0" lvl="0" indent="0" algn="l" defTabSz="914400" rtl="0" eaLnBrk="1" fontAlgn="auto" latinLnBrk="0" hangingPunct="1">
              <a:lnSpc>
                <a:spcPct val="80000"/>
              </a:lnSpc>
              <a:spcBef>
                <a:spcPts val="0"/>
              </a:spcBef>
              <a:spcAft>
                <a:spcPts val="1200"/>
              </a:spcAft>
              <a:buClrTx/>
              <a:buSzTx/>
              <a:buFontTx/>
              <a:buNone/>
              <a:tabLst/>
              <a:defRPr/>
            </a:pPr>
            <a:r>
              <a:rPr kumimoji="0" lang="en-US" sz="1400" b="1" i="0" u="none" strike="noStrike" kern="1200" cap="none" spc="0" normalizeH="0" baseline="0" noProof="0">
                <a:ln>
                  <a:noFill/>
                </a:ln>
                <a:solidFill>
                  <a:srgbClr val="004A86"/>
                </a:solidFill>
                <a:effectLst/>
                <a:uLnTx/>
                <a:uFillTx/>
                <a:latin typeface="IntelOne Display Light"/>
                <a:ea typeface="Intel Clear Light" panose="020B0404020203020204" pitchFamily="34" charset="0"/>
                <a:cs typeface="Intel Clear Light" panose="020B0404020203020204" pitchFamily="34" charset="0"/>
              </a:rPr>
              <a:t>Intel’s implementation</a:t>
            </a:r>
          </a:p>
          <a:p>
            <a:pPr marL="182880" marR="0" lvl="0" indent="-182880" algn="l" defTabSz="914400" rtl="0" eaLnBrk="1" fontAlgn="auto" latinLnBrk="0" hangingPunct="1">
              <a:lnSpc>
                <a:spcPct val="80000"/>
              </a:lnSpc>
              <a:spcBef>
                <a:spcPts val="0"/>
              </a:spcBef>
              <a:spcAft>
                <a:spcPts val="12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4A86"/>
                </a:solidFill>
                <a:effectLst/>
                <a:uLnTx/>
                <a:uFillTx/>
                <a:latin typeface="IntelOne Display Light"/>
                <a:ea typeface="Intel Clear Light" panose="020B0404020203020204" pitchFamily="34" charset="0"/>
                <a:cs typeface="Intel Clear Light" panose="020B0404020203020204" pitchFamily="34" charset="0"/>
              </a:rPr>
              <a:t>Toolkits optimized for Intel HW</a:t>
            </a:r>
          </a:p>
          <a:p>
            <a:pPr marL="182880" marR="0" lvl="0" indent="-182880" algn="l" defTabSz="914400" rtl="0" eaLnBrk="1" fontAlgn="auto" latinLnBrk="0" hangingPunct="1">
              <a:lnSpc>
                <a:spcPct val="80000"/>
              </a:lnSpc>
              <a:spcBef>
                <a:spcPts val="0"/>
              </a:spcBef>
              <a:spcAft>
                <a:spcPts val="12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4A86"/>
                </a:solidFill>
                <a:effectLst/>
                <a:uLnTx/>
                <a:uFillTx/>
                <a:latin typeface="IntelOne Display Light"/>
                <a:ea typeface="Intel Clear Light" panose="020B0404020203020204" pitchFamily="34" charset="0"/>
                <a:cs typeface="Intel Clear Light" panose="020B0404020203020204" pitchFamily="34" charset="0"/>
              </a:rPr>
              <a:t>Available for free download</a:t>
            </a:r>
          </a:p>
        </p:txBody>
      </p:sp>
      <p:grpSp>
        <p:nvGrpSpPr>
          <p:cNvPr id="19" name="Group 18">
            <a:extLst>
              <a:ext uri="{FF2B5EF4-FFF2-40B4-BE49-F238E27FC236}">
                <a16:creationId xmlns:a16="http://schemas.microsoft.com/office/drawing/2014/main" id="{41AC9EB6-16B4-5D07-B9B9-13B0A5715750}"/>
              </a:ext>
            </a:extLst>
          </p:cNvPr>
          <p:cNvGrpSpPr/>
          <p:nvPr/>
        </p:nvGrpSpPr>
        <p:grpSpPr>
          <a:xfrm>
            <a:off x="6203118" y="1923787"/>
            <a:ext cx="5320140" cy="3017443"/>
            <a:chOff x="3657207" y="2204771"/>
            <a:chExt cx="5037342" cy="2173499"/>
          </a:xfrm>
        </p:grpSpPr>
        <p:sp>
          <p:nvSpPr>
            <p:cNvPr id="20" name="Rectangle 19">
              <a:extLst>
                <a:ext uri="{FF2B5EF4-FFF2-40B4-BE49-F238E27FC236}">
                  <a16:creationId xmlns:a16="http://schemas.microsoft.com/office/drawing/2014/main" id="{008663C5-A8ED-1E27-5AE7-85AF94F72936}"/>
                </a:ext>
              </a:extLst>
            </p:cNvPr>
            <p:cNvSpPr/>
            <p:nvPr/>
          </p:nvSpPr>
          <p:spPr>
            <a:xfrm flipH="1">
              <a:off x="3657207" y="2204771"/>
              <a:ext cx="5037342" cy="2173499"/>
            </a:xfrm>
            <a:prstGeom prst="rect">
              <a:avLst/>
            </a:prstGeom>
            <a:solidFill>
              <a:sysClr val="window" lastClr="FFFFFF">
                <a:lumMod val="95000"/>
              </a:sysClr>
            </a:solidFill>
            <a:ln w="317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Intel Clear"/>
                <a:ea typeface="Intel Clear" panose="020B0604020203020204" pitchFamily="34" charset="0"/>
                <a:cs typeface="Intel Clear" panose="020B0604020203020204" pitchFamily="34" charset="0"/>
                <a:sym typeface="Helvetica Neue Medium"/>
              </a:endParaRPr>
            </a:p>
          </p:txBody>
        </p:sp>
        <p:sp>
          <p:nvSpPr>
            <p:cNvPr id="42" name="Rounded Rectangle 12">
              <a:extLst>
                <a:ext uri="{FF2B5EF4-FFF2-40B4-BE49-F238E27FC236}">
                  <a16:creationId xmlns:a16="http://schemas.microsoft.com/office/drawing/2014/main" id="{4509F7E2-5734-3CCA-DEED-4064E0A1259F}"/>
                </a:ext>
              </a:extLst>
            </p:cNvPr>
            <p:cNvSpPr/>
            <p:nvPr/>
          </p:nvSpPr>
          <p:spPr>
            <a:xfrm flipH="1">
              <a:off x="5876190" y="2656913"/>
              <a:ext cx="2624629" cy="1327464"/>
            </a:xfrm>
            <a:prstGeom prst="rect">
              <a:avLst/>
            </a:prstGeom>
            <a:solidFill>
              <a:sysClr val="window" lastClr="FFFFFF">
                <a:lumMod val="85000"/>
              </a:sysClr>
            </a:solidFill>
            <a:ln w="12700" cap="flat" cmpd="sng" algn="ctr">
              <a:noFill/>
              <a:prstDash val="sysDash"/>
              <a:miter lim="800000"/>
            </a:ln>
            <a:effectLst/>
          </p:spPr>
          <p:txBody>
            <a:bodyPr rtlCol="0" anchor="ctr"/>
            <a:lstStyle/>
            <a:p>
              <a:pPr marL="0" marR="0" lvl="0" indent="0" algn="ctr" defTabSz="1219169" rtl="0" eaLnBrk="1" fontAlgn="auto" latinLnBrk="0" hangingPunct="0">
                <a:lnSpc>
                  <a:spcPct val="90000"/>
                </a:lnSpc>
                <a:spcBef>
                  <a:spcPts val="225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IntelOne Display Light"/>
                <a:ea typeface="+mn-ea"/>
                <a:cs typeface="Arial"/>
                <a:sym typeface="Helvetica Neue"/>
              </a:endParaRPr>
            </a:p>
          </p:txBody>
        </p:sp>
        <p:sp>
          <p:nvSpPr>
            <p:cNvPr id="43" name="TextBox 42">
              <a:extLst>
                <a:ext uri="{FF2B5EF4-FFF2-40B4-BE49-F238E27FC236}">
                  <a16:creationId xmlns:a16="http://schemas.microsoft.com/office/drawing/2014/main" id="{3872C515-D214-9A5C-2D8B-D20DD1E06A88}"/>
                </a:ext>
              </a:extLst>
            </p:cNvPr>
            <p:cNvSpPr txBox="1"/>
            <p:nvPr/>
          </p:nvSpPr>
          <p:spPr>
            <a:xfrm>
              <a:off x="6164008" y="2694285"/>
              <a:ext cx="1856788" cy="139077"/>
            </a:xfrm>
            <a:prstGeom prst="rect">
              <a:avLst/>
            </a:prstGeom>
            <a:noFill/>
            <a:ln>
              <a:noFill/>
            </a:ln>
          </p:spPr>
          <p:txBody>
            <a:bodyPr vert="horz" wrap="square" lIns="0" tIns="0" rIns="0" bIns="0" rtlCol="0" anchor="ctr" anchorCtr="1">
              <a:spAutoFit/>
            </a:bodyPr>
            <a:lstStyle/>
            <a:p>
              <a:pPr marL="0" marR="0" lvl="0" indent="0" algn="ctr" defTabSz="1219169" rtl="0" eaLnBrk="1" fontAlgn="auto" latinLnBrk="0" hangingPunct="0">
                <a:lnSpc>
                  <a:spcPct val="90000"/>
                </a:lnSpc>
                <a:spcBef>
                  <a:spcPts val="2250"/>
                </a:spcBef>
                <a:spcAft>
                  <a:spcPts val="0"/>
                </a:spcAft>
                <a:buClrTx/>
                <a:buSzTx/>
                <a:buFontTx/>
                <a:buNone/>
                <a:tabLst/>
                <a:defRPr/>
              </a:pPr>
              <a:r>
                <a:rPr kumimoji="0" lang="en-US" sz="1000" b="0" i="0" u="none" strike="noStrike" kern="0" cap="none" spc="0" normalizeH="0" baseline="0" noProof="0">
                  <a:ln>
                    <a:noFill/>
                  </a:ln>
                  <a:solidFill>
                    <a:srgbClr val="003C71"/>
                  </a:solidFill>
                  <a:effectLst/>
                  <a:uLnTx/>
                  <a:uFillTx/>
                  <a:latin typeface="IntelOne Display Regular"/>
                  <a:cs typeface="Arial"/>
                  <a:sym typeface="Helvetica Neue"/>
                </a:rPr>
                <a:t>API-Based Programming</a:t>
              </a:r>
            </a:p>
          </p:txBody>
        </p:sp>
        <p:sp>
          <p:nvSpPr>
            <p:cNvPr id="44" name="Rectangle 43">
              <a:extLst>
                <a:ext uri="{FF2B5EF4-FFF2-40B4-BE49-F238E27FC236}">
                  <a16:creationId xmlns:a16="http://schemas.microsoft.com/office/drawing/2014/main" id="{A0056EF3-73FC-EA40-25C5-A3125DBEFF26}"/>
                </a:ext>
              </a:extLst>
            </p:cNvPr>
            <p:cNvSpPr/>
            <p:nvPr/>
          </p:nvSpPr>
          <p:spPr>
            <a:xfrm flipH="1">
              <a:off x="5932581" y="2854827"/>
              <a:ext cx="2490747" cy="1055742"/>
            </a:xfrm>
            <a:prstGeom prst="rect">
              <a:avLst/>
            </a:prstGeom>
            <a:solidFill>
              <a:srgbClr val="0068B5"/>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IntelOne Display Light"/>
                <a:ea typeface="Intel Clear" panose="020B0604020203020204" pitchFamily="34" charset="0"/>
                <a:cs typeface="Intel Clear" panose="020B0604020203020204" pitchFamily="34" charset="0"/>
                <a:sym typeface="Helvetica Neue"/>
              </a:endParaRPr>
            </a:p>
          </p:txBody>
        </p:sp>
        <p:sp>
          <p:nvSpPr>
            <p:cNvPr id="45" name="Rounded Rectangle 33">
              <a:extLst>
                <a:ext uri="{FF2B5EF4-FFF2-40B4-BE49-F238E27FC236}">
                  <a16:creationId xmlns:a16="http://schemas.microsoft.com/office/drawing/2014/main" id="{179666FA-ACF9-5816-FCFD-8D99E246C3B6}"/>
                </a:ext>
              </a:extLst>
            </p:cNvPr>
            <p:cNvSpPr/>
            <p:nvPr/>
          </p:nvSpPr>
          <p:spPr>
            <a:xfrm flipH="1">
              <a:off x="3873961" y="2649164"/>
              <a:ext cx="1946058" cy="1327464"/>
            </a:xfrm>
            <a:prstGeom prst="rect">
              <a:avLst/>
            </a:prstGeom>
            <a:solidFill>
              <a:sysClr val="window" lastClr="FFFFFF">
                <a:lumMod val="85000"/>
              </a:sysClr>
            </a:solidFill>
            <a:ln w="12700" cap="flat" cmpd="sng" algn="ctr">
              <a:noFill/>
              <a:prstDash val="sysDash"/>
              <a:miter lim="800000"/>
            </a:ln>
            <a:effectLst/>
          </p:spPr>
          <p:txBody>
            <a:bodyPr rtlCol="0" anchor="ctr"/>
            <a:lstStyle/>
            <a:p>
              <a:pPr marL="0" marR="0" lvl="0" indent="0" algn="ctr" defTabSz="1219169" rtl="0" eaLnBrk="1" fontAlgn="auto" latinLnBrk="0" hangingPunct="0">
                <a:lnSpc>
                  <a:spcPct val="90000"/>
                </a:lnSpc>
                <a:spcBef>
                  <a:spcPts val="225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IntelOne Display Light"/>
                <a:ea typeface="+mn-ea"/>
                <a:cs typeface="Arial"/>
                <a:sym typeface="Helvetica Neue"/>
              </a:endParaRPr>
            </a:p>
          </p:txBody>
        </p:sp>
        <p:sp>
          <p:nvSpPr>
            <p:cNvPr id="46" name="TextBox 45">
              <a:extLst>
                <a:ext uri="{FF2B5EF4-FFF2-40B4-BE49-F238E27FC236}">
                  <a16:creationId xmlns:a16="http://schemas.microsoft.com/office/drawing/2014/main" id="{C88976BE-425D-D993-BA42-F2974E55544D}"/>
                </a:ext>
              </a:extLst>
            </p:cNvPr>
            <p:cNvSpPr txBox="1"/>
            <p:nvPr/>
          </p:nvSpPr>
          <p:spPr>
            <a:xfrm>
              <a:off x="3930353" y="2671066"/>
              <a:ext cx="1834396" cy="139077"/>
            </a:xfrm>
            <a:prstGeom prst="rect">
              <a:avLst/>
            </a:prstGeom>
            <a:noFill/>
            <a:ln>
              <a:noFill/>
            </a:ln>
          </p:spPr>
          <p:txBody>
            <a:bodyPr vert="horz" wrap="square" lIns="0" tIns="0" rIns="0" bIns="0" rtlCol="0" anchor="ctr" anchorCtr="1">
              <a:spAutoFit/>
            </a:bodyPr>
            <a:lstStyle/>
            <a:p>
              <a:pPr marL="0" marR="0" lvl="0" indent="0" algn="ctr" defTabSz="1219169" rtl="0" eaLnBrk="1" fontAlgn="auto" latinLnBrk="0" hangingPunct="0">
                <a:lnSpc>
                  <a:spcPct val="90000"/>
                </a:lnSpc>
                <a:spcBef>
                  <a:spcPts val="2250"/>
                </a:spcBef>
                <a:spcAft>
                  <a:spcPts val="0"/>
                </a:spcAft>
                <a:buClrTx/>
                <a:buSzTx/>
                <a:buFontTx/>
                <a:buNone/>
                <a:tabLst/>
                <a:defRPr/>
              </a:pPr>
              <a:r>
                <a:rPr kumimoji="0" lang="en-US" sz="1000" b="0" i="0" u="none" strike="noStrike" kern="0" cap="none" spc="0" normalizeH="0" baseline="0" noProof="0">
                  <a:ln>
                    <a:noFill/>
                  </a:ln>
                  <a:solidFill>
                    <a:srgbClr val="004A86"/>
                  </a:solidFill>
                  <a:effectLst/>
                  <a:uLnTx/>
                  <a:uFillTx/>
                  <a:latin typeface="IntelOne Display Regular"/>
                  <a:cs typeface="Arial"/>
                  <a:sym typeface="Helvetica Neue"/>
                </a:rPr>
                <a:t>Direct Programming</a:t>
              </a:r>
            </a:p>
          </p:txBody>
        </p:sp>
        <p:sp>
          <p:nvSpPr>
            <p:cNvPr id="47" name="Rectangle 46">
              <a:extLst>
                <a:ext uri="{FF2B5EF4-FFF2-40B4-BE49-F238E27FC236}">
                  <a16:creationId xmlns:a16="http://schemas.microsoft.com/office/drawing/2014/main" id="{10070452-8607-3E17-8229-358FDFA16B79}"/>
                </a:ext>
              </a:extLst>
            </p:cNvPr>
            <p:cNvSpPr/>
            <p:nvPr/>
          </p:nvSpPr>
          <p:spPr>
            <a:xfrm flipH="1">
              <a:off x="3930353" y="2847078"/>
              <a:ext cx="1834396" cy="1055740"/>
            </a:xfrm>
            <a:prstGeom prst="rect">
              <a:avLst/>
            </a:prstGeom>
            <a:solidFill>
              <a:srgbClr val="0068B5"/>
            </a:solidFill>
            <a:ln w="1905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IntelOne Display Light"/>
                <a:ea typeface="Intel Clear" panose="020B0604020203020204" pitchFamily="34" charset="0"/>
                <a:cs typeface="Intel Clear" panose="020B0604020203020204" pitchFamily="34" charset="0"/>
                <a:sym typeface="Helvetica Neue"/>
              </a:endParaRPr>
            </a:p>
          </p:txBody>
        </p:sp>
        <p:sp>
          <p:nvSpPr>
            <p:cNvPr id="48" name="Rounded Rectangle 38">
              <a:extLst>
                <a:ext uri="{FF2B5EF4-FFF2-40B4-BE49-F238E27FC236}">
                  <a16:creationId xmlns:a16="http://schemas.microsoft.com/office/drawing/2014/main" id="{9D27F0F4-DB0B-AD22-0A0E-E55941352CC5}"/>
                </a:ext>
              </a:extLst>
            </p:cNvPr>
            <p:cNvSpPr/>
            <p:nvPr/>
          </p:nvSpPr>
          <p:spPr>
            <a:xfrm flipH="1">
              <a:off x="3873961" y="4043500"/>
              <a:ext cx="4626858" cy="234153"/>
            </a:xfrm>
            <a:prstGeom prst="rect">
              <a:avLst/>
            </a:prstGeom>
            <a:noFill/>
            <a:ln w="38100" cap="flat">
              <a:solidFill>
                <a:srgbClr val="4472C4"/>
              </a:solidFill>
              <a:miter lim="400000"/>
            </a:ln>
            <a:effectLst/>
            <a:sp3d/>
          </p:spPr>
          <p:txBody>
            <a:bodyPr rot="0" spcFirstLastPara="1" vertOverflow="overflow" horzOverflow="overflow" vert="horz" wrap="square" lIns="0" tIns="0" rIns="0" bIns="0" numCol="1" spcCol="38100" rtlCol="0" anchor="ctr" anchorCtr="0">
              <a:no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4A86"/>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sym typeface="Helvetica Neue"/>
                </a:rPr>
                <a:t>Low-Level Hardware Interface (Level Zero)</a:t>
              </a:r>
            </a:p>
          </p:txBody>
        </p:sp>
        <p:sp>
          <p:nvSpPr>
            <p:cNvPr id="49" name="Rectangle 48">
              <a:extLst>
                <a:ext uri="{FF2B5EF4-FFF2-40B4-BE49-F238E27FC236}">
                  <a16:creationId xmlns:a16="http://schemas.microsoft.com/office/drawing/2014/main" id="{53975CE7-F1C0-22C6-16E5-EEF5D9850FF5}"/>
                </a:ext>
              </a:extLst>
            </p:cNvPr>
            <p:cNvSpPr/>
            <p:nvPr/>
          </p:nvSpPr>
          <p:spPr bwMode="auto">
            <a:xfrm>
              <a:off x="5990194" y="3094912"/>
              <a:ext cx="548640" cy="219456"/>
            </a:xfrm>
            <a:prstGeom prst="rect">
              <a:avLst/>
            </a:prstGeom>
            <a:solidFill>
              <a:srgbClr val="44546A"/>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685800" rtl="0" eaLnBrk="1" fontAlgn="base" latinLnBrk="0" hangingPunct="1">
                <a:lnSpc>
                  <a:spcPct val="100000"/>
                </a:lnSpc>
                <a:spcBef>
                  <a:spcPts val="0"/>
                </a:spcBef>
                <a:spcAft>
                  <a:spcPct val="0"/>
                </a:spcAft>
                <a:buClr>
                  <a:prstClr val="black"/>
                </a:buClr>
                <a:buSzTx/>
                <a:buFontTx/>
                <a:buNone/>
                <a:tabLst/>
                <a:defRPr/>
              </a:pPr>
              <a:r>
                <a:rPr kumimoji="0" lang="en-US" sz="800" b="0" i="0" u="none" strike="noStrike" kern="0" cap="none" spc="0" normalizeH="0" baseline="0" noProof="0">
                  <a:ln>
                    <a:noFill/>
                  </a:ln>
                  <a:solidFill>
                    <a:srgbClr val="FFFFFF"/>
                  </a:solidFill>
                  <a:effectLst/>
                  <a:uLnTx/>
                  <a:uFillTx/>
                  <a:latin typeface="IntelOne Display Regular"/>
                  <a:cs typeface="Arial"/>
                  <a:sym typeface="Helvetica Neue"/>
                </a:rPr>
                <a:t>Math</a:t>
              </a:r>
            </a:p>
          </p:txBody>
        </p:sp>
        <p:sp>
          <p:nvSpPr>
            <p:cNvPr id="50" name="Rectangle 49">
              <a:extLst>
                <a:ext uri="{FF2B5EF4-FFF2-40B4-BE49-F238E27FC236}">
                  <a16:creationId xmlns:a16="http://schemas.microsoft.com/office/drawing/2014/main" id="{7B14112B-4CF3-440F-6E3D-30FDD8823766}"/>
                </a:ext>
              </a:extLst>
            </p:cNvPr>
            <p:cNvSpPr/>
            <p:nvPr/>
          </p:nvSpPr>
          <p:spPr bwMode="auto">
            <a:xfrm>
              <a:off x="6572217" y="3095262"/>
              <a:ext cx="548640" cy="219456"/>
            </a:xfrm>
            <a:prstGeom prst="rect">
              <a:avLst/>
            </a:prstGeom>
            <a:solidFill>
              <a:srgbClr val="44546A"/>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685800" rtl="0" eaLnBrk="1" fontAlgn="base" latinLnBrk="0" hangingPunct="1">
                <a:lnSpc>
                  <a:spcPct val="100000"/>
                </a:lnSpc>
                <a:spcBef>
                  <a:spcPts val="0"/>
                </a:spcBef>
                <a:spcAft>
                  <a:spcPct val="0"/>
                </a:spcAft>
                <a:buClr>
                  <a:prstClr val="black"/>
                </a:buClr>
                <a:buSzTx/>
                <a:buFontTx/>
                <a:buNone/>
                <a:tabLst/>
                <a:defRPr/>
              </a:pPr>
              <a:r>
                <a:rPr kumimoji="0" lang="en-US" sz="800" b="0" i="0" u="none" strike="noStrike" kern="0" cap="none" spc="0" normalizeH="0" baseline="0" noProof="0">
                  <a:ln>
                    <a:noFill/>
                  </a:ln>
                  <a:solidFill>
                    <a:srgbClr val="FFFFFF"/>
                  </a:solidFill>
                  <a:effectLst/>
                  <a:uLnTx/>
                  <a:uFillTx/>
                  <a:latin typeface="IntelOne Display Regular"/>
                  <a:cs typeface="Arial"/>
                  <a:sym typeface="Helvetica Neue"/>
                </a:rPr>
                <a:t>Threading</a:t>
              </a:r>
            </a:p>
          </p:txBody>
        </p:sp>
        <p:sp>
          <p:nvSpPr>
            <p:cNvPr id="51" name="Rectangle 50">
              <a:extLst>
                <a:ext uri="{FF2B5EF4-FFF2-40B4-BE49-F238E27FC236}">
                  <a16:creationId xmlns:a16="http://schemas.microsoft.com/office/drawing/2014/main" id="{E44A0007-E006-2026-9D1B-08B721781AC3}"/>
                </a:ext>
              </a:extLst>
            </p:cNvPr>
            <p:cNvSpPr/>
            <p:nvPr/>
          </p:nvSpPr>
          <p:spPr bwMode="auto">
            <a:xfrm>
              <a:off x="7159607" y="3095262"/>
              <a:ext cx="548640" cy="219456"/>
            </a:xfrm>
            <a:prstGeom prst="rect">
              <a:avLst/>
            </a:prstGeom>
            <a:solidFill>
              <a:srgbClr val="44546A"/>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685800" rtl="0" eaLnBrk="1" fontAlgn="base" latinLnBrk="0" hangingPunct="1">
                <a:lnSpc>
                  <a:spcPct val="100000"/>
                </a:lnSpc>
                <a:spcBef>
                  <a:spcPts val="0"/>
                </a:spcBef>
                <a:spcAft>
                  <a:spcPct val="0"/>
                </a:spcAft>
                <a:buClr>
                  <a:prstClr val="black"/>
                </a:buClr>
                <a:buSzTx/>
                <a:buFontTx/>
                <a:buNone/>
                <a:tabLst/>
                <a:defRPr/>
              </a:pPr>
              <a:r>
                <a:rPr kumimoji="0" lang="en-US" sz="800" b="0" i="0" u="none" strike="noStrike" kern="0" cap="none" spc="0" normalizeH="0" baseline="0" noProof="0">
                  <a:ln>
                    <a:noFill/>
                  </a:ln>
                  <a:solidFill>
                    <a:srgbClr val="FFFFFF"/>
                  </a:solidFill>
                  <a:effectLst/>
                  <a:uLnTx/>
                  <a:uFillTx/>
                  <a:latin typeface="IntelOne Display Regular"/>
                  <a:cs typeface="Arial"/>
                  <a:sym typeface="Helvetica Neue"/>
                </a:rPr>
                <a:t>Parallel STL</a:t>
              </a:r>
            </a:p>
          </p:txBody>
        </p:sp>
        <p:sp>
          <p:nvSpPr>
            <p:cNvPr id="52" name="Rectangle 51">
              <a:extLst>
                <a:ext uri="{FF2B5EF4-FFF2-40B4-BE49-F238E27FC236}">
                  <a16:creationId xmlns:a16="http://schemas.microsoft.com/office/drawing/2014/main" id="{3AE67E7E-13BF-192D-B15D-3ED9DFBB1C92}"/>
                </a:ext>
              </a:extLst>
            </p:cNvPr>
            <p:cNvSpPr/>
            <p:nvPr/>
          </p:nvSpPr>
          <p:spPr bwMode="auto">
            <a:xfrm>
              <a:off x="5990194" y="3377382"/>
              <a:ext cx="548640" cy="219456"/>
            </a:xfrm>
            <a:prstGeom prst="rect">
              <a:avLst/>
            </a:prstGeom>
            <a:solidFill>
              <a:srgbClr val="44546A"/>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685800" rtl="0" eaLnBrk="1" fontAlgn="base" latinLnBrk="0" hangingPunct="1">
                <a:lnSpc>
                  <a:spcPct val="100000"/>
                </a:lnSpc>
                <a:spcBef>
                  <a:spcPts val="0"/>
                </a:spcBef>
                <a:spcAft>
                  <a:spcPct val="0"/>
                </a:spcAft>
                <a:buClr>
                  <a:prstClr val="black"/>
                </a:buClr>
                <a:buSzTx/>
                <a:buFontTx/>
                <a:buNone/>
                <a:tabLst/>
                <a:defRPr/>
              </a:pPr>
              <a:r>
                <a:rPr kumimoji="0" lang="en-US" sz="800" b="0" i="0" u="none" strike="noStrike" kern="0" cap="none" spc="0" normalizeH="0" baseline="0" noProof="0">
                  <a:ln>
                    <a:noFill/>
                  </a:ln>
                  <a:solidFill>
                    <a:srgbClr val="FFFFFF"/>
                  </a:solidFill>
                  <a:effectLst/>
                  <a:uLnTx/>
                  <a:uFillTx/>
                  <a:latin typeface="IntelOne Display Regular"/>
                  <a:cs typeface="Arial"/>
                  <a:sym typeface="Helvetica Neue"/>
                </a:rPr>
                <a:t>Analytics/</a:t>
              </a:r>
              <a:br>
                <a:rPr kumimoji="0" lang="en-US" sz="800" b="0" i="0" u="none" strike="noStrike" kern="0" cap="none" spc="0" normalizeH="0" baseline="0" noProof="0">
                  <a:ln>
                    <a:noFill/>
                  </a:ln>
                  <a:solidFill>
                    <a:srgbClr val="FFFFFF"/>
                  </a:solidFill>
                  <a:effectLst/>
                  <a:uLnTx/>
                  <a:uFillTx/>
                  <a:latin typeface="IntelOne Display Regular"/>
                  <a:cs typeface="Arial"/>
                  <a:sym typeface="Helvetica Neue"/>
                </a:rPr>
              </a:br>
              <a:r>
                <a:rPr kumimoji="0" lang="en-US" sz="800" b="0" i="0" u="none" strike="noStrike" kern="0" cap="none" spc="0" normalizeH="0" baseline="0" noProof="0">
                  <a:ln>
                    <a:noFill/>
                  </a:ln>
                  <a:solidFill>
                    <a:srgbClr val="FFFFFF"/>
                  </a:solidFill>
                  <a:effectLst/>
                  <a:uLnTx/>
                  <a:uFillTx/>
                  <a:latin typeface="IntelOne Display Regular"/>
                  <a:cs typeface="Arial"/>
                  <a:sym typeface="Helvetica Neue"/>
                </a:rPr>
                <a:t>ML</a:t>
              </a:r>
            </a:p>
          </p:txBody>
        </p:sp>
        <p:sp>
          <p:nvSpPr>
            <p:cNvPr id="53" name="Rectangle 52">
              <a:extLst>
                <a:ext uri="{FF2B5EF4-FFF2-40B4-BE49-F238E27FC236}">
                  <a16:creationId xmlns:a16="http://schemas.microsoft.com/office/drawing/2014/main" id="{3EEE71EB-8C6A-6A94-7085-CCF994888852}"/>
                </a:ext>
              </a:extLst>
            </p:cNvPr>
            <p:cNvSpPr/>
            <p:nvPr/>
          </p:nvSpPr>
          <p:spPr bwMode="auto">
            <a:xfrm>
              <a:off x="6572217" y="3377382"/>
              <a:ext cx="548640" cy="219456"/>
            </a:xfrm>
            <a:prstGeom prst="rect">
              <a:avLst/>
            </a:prstGeom>
            <a:solidFill>
              <a:srgbClr val="44546A"/>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685800" rtl="0" eaLnBrk="1" fontAlgn="base" latinLnBrk="0" hangingPunct="1">
                <a:lnSpc>
                  <a:spcPct val="100000"/>
                </a:lnSpc>
                <a:spcBef>
                  <a:spcPts val="0"/>
                </a:spcBef>
                <a:spcAft>
                  <a:spcPct val="0"/>
                </a:spcAft>
                <a:buClr>
                  <a:prstClr val="black"/>
                </a:buClr>
                <a:buSzTx/>
                <a:buFontTx/>
                <a:buNone/>
                <a:tabLst/>
                <a:defRPr/>
              </a:pPr>
              <a:r>
                <a:rPr kumimoji="0" lang="en-US" sz="800" b="0" i="0" u="none" strike="noStrike" kern="0" cap="none" spc="0" normalizeH="0" baseline="0" noProof="0">
                  <a:ln>
                    <a:noFill/>
                  </a:ln>
                  <a:solidFill>
                    <a:srgbClr val="FFFFFF"/>
                  </a:solidFill>
                  <a:effectLst/>
                  <a:uLnTx/>
                  <a:uFillTx/>
                  <a:latin typeface="IntelOne Display Regular"/>
                  <a:cs typeface="Arial"/>
                  <a:sym typeface="Helvetica Neue"/>
                </a:rPr>
                <a:t>DNN</a:t>
              </a:r>
            </a:p>
          </p:txBody>
        </p:sp>
        <p:sp>
          <p:nvSpPr>
            <p:cNvPr id="54" name="Rectangle 53">
              <a:extLst>
                <a:ext uri="{FF2B5EF4-FFF2-40B4-BE49-F238E27FC236}">
                  <a16:creationId xmlns:a16="http://schemas.microsoft.com/office/drawing/2014/main" id="{2B4F00BD-5E45-2F16-09E1-635870FDF82E}"/>
                </a:ext>
              </a:extLst>
            </p:cNvPr>
            <p:cNvSpPr/>
            <p:nvPr/>
          </p:nvSpPr>
          <p:spPr bwMode="auto">
            <a:xfrm>
              <a:off x="7159606" y="3377382"/>
              <a:ext cx="548640" cy="219456"/>
            </a:xfrm>
            <a:prstGeom prst="rect">
              <a:avLst/>
            </a:prstGeom>
            <a:solidFill>
              <a:srgbClr val="44546A"/>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685800" rtl="0" eaLnBrk="1" fontAlgn="base" latinLnBrk="0" hangingPunct="1">
                <a:lnSpc>
                  <a:spcPct val="100000"/>
                </a:lnSpc>
                <a:spcBef>
                  <a:spcPts val="0"/>
                </a:spcBef>
                <a:spcAft>
                  <a:spcPct val="0"/>
                </a:spcAft>
                <a:buClr>
                  <a:prstClr val="black"/>
                </a:buClr>
                <a:buSzTx/>
                <a:buFontTx/>
                <a:buNone/>
                <a:tabLst/>
                <a:defRPr/>
              </a:pPr>
              <a:r>
                <a:rPr kumimoji="0" lang="en-US" sz="800" b="0" i="0" u="none" strike="noStrike" kern="0" cap="none" spc="0" normalizeH="0" baseline="0" noProof="0">
                  <a:ln>
                    <a:noFill/>
                  </a:ln>
                  <a:solidFill>
                    <a:srgbClr val="FFFFFF"/>
                  </a:solidFill>
                  <a:effectLst/>
                  <a:uLnTx/>
                  <a:uFillTx/>
                  <a:latin typeface="IntelOne Display Regular"/>
                  <a:cs typeface="Arial"/>
                  <a:sym typeface="Helvetica Neue"/>
                </a:rPr>
                <a:t>ML Comm</a:t>
              </a:r>
            </a:p>
          </p:txBody>
        </p:sp>
        <p:sp>
          <p:nvSpPr>
            <p:cNvPr id="55" name="Rectangle 54">
              <a:extLst>
                <a:ext uri="{FF2B5EF4-FFF2-40B4-BE49-F238E27FC236}">
                  <a16:creationId xmlns:a16="http://schemas.microsoft.com/office/drawing/2014/main" id="{8EA4C7C4-7D65-FD62-9E02-9692A341FEA1}"/>
                </a:ext>
              </a:extLst>
            </p:cNvPr>
            <p:cNvSpPr/>
            <p:nvPr/>
          </p:nvSpPr>
          <p:spPr bwMode="auto">
            <a:xfrm>
              <a:off x="5990194" y="3632594"/>
              <a:ext cx="548640" cy="225885"/>
            </a:xfrm>
            <a:prstGeom prst="rect">
              <a:avLst/>
            </a:prstGeom>
            <a:solidFill>
              <a:srgbClr val="44546A"/>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685800" rtl="0" eaLnBrk="1" fontAlgn="base" latinLnBrk="0" hangingPunct="1">
                <a:lnSpc>
                  <a:spcPct val="100000"/>
                </a:lnSpc>
                <a:spcBef>
                  <a:spcPts val="0"/>
                </a:spcBef>
                <a:spcAft>
                  <a:spcPct val="0"/>
                </a:spcAft>
                <a:buClr>
                  <a:prstClr val="black"/>
                </a:buClr>
                <a:buSzTx/>
                <a:buFontTx/>
                <a:buNone/>
                <a:tabLst/>
                <a:defRPr/>
              </a:pPr>
              <a:r>
                <a:rPr kumimoji="0" lang="en-US" sz="800" b="0" i="0" u="none" strike="noStrike" kern="0" cap="none" spc="0" normalizeH="0" baseline="0" noProof="0">
                  <a:ln>
                    <a:noFill/>
                  </a:ln>
                  <a:solidFill>
                    <a:srgbClr val="FFFFFF"/>
                  </a:solidFill>
                  <a:effectLst/>
                  <a:uLnTx/>
                  <a:uFillTx/>
                  <a:latin typeface="IntelOne Display Regular"/>
                  <a:cs typeface="Arial"/>
                  <a:sym typeface="Helvetica Neue"/>
                </a:rPr>
                <a:t>Video Processing</a:t>
              </a:r>
            </a:p>
          </p:txBody>
        </p:sp>
        <p:sp>
          <p:nvSpPr>
            <p:cNvPr id="56" name="TextBox 55">
              <a:extLst>
                <a:ext uri="{FF2B5EF4-FFF2-40B4-BE49-F238E27FC236}">
                  <a16:creationId xmlns:a16="http://schemas.microsoft.com/office/drawing/2014/main" id="{2A6EF931-2C0A-EF33-DABF-6B4C2ABB9E89}"/>
                </a:ext>
              </a:extLst>
            </p:cNvPr>
            <p:cNvSpPr txBox="1"/>
            <p:nvPr/>
          </p:nvSpPr>
          <p:spPr>
            <a:xfrm>
              <a:off x="5932584" y="2908474"/>
              <a:ext cx="1856788" cy="139077"/>
            </a:xfrm>
            <a:prstGeom prst="rect">
              <a:avLst/>
            </a:prstGeom>
            <a:noFill/>
            <a:ln>
              <a:noFill/>
            </a:ln>
          </p:spPr>
          <p:txBody>
            <a:bodyPr vert="horz" wrap="square" lIns="0" tIns="0" rIns="0" bIns="0" rtlCol="0" anchor="ctr" anchorCtr="1">
              <a:spAutoFit/>
            </a:bodyPr>
            <a:lstStyle/>
            <a:p>
              <a:pPr marL="0" marR="0" lvl="0" indent="0" algn="ctr" defTabSz="1219169" rtl="0" eaLnBrk="1" fontAlgn="auto" latinLnBrk="0" hangingPunct="0">
                <a:lnSpc>
                  <a:spcPct val="90000"/>
                </a:lnSpc>
                <a:spcBef>
                  <a:spcPts val="225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IntelOne Display Regular"/>
                  <a:cs typeface="Arial"/>
                  <a:sym typeface="Helvetica Neue"/>
                </a:rPr>
                <a:t>Libraries</a:t>
              </a:r>
            </a:p>
          </p:txBody>
        </p:sp>
        <p:sp>
          <p:nvSpPr>
            <p:cNvPr id="57" name="TextBox 56">
              <a:extLst>
                <a:ext uri="{FF2B5EF4-FFF2-40B4-BE49-F238E27FC236}">
                  <a16:creationId xmlns:a16="http://schemas.microsoft.com/office/drawing/2014/main" id="{5815A697-8AD2-974A-DA92-C8136338D41E}"/>
                </a:ext>
              </a:extLst>
            </p:cNvPr>
            <p:cNvSpPr txBox="1"/>
            <p:nvPr/>
          </p:nvSpPr>
          <p:spPr>
            <a:xfrm>
              <a:off x="3930353" y="3309304"/>
              <a:ext cx="1834396" cy="139077"/>
            </a:xfrm>
            <a:prstGeom prst="rect">
              <a:avLst/>
            </a:prstGeom>
            <a:noFill/>
            <a:ln>
              <a:noFill/>
            </a:ln>
          </p:spPr>
          <p:txBody>
            <a:bodyPr vert="horz" wrap="square" lIns="0" tIns="0" rIns="0" bIns="0" rtlCol="0" anchor="ctr" anchorCtr="1">
              <a:spAutoFit/>
            </a:bodyPr>
            <a:lstStyle/>
            <a:p>
              <a:pPr marL="0" marR="0" lvl="0" indent="0" algn="ctr" defTabSz="1219169" rtl="0" eaLnBrk="1" fontAlgn="auto" latinLnBrk="0" hangingPunct="0">
                <a:lnSpc>
                  <a:spcPct val="90000"/>
                </a:lnSpc>
                <a:spcBef>
                  <a:spcPts val="225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IntelOne Display Regular"/>
                  <a:cs typeface="Arial"/>
                  <a:sym typeface="Helvetica Neue"/>
                </a:rPr>
                <a:t>Data Parallel C++</a:t>
              </a:r>
            </a:p>
          </p:txBody>
        </p:sp>
        <p:sp>
          <p:nvSpPr>
            <p:cNvPr id="58" name="TextBox 57">
              <a:extLst>
                <a:ext uri="{FF2B5EF4-FFF2-40B4-BE49-F238E27FC236}">
                  <a16:creationId xmlns:a16="http://schemas.microsoft.com/office/drawing/2014/main" id="{BA557BEE-02D6-D7B4-40DA-71AA81C0D43D}"/>
                </a:ext>
              </a:extLst>
            </p:cNvPr>
            <p:cNvSpPr txBox="1"/>
            <p:nvPr/>
          </p:nvSpPr>
          <p:spPr>
            <a:xfrm>
              <a:off x="3974694" y="2304312"/>
              <a:ext cx="4526125" cy="260010"/>
            </a:xfrm>
            <a:prstGeom prst="rect">
              <a:avLst/>
            </a:prstGeom>
            <a:noFill/>
            <a:ln>
              <a:noFill/>
            </a:ln>
          </p:spPr>
          <p:txBody>
            <a:bodyPr vert="horz" wrap="square" lIns="121920" tIns="60960" rIns="121920" bIns="60960" rtlCol="0" anchor="ctr">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525252"/>
                  </a:solidFill>
                  <a:effectLst/>
                  <a:uLnTx/>
                  <a:uFillTx/>
                  <a:latin typeface="Intel Clear"/>
                  <a:ea typeface="Intel Clear" panose="020B0604020203020204" pitchFamily="34" charset="0"/>
                  <a:cs typeface="Intel Clear" panose="020B0604020203020204" pitchFamily="34" charset="0"/>
                  <a:sym typeface="Helvetica Neue"/>
                </a:rPr>
                <a:t>oneAPI Industry Specification</a:t>
              </a:r>
            </a:p>
          </p:txBody>
        </p:sp>
        <p:pic>
          <p:nvPicPr>
            <p:cNvPr id="59" name="Graphic 58">
              <a:extLst>
                <a:ext uri="{FF2B5EF4-FFF2-40B4-BE49-F238E27FC236}">
                  <a16:creationId xmlns:a16="http://schemas.microsoft.com/office/drawing/2014/main" id="{1C692060-BB27-655D-513C-7BDA77BF63C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24178" y="2232738"/>
              <a:ext cx="491407" cy="354672"/>
            </a:xfrm>
            <a:prstGeom prst="rect">
              <a:avLst/>
            </a:prstGeom>
          </p:spPr>
        </p:pic>
        <p:sp>
          <p:nvSpPr>
            <p:cNvPr id="60" name="TextBox 59">
              <a:extLst>
                <a:ext uri="{FF2B5EF4-FFF2-40B4-BE49-F238E27FC236}">
                  <a16:creationId xmlns:a16="http://schemas.microsoft.com/office/drawing/2014/main" id="{6F9EAE6D-108E-7B9F-D82E-8503F8255811}"/>
                </a:ext>
              </a:extLst>
            </p:cNvPr>
            <p:cNvSpPr txBox="1"/>
            <p:nvPr/>
          </p:nvSpPr>
          <p:spPr>
            <a:xfrm>
              <a:off x="3873961" y="2649227"/>
              <a:ext cx="1963482" cy="1326281"/>
            </a:xfrm>
            <a:prstGeom prst="rect">
              <a:avLst/>
            </a:prstGeom>
            <a:noFill/>
            <a:ln w="381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4A86"/>
                </a:solidFill>
                <a:effectLst/>
                <a:uLnTx/>
                <a:uFillTx/>
                <a:latin typeface="Intel Clear"/>
                <a:cs typeface="Arial"/>
                <a:sym typeface="Helvetica Neue"/>
              </a:endParaRPr>
            </a:p>
          </p:txBody>
        </p:sp>
        <p:sp>
          <p:nvSpPr>
            <p:cNvPr id="61" name="TextBox 60">
              <a:extLst>
                <a:ext uri="{FF2B5EF4-FFF2-40B4-BE49-F238E27FC236}">
                  <a16:creationId xmlns:a16="http://schemas.microsoft.com/office/drawing/2014/main" id="{5B7C042F-17BD-57C3-8ADB-71955737D6C9}"/>
                </a:ext>
              </a:extLst>
            </p:cNvPr>
            <p:cNvSpPr txBox="1"/>
            <p:nvPr/>
          </p:nvSpPr>
          <p:spPr>
            <a:xfrm>
              <a:off x="5886970" y="2651227"/>
              <a:ext cx="2613849" cy="1326281"/>
            </a:xfrm>
            <a:prstGeom prst="rect">
              <a:avLst/>
            </a:prstGeom>
            <a:noFill/>
            <a:ln w="38100" cap="flat">
              <a:noFill/>
              <a:miter lim="400000"/>
            </a:ln>
            <a:effectLst/>
            <a:sp3d/>
          </p:spPr>
          <p:txBody>
            <a:bodyPr rot="0" spcFirstLastPara="1" vertOverflow="overflow" horzOverflow="overflow" vert="horz" wrap="square" lIns="0" tIns="0" rIns="0" bIns="0" numCol="1" spcCol="38100" rtlCol="0" anchor="t" anchorCtr="0">
              <a:noAutofit/>
            </a:bodyPr>
            <a:lstStyle/>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4A86"/>
                </a:solidFill>
                <a:effectLst/>
                <a:uLnTx/>
                <a:uFillTx/>
                <a:latin typeface="Intel Clear"/>
                <a:cs typeface="Arial"/>
                <a:sym typeface="Helvetica Neue"/>
              </a:endParaRPr>
            </a:p>
          </p:txBody>
        </p:sp>
        <p:sp>
          <p:nvSpPr>
            <p:cNvPr id="62" name="Rectangle 61">
              <a:extLst>
                <a:ext uri="{FF2B5EF4-FFF2-40B4-BE49-F238E27FC236}">
                  <a16:creationId xmlns:a16="http://schemas.microsoft.com/office/drawing/2014/main" id="{0D328FE8-7FD4-1965-3A33-5D3A133D823E}"/>
                </a:ext>
              </a:extLst>
            </p:cNvPr>
            <p:cNvSpPr/>
            <p:nvPr/>
          </p:nvSpPr>
          <p:spPr>
            <a:xfrm>
              <a:off x="3945767" y="2847078"/>
              <a:ext cx="1815557" cy="1044363"/>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IntelOne Display Light"/>
                  <a:ea typeface="+mn-ea"/>
                  <a:cs typeface="Arial"/>
                </a:rPr>
                <a:t>SYCL</a:t>
              </a:r>
            </a:p>
          </p:txBody>
        </p:sp>
        <p:sp>
          <p:nvSpPr>
            <p:cNvPr id="63" name="Rectangle 62">
              <a:extLst>
                <a:ext uri="{FF2B5EF4-FFF2-40B4-BE49-F238E27FC236}">
                  <a16:creationId xmlns:a16="http://schemas.microsoft.com/office/drawing/2014/main" id="{CCAF11A5-AABB-7C93-25FD-EBCF3634935D}"/>
                </a:ext>
              </a:extLst>
            </p:cNvPr>
            <p:cNvSpPr/>
            <p:nvPr/>
          </p:nvSpPr>
          <p:spPr bwMode="auto">
            <a:xfrm>
              <a:off x="7159606" y="3635177"/>
              <a:ext cx="548640" cy="219456"/>
            </a:xfrm>
            <a:prstGeom prst="rect">
              <a:avLst/>
            </a:prstGeom>
            <a:solidFill>
              <a:srgbClr val="44546A"/>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685800" rtl="0" eaLnBrk="1" fontAlgn="base" latinLnBrk="0" hangingPunct="1">
                <a:lnSpc>
                  <a:spcPct val="100000"/>
                </a:lnSpc>
                <a:spcBef>
                  <a:spcPts val="0"/>
                </a:spcBef>
                <a:spcAft>
                  <a:spcPct val="0"/>
                </a:spcAft>
                <a:buClr>
                  <a:prstClr val="black"/>
                </a:buClr>
                <a:buSzTx/>
                <a:buFontTx/>
                <a:buNone/>
                <a:tabLst/>
                <a:defRPr/>
              </a:pPr>
              <a:r>
                <a:rPr kumimoji="0" lang="en-US" sz="800" b="0" i="0" u="none" strike="noStrike" kern="0" cap="none" spc="0" normalizeH="0" baseline="0" noProof="0">
                  <a:ln>
                    <a:noFill/>
                  </a:ln>
                  <a:solidFill>
                    <a:srgbClr val="FFFFFF"/>
                  </a:solidFill>
                  <a:effectLst/>
                  <a:uLnTx/>
                  <a:uFillTx/>
                  <a:latin typeface="IntelOne Display Regular"/>
                  <a:cs typeface="Arial"/>
                  <a:sym typeface="Helvetica Neue"/>
                </a:rPr>
                <a:t>Image Processing</a:t>
              </a:r>
            </a:p>
          </p:txBody>
        </p:sp>
        <p:sp>
          <p:nvSpPr>
            <p:cNvPr id="64" name="Rectangle 63">
              <a:extLst>
                <a:ext uri="{FF2B5EF4-FFF2-40B4-BE49-F238E27FC236}">
                  <a16:creationId xmlns:a16="http://schemas.microsoft.com/office/drawing/2014/main" id="{23EF903B-8DB3-9640-E0AE-9C64237EB4FA}"/>
                </a:ext>
              </a:extLst>
            </p:cNvPr>
            <p:cNvSpPr/>
            <p:nvPr/>
          </p:nvSpPr>
          <p:spPr bwMode="auto">
            <a:xfrm>
              <a:off x="6572217" y="3639276"/>
              <a:ext cx="548640" cy="219456"/>
            </a:xfrm>
            <a:prstGeom prst="rect">
              <a:avLst/>
            </a:prstGeom>
            <a:solidFill>
              <a:srgbClr val="44546A"/>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685800" rtl="0" eaLnBrk="1" fontAlgn="base" latinLnBrk="0" hangingPunct="1">
                <a:lnSpc>
                  <a:spcPct val="100000"/>
                </a:lnSpc>
                <a:spcBef>
                  <a:spcPts val="0"/>
                </a:spcBef>
                <a:spcAft>
                  <a:spcPct val="0"/>
                </a:spcAft>
                <a:buClr>
                  <a:prstClr val="black"/>
                </a:buClr>
                <a:buSzTx/>
                <a:buFontTx/>
                <a:buNone/>
                <a:tabLst/>
                <a:defRPr/>
              </a:pPr>
              <a:r>
                <a:rPr kumimoji="0" lang="en-US" sz="800" b="0" i="0" u="none" strike="noStrike" kern="0" cap="none" spc="0" normalizeH="0" baseline="0" noProof="0">
                  <a:ln>
                    <a:noFill/>
                  </a:ln>
                  <a:solidFill>
                    <a:srgbClr val="FFFFFF"/>
                  </a:solidFill>
                  <a:effectLst/>
                  <a:uLnTx/>
                  <a:uFillTx/>
                  <a:latin typeface="IntelOne Display Regular"/>
                  <a:cs typeface="Arial"/>
                  <a:sym typeface="Helvetica Neue"/>
                </a:rPr>
                <a:t>Signal</a:t>
              </a:r>
            </a:p>
            <a:p>
              <a:pPr marL="0" marR="0" lvl="0" indent="0" algn="ctr" defTabSz="685800" rtl="0" eaLnBrk="1" fontAlgn="base" latinLnBrk="0" hangingPunct="1">
                <a:lnSpc>
                  <a:spcPct val="100000"/>
                </a:lnSpc>
                <a:spcBef>
                  <a:spcPts val="0"/>
                </a:spcBef>
                <a:spcAft>
                  <a:spcPct val="0"/>
                </a:spcAft>
                <a:buClr>
                  <a:prstClr val="black"/>
                </a:buClr>
                <a:buSzTx/>
                <a:buFontTx/>
                <a:buNone/>
                <a:tabLst/>
                <a:defRPr/>
              </a:pPr>
              <a:r>
                <a:rPr kumimoji="0" lang="en-US" sz="800" b="0" i="0" u="none" strike="noStrike" kern="0" cap="none" spc="0" normalizeH="0" baseline="0" noProof="0">
                  <a:ln>
                    <a:noFill/>
                  </a:ln>
                  <a:solidFill>
                    <a:srgbClr val="FFFFFF"/>
                  </a:solidFill>
                  <a:effectLst/>
                  <a:uLnTx/>
                  <a:uFillTx/>
                  <a:latin typeface="IntelOne Display Regular"/>
                  <a:cs typeface="Arial"/>
                  <a:sym typeface="Helvetica Neue"/>
                </a:rPr>
                <a:t>Processing</a:t>
              </a:r>
            </a:p>
          </p:txBody>
        </p:sp>
        <p:sp>
          <p:nvSpPr>
            <p:cNvPr id="65" name="Rectangle 64">
              <a:extLst>
                <a:ext uri="{FF2B5EF4-FFF2-40B4-BE49-F238E27FC236}">
                  <a16:creationId xmlns:a16="http://schemas.microsoft.com/office/drawing/2014/main" id="{B2A50890-BDB5-EE3E-DB17-46F1CEC41F5A}"/>
                </a:ext>
              </a:extLst>
            </p:cNvPr>
            <p:cNvSpPr/>
            <p:nvPr/>
          </p:nvSpPr>
          <p:spPr bwMode="auto">
            <a:xfrm>
              <a:off x="7738727" y="3095260"/>
              <a:ext cx="548640" cy="219456"/>
            </a:xfrm>
            <a:prstGeom prst="rect">
              <a:avLst/>
            </a:prstGeom>
            <a:solidFill>
              <a:srgbClr val="44546A"/>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685800" rtl="0" eaLnBrk="1" fontAlgn="base" latinLnBrk="0" hangingPunct="1">
                <a:lnSpc>
                  <a:spcPct val="100000"/>
                </a:lnSpc>
                <a:spcBef>
                  <a:spcPts val="0"/>
                </a:spcBef>
                <a:spcAft>
                  <a:spcPct val="0"/>
                </a:spcAft>
                <a:buClr>
                  <a:prstClr val="black"/>
                </a:buClr>
                <a:buSzTx/>
                <a:buFontTx/>
                <a:buNone/>
                <a:tabLst/>
                <a:defRPr/>
              </a:pPr>
              <a:r>
                <a:rPr kumimoji="0" lang="en-US" sz="800" b="0" i="0" u="none" strike="noStrike" kern="0" cap="none" spc="0" normalizeH="0" baseline="0" noProof="0">
                  <a:ln>
                    <a:noFill/>
                  </a:ln>
                  <a:solidFill>
                    <a:srgbClr val="FFFFFF"/>
                  </a:solidFill>
                  <a:effectLst/>
                  <a:uLnTx/>
                  <a:uFillTx/>
                  <a:latin typeface="IntelOne Display Regular"/>
                  <a:cs typeface="Arial"/>
                  <a:sym typeface="Helvetica Neue"/>
                </a:rPr>
                <a:t>Ray Tracing</a:t>
              </a:r>
            </a:p>
          </p:txBody>
        </p:sp>
        <p:sp>
          <p:nvSpPr>
            <p:cNvPr id="66" name="Rectangle 65">
              <a:extLst>
                <a:ext uri="{FF2B5EF4-FFF2-40B4-BE49-F238E27FC236}">
                  <a16:creationId xmlns:a16="http://schemas.microsoft.com/office/drawing/2014/main" id="{844A76AC-EF9F-4982-5850-C47F5D8D9138}"/>
                </a:ext>
              </a:extLst>
            </p:cNvPr>
            <p:cNvSpPr/>
            <p:nvPr/>
          </p:nvSpPr>
          <p:spPr bwMode="auto">
            <a:xfrm>
              <a:off x="7738727" y="3370429"/>
              <a:ext cx="548640" cy="219456"/>
            </a:xfrm>
            <a:prstGeom prst="rect">
              <a:avLst/>
            </a:prstGeom>
            <a:solidFill>
              <a:srgbClr val="44546A"/>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685800" rtl="0" eaLnBrk="1" fontAlgn="base" latinLnBrk="0" hangingPunct="1">
                <a:lnSpc>
                  <a:spcPct val="100000"/>
                </a:lnSpc>
                <a:spcBef>
                  <a:spcPts val="0"/>
                </a:spcBef>
                <a:spcAft>
                  <a:spcPct val="0"/>
                </a:spcAft>
                <a:buClr>
                  <a:prstClr val="black"/>
                </a:buClr>
                <a:buSzTx/>
                <a:buFontTx/>
                <a:buNone/>
                <a:tabLst/>
                <a:defRPr/>
              </a:pPr>
              <a:r>
                <a:rPr kumimoji="0" lang="en-US" sz="800" b="0" i="0" u="none" strike="noStrike" kern="0" cap="none" spc="0" normalizeH="0" baseline="0" noProof="0">
                  <a:ln>
                    <a:noFill/>
                  </a:ln>
                  <a:solidFill>
                    <a:srgbClr val="FFFFFF"/>
                  </a:solidFill>
                  <a:effectLst/>
                  <a:uLnTx/>
                  <a:uFillTx/>
                  <a:latin typeface="IntelOne Display Regular"/>
                  <a:cs typeface="Arial"/>
                  <a:sym typeface="Helvetica Neue"/>
                </a:rPr>
                <a:t>Volumetric</a:t>
              </a:r>
            </a:p>
            <a:p>
              <a:pPr marL="0" marR="0" lvl="0" indent="0" algn="ctr" defTabSz="685800" rtl="0" eaLnBrk="1" fontAlgn="base" latinLnBrk="0" hangingPunct="1">
                <a:lnSpc>
                  <a:spcPct val="100000"/>
                </a:lnSpc>
                <a:spcBef>
                  <a:spcPts val="0"/>
                </a:spcBef>
                <a:spcAft>
                  <a:spcPct val="0"/>
                </a:spcAft>
                <a:buClr>
                  <a:prstClr val="black"/>
                </a:buClr>
                <a:buSzTx/>
                <a:buFontTx/>
                <a:buNone/>
                <a:tabLst/>
                <a:defRPr/>
              </a:pPr>
              <a:r>
                <a:rPr kumimoji="0" lang="en-US" sz="800" b="0" i="0" u="none" strike="noStrike" kern="0" cap="none" spc="0" normalizeH="0" baseline="0" noProof="0">
                  <a:ln>
                    <a:noFill/>
                  </a:ln>
                  <a:solidFill>
                    <a:srgbClr val="FFFFFF"/>
                  </a:solidFill>
                  <a:effectLst/>
                  <a:uLnTx/>
                  <a:uFillTx/>
                  <a:latin typeface="IntelOne Display Regular"/>
                  <a:cs typeface="Arial"/>
                  <a:sym typeface="Helvetica Neue"/>
                </a:rPr>
                <a:t>Rendering</a:t>
              </a:r>
            </a:p>
          </p:txBody>
        </p:sp>
        <p:sp>
          <p:nvSpPr>
            <p:cNvPr id="67" name="Rectangle 66">
              <a:extLst>
                <a:ext uri="{FF2B5EF4-FFF2-40B4-BE49-F238E27FC236}">
                  <a16:creationId xmlns:a16="http://schemas.microsoft.com/office/drawing/2014/main" id="{9BB32B71-C6E8-CFF0-DA4C-86C59CF0C841}"/>
                </a:ext>
              </a:extLst>
            </p:cNvPr>
            <p:cNvSpPr/>
            <p:nvPr/>
          </p:nvSpPr>
          <p:spPr bwMode="auto">
            <a:xfrm>
              <a:off x="7746476" y="3633485"/>
              <a:ext cx="548640" cy="219456"/>
            </a:xfrm>
            <a:prstGeom prst="rect">
              <a:avLst/>
            </a:prstGeom>
            <a:solidFill>
              <a:srgbClr val="44546A"/>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685800" rtl="0" eaLnBrk="1" fontAlgn="base" latinLnBrk="0" hangingPunct="1">
                <a:lnSpc>
                  <a:spcPct val="100000"/>
                </a:lnSpc>
                <a:spcBef>
                  <a:spcPts val="0"/>
                </a:spcBef>
                <a:spcAft>
                  <a:spcPct val="0"/>
                </a:spcAft>
                <a:buClr>
                  <a:prstClr val="black"/>
                </a:buClr>
                <a:buSzTx/>
                <a:buFontTx/>
                <a:buNone/>
                <a:tabLst/>
                <a:defRPr/>
              </a:pPr>
              <a:r>
                <a:rPr kumimoji="0" lang="en-US" sz="800" b="0" i="0" u="none" strike="noStrike" kern="0" cap="none" spc="0" normalizeH="0" baseline="0" noProof="0">
                  <a:ln>
                    <a:noFill/>
                  </a:ln>
                  <a:solidFill>
                    <a:srgbClr val="FFFFFF"/>
                  </a:solidFill>
                  <a:effectLst/>
                  <a:uLnTx/>
                  <a:uFillTx/>
                  <a:latin typeface="IntelOne Display Regular"/>
                  <a:cs typeface="Arial"/>
                  <a:sym typeface="Helvetica Neue"/>
                </a:rPr>
                <a:t>Image</a:t>
              </a:r>
            </a:p>
            <a:p>
              <a:pPr marL="0" marR="0" lvl="0" indent="0" algn="ctr" defTabSz="685800" rtl="0" eaLnBrk="1" fontAlgn="base" latinLnBrk="0" hangingPunct="1">
                <a:lnSpc>
                  <a:spcPct val="100000"/>
                </a:lnSpc>
                <a:spcBef>
                  <a:spcPts val="0"/>
                </a:spcBef>
                <a:spcAft>
                  <a:spcPct val="0"/>
                </a:spcAft>
                <a:buClr>
                  <a:prstClr val="black"/>
                </a:buClr>
                <a:buSzTx/>
                <a:buFontTx/>
                <a:buNone/>
                <a:tabLst/>
                <a:defRPr/>
              </a:pPr>
              <a:r>
                <a:rPr kumimoji="0" lang="en-US" sz="800" b="0" i="0" u="none" strike="noStrike" kern="0" cap="none" spc="0" normalizeH="0" baseline="0" noProof="0">
                  <a:ln>
                    <a:noFill/>
                  </a:ln>
                  <a:solidFill>
                    <a:srgbClr val="FFFFFF"/>
                  </a:solidFill>
                  <a:effectLst/>
                  <a:uLnTx/>
                  <a:uFillTx/>
                  <a:latin typeface="IntelOne Display Regular"/>
                  <a:cs typeface="Arial"/>
                  <a:sym typeface="Helvetica Neue"/>
                </a:rPr>
                <a:t>Denoise</a:t>
              </a:r>
            </a:p>
          </p:txBody>
        </p:sp>
      </p:grpSp>
      <p:sp>
        <p:nvSpPr>
          <p:cNvPr id="3" name="AutoShape 2">
            <a:extLst>
              <a:ext uri="{FF2B5EF4-FFF2-40B4-BE49-F238E27FC236}">
                <a16:creationId xmlns:a16="http://schemas.microsoft.com/office/drawing/2014/main" id="{DF1DEFEA-9BBD-9E6E-8EEA-D5E1F6391087}"/>
              </a:ext>
            </a:extLst>
          </p:cNvPr>
          <p:cNvSpPr>
            <a:spLocks noChangeAspect="1" noChangeArrowheads="1"/>
          </p:cNvSpPr>
          <p:nvPr/>
        </p:nvSpPr>
        <p:spPr bwMode="auto">
          <a:xfrm>
            <a:off x="1171509" y="204868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ntelOne Text"/>
              <a:cs typeface="Arial"/>
            </a:endParaRPr>
          </a:p>
        </p:txBody>
      </p:sp>
      <p:pic>
        <p:nvPicPr>
          <p:cNvPr id="1034" name="Picture 10" descr="New Intel oneAPI Toolkits for XPU Software Development ...">
            <a:extLst>
              <a:ext uri="{FF2B5EF4-FFF2-40B4-BE49-F238E27FC236}">
                <a16:creationId xmlns:a16="http://schemas.microsoft.com/office/drawing/2014/main" id="{0DD2F324-B4CD-F291-3ECD-1CD1664B31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771" y="4429555"/>
            <a:ext cx="1264109" cy="110563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oneAPI (compute acceleration) - Wikipedia">
            <a:extLst>
              <a:ext uri="{FF2B5EF4-FFF2-40B4-BE49-F238E27FC236}">
                <a16:creationId xmlns:a16="http://schemas.microsoft.com/office/drawing/2014/main" id="{5E4BFA50-51CC-E41D-36F4-1583C3B8A4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742" y="1993774"/>
            <a:ext cx="1152525" cy="12192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364C43FD-B96A-5FDC-EA05-80601BBEE6D9}"/>
              </a:ext>
            </a:extLst>
          </p:cNvPr>
          <p:cNvCxnSpPr>
            <a:cxnSpLocks/>
          </p:cNvCxnSpPr>
          <p:nvPr/>
        </p:nvCxnSpPr>
        <p:spPr>
          <a:xfrm>
            <a:off x="144064" y="3915293"/>
            <a:ext cx="5416095" cy="0"/>
          </a:xfrm>
          <a:prstGeom prst="line">
            <a:avLst/>
          </a:prstGeom>
          <a:ln>
            <a:solidFill>
              <a:schemeClr val="accent1">
                <a:alpha val="69804"/>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27849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83B80-D9ED-4CFB-99C8-BCFAE978B09B}"/>
              </a:ext>
            </a:extLst>
          </p:cNvPr>
          <p:cNvSpPr>
            <a:spLocks noGrp="1"/>
          </p:cNvSpPr>
          <p:nvPr>
            <p:ph type="title"/>
          </p:nvPr>
        </p:nvSpPr>
        <p:spPr>
          <a:xfrm>
            <a:off x="263950" y="55074"/>
            <a:ext cx="10880297" cy="1199822"/>
          </a:xfrm>
        </p:spPr>
        <p:txBody>
          <a:bodyPr/>
          <a:lstStyle/>
          <a:p>
            <a:r>
              <a:rPr lang="en-US" dirty="0"/>
              <a:t>Intel Developer Software</a:t>
            </a:r>
          </a:p>
        </p:txBody>
      </p:sp>
      <p:cxnSp>
        <p:nvCxnSpPr>
          <p:cNvPr id="8" name="Straight Connector 7">
            <a:extLst>
              <a:ext uri="{FF2B5EF4-FFF2-40B4-BE49-F238E27FC236}">
                <a16:creationId xmlns:a16="http://schemas.microsoft.com/office/drawing/2014/main" id="{A770F739-7E71-5D2A-6942-670CDF18AB46}"/>
              </a:ext>
            </a:extLst>
          </p:cNvPr>
          <p:cNvCxnSpPr>
            <a:cxnSpLocks/>
          </p:cNvCxnSpPr>
          <p:nvPr/>
        </p:nvCxnSpPr>
        <p:spPr>
          <a:xfrm>
            <a:off x="358220" y="1114797"/>
            <a:ext cx="530352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BABC541-F9B4-562C-0C19-765D43ABE820}"/>
              </a:ext>
            </a:extLst>
          </p:cNvPr>
          <p:cNvSpPr/>
          <p:nvPr/>
        </p:nvSpPr>
        <p:spPr>
          <a:xfrm>
            <a:off x="358220" y="1376815"/>
            <a:ext cx="11340444" cy="3638243"/>
          </a:xfrm>
          <a:prstGeom prst="rect">
            <a:avLst/>
          </a:prstGeom>
          <a:gradFill>
            <a:gsLst>
              <a:gs pos="0">
                <a:srgbClr val="193D67"/>
              </a:gs>
              <a:gs pos="84000">
                <a:srgbClr val="00C7FD">
                  <a:alpha val="26000"/>
                  <a:lumMod val="63000"/>
                </a:srgbClr>
              </a:gs>
            </a:gsLst>
            <a:lin ang="0" scaled="1"/>
          </a:gradFill>
          <a:ln w="50800" cap="flat" cmpd="sng" algn="ctr">
            <a:solidFill>
              <a:srgbClr val="004A86"/>
            </a:solidFill>
            <a:prstDash val="solid"/>
            <a:miter lim="800000"/>
          </a:ln>
          <a:effectLst/>
          <a:scene3d>
            <a:camera prst="orthographicFront"/>
            <a:lightRig rig="threePt" dir="t"/>
          </a:scene3d>
          <a:sp3d prstMaterial="dkEdge"/>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25252"/>
              </a:solidFill>
              <a:effectLst/>
              <a:uLnTx/>
              <a:uFillTx/>
              <a:latin typeface="IntelOne Display Regular"/>
            </a:endParaRPr>
          </a:p>
        </p:txBody>
      </p:sp>
      <p:sp>
        <p:nvSpPr>
          <p:cNvPr id="11" name="Rectangle 10">
            <a:extLst>
              <a:ext uri="{FF2B5EF4-FFF2-40B4-BE49-F238E27FC236}">
                <a16:creationId xmlns:a16="http://schemas.microsoft.com/office/drawing/2014/main" id="{9E33FF3E-7AEF-B165-D929-D1FF45E68999}"/>
              </a:ext>
            </a:extLst>
          </p:cNvPr>
          <p:cNvSpPr/>
          <p:nvPr/>
        </p:nvSpPr>
        <p:spPr>
          <a:xfrm>
            <a:off x="498766" y="2052218"/>
            <a:ext cx="1508760" cy="1508760"/>
          </a:xfrm>
          <a:prstGeom prst="rect">
            <a:avLst/>
          </a:prstGeom>
          <a:gradFill flip="none" rotWithShape="1">
            <a:gsLst>
              <a:gs pos="0">
                <a:srgbClr val="00C7FD">
                  <a:alpha val="71000"/>
                </a:srgbClr>
              </a:gs>
              <a:gs pos="83000">
                <a:srgbClr val="0068B5">
                  <a:alpha val="87000"/>
                </a:srgbClr>
              </a:gs>
            </a:gsLst>
            <a:lin ang="2700000" scaled="0"/>
            <a:tileRect/>
          </a:gradFill>
          <a:ln w="12700" cap="flat" cmpd="sng" algn="ctr">
            <a:solidFill>
              <a:schemeClr val="accent2">
                <a:alpha val="50000"/>
              </a:schemeClr>
            </a:solidFill>
            <a:prstDash val="solid"/>
            <a:miter lim="800000"/>
          </a:ln>
          <a:effectLst>
            <a:outerShdw blurRad="63500" algn="ctr" rotWithShape="0">
              <a:prstClr val="black">
                <a:alpha val="40000"/>
              </a:prstClr>
            </a:outerShdw>
          </a:effectLst>
        </p:spPr>
        <p:txBody>
          <a:bodyPr lIns="91440" rtlCol="0" anchor="ctr"/>
          <a:lstStyle/>
          <a:p>
            <a:pPr marL="182880" indent="-182880">
              <a:buFont typeface="Wingdings" panose="05000000000000000000" pitchFamily="2" charset="2"/>
              <a:buChar char="§"/>
            </a:pPr>
            <a:r>
              <a:rPr lang="en-US" sz="1400" kern="0">
                <a:solidFill>
                  <a:schemeClr val="bg2"/>
                </a:solidFill>
              </a:rPr>
              <a:t>OpenJDK Python</a:t>
            </a:r>
          </a:p>
          <a:p>
            <a:pPr marL="182880" indent="-182880">
              <a:buFont typeface="Wingdings" panose="05000000000000000000" pitchFamily="2" charset="2"/>
              <a:buChar char="§"/>
            </a:pPr>
            <a:endParaRPr lang="en-US" sz="1400" kern="0">
              <a:solidFill>
                <a:schemeClr val="bg2"/>
              </a:solidFill>
            </a:endParaRPr>
          </a:p>
          <a:p>
            <a:pPr marL="182880" indent="-182880">
              <a:buFont typeface="Wingdings" panose="05000000000000000000" pitchFamily="2" charset="2"/>
              <a:buChar char="§"/>
            </a:pPr>
            <a:r>
              <a:rPr lang="en-US" sz="1400" kern="0">
                <a:solidFill>
                  <a:schemeClr val="bg2"/>
                </a:solidFill>
              </a:rPr>
              <a:t>PyTorch TensorFlow</a:t>
            </a:r>
          </a:p>
        </p:txBody>
      </p:sp>
      <p:sp>
        <p:nvSpPr>
          <p:cNvPr id="15" name="Rectangle 14">
            <a:extLst>
              <a:ext uri="{FF2B5EF4-FFF2-40B4-BE49-F238E27FC236}">
                <a16:creationId xmlns:a16="http://schemas.microsoft.com/office/drawing/2014/main" id="{9FCD6516-4FBF-F1FD-7B97-4867E76BB49B}"/>
              </a:ext>
            </a:extLst>
          </p:cNvPr>
          <p:cNvSpPr/>
          <p:nvPr/>
        </p:nvSpPr>
        <p:spPr>
          <a:xfrm>
            <a:off x="358220" y="5200000"/>
            <a:ext cx="11315556" cy="873414"/>
          </a:xfrm>
          <a:prstGeom prst="rect">
            <a:avLst/>
          </a:prstGeom>
          <a:gradFill flip="none" rotWithShape="1">
            <a:gsLst>
              <a:gs pos="89000">
                <a:srgbClr val="00C7FD">
                  <a:alpha val="15000"/>
                </a:srgbClr>
              </a:gs>
              <a:gs pos="8000">
                <a:srgbClr val="0068B5">
                  <a:alpha val="15000"/>
                </a:srgbClr>
              </a:gs>
            </a:gsLst>
            <a:lin ang="2700000" scaled="0"/>
            <a:tileRect/>
          </a:gradFill>
          <a:ln w="12700" cap="flat" cmpd="sng" algn="ctr">
            <a:noFill/>
            <a:prstDash val="solid"/>
            <a:miter lim="800000"/>
          </a:ln>
          <a:effectLst>
            <a:outerShdw blurRad="63500" algn="ctr" rotWithShape="0">
              <a:prstClr val="black">
                <a:alpha val="40000"/>
              </a:prstClr>
            </a:outerShdw>
          </a:effectLst>
        </p:spPr>
        <p:txBody>
          <a:bodyPr lIns="0" rIns="0" rtlCol="0" anchor="ctr"/>
          <a:lstStyle/>
          <a:p>
            <a:pPr algn="ctr"/>
            <a:r>
              <a:rPr lang="en-US" sz="2600" dirty="0"/>
              <a:t>Comprehensive offering of Intel provided and optimized open-source </a:t>
            </a:r>
            <a:br>
              <a:rPr lang="en-US" sz="2600" dirty="0"/>
            </a:br>
            <a:r>
              <a:rPr lang="en-US" sz="2600" dirty="0"/>
              <a:t>developer tools including </a:t>
            </a:r>
            <a:r>
              <a:rPr lang="en-US" sz="2600" dirty="0">
                <a:solidFill>
                  <a:srgbClr val="FFC000"/>
                </a:solidFill>
              </a:rPr>
              <a:t>oneAPI products</a:t>
            </a:r>
          </a:p>
        </p:txBody>
      </p:sp>
      <p:sp>
        <p:nvSpPr>
          <p:cNvPr id="3" name="Rectangle 2">
            <a:extLst>
              <a:ext uri="{FF2B5EF4-FFF2-40B4-BE49-F238E27FC236}">
                <a16:creationId xmlns:a16="http://schemas.microsoft.com/office/drawing/2014/main" id="{4F9E9B51-296B-12A9-D637-9852F71468CE}"/>
              </a:ext>
            </a:extLst>
          </p:cNvPr>
          <p:cNvSpPr/>
          <p:nvPr/>
        </p:nvSpPr>
        <p:spPr>
          <a:xfrm>
            <a:off x="2090443" y="2052218"/>
            <a:ext cx="1508760" cy="1508760"/>
          </a:xfrm>
          <a:prstGeom prst="rect">
            <a:avLst/>
          </a:prstGeom>
          <a:gradFill flip="none" rotWithShape="1">
            <a:gsLst>
              <a:gs pos="0">
                <a:srgbClr val="00C7FD">
                  <a:alpha val="71000"/>
                </a:srgbClr>
              </a:gs>
              <a:gs pos="83000">
                <a:srgbClr val="0068B5">
                  <a:alpha val="87000"/>
                </a:srgbClr>
              </a:gs>
            </a:gsLst>
            <a:lin ang="2700000" scaled="0"/>
            <a:tileRect/>
          </a:gradFill>
          <a:ln w="12700" cap="flat" cmpd="sng" algn="ctr">
            <a:solidFill>
              <a:schemeClr val="accent2">
                <a:alpha val="50000"/>
              </a:schemeClr>
            </a:solidFill>
            <a:prstDash val="solid"/>
            <a:miter lim="800000"/>
          </a:ln>
          <a:effectLst>
            <a:outerShdw blurRad="63500" algn="ctr" rotWithShape="0">
              <a:prstClr val="black">
                <a:alpha val="40000"/>
              </a:prstClr>
            </a:outerShdw>
          </a:effectLst>
        </p:spPr>
        <p:txBody>
          <a:bodyPr lIns="91440" rtlCol="0" anchor="ctr"/>
          <a:lstStyle/>
          <a:p>
            <a:pPr marL="182880" indent="-182880">
              <a:buFont typeface="Wingdings" panose="05000000000000000000" pitchFamily="2" charset="2"/>
              <a:buChar char="§"/>
            </a:pPr>
            <a:r>
              <a:rPr lang="en-US" sz="1400" kern="0" dirty="0">
                <a:solidFill>
                  <a:schemeClr val="bg2"/>
                </a:solidFill>
              </a:rPr>
              <a:t>Intel Distribution of Python</a:t>
            </a:r>
          </a:p>
          <a:p>
            <a:pPr marL="182880" indent="-182880">
              <a:buFont typeface="Wingdings" panose="05000000000000000000" pitchFamily="2" charset="2"/>
              <a:buChar char="§"/>
            </a:pPr>
            <a:endParaRPr lang="en-US" sz="1400" kern="0" dirty="0">
              <a:solidFill>
                <a:schemeClr val="bg2"/>
              </a:solidFill>
            </a:endParaRPr>
          </a:p>
          <a:p>
            <a:pPr marL="182880" indent="-182880">
              <a:buFont typeface="Wingdings" panose="05000000000000000000" pitchFamily="2" charset="2"/>
              <a:buChar char="§"/>
            </a:pPr>
            <a:r>
              <a:rPr lang="en-US" sz="1400" kern="0" dirty="0">
                <a:solidFill>
                  <a:schemeClr val="bg2"/>
                </a:solidFill>
              </a:rPr>
              <a:t>Intel </a:t>
            </a:r>
            <a:r>
              <a:rPr lang="en-US" sz="1400" kern="0" dirty="0" err="1">
                <a:solidFill>
                  <a:schemeClr val="bg2"/>
                </a:solidFill>
              </a:rPr>
              <a:t>PyTorch</a:t>
            </a:r>
            <a:r>
              <a:rPr lang="en-US" sz="1400" kern="0" dirty="0">
                <a:solidFill>
                  <a:schemeClr val="bg2"/>
                </a:solidFill>
              </a:rPr>
              <a:t> and </a:t>
            </a:r>
            <a:r>
              <a:rPr lang="en-US" sz="1400" kern="0" dirty="0" err="1">
                <a:solidFill>
                  <a:schemeClr val="bg2"/>
                </a:solidFill>
              </a:rPr>
              <a:t>Tensorflow</a:t>
            </a:r>
            <a:endParaRPr lang="en-US" sz="1400" kern="0" dirty="0">
              <a:solidFill>
                <a:schemeClr val="bg2"/>
              </a:solidFill>
            </a:endParaRPr>
          </a:p>
        </p:txBody>
      </p:sp>
      <p:sp>
        <p:nvSpPr>
          <p:cNvPr id="4" name="Rectangle 3">
            <a:extLst>
              <a:ext uri="{FF2B5EF4-FFF2-40B4-BE49-F238E27FC236}">
                <a16:creationId xmlns:a16="http://schemas.microsoft.com/office/drawing/2014/main" id="{E0EFAF2B-660A-866B-ABC2-40D49D916827}"/>
              </a:ext>
            </a:extLst>
          </p:cNvPr>
          <p:cNvSpPr/>
          <p:nvPr/>
        </p:nvSpPr>
        <p:spPr>
          <a:xfrm>
            <a:off x="3682120" y="2052218"/>
            <a:ext cx="1508760" cy="1508760"/>
          </a:xfrm>
          <a:prstGeom prst="rect">
            <a:avLst/>
          </a:prstGeom>
          <a:gradFill flip="none" rotWithShape="1">
            <a:gsLst>
              <a:gs pos="0">
                <a:srgbClr val="00C7FD">
                  <a:alpha val="71000"/>
                </a:srgbClr>
              </a:gs>
              <a:gs pos="83000">
                <a:srgbClr val="0068B5">
                  <a:alpha val="87000"/>
                </a:srgbClr>
              </a:gs>
            </a:gsLst>
            <a:lin ang="2700000" scaled="0"/>
            <a:tileRect/>
          </a:gradFill>
          <a:ln w="12700" cap="flat" cmpd="sng" algn="ctr">
            <a:solidFill>
              <a:srgbClr val="FFC000"/>
            </a:solidFill>
            <a:prstDash val="solid"/>
            <a:miter lim="800000"/>
          </a:ln>
          <a:effectLst>
            <a:glow rad="12700">
              <a:srgbClr val="FFC000">
                <a:alpha val="40000"/>
              </a:srgbClr>
            </a:glow>
            <a:outerShdw blurRad="63500" algn="ctr" rotWithShape="0">
              <a:prstClr val="black">
                <a:alpha val="40000"/>
              </a:prstClr>
            </a:outerShdw>
          </a:effectLst>
        </p:spPr>
        <p:txBody>
          <a:bodyPr lIns="91440" rtlCol="0" anchor="ctr"/>
          <a:lstStyle/>
          <a:p>
            <a:pPr marL="182880" indent="-182880">
              <a:buFont typeface="Wingdings" panose="05000000000000000000" pitchFamily="2" charset="2"/>
              <a:buChar char="§"/>
            </a:pPr>
            <a:r>
              <a:rPr lang="en-US" sz="1400" b="1" kern="0">
                <a:solidFill>
                  <a:schemeClr val="bg2"/>
                </a:solidFill>
              </a:rPr>
              <a:t>Intel DPC++/</a:t>
            </a:r>
            <a:r>
              <a:rPr lang="en-US" sz="1400" kern="0">
                <a:solidFill>
                  <a:schemeClr val="bg2"/>
                </a:solidFill>
              </a:rPr>
              <a:t>C++ Compiler </a:t>
            </a:r>
          </a:p>
          <a:p>
            <a:pPr marL="182880" indent="-182880">
              <a:buFont typeface="Wingdings" panose="05000000000000000000" pitchFamily="2" charset="2"/>
              <a:buChar char="§"/>
            </a:pPr>
            <a:endParaRPr lang="en-US" sz="1400" kern="0">
              <a:solidFill>
                <a:schemeClr val="bg2"/>
              </a:solidFill>
            </a:endParaRPr>
          </a:p>
          <a:p>
            <a:pPr marL="182880" indent="-182880">
              <a:buFont typeface="Wingdings" panose="05000000000000000000" pitchFamily="2" charset="2"/>
              <a:buChar char="§"/>
            </a:pPr>
            <a:r>
              <a:rPr lang="en-US" sz="1400" kern="0">
                <a:solidFill>
                  <a:schemeClr val="bg2"/>
                </a:solidFill>
              </a:rPr>
              <a:t>Intel Fortran Compiler</a:t>
            </a:r>
          </a:p>
        </p:txBody>
      </p:sp>
      <p:sp>
        <p:nvSpPr>
          <p:cNvPr id="5" name="Rectangle 4">
            <a:extLst>
              <a:ext uri="{FF2B5EF4-FFF2-40B4-BE49-F238E27FC236}">
                <a16:creationId xmlns:a16="http://schemas.microsoft.com/office/drawing/2014/main" id="{33E63452-5C73-3155-D4D4-B5D11CCD4A3F}"/>
              </a:ext>
            </a:extLst>
          </p:cNvPr>
          <p:cNvSpPr/>
          <p:nvPr/>
        </p:nvSpPr>
        <p:spPr>
          <a:xfrm>
            <a:off x="5273797" y="2052218"/>
            <a:ext cx="1508760" cy="1508760"/>
          </a:xfrm>
          <a:prstGeom prst="rect">
            <a:avLst/>
          </a:prstGeom>
          <a:gradFill flip="none" rotWithShape="1">
            <a:gsLst>
              <a:gs pos="0">
                <a:srgbClr val="00C7FD">
                  <a:alpha val="71000"/>
                </a:srgbClr>
              </a:gs>
              <a:gs pos="83000">
                <a:srgbClr val="0068B5">
                  <a:alpha val="87000"/>
                </a:srgbClr>
              </a:gs>
            </a:gsLst>
            <a:lin ang="2700000" scaled="0"/>
            <a:tileRect/>
          </a:gradFill>
          <a:ln w="12700" cap="flat" cmpd="sng" algn="ctr">
            <a:solidFill>
              <a:schemeClr val="accent2">
                <a:alpha val="50000"/>
              </a:schemeClr>
            </a:solidFill>
            <a:prstDash val="solid"/>
            <a:miter lim="800000"/>
          </a:ln>
          <a:effectLst>
            <a:outerShdw blurRad="63500" algn="ctr" rotWithShape="0">
              <a:prstClr val="black">
                <a:alpha val="40000"/>
              </a:prstClr>
            </a:outerShdw>
          </a:effectLst>
        </p:spPr>
        <p:txBody>
          <a:bodyPr lIns="91440" rtlCol="0" anchor="ctr"/>
          <a:lstStyle/>
          <a:p>
            <a:r>
              <a:rPr lang="en-US" sz="1400" u="sng" kern="0" dirty="0">
                <a:solidFill>
                  <a:schemeClr val="bg2"/>
                </a:solidFill>
              </a:rPr>
              <a:t>OpenMP 5.x</a:t>
            </a:r>
          </a:p>
          <a:p>
            <a:endParaRPr lang="en-US" sz="1400" u="sng" kern="0" dirty="0">
              <a:solidFill>
                <a:schemeClr val="bg2"/>
              </a:solidFill>
            </a:endParaRPr>
          </a:p>
          <a:p>
            <a:pPr marL="182880" indent="-182880">
              <a:lnSpc>
                <a:spcPct val="85000"/>
              </a:lnSpc>
              <a:spcBef>
                <a:spcPts val="100"/>
              </a:spcBef>
              <a:spcAft>
                <a:spcPts val="100"/>
              </a:spcAft>
              <a:buFont typeface="Wingdings" panose="05000000000000000000" pitchFamily="2" charset="2"/>
              <a:buChar char="§"/>
            </a:pPr>
            <a:r>
              <a:rPr lang="en-US" sz="1200" kern="0" dirty="0">
                <a:solidFill>
                  <a:schemeClr val="bg2"/>
                </a:solidFill>
              </a:rPr>
              <a:t>OpenMP Parallel</a:t>
            </a:r>
          </a:p>
          <a:p>
            <a:pPr marL="182880" indent="-182880">
              <a:lnSpc>
                <a:spcPct val="85000"/>
              </a:lnSpc>
              <a:spcBef>
                <a:spcPts val="100"/>
              </a:spcBef>
              <a:spcAft>
                <a:spcPts val="100"/>
              </a:spcAft>
              <a:buFont typeface="Wingdings" panose="05000000000000000000" pitchFamily="2" charset="2"/>
              <a:buChar char="§"/>
            </a:pPr>
            <a:r>
              <a:rPr lang="en-US" sz="1200" kern="0" dirty="0">
                <a:solidFill>
                  <a:schemeClr val="bg2"/>
                </a:solidFill>
              </a:rPr>
              <a:t>OpenMP SIMD</a:t>
            </a:r>
          </a:p>
          <a:p>
            <a:pPr marL="182880" indent="-182880">
              <a:lnSpc>
                <a:spcPct val="85000"/>
              </a:lnSpc>
              <a:spcBef>
                <a:spcPts val="100"/>
              </a:spcBef>
              <a:spcAft>
                <a:spcPts val="100"/>
              </a:spcAft>
              <a:buFont typeface="Wingdings" panose="05000000000000000000" pitchFamily="2" charset="2"/>
              <a:buChar char="§"/>
            </a:pPr>
            <a:r>
              <a:rPr lang="en-US" sz="1200" kern="0" dirty="0">
                <a:solidFill>
                  <a:schemeClr val="bg2"/>
                </a:solidFill>
              </a:rPr>
              <a:t>OpenMP Target</a:t>
            </a:r>
          </a:p>
        </p:txBody>
      </p:sp>
      <p:sp>
        <p:nvSpPr>
          <p:cNvPr id="6" name="Rectangle 5">
            <a:extLst>
              <a:ext uri="{FF2B5EF4-FFF2-40B4-BE49-F238E27FC236}">
                <a16:creationId xmlns:a16="http://schemas.microsoft.com/office/drawing/2014/main" id="{CDBFBE08-C2EF-B196-8B45-9712128B9F47}"/>
              </a:ext>
            </a:extLst>
          </p:cNvPr>
          <p:cNvSpPr/>
          <p:nvPr/>
        </p:nvSpPr>
        <p:spPr>
          <a:xfrm>
            <a:off x="6865474" y="2052218"/>
            <a:ext cx="1508760" cy="1508760"/>
          </a:xfrm>
          <a:prstGeom prst="rect">
            <a:avLst/>
          </a:prstGeom>
          <a:gradFill flip="none" rotWithShape="1">
            <a:gsLst>
              <a:gs pos="0">
                <a:srgbClr val="00C7FD">
                  <a:alpha val="71000"/>
                </a:srgbClr>
              </a:gs>
              <a:gs pos="83000">
                <a:srgbClr val="0068B5">
                  <a:alpha val="87000"/>
                </a:srgbClr>
              </a:gs>
            </a:gsLst>
            <a:lin ang="2700000" scaled="0"/>
            <a:tileRect/>
          </a:gradFill>
          <a:ln w="12700" cap="flat" cmpd="sng" algn="ctr">
            <a:solidFill>
              <a:srgbClr val="FFC000"/>
            </a:solidFill>
            <a:prstDash val="solid"/>
            <a:miter lim="800000"/>
          </a:ln>
          <a:effectLst>
            <a:glow rad="12700">
              <a:srgbClr val="FFC000">
                <a:alpha val="40000"/>
              </a:srgbClr>
            </a:glow>
            <a:outerShdw blurRad="63500" algn="ctr" rotWithShape="0">
              <a:prstClr val="black">
                <a:alpha val="40000"/>
              </a:prstClr>
            </a:outerShdw>
          </a:effectLst>
        </p:spPr>
        <p:txBody>
          <a:bodyPr lIns="91440" rtlCol="0" anchor="ctr"/>
          <a:lstStyle/>
          <a:p>
            <a:pPr marL="285750" indent="-285750">
              <a:buFont typeface="Wingdings" panose="05000000000000000000" pitchFamily="2" charset="2"/>
              <a:buChar char="§"/>
            </a:pPr>
            <a:r>
              <a:rPr lang="en-US" sz="1400" b="1" u="sng" kern="0">
                <a:solidFill>
                  <a:schemeClr val="bg2"/>
                </a:solidFill>
              </a:rPr>
              <a:t>oneMKL</a:t>
            </a:r>
          </a:p>
          <a:p>
            <a:pPr marL="285750" indent="-285750">
              <a:buFont typeface="Wingdings" panose="05000000000000000000" pitchFamily="2" charset="2"/>
              <a:buChar char="§"/>
            </a:pPr>
            <a:r>
              <a:rPr lang="en-US" sz="1400" b="1" u="sng" kern="0">
                <a:solidFill>
                  <a:schemeClr val="bg2"/>
                </a:solidFill>
              </a:rPr>
              <a:t>oneDNN</a:t>
            </a:r>
          </a:p>
          <a:p>
            <a:pPr marL="285750" indent="-285750">
              <a:buFont typeface="Wingdings" panose="05000000000000000000" pitchFamily="2" charset="2"/>
              <a:buChar char="§"/>
            </a:pPr>
            <a:r>
              <a:rPr lang="en-US" sz="1400" b="1" u="sng" kern="0" err="1">
                <a:solidFill>
                  <a:schemeClr val="bg2"/>
                </a:solidFill>
              </a:rPr>
              <a:t>oneCCL</a:t>
            </a:r>
            <a:endParaRPr lang="en-US" sz="1400" b="1" u="sng" kern="0">
              <a:solidFill>
                <a:schemeClr val="bg2"/>
              </a:solidFill>
            </a:endParaRPr>
          </a:p>
          <a:p>
            <a:pPr marL="285750" indent="-285750">
              <a:buFont typeface="Wingdings" panose="05000000000000000000" pitchFamily="2" charset="2"/>
              <a:buChar char="§"/>
            </a:pPr>
            <a:r>
              <a:rPr lang="en-US" sz="1400" b="1" u="sng" kern="0" err="1">
                <a:solidFill>
                  <a:schemeClr val="bg2"/>
                </a:solidFill>
              </a:rPr>
              <a:t>oneDPL</a:t>
            </a:r>
            <a:endParaRPr lang="en-US" sz="1400" b="1" u="sng" kern="0">
              <a:solidFill>
                <a:schemeClr val="bg2"/>
              </a:solidFill>
            </a:endParaRPr>
          </a:p>
          <a:p>
            <a:pPr marL="285750" indent="-285750">
              <a:buFont typeface="Wingdings" panose="05000000000000000000" pitchFamily="2" charset="2"/>
              <a:buChar char="§"/>
            </a:pPr>
            <a:r>
              <a:rPr lang="en-US" sz="1400" kern="0">
                <a:solidFill>
                  <a:schemeClr val="bg2"/>
                </a:solidFill>
              </a:rPr>
              <a:t>Intel IPP</a:t>
            </a:r>
          </a:p>
          <a:p>
            <a:pPr marL="285750" indent="-285750">
              <a:buFont typeface="Wingdings" panose="05000000000000000000" pitchFamily="2" charset="2"/>
              <a:buChar char="§"/>
            </a:pPr>
            <a:r>
              <a:rPr lang="en-US" sz="1400" kern="0">
                <a:solidFill>
                  <a:schemeClr val="bg2"/>
                </a:solidFill>
              </a:rPr>
              <a:t>Intel MPI</a:t>
            </a:r>
          </a:p>
        </p:txBody>
      </p:sp>
      <p:sp>
        <p:nvSpPr>
          <p:cNvPr id="7" name="Rectangle 6">
            <a:extLst>
              <a:ext uri="{FF2B5EF4-FFF2-40B4-BE49-F238E27FC236}">
                <a16:creationId xmlns:a16="http://schemas.microsoft.com/office/drawing/2014/main" id="{D3C86448-62D2-B0F9-E277-016AB5375719}"/>
              </a:ext>
            </a:extLst>
          </p:cNvPr>
          <p:cNvSpPr/>
          <p:nvPr/>
        </p:nvSpPr>
        <p:spPr>
          <a:xfrm>
            <a:off x="8457151" y="2052218"/>
            <a:ext cx="1508760" cy="1508760"/>
          </a:xfrm>
          <a:prstGeom prst="rect">
            <a:avLst/>
          </a:prstGeom>
          <a:gradFill flip="none" rotWithShape="1">
            <a:gsLst>
              <a:gs pos="0">
                <a:srgbClr val="00C7FD">
                  <a:alpha val="71000"/>
                </a:srgbClr>
              </a:gs>
              <a:gs pos="83000">
                <a:srgbClr val="0068B5">
                  <a:alpha val="87000"/>
                </a:srgbClr>
              </a:gs>
            </a:gsLst>
            <a:lin ang="2700000" scaled="0"/>
            <a:tileRect/>
          </a:gradFill>
          <a:ln w="12700" cap="flat" cmpd="sng" algn="ctr">
            <a:solidFill>
              <a:srgbClr val="FFC000"/>
            </a:solidFill>
            <a:prstDash val="solid"/>
            <a:miter lim="800000"/>
          </a:ln>
          <a:effectLst>
            <a:glow rad="12700">
              <a:srgbClr val="FFC000">
                <a:alpha val="40000"/>
              </a:srgbClr>
            </a:glow>
            <a:outerShdw blurRad="63500" algn="ctr" rotWithShape="0">
              <a:prstClr val="black">
                <a:alpha val="40000"/>
              </a:prstClr>
            </a:outerShdw>
          </a:effectLst>
        </p:spPr>
        <p:txBody>
          <a:bodyPr lIns="91440" rtlCol="0" anchor="ctr"/>
          <a:lstStyle/>
          <a:p>
            <a:pPr marL="285750" indent="-285750">
              <a:buFont typeface="Wingdings" panose="05000000000000000000" pitchFamily="2" charset="2"/>
              <a:buChar char="§"/>
            </a:pPr>
            <a:r>
              <a:rPr lang="en-US" sz="1400" b="1" kern="0" dirty="0">
                <a:solidFill>
                  <a:schemeClr val="bg2"/>
                </a:solidFill>
              </a:rPr>
              <a:t>SYCL</a:t>
            </a:r>
          </a:p>
          <a:p>
            <a:pPr marL="285750" indent="-285750">
              <a:buFont typeface="Wingdings" panose="05000000000000000000" pitchFamily="2" charset="2"/>
              <a:buChar char="§"/>
            </a:pPr>
            <a:endParaRPr lang="en-US" sz="1400" b="1" kern="0" dirty="0">
              <a:solidFill>
                <a:schemeClr val="bg2"/>
              </a:solidFill>
            </a:endParaRPr>
          </a:p>
          <a:p>
            <a:pPr marL="285750" indent="-285750">
              <a:buFont typeface="Wingdings" panose="05000000000000000000" pitchFamily="2" charset="2"/>
              <a:buChar char="§"/>
            </a:pPr>
            <a:r>
              <a:rPr lang="en-US" sz="1400" b="1" kern="0" dirty="0">
                <a:solidFill>
                  <a:schemeClr val="bg2"/>
                </a:solidFill>
              </a:rPr>
              <a:t>OpenCL</a:t>
            </a:r>
          </a:p>
          <a:p>
            <a:endParaRPr lang="en-US" sz="1400" b="1" kern="0" dirty="0">
              <a:solidFill>
                <a:schemeClr val="bg2"/>
              </a:solidFill>
            </a:endParaRPr>
          </a:p>
        </p:txBody>
      </p:sp>
      <p:sp>
        <p:nvSpPr>
          <p:cNvPr id="9" name="Rectangle 8">
            <a:extLst>
              <a:ext uri="{FF2B5EF4-FFF2-40B4-BE49-F238E27FC236}">
                <a16:creationId xmlns:a16="http://schemas.microsoft.com/office/drawing/2014/main" id="{1C52F115-4BC5-4515-5F3D-34A027FFE769}"/>
              </a:ext>
            </a:extLst>
          </p:cNvPr>
          <p:cNvSpPr/>
          <p:nvPr/>
        </p:nvSpPr>
        <p:spPr>
          <a:xfrm>
            <a:off x="10048829" y="2052218"/>
            <a:ext cx="1508760" cy="1508760"/>
          </a:xfrm>
          <a:prstGeom prst="rect">
            <a:avLst/>
          </a:prstGeom>
          <a:gradFill flip="none" rotWithShape="1">
            <a:gsLst>
              <a:gs pos="0">
                <a:srgbClr val="00C7FD">
                  <a:alpha val="71000"/>
                </a:srgbClr>
              </a:gs>
              <a:gs pos="83000">
                <a:srgbClr val="0068B5">
                  <a:alpha val="87000"/>
                </a:srgbClr>
              </a:gs>
            </a:gsLst>
            <a:lin ang="2700000" scaled="0"/>
            <a:tileRect/>
          </a:gradFill>
          <a:ln w="12700" cap="flat" cmpd="sng" algn="ctr">
            <a:solidFill>
              <a:schemeClr val="accent2">
                <a:alpha val="50000"/>
              </a:schemeClr>
            </a:solidFill>
            <a:prstDash val="solid"/>
            <a:miter lim="800000"/>
          </a:ln>
          <a:effectLst>
            <a:outerShdw blurRad="63500" algn="ctr" rotWithShape="0">
              <a:prstClr val="black">
                <a:alpha val="40000"/>
              </a:prstClr>
            </a:outerShdw>
          </a:effectLst>
        </p:spPr>
        <p:txBody>
          <a:bodyPr lIns="91440" rtlCol="0" anchor="ctr"/>
          <a:lstStyle/>
          <a:p>
            <a:pPr marL="285750" indent="-285750">
              <a:buFont typeface="Wingdings" panose="05000000000000000000" pitchFamily="2" charset="2"/>
              <a:buChar char="§"/>
            </a:pPr>
            <a:r>
              <a:rPr lang="en-US" sz="1400" kern="0" err="1">
                <a:solidFill>
                  <a:schemeClr val="bg2"/>
                </a:solidFill>
              </a:rPr>
              <a:t>Intrinsics</a:t>
            </a:r>
            <a:endParaRPr lang="en-US" sz="1400" kern="0">
              <a:solidFill>
                <a:schemeClr val="bg2"/>
              </a:solidFill>
            </a:endParaRPr>
          </a:p>
          <a:p>
            <a:pPr marL="285750" indent="-285750">
              <a:buFont typeface="Wingdings" panose="05000000000000000000" pitchFamily="2" charset="2"/>
              <a:buChar char="§"/>
            </a:pPr>
            <a:endParaRPr lang="en-US" sz="1400" kern="0">
              <a:solidFill>
                <a:schemeClr val="bg2"/>
              </a:solidFill>
            </a:endParaRPr>
          </a:p>
          <a:p>
            <a:pPr marL="285750" indent="-285750">
              <a:buFont typeface="Wingdings" panose="05000000000000000000" pitchFamily="2" charset="2"/>
              <a:buChar char="§"/>
            </a:pPr>
            <a:r>
              <a:rPr lang="en-US" sz="1400" kern="0" err="1">
                <a:solidFill>
                  <a:schemeClr val="bg2"/>
                </a:solidFill>
              </a:rPr>
              <a:t>eSIMD</a:t>
            </a:r>
            <a:endParaRPr lang="en-US" sz="1400" kern="0">
              <a:solidFill>
                <a:schemeClr val="bg2"/>
              </a:solidFill>
            </a:endParaRPr>
          </a:p>
        </p:txBody>
      </p:sp>
      <p:sp>
        <p:nvSpPr>
          <p:cNvPr id="18" name="Rectangle 17">
            <a:extLst>
              <a:ext uri="{FF2B5EF4-FFF2-40B4-BE49-F238E27FC236}">
                <a16:creationId xmlns:a16="http://schemas.microsoft.com/office/drawing/2014/main" id="{3AE0FB42-7050-5E14-A4E7-3D85548AEB63}"/>
              </a:ext>
            </a:extLst>
          </p:cNvPr>
          <p:cNvSpPr/>
          <p:nvPr/>
        </p:nvSpPr>
        <p:spPr>
          <a:xfrm>
            <a:off x="489339" y="1455937"/>
            <a:ext cx="1508760" cy="498541"/>
          </a:xfrm>
          <a:prstGeom prst="rect">
            <a:avLst/>
          </a:prstGeom>
          <a:gradFill flip="none" rotWithShape="1">
            <a:gsLst>
              <a:gs pos="0">
                <a:schemeClr val="bg2"/>
              </a:gs>
              <a:gs pos="83000">
                <a:srgbClr val="0068B5">
                  <a:alpha val="16000"/>
                </a:srgbClr>
              </a:gs>
            </a:gsLst>
            <a:lin ang="2700000" scaled="0"/>
            <a:tileRect/>
          </a:gradFill>
          <a:ln w="12700" cap="flat" cmpd="sng" algn="ctr">
            <a:noFill/>
            <a:prstDash val="solid"/>
            <a:miter lim="800000"/>
          </a:ln>
          <a:effectLst>
            <a:outerShdw blurRad="63500" algn="ctr" rotWithShape="0">
              <a:prstClr val="black">
                <a:alpha val="40000"/>
              </a:prstClr>
            </a:outerShdw>
          </a:effectLst>
        </p:spPr>
        <p:txBody>
          <a:bodyPr lIns="0" rIns="0" rtlCol="0" anchor="ctr"/>
          <a:lstStyle/>
          <a:p>
            <a:pPr algn="ctr">
              <a:lnSpc>
                <a:spcPct val="85000"/>
              </a:lnSpc>
            </a:pPr>
            <a:r>
              <a:rPr lang="en-US" sz="1600" dirty="0">
                <a:solidFill>
                  <a:schemeClr val="bg2"/>
                </a:solidFill>
              </a:rPr>
              <a:t>Contributions to Open source</a:t>
            </a:r>
          </a:p>
        </p:txBody>
      </p:sp>
      <p:sp>
        <p:nvSpPr>
          <p:cNvPr id="19" name="Rectangle 18">
            <a:extLst>
              <a:ext uri="{FF2B5EF4-FFF2-40B4-BE49-F238E27FC236}">
                <a16:creationId xmlns:a16="http://schemas.microsoft.com/office/drawing/2014/main" id="{C8E86F10-F520-4E7E-56C2-D0046C4239F6}"/>
              </a:ext>
            </a:extLst>
          </p:cNvPr>
          <p:cNvSpPr/>
          <p:nvPr/>
        </p:nvSpPr>
        <p:spPr>
          <a:xfrm>
            <a:off x="2063703" y="1466425"/>
            <a:ext cx="1535500" cy="498541"/>
          </a:xfrm>
          <a:prstGeom prst="rect">
            <a:avLst/>
          </a:prstGeom>
          <a:gradFill flip="none" rotWithShape="1">
            <a:gsLst>
              <a:gs pos="0">
                <a:schemeClr val="bg2"/>
              </a:gs>
              <a:gs pos="83000">
                <a:srgbClr val="0068B5">
                  <a:alpha val="16000"/>
                </a:srgbClr>
              </a:gs>
            </a:gsLst>
            <a:lin ang="2700000" scaled="0"/>
            <a:tileRect/>
          </a:gradFill>
          <a:ln w="12700" cap="flat" cmpd="sng" algn="ctr">
            <a:noFill/>
            <a:prstDash val="solid"/>
            <a:miter lim="800000"/>
          </a:ln>
          <a:effectLst>
            <a:outerShdw blurRad="63500" algn="ctr" rotWithShape="0">
              <a:prstClr val="black">
                <a:alpha val="40000"/>
              </a:prstClr>
            </a:outerShdw>
          </a:effectLst>
        </p:spPr>
        <p:txBody>
          <a:bodyPr lIns="0" rIns="0" rtlCol="0" anchor="ctr"/>
          <a:lstStyle/>
          <a:p>
            <a:pPr algn="ctr">
              <a:lnSpc>
                <a:spcPct val="85000"/>
              </a:lnSpc>
            </a:pPr>
            <a:r>
              <a:rPr lang="en-US" sz="1600" dirty="0">
                <a:solidFill>
                  <a:schemeClr val="bg2"/>
                </a:solidFill>
              </a:rPr>
              <a:t>Optimized Distributions</a:t>
            </a:r>
          </a:p>
        </p:txBody>
      </p:sp>
      <p:sp>
        <p:nvSpPr>
          <p:cNvPr id="20" name="Rectangle 19">
            <a:extLst>
              <a:ext uri="{FF2B5EF4-FFF2-40B4-BE49-F238E27FC236}">
                <a16:creationId xmlns:a16="http://schemas.microsoft.com/office/drawing/2014/main" id="{B992EBD5-92FF-E162-7FB8-AB798D26E271}"/>
              </a:ext>
            </a:extLst>
          </p:cNvPr>
          <p:cNvSpPr/>
          <p:nvPr/>
        </p:nvSpPr>
        <p:spPr>
          <a:xfrm>
            <a:off x="3682120" y="1469136"/>
            <a:ext cx="1508513" cy="498541"/>
          </a:xfrm>
          <a:prstGeom prst="rect">
            <a:avLst/>
          </a:prstGeom>
          <a:gradFill flip="none" rotWithShape="1">
            <a:gsLst>
              <a:gs pos="0">
                <a:schemeClr val="bg2"/>
              </a:gs>
              <a:gs pos="83000">
                <a:srgbClr val="0068B5">
                  <a:alpha val="16000"/>
                </a:srgbClr>
              </a:gs>
            </a:gsLst>
            <a:lin ang="2700000" scaled="0"/>
            <a:tileRect/>
          </a:gradFill>
          <a:ln w="12700" cap="flat" cmpd="sng" algn="ctr">
            <a:solidFill>
              <a:srgbClr val="FFC000"/>
            </a:solidFill>
            <a:prstDash val="solid"/>
            <a:miter lim="800000"/>
          </a:ln>
          <a:effectLst>
            <a:glow rad="12700">
              <a:srgbClr val="FFC000">
                <a:alpha val="10000"/>
              </a:srgbClr>
            </a:glow>
            <a:outerShdw blurRad="63500" algn="ctr" rotWithShape="0">
              <a:prstClr val="black">
                <a:alpha val="40000"/>
              </a:prstClr>
            </a:outerShdw>
            <a:softEdge rad="0"/>
          </a:effectLst>
        </p:spPr>
        <p:txBody>
          <a:bodyPr lIns="0" rIns="0" rtlCol="0" anchor="ctr"/>
          <a:lstStyle/>
          <a:p>
            <a:pPr algn="ctr">
              <a:lnSpc>
                <a:spcPct val="85000"/>
              </a:lnSpc>
            </a:pPr>
            <a:r>
              <a:rPr lang="en-US" sz="1600">
                <a:solidFill>
                  <a:schemeClr val="bg2"/>
                </a:solidFill>
              </a:rPr>
              <a:t>Optimized Compilers</a:t>
            </a:r>
          </a:p>
        </p:txBody>
      </p:sp>
      <p:sp>
        <p:nvSpPr>
          <p:cNvPr id="21" name="Rectangle 20">
            <a:extLst>
              <a:ext uri="{FF2B5EF4-FFF2-40B4-BE49-F238E27FC236}">
                <a16:creationId xmlns:a16="http://schemas.microsoft.com/office/drawing/2014/main" id="{8031BD6D-A130-5E7A-33F0-CC439AEB62D6}"/>
              </a:ext>
            </a:extLst>
          </p:cNvPr>
          <p:cNvSpPr/>
          <p:nvPr/>
        </p:nvSpPr>
        <p:spPr>
          <a:xfrm>
            <a:off x="5260427" y="1505310"/>
            <a:ext cx="1535500" cy="498541"/>
          </a:xfrm>
          <a:prstGeom prst="rect">
            <a:avLst/>
          </a:prstGeom>
          <a:gradFill flip="none" rotWithShape="1">
            <a:gsLst>
              <a:gs pos="0">
                <a:schemeClr val="bg2"/>
              </a:gs>
              <a:gs pos="83000">
                <a:srgbClr val="0068B5">
                  <a:alpha val="16000"/>
                </a:srgbClr>
              </a:gs>
            </a:gsLst>
            <a:lin ang="2700000" scaled="0"/>
            <a:tileRect/>
          </a:gradFill>
          <a:ln w="12700" cap="flat" cmpd="sng" algn="ctr">
            <a:noFill/>
            <a:prstDash val="solid"/>
            <a:miter lim="800000"/>
          </a:ln>
          <a:effectLst>
            <a:outerShdw blurRad="63500" algn="ctr" rotWithShape="0">
              <a:prstClr val="black">
                <a:alpha val="40000"/>
              </a:prstClr>
            </a:outerShdw>
          </a:effectLst>
        </p:spPr>
        <p:txBody>
          <a:bodyPr lIns="0" rIns="0" rtlCol="0" anchor="ctr"/>
          <a:lstStyle/>
          <a:p>
            <a:pPr algn="ctr">
              <a:lnSpc>
                <a:spcPct val="85000"/>
              </a:lnSpc>
            </a:pPr>
            <a:r>
              <a:rPr lang="en-US" sz="1600"/>
              <a:t>Directives</a:t>
            </a:r>
          </a:p>
        </p:txBody>
      </p:sp>
      <p:sp>
        <p:nvSpPr>
          <p:cNvPr id="22" name="Rectangle 21">
            <a:extLst>
              <a:ext uri="{FF2B5EF4-FFF2-40B4-BE49-F238E27FC236}">
                <a16:creationId xmlns:a16="http://schemas.microsoft.com/office/drawing/2014/main" id="{E8E62339-CEA0-D76F-CE04-F23A082F9193}"/>
              </a:ext>
            </a:extLst>
          </p:cNvPr>
          <p:cNvSpPr/>
          <p:nvPr/>
        </p:nvSpPr>
        <p:spPr>
          <a:xfrm>
            <a:off x="6863178" y="1505310"/>
            <a:ext cx="1508513" cy="498541"/>
          </a:xfrm>
          <a:prstGeom prst="rect">
            <a:avLst/>
          </a:prstGeom>
          <a:gradFill flip="none" rotWithShape="1">
            <a:gsLst>
              <a:gs pos="0">
                <a:schemeClr val="bg2"/>
              </a:gs>
              <a:gs pos="83000">
                <a:srgbClr val="0068B5">
                  <a:alpha val="16000"/>
                </a:srgbClr>
              </a:gs>
            </a:gsLst>
            <a:lin ang="2700000" scaled="0"/>
            <a:tileRect/>
          </a:gradFill>
          <a:ln w="12700" cap="flat" cmpd="sng" algn="ctr">
            <a:solidFill>
              <a:srgbClr val="FFC000"/>
            </a:solidFill>
            <a:prstDash val="solid"/>
            <a:miter lim="800000"/>
          </a:ln>
          <a:effectLst>
            <a:glow rad="12700">
              <a:srgbClr val="FFC000">
                <a:alpha val="10000"/>
              </a:srgbClr>
            </a:glow>
            <a:outerShdw blurRad="63500" algn="ctr" rotWithShape="0">
              <a:prstClr val="black">
                <a:alpha val="40000"/>
              </a:prstClr>
            </a:outerShdw>
            <a:softEdge rad="0"/>
          </a:effectLst>
        </p:spPr>
        <p:txBody>
          <a:bodyPr lIns="0" rIns="0" rtlCol="0" anchor="ctr"/>
          <a:lstStyle/>
          <a:p>
            <a:pPr algn="ctr">
              <a:lnSpc>
                <a:spcPct val="85000"/>
              </a:lnSpc>
            </a:pPr>
            <a:r>
              <a:rPr lang="en-US" sz="1600"/>
              <a:t>Libraries</a:t>
            </a:r>
          </a:p>
        </p:txBody>
      </p:sp>
      <p:sp>
        <p:nvSpPr>
          <p:cNvPr id="23" name="Rectangle 22">
            <a:extLst>
              <a:ext uri="{FF2B5EF4-FFF2-40B4-BE49-F238E27FC236}">
                <a16:creationId xmlns:a16="http://schemas.microsoft.com/office/drawing/2014/main" id="{93291714-9722-2338-9046-76C0A8AA6101}"/>
              </a:ext>
            </a:extLst>
          </p:cNvPr>
          <p:cNvSpPr/>
          <p:nvPr/>
        </p:nvSpPr>
        <p:spPr>
          <a:xfrm>
            <a:off x="8465929" y="1505310"/>
            <a:ext cx="1508760" cy="498541"/>
          </a:xfrm>
          <a:prstGeom prst="rect">
            <a:avLst/>
          </a:prstGeom>
          <a:gradFill flip="none" rotWithShape="1">
            <a:gsLst>
              <a:gs pos="0">
                <a:schemeClr val="bg2"/>
              </a:gs>
              <a:gs pos="83000">
                <a:srgbClr val="0068B5">
                  <a:alpha val="16000"/>
                </a:srgbClr>
              </a:gs>
            </a:gsLst>
            <a:lin ang="2700000" scaled="0"/>
            <a:tileRect/>
          </a:gradFill>
          <a:ln w="12700" cap="flat" cmpd="sng" algn="ctr">
            <a:solidFill>
              <a:srgbClr val="FFC000"/>
            </a:solidFill>
            <a:prstDash val="solid"/>
            <a:miter lim="800000"/>
          </a:ln>
          <a:effectLst>
            <a:glow rad="12700">
              <a:srgbClr val="FFC000">
                <a:alpha val="10000"/>
              </a:srgbClr>
            </a:glow>
            <a:outerShdw blurRad="63500" algn="ctr" rotWithShape="0">
              <a:prstClr val="black">
                <a:alpha val="40000"/>
              </a:prstClr>
            </a:outerShdw>
            <a:softEdge rad="0"/>
          </a:effectLst>
        </p:spPr>
        <p:txBody>
          <a:bodyPr lIns="0" rIns="0" rtlCol="0" anchor="ctr"/>
          <a:lstStyle/>
          <a:p>
            <a:pPr algn="ctr">
              <a:lnSpc>
                <a:spcPct val="85000"/>
              </a:lnSpc>
            </a:pPr>
            <a:r>
              <a:rPr lang="en-US" sz="1600"/>
              <a:t>Accelerator Programming</a:t>
            </a:r>
          </a:p>
        </p:txBody>
      </p:sp>
      <p:sp>
        <p:nvSpPr>
          <p:cNvPr id="24" name="Rectangle 23">
            <a:extLst>
              <a:ext uri="{FF2B5EF4-FFF2-40B4-BE49-F238E27FC236}">
                <a16:creationId xmlns:a16="http://schemas.microsoft.com/office/drawing/2014/main" id="{D2B82186-017B-6A27-C009-174317D667DD}"/>
              </a:ext>
            </a:extLst>
          </p:cNvPr>
          <p:cNvSpPr/>
          <p:nvPr/>
        </p:nvSpPr>
        <p:spPr>
          <a:xfrm>
            <a:off x="10068926" y="1505310"/>
            <a:ext cx="1535500" cy="498541"/>
          </a:xfrm>
          <a:prstGeom prst="rect">
            <a:avLst/>
          </a:prstGeom>
          <a:gradFill flip="none" rotWithShape="1">
            <a:gsLst>
              <a:gs pos="0">
                <a:schemeClr val="bg2"/>
              </a:gs>
              <a:gs pos="83000">
                <a:srgbClr val="0068B5">
                  <a:alpha val="16000"/>
                </a:srgbClr>
              </a:gs>
            </a:gsLst>
            <a:lin ang="2700000" scaled="0"/>
            <a:tileRect/>
          </a:gradFill>
          <a:ln w="12700" cap="flat" cmpd="sng" algn="ctr">
            <a:noFill/>
            <a:prstDash val="solid"/>
            <a:miter lim="800000"/>
          </a:ln>
          <a:effectLst>
            <a:outerShdw blurRad="63500" algn="ctr" rotWithShape="0">
              <a:prstClr val="black">
                <a:alpha val="40000"/>
              </a:prstClr>
            </a:outerShdw>
          </a:effectLst>
        </p:spPr>
        <p:txBody>
          <a:bodyPr lIns="0" rIns="0" rtlCol="0" anchor="ctr"/>
          <a:lstStyle/>
          <a:p>
            <a:pPr algn="ctr">
              <a:lnSpc>
                <a:spcPct val="85000"/>
              </a:lnSpc>
            </a:pPr>
            <a:r>
              <a:rPr lang="en-US" sz="1600"/>
              <a:t>HW Specific Tools</a:t>
            </a:r>
          </a:p>
        </p:txBody>
      </p:sp>
      <p:sp>
        <p:nvSpPr>
          <p:cNvPr id="25" name="TextBox 24">
            <a:extLst>
              <a:ext uri="{FF2B5EF4-FFF2-40B4-BE49-F238E27FC236}">
                <a16:creationId xmlns:a16="http://schemas.microsoft.com/office/drawing/2014/main" id="{2DCD4AF6-E8A8-269B-6E08-392D421FA021}"/>
              </a:ext>
            </a:extLst>
          </p:cNvPr>
          <p:cNvSpPr txBox="1"/>
          <p:nvPr/>
        </p:nvSpPr>
        <p:spPr>
          <a:xfrm>
            <a:off x="489339" y="4213134"/>
            <a:ext cx="2050241"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ctr" defTabSz="2438338" rtl="0" eaLnBrk="1" fontAlgn="auto" latinLnBrk="0" hangingPunct="0">
              <a:lnSpc>
                <a:spcPct val="100000"/>
              </a:lnSpc>
              <a:spcBef>
                <a:spcPts val="0"/>
              </a:spcBef>
              <a:spcAft>
                <a:spcPts val="0"/>
              </a:spcAft>
              <a:buClrTx/>
              <a:buSzTx/>
              <a:buFontTx/>
              <a:buNone/>
              <a:tabLst/>
            </a:pPr>
            <a:r>
              <a:rPr lang="en-US" sz="1600" dirty="0">
                <a:solidFill>
                  <a:schemeClr val="bg2"/>
                </a:solidFill>
                <a:sym typeface="Helvetica Neue"/>
              </a:rPr>
              <a:t>Developer Productivity</a:t>
            </a:r>
          </a:p>
          <a:p>
            <a:pPr marL="0" marR="0" indent="0" algn="ctr" defTabSz="2438338" rtl="0" eaLnBrk="1" fontAlgn="auto" latinLnBrk="0" hangingPunct="0">
              <a:lnSpc>
                <a:spcPct val="100000"/>
              </a:lnSpc>
              <a:spcBef>
                <a:spcPts val="0"/>
              </a:spcBef>
              <a:spcAft>
                <a:spcPts val="0"/>
              </a:spcAft>
              <a:buClrTx/>
              <a:buSzTx/>
              <a:buFontTx/>
              <a:buNone/>
              <a:tabLst/>
            </a:pPr>
            <a:r>
              <a:rPr lang="en-US" sz="1600" dirty="0">
                <a:solidFill>
                  <a:schemeClr val="bg2"/>
                </a:solidFill>
                <a:sym typeface="Helvetica Neue"/>
              </a:rPr>
              <a:t>Performance Implicit</a:t>
            </a:r>
          </a:p>
        </p:txBody>
      </p:sp>
      <p:sp>
        <p:nvSpPr>
          <p:cNvPr id="26" name="TextBox 25">
            <a:extLst>
              <a:ext uri="{FF2B5EF4-FFF2-40B4-BE49-F238E27FC236}">
                <a16:creationId xmlns:a16="http://schemas.microsoft.com/office/drawing/2014/main" id="{0572F0A6-5B6D-FA23-4E43-1DAD1EF8D525}"/>
              </a:ext>
            </a:extLst>
          </p:cNvPr>
          <p:cNvSpPr txBox="1"/>
          <p:nvPr/>
        </p:nvSpPr>
        <p:spPr>
          <a:xfrm>
            <a:off x="9521620" y="4375694"/>
            <a:ext cx="2050242"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algn="ctr" defTabSz="2438338" hangingPunct="0"/>
            <a:r>
              <a:rPr lang="en-US" sz="1600" dirty="0">
                <a:sym typeface="Helvetica Neue"/>
              </a:rPr>
              <a:t>Developer Control</a:t>
            </a:r>
          </a:p>
          <a:p>
            <a:pPr algn="ctr" defTabSz="2438338" hangingPunct="0"/>
            <a:r>
              <a:rPr lang="en-US" sz="1600" dirty="0">
                <a:sym typeface="Helvetica Neue"/>
              </a:rPr>
              <a:t>Performance Explicit</a:t>
            </a:r>
          </a:p>
        </p:txBody>
      </p:sp>
      <p:grpSp>
        <p:nvGrpSpPr>
          <p:cNvPr id="27" name="Group 26">
            <a:extLst>
              <a:ext uri="{FF2B5EF4-FFF2-40B4-BE49-F238E27FC236}">
                <a16:creationId xmlns:a16="http://schemas.microsoft.com/office/drawing/2014/main" id="{9DD4E299-5D7B-F79B-D91A-480E2EBCA3AE}"/>
              </a:ext>
            </a:extLst>
          </p:cNvPr>
          <p:cNvGrpSpPr/>
          <p:nvPr/>
        </p:nvGrpSpPr>
        <p:grpSpPr>
          <a:xfrm>
            <a:off x="518224" y="3671420"/>
            <a:ext cx="11039365" cy="583960"/>
            <a:chOff x="2587427" y="1786927"/>
            <a:chExt cx="7273177" cy="344148"/>
          </a:xfrm>
          <a:solidFill>
            <a:schemeClr val="accent2"/>
          </a:solidFill>
        </p:grpSpPr>
        <p:sp>
          <p:nvSpPr>
            <p:cNvPr id="28" name="Arrow: Right 27">
              <a:extLst>
                <a:ext uri="{FF2B5EF4-FFF2-40B4-BE49-F238E27FC236}">
                  <a16:creationId xmlns:a16="http://schemas.microsoft.com/office/drawing/2014/main" id="{D6DE8AA9-6EA0-D6CF-DC65-8A8CE2B3CB67}"/>
                </a:ext>
              </a:extLst>
            </p:cNvPr>
            <p:cNvSpPr/>
            <p:nvPr/>
          </p:nvSpPr>
          <p:spPr>
            <a:xfrm>
              <a:off x="6096000" y="1786927"/>
              <a:ext cx="3764604" cy="344148"/>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6674D404-1EA8-7F14-25C4-D60A9694F137}"/>
                </a:ext>
              </a:extLst>
            </p:cNvPr>
            <p:cNvSpPr/>
            <p:nvPr/>
          </p:nvSpPr>
          <p:spPr>
            <a:xfrm rot="10800000">
              <a:off x="2587427" y="1786927"/>
              <a:ext cx="3764604" cy="344148"/>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3AC7B1C7-6A4E-76C4-5F52-AC0F764772C2}"/>
              </a:ext>
            </a:extLst>
          </p:cNvPr>
          <p:cNvSpPr/>
          <p:nvPr/>
        </p:nvSpPr>
        <p:spPr>
          <a:xfrm>
            <a:off x="6590839" y="5632714"/>
            <a:ext cx="2514250" cy="41733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78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07B34-D54F-4ECE-A26A-56F41EC36868}"/>
              </a:ext>
            </a:extLst>
          </p:cNvPr>
          <p:cNvSpPr>
            <a:spLocks noGrp="1"/>
          </p:cNvSpPr>
          <p:nvPr>
            <p:ph type="title"/>
          </p:nvPr>
        </p:nvSpPr>
        <p:spPr/>
        <p:txBody>
          <a:bodyPr>
            <a:normAutofit/>
          </a:bodyPr>
          <a:lstStyle/>
          <a:p>
            <a:r>
              <a:rPr lang="en-US" sz="3600"/>
              <a:t>Why SYCL?</a:t>
            </a:r>
          </a:p>
        </p:txBody>
      </p:sp>
      <p:sp>
        <p:nvSpPr>
          <p:cNvPr id="3" name="Flowchart: Process 2">
            <a:extLst>
              <a:ext uri="{FF2B5EF4-FFF2-40B4-BE49-F238E27FC236}">
                <a16:creationId xmlns:a16="http://schemas.microsoft.com/office/drawing/2014/main" id="{1978A216-2DCE-C05B-344F-5D5EFDA44E80}"/>
              </a:ext>
            </a:extLst>
          </p:cNvPr>
          <p:cNvSpPr/>
          <p:nvPr/>
        </p:nvSpPr>
        <p:spPr>
          <a:xfrm>
            <a:off x="5852226" y="1373549"/>
            <a:ext cx="4944140" cy="2486070"/>
          </a:xfrm>
          <a:prstGeom prst="flowChartProcess">
            <a:avLst/>
          </a:prstGeom>
          <a:solidFill>
            <a:schemeClr val="accent1"/>
          </a:solidFill>
          <a:ln w="6350" cap="flat" cmpd="sng" algn="ctr">
            <a:solidFill>
              <a:schemeClr val="tx1"/>
            </a:solidFill>
            <a:prstDash val="solid"/>
            <a:miter lim="800000"/>
          </a:ln>
          <a:effectLst/>
        </p:spPr>
        <p:txBody>
          <a:bodyPr lIns="274320" tIns="182880" r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ourier New" panose="02070309020205020404" pitchFamily="49" charset="0"/>
                <a:cs typeface="Courier New" panose="02070309020205020404" pitchFamily="49" charset="0"/>
              </a:rPr>
              <a:t>sycl::queue q(gpu_selector{});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ourier New" panose="02070309020205020404" pitchFamily="49" charset="0"/>
                <a:cs typeface="Courier New" panose="02070309020205020404" pitchFamily="49"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ourier New" panose="02070309020205020404" pitchFamily="49" charset="0"/>
                <a:cs typeface="Courier New" panose="02070309020205020404" pitchFamily="49" charset="0"/>
              </a:rPr>
              <a:t>auto A = sycl::</a:t>
            </a:r>
            <a:r>
              <a:rPr kumimoji="0" lang="en-US" sz="1400" b="0" i="0" u="none" strike="noStrike" kern="1200" cap="none" spc="0" normalizeH="0" baseline="0" noProof="0" err="1">
                <a:ln>
                  <a:noFill/>
                </a:ln>
                <a:solidFill>
                  <a:srgbClr val="FFFFFF"/>
                </a:solidFill>
                <a:effectLst/>
                <a:uLnTx/>
                <a:uFillTx/>
                <a:latin typeface="Courier New" panose="02070309020205020404" pitchFamily="49" charset="0"/>
                <a:cs typeface="Courier New" panose="02070309020205020404" pitchFamily="49" charset="0"/>
              </a:rPr>
              <a:t>malloc_shared</a:t>
            </a:r>
            <a:r>
              <a:rPr kumimoji="0" lang="en-US" sz="1400" b="0" i="0" u="none" strike="noStrike" kern="1200" cap="none" spc="0" normalizeH="0" baseline="0" noProof="0">
                <a:ln>
                  <a:noFill/>
                </a:ln>
                <a:solidFill>
                  <a:srgbClr val="FFFFFF"/>
                </a:solidFill>
                <a:effectLst/>
                <a:uLnTx/>
                <a:uFillTx/>
                <a:latin typeface="Courier New" panose="02070309020205020404" pitchFamily="49" charset="0"/>
                <a:cs typeface="Courier New" panose="02070309020205020404" pitchFamily="49" charset="0"/>
              </a:rPr>
              <a:t>&lt;float&gt;(n, q);</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ourier New" panose="02070309020205020404" pitchFamily="49" charset="0"/>
                <a:cs typeface="Courier New" panose="02070309020205020404" pitchFamily="49" charset="0"/>
              </a:rPr>
              <a:t>auto B = sycl::</a:t>
            </a:r>
            <a:r>
              <a:rPr kumimoji="0" lang="en-US" sz="1400" b="0" i="0" u="none" strike="noStrike" kern="1200" cap="none" spc="0" normalizeH="0" baseline="0" noProof="0" err="1">
                <a:ln>
                  <a:noFill/>
                </a:ln>
                <a:solidFill>
                  <a:srgbClr val="FFFFFF"/>
                </a:solidFill>
                <a:effectLst/>
                <a:uLnTx/>
                <a:uFillTx/>
                <a:latin typeface="Courier New" panose="02070309020205020404" pitchFamily="49" charset="0"/>
                <a:cs typeface="Courier New" panose="02070309020205020404" pitchFamily="49" charset="0"/>
              </a:rPr>
              <a:t>malloc_shared</a:t>
            </a:r>
            <a:r>
              <a:rPr kumimoji="0" lang="en-US" sz="1400" b="0" i="0" u="none" strike="noStrike" kern="1200" cap="none" spc="0" normalizeH="0" baseline="0" noProof="0">
                <a:ln>
                  <a:noFill/>
                </a:ln>
                <a:solidFill>
                  <a:srgbClr val="FFFFFF"/>
                </a:solidFill>
                <a:effectLst/>
                <a:uLnTx/>
                <a:uFillTx/>
                <a:latin typeface="Courier New" panose="02070309020205020404" pitchFamily="49" charset="0"/>
                <a:cs typeface="Courier New" panose="02070309020205020404" pitchFamily="49" charset="0"/>
              </a:rPr>
              <a:t>&lt;float&gt;(n, q);</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ourier New" panose="02070309020205020404" pitchFamily="49" charset="0"/>
                <a:cs typeface="Courier New" panose="02070309020205020404" pitchFamily="49"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ourier New" panose="02070309020205020404" pitchFamily="49" charset="0"/>
                <a:cs typeface="Courier New" panose="02070309020205020404" pitchFamily="49" charset="0"/>
              </a:rPr>
              <a:t>q.parallel_for( sycl::range&lt;1&gt;{n},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ourier New" panose="02070309020205020404" pitchFamily="49" charset="0"/>
                <a:cs typeface="Courier New" panose="02070309020205020404" pitchFamily="49" charset="0"/>
              </a:rPr>
              <a:t>  [=] (sycl::id&lt;1&gt; 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ourier New" panose="02070309020205020404" pitchFamily="49" charset="0"/>
                <a:cs typeface="Courier New" panose="02070309020205020404" pitchFamily="49" charset="0"/>
              </a:rPr>
              <a:t>      B[i] += A[i] * 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ourier New" panose="02070309020205020404" pitchFamily="49" charset="0"/>
                <a:cs typeface="Courier New" panose="02070309020205020404" pitchFamily="49"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ourier New" panose="02070309020205020404" pitchFamily="49" charset="0"/>
                <a:cs typeface="Courier New" panose="02070309020205020404" pitchFamily="49" charset="0"/>
              </a:rPr>
              <a:t>).wait();</a:t>
            </a:r>
          </a:p>
        </p:txBody>
      </p:sp>
      <p:sp>
        <p:nvSpPr>
          <p:cNvPr id="4" name="Flowchart: Process 3">
            <a:extLst>
              <a:ext uri="{FF2B5EF4-FFF2-40B4-BE49-F238E27FC236}">
                <a16:creationId xmlns:a16="http://schemas.microsoft.com/office/drawing/2014/main" id="{07CFC5ED-FD2D-5509-4FA3-36A210F2D2C9}"/>
              </a:ext>
            </a:extLst>
          </p:cNvPr>
          <p:cNvSpPr/>
          <p:nvPr/>
        </p:nvSpPr>
        <p:spPr>
          <a:xfrm>
            <a:off x="691116" y="1373549"/>
            <a:ext cx="4944140" cy="2486070"/>
          </a:xfrm>
          <a:prstGeom prst="flowChartProcess">
            <a:avLst/>
          </a:prstGeom>
          <a:solidFill>
            <a:schemeClr val="accent1"/>
          </a:solidFill>
          <a:ln w="6350" cap="flat" cmpd="sng" algn="ctr">
            <a:solidFill>
              <a:schemeClr val="tx1"/>
            </a:solidFill>
            <a:prstDash val="solid"/>
            <a:miter lim="800000"/>
          </a:ln>
          <a:effectLst/>
        </p:spPr>
        <p:txBody>
          <a:bodyPr lIns="274320" tIns="182880" r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ourier New" panose="02070309020205020404" pitchFamily="49" charset="0"/>
                <a:cs typeface="Courier New" panose="02070309020205020404" pitchFamily="49" charset="0"/>
              </a:rPr>
              <a:t>sycl::queue q(cpu_selector{});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ourier New" panose="02070309020205020404" pitchFamily="49" charset="0"/>
                <a:cs typeface="Courier New" panose="02070309020205020404" pitchFamily="49"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ourier New" panose="02070309020205020404" pitchFamily="49" charset="0"/>
                <a:cs typeface="Courier New" panose="02070309020205020404" pitchFamily="49" charset="0"/>
              </a:rPr>
              <a:t>auto A = sycl::</a:t>
            </a:r>
            <a:r>
              <a:rPr kumimoji="0" lang="en-US" sz="1400" b="0" i="0" u="none" strike="noStrike" kern="1200" cap="none" spc="0" normalizeH="0" baseline="0" noProof="0" err="1">
                <a:ln>
                  <a:noFill/>
                </a:ln>
                <a:solidFill>
                  <a:srgbClr val="FFFFFF"/>
                </a:solidFill>
                <a:effectLst/>
                <a:uLnTx/>
                <a:uFillTx/>
                <a:latin typeface="Courier New" panose="02070309020205020404" pitchFamily="49" charset="0"/>
                <a:cs typeface="Courier New" panose="02070309020205020404" pitchFamily="49" charset="0"/>
              </a:rPr>
              <a:t>malloc_shared</a:t>
            </a:r>
            <a:r>
              <a:rPr kumimoji="0" lang="en-US" sz="1400" b="0" i="0" u="none" strike="noStrike" kern="1200" cap="none" spc="0" normalizeH="0" baseline="0" noProof="0">
                <a:ln>
                  <a:noFill/>
                </a:ln>
                <a:solidFill>
                  <a:srgbClr val="FFFFFF"/>
                </a:solidFill>
                <a:effectLst/>
                <a:uLnTx/>
                <a:uFillTx/>
                <a:latin typeface="Courier New" panose="02070309020205020404" pitchFamily="49" charset="0"/>
                <a:cs typeface="Courier New" panose="02070309020205020404" pitchFamily="49" charset="0"/>
              </a:rPr>
              <a:t>&lt;float&gt;(n, q);</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ourier New" panose="02070309020205020404" pitchFamily="49" charset="0"/>
                <a:cs typeface="Courier New" panose="02070309020205020404" pitchFamily="49" charset="0"/>
              </a:rPr>
              <a:t>auto B = sycl::</a:t>
            </a:r>
            <a:r>
              <a:rPr kumimoji="0" lang="en-US" sz="1400" b="0" i="0" u="none" strike="noStrike" kern="1200" cap="none" spc="0" normalizeH="0" baseline="0" noProof="0" err="1">
                <a:ln>
                  <a:noFill/>
                </a:ln>
                <a:solidFill>
                  <a:srgbClr val="FFFFFF"/>
                </a:solidFill>
                <a:effectLst/>
                <a:uLnTx/>
                <a:uFillTx/>
                <a:latin typeface="Courier New" panose="02070309020205020404" pitchFamily="49" charset="0"/>
                <a:cs typeface="Courier New" panose="02070309020205020404" pitchFamily="49" charset="0"/>
              </a:rPr>
              <a:t>malloc_shared</a:t>
            </a:r>
            <a:r>
              <a:rPr kumimoji="0" lang="en-US" sz="1400" b="0" i="0" u="none" strike="noStrike" kern="1200" cap="none" spc="0" normalizeH="0" baseline="0" noProof="0">
                <a:ln>
                  <a:noFill/>
                </a:ln>
                <a:solidFill>
                  <a:srgbClr val="FFFFFF"/>
                </a:solidFill>
                <a:effectLst/>
                <a:uLnTx/>
                <a:uFillTx/>
                <a:latin typeface="Courier New" panose="02070309020205020404" pitchFamily="49" charset="0"/>
                <a:cs typeface="Courier New" panose="02070309020205020404" pitchFamily="49" charset="0"/>
              </a:rPr>
              <a:t>&lt;float&gt;(n, q);</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ourier New" panose="02070309020205020404" pitchFamily="49" charset="0"/>
                <a:cs typeface="Courier New" panose="02070309020205020404" pitchFamily="49"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ourier New" panose="02070309020205020404" pitchFamily="49" charset="0"/>
                <a:cs typeface="Courier New" panose="02070309020205020404" pitchFamily="49" charset="0"/>
              </a:rPr>
              <a:t>q.parallel_for( sycl::range&lt;1&gt;{n},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ourier New" panose="02070309020205020404" pitchFamily="49" charset="0"/>
                <a:cs typeface="Courier New" panose="02070309020205020404" pitchFamily="49" charset="0"/>
              </a:rPr>
              <a:t>  [=] (sycl::id&lt;1&gt; 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ourier New" panose="02070309020205020404" pitchFamily="49" charset="0"/>
                <a:cs typeface="Courier New" panose="02070309020205020404" pitchFamily="49" charset="0"/>
              </a:rPr>
              <a:t>      B[i] += A[i] * 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ourier New" panose="02070309020205020404" pitchFamily="49" charset="0"/>
                <a:cs typeface="Courier New" panose="02070309020205020404" pitchFamily="49"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ourier New" panose="02070309020205020404" pitchFamily="49" charset="0"/>
                <a:cs typeface="Courier New" panose="02070309020205020404" pitchFamily="49" charset="0"/>
              </a:rPr>
              <a:t>).wait();</a:t>
            </a:r>
            <a:endParaRPr kumimoji="0" lang="en-US" sz="1200" b="0" i="0" u="none" strike="noStrike" kern="1200" cap="none" spc="0" normalizeH="0" baseline="0" noProof="0">
              <a:ln>
                <a:noFill/>
              </a:ln>
              <a:solidFill>
                <a:srgbClr val="FFFFFF"/>
              </a:solidFill>
              <a:effectLst/>
              <a:uLnTx/>
              <a:uFillTx/>
              <a:latin typeface="Courier New" panose="02070309020205020404" pitchFamily="49" charset="0"/>
              <a:cs typeface="Courier New" panose="02070309020205020404" pitchFamily="49" charset="0"/>
            </a:endParaRPr>
          </a:p>
        </p:txBody>
      </p:sp>
      <p:sp>
        <p:nvSpPr>
          <p:cNvPr id="5" name="TextBox 4">
            <a:extLst>
              <a:ext uri="{FF2B5EF4-FFF2-40B4-BE49-F238E27FC236}">
                <a16:creationId xmlns:a16="http://schemas.microsoft.com/office/drawing/2014/main" id="{BD6307C3-AD9A-A2F9-B633-44684C8B913F}"/>
              </a:ext>
            </a:extLst>
          </p:cNvPr>
          <p:cNvSpPr txBox="1"/>
          <p:nvPr/>
        </p:nvSpPr>
        <p:spPr>
          <a:xfrm>
            <a:off x="10945283" y="1841877"/>
            <a:ext cx="1111202" cy="1107996"/>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68B5"/>
                </a:solidFill>
                <a:effectLst/>
                <a:uLnTx/>
                <a:uFillTx/>
                <a:latin typeface="IntelOne Display Bold" panose="020B0803020203020204" pitchFamily="34" charset="0"/>
                <a:ea typeface="+mn-ea"/>
                <a:cs typeface="Arial"/>
              </a:rPr>
              <a:t>. . .</a:t>
            </a:r>
          </a:p>
        </p:txBody>
      </p:sp>
      <p:sp>
        <p:nvSpPr>
          <p:cNvPr id="10" name="TextBox 9">
            <a:extLst>
              <a:ext uri="{FF2B5EF4-FFF2-40B4-BE49-F238E27FC236}">
                <a16:creationId xmlns:a16="http://schemas.microsoft.com/office/drawing/2014/main" id="{A43D3C48-280B-8A7C-5FE6-24F7CB8D3712}"/>
              </a:ext>
            </a:extLst>
          </p:cNvPr>
          <p:cNvSpPr txBox="1"/>
          <p:nvPr/>
        </p:nvSpPr>
        <p:spPr>
          <a:xfrm>
            <a:off x="6714078" y="6473755"/>
            <a:ext cx="423120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IntelOne Display Light"/>
                <a:ea typeface="+mn-ea"/>
                <a:cs typeface="Arial"/>
              </a:rPr>
              <a:t>*Example uses static </a:t>
            </a:r>
            <a:r>
              <a:rPr kumimoji="0" lang="en-US" sz="900" b="1" i="0" u="none" strike="noStrike" kern="1200" cap="none" spc="0" normalizeH="0" baseline="0" noProof="0">
                <a:ln>
                  <a:noFill/>
                </a:ln>
                <a:solidFill>
                  <a:srgbClr val="000000"/>
                </a:solidFill>
                <a:effectLst/>
                <a:uLnTx/>
                <a:uFillTx/>
                <a:latin typeface="IntelOne Display Light"/>
                <a:ea typeface="+mn-ea"/>
                <a:cs typeface="Arial"/>
              </a:rPr>
              <a:t>targets in bold</a:t>
            </a:r>
            <a:r>
              <a:rPr kumimoji="0" lang="en-US" sz="900" b="0" i="0" u="none" strike="noStrike" kern="1200" cap="none" spc="0" normalizeH="0" baseline="0" noProof="0">
                <a:ln>
                  <a:noFill/>
                </a:ln>
                <a:solidFill>
                  <a:srgbClr val="000000"/>
                </a:solidFill>
                <a:effectLst/>
                <a:uLnTx/>
                <a:uFillTx/>
                <a:latin typeface="IntelOne Display Light"/>
                <a:ea typeface="+mn-ea"/>
                <a:cs typeface="Arial"/>
              </a:rPr>
              <a:t>, but can be programmed to be dynamic as well</a:t>
            </a:r>
          </a:p>
        </p:txBody>
      </p:sp>
      <p:graphicFrame>
        <p:nvGraphicFramePr>
          <p:cNvPr id="13" name="Table 12">
            <a:extLst>
              <a:ext uri="{FF2B5EF4-FFF2-40B4-BE49-F238E27FC236}">
                <a16:creationId xmlns:a16="http://schemas.microsoft.com/office/drawing/2014/main" id="{A6DE0B54-736C-5EB0-C5A9-30B637FF058D}"/>
              </a:ext>
            </a:extLst>
          </p:cNvPr>
          <p:cNvGraphicFramePr>
            <a:graphicFrameLocks noGrp="1"/>
          </p:cNvGraphicFramePr>
          <p:nvPr/>
        </p:nvGraphicFramePr>
        <p:xfrm>
          <a:off x="691116" y="4241321"/>
          <a:ext cx="11196084" cy="1787339"/>
        </p:xfrm>
        <a:graphic>
          <a:graphicData uri="http://schemas.openxmlformats.org/drawingml/2006/table">
            <a:tbl>
              <a:tblPr firstRow="1" bandRow="1">
                <a:tableStyleId>{5C22544A-7EE6-4342-B048-85BDC9FD1C3A}</a:tableStyleId>
              </a:tblPr>
              <a:tblGrid>
                <a:gridCol w="1866014">
                  <a:extLst>
                    <a:ext uri="{9D8B030D-6E8A-4147-A177-3AD203B41FA5}">
                      <a16:colId xmlns:a16="http://schemas.microsoft.com/office/drawing/2014/main" val="772590949"/>
                    </a:ext>
                  </a:extLst>
                </a:gridCol>
                <a:gridCol w="1866014">
                  <a:extLst>
                    <a:ext uri="{9D8B030D-6E8A-4147-A177-3AD203B41FA5}">
                      <a16:colId xmlns:a16="http://schemas.microsoft.com/office/drawing/2014/main" val="3025638439"/>
                    </a:ext>
                  </a:extLst>
                </a:gridCol>
                <a:gridCol w="1866014">
                  <a:extLst>
                    <a:ext uri="{9D8B030D-6E8A-4147-A177-3AD203B41FA5}">
                      <a16:colId xmlns:a16="http://schemas.microsoft.com/office/drawing/2014/main" val="3395196692"/>
                    </a:ext>
                  </a:extLst>
                </a:gridCol>
                <a:gridCol w="1866014">
                  <a:extLst>
                    <a:ext uri="{9D8B030D-6E8A-4147-A177-3AD203B41FA5}">
                      <a16:colId xmlns:a16="http://schemas.microsoft.com/office/drawing/2014/main" val="2196444143"/>
                    </a:ext>
                  </a:extLst>
                </a:gridCol>
                <a:gridCol w="1866014">
                  <a:extLst>
                    <a:ext uri="{9D8B030D-6E8A-4147-A177-3AD203B41FA5}">
                      <a16:colId xmlns:a16="http://schemas.microsoft.com/office/drawing/2014/main" val="3824286860"/>
                    </a:ext>
                  </a:extLst>
                </a:gridCol>
                <a:gridCol w="1866014">
                  <a:extLst>
                    <a:ext uri="{9D8B030D-6E8A-4147-A177-3AD203B41FA5}">
                      <a16:colId xmlns:a16="http://schemas.microsoft.com/office/drawing/2014/main" val="2988116919"/>
                    </a:ext>
                  </a:extLst>
                </a:gridCol>
              </a:tblGrid>
              <a:tr h="1787339">
                <a:tc>
                  <a:txBody>
                    <a:bodyPr/>
                    <a:lstStyle/>
                    <a:p>
                      <a:pPr algn="ctr"/>
                      <a:r>
                        <a:rPr lang="en-US" sz="800"/>
                        <a:t>`</a:t>
                      </a:r>
                    </a:p>
                  </a:txBody>
                  <a:tcPr>
                    <a:lnL w="12700" cap="flat" cmpd="sng" algn="ctr">
                      <a:noFill/>
                      <a:prstDash val="solid"/>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a:p>
                  </a:txBody>
                  <a:tcPr>
                    <a:lnL w="12700" cap="flat" cmpd="sng" algn="ctr">
                      <a:solidFill>
                        <a:schemeClr val="tx1">
                          <a:lumMod val="50000"/>
                          <a:lumOff val="50000"/>
                        </a:schemeClr>
                      </a:solidFill>
                      <a:prstDash val="sysDot"/>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a:p>
                  </a:txBody>
                  <a:tcPr>
                    <a:lnL w="12700" cap="flat" cmpd="sng" algn="ctr">
                      <a:solidFill>
                        <a:schemeClr val="tx1">
                          <a:lumMod val="50000"/>
                          <a:lumOff val="50000"/>
                        </a:schemeClr>
                      </a:solidFill>
                      <a:prstDash val="sysDot"/>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a:p>
                  </a:txBody>
                  <a:tcPr>
                    <a:lnL w="12700" cap="flat" cmpd="sng" algn="ctr">
                      <a:solidFill>
                        <a:schemeClr val="tx1">
                          <a:lumMod val="50000"/>
                          <a:lumOff val="50000"/>
                        </a:schemeClr>
                      </a:solidFill>
                      <a:prstDash val="sysDot"/>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a:p>
                  </a:txBody>
                  <a:tcPr>
                    <a:lnL w="12700" cap="flat" cmpd="sng" algn="ctr">
                      <a:solidFill>
                        <a:schemeClr val="tx1">
                          <a:lumMod val="50000"/>
                          <a:lumOff val="50000"/>
                        </a:schemeClr>
                      </a:solidFill>
                      <a:prstDash val="sysDot"/>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800"/>
                    </a:p>
                  </a:txBody>
                  <a:tcPr>
                    <a:lnL w="12700" cap="flat" cmpd="sng" algn="ctr">
                      <a:solidFill>
                        <a:schemeClr val="tx1">
                          <a:lumMod val="50000"/>
                          <a:lumOff val="50000"/>
                        </a:schemeClr>
                      </a:solidFill>
                      <a:prstDash val="sysDot"/>
                      <a:round/>
                      <a:headEnd type="none" w="med" len="med"/>
                      <a:tailEnd type="none" w="med" len="med"/>
                    </a:lnL>
                    <a:lnR w="6350" cap="flat" cmpd="sng" algn="ctr">
                      <a:no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7765269"/>
                  </a:ext>
                </a:extLst>
              </a:tr>
            </a:tbl>
          </a:graphicData>
        </a:graphic>
      </p:graphicFrame>
      <p:sp>
        <p:nvSpPr>
          <p:cNvPr id="15" name="TextBox 14">
            <a:extLst>
              <a:ext uri="{FF2B5EF4-FFF2-40B4-BE49-F238E27FC236}">
                <a16:creationId xmlns:a16="http://schemas.microsoft.com/office/drawing/2014/main" id="{57568DD7-4F4F-12E9-8993-44553792EBDC}"/>
              </a:ext>
            </a:extLst>
          </p:cNvPr>
          <p:cNvSpPr txBox="1"/>
          <p:nvPr/>
        </p:nvSpPr>
        <p:spPr>
          <a:xfrm>
            <a:off x="613771" y="4515743"/>
            <a:ext cx="1947388" cy="1384995"/>
          </a:xfrm>
          <a:prstGeom prst="rect">
            <a:avLst/>
          </a:prstGeom>
          <a:noFill/>
        </p:spPr>
        <p:txBody>
          <a:bodyPr wrap="square">
            <a:spAutoFit/>
          </a:bodyPr>
          <a:lstStyle/>
          <a:p>
            <a:pPr marL="182880" marR="0" lvl="0" indent="-182880" algn="l" defTabSz="914400" rtl="0" eaLnBrk="1" fontAlgn="auto" latinLnBrk="0" hangingPunct="1">
              <a:lnSpc>
                <a:spcPct val="100000"/>
              </a:lnSpc>
              <a:spcBef>
                <a:spcPts val="20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0068B5"/>
                </a:solidFill>
                <a:effectLst/>
                <a:uLnTx/>
                <a:uFillTx/>
                <a:latin typeface="IntelOne Display HE Bold" panose="020B0803020203020204" pitchFamily="34" charset="-79"/>
                <a:cs typeface="IntelOne Display HE Bold" panose="020B0803020203020204" pitchFamily="34" charset="-79"/>
              </a:rPr>
              <a:t>Standard C++17 </a:t>
            </a:r>
            <a:br>
              <a:rPr kumimoji="0" lang="en-US" sz="1800" b="0" i="0" u="none" strike="noStrike" kern="1200" cap="none" spc="0" normalizeH="0" baseline="0" noProof="0">
                <a:ln>
                  <a:noFill/>
                </a:ln>
                <a:solidFill>
                  <a:srgbClr val="0068B5"/>
                </a:solidFill>
                <a:effectLst/>
                <a:uLnTx/>
                <a:uFillTx/>
                <a:latin typeface="IntelOne Display HE Bold" panose="020B0803020203020204" pitchFamily="34" charset="-79"/>
                <a:cs typeface="IntelOne Display HE Bold" panose="020B0803020203020204" pitchFamily="34" charset="-79"/>
              </a:rPr>
            </a:br>
            <a:r>
              <a:rPr kumimoji="0" lang="en-US" sz="1600" b="0" i="0" u="none" strike="noStrike" kern="1200" cap="none" spc="0" normalizeH="0" baseline="0" noProof="0">
                <a:ln>
                  <a:noFill/>
                </a:ln>
                <a:solidFill>
                  <a:srgbClr val="0068B5"/>
                </a:solidFill>
                <a:effectLst/>
                <a:uLnTx/>
                <a:uFillTx/>
                <a:latin typeface="IntelOne Display Light"/>
                <a:cs typeface="Arial"/>
              </a:rPr>
              <a:t>aids time to developer productivity</a:t>
            </a:r>
          </a:p>
        </p:txBody>
      </p:sp>
      <p:sp>
        <p:nvSpPr>
          <p:cNvPr id="17" name="TextBox 16">
            <a:extLst>
              <a:ext uri="{FF2B5EF4-FFF2-40B4-BE49-F238E27FC236}">
                <a16:creationId xmlns:a16="http://schemas.microsoft.com/office/drawing/2014/main" id="{F4543374-87D0-85EE-932A-8BB351578100}"/>
              </a:ext>
            </a:extLst>
          </p:cNvPr>
          <p:cNvSpPr txBox="1"/>
          <p:nvPr/>
        </p:nvSpPr>
        <p:spPr>
          <a:xfrm>
            <a:off x="2561159" y="4488659"/>
            <a:ext cx="1851353" cy="1384995"/>
          </a:xfrm>
          <a:prstGeom prst="rect">
            <a:avLst/>
          </a:prstGeom>
          <a:noFill/>
        </p:spPr>
        <p:txBody>
          <a:bodyPr wrap="square">
            <a:spAutoFit/>
          </a:bodyPr>
          <a:lstStyle/>
          <a:p>
            <a:pPr marL="182880" marR="0" lvl="0" indent="-182880" algn="l" defTabSz="914400" rtl="0" eaLnBrk="1" fontAlgn="auto" latinLnBrk="0" hangingPunct="1">
              <a:lnSpc>
                <a:spcPct val="100000"/>
              </a:lnSpc>
              <a:spcBef>
                <a:spcPts val="20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0068B5"/>
                </a:solidFill>
                <a:effectLst/>
                <a:uLnTx/>
                <a:uFillTx/>
                <a:latin typeface="IntelOne Display HE Bold" panose="020B0803020203020204" pitchFamily="34" charset="-79"/>
                <a:cs typeface="IntelOne Display HE Bold" panose="020B0803020203020204" pitchFamily="34" charset="-79"/>
              </a:rPr>
              <a:t>Syntax for accelerators </a:t>
            </a:r>
            <a:r>
              <a:rPr kumimoji="0" lang="en-US" sz="1600" b="0" i="0" u="none" strike="noStrike" kern="1200" cap="none" spc="0" normalizeH="0" baseline="0" noProof="0">
                <a:ln>
                  <a:noFill/>
                </a:ln>
                <a:solidFill>
                  <a:srgbClr val="0068B5"/>
                </a:solidFill>
                <a:effectLst/>
                <a:uLnTx/>
                <a:uFillTx/>
                <a:latin typeface="IntelOne Display Light"/>
                <a:ea typeface="+mn-ea"/>
                <a:cs typeface="Arial"/>
              </a:rPr>
              <a:t>(device selection, offload, memory transfer)</a:t>
            </a:r>
            <a:endParaRPr kumimoji="0" lang="en-US" sz="1800" b="0" i="0" u="none" strike="noStrike" kern="1200" cap="none" spc="0" normalizeH="0" baseline="0" noProof="0">
              <a:ln>
                <a:noFill/>
              </a:ln>
              <a:solidFill>
                <a:srgbClr val="0068B5"/>
              </a:solidFill>
              <a:effectLst/>
              <a:uLnTx/>
              <a:uFillTx/>
              <a:latin typeface="IntelOne Display Light"/>
              <a:ea typeface="+mn-ea"/>
              <a:cs typeface="Arial"/>
            </a:endParaRPr>
          </a:p>
        </p:txBody>
      </p:sp>
      <p:sp>
        <p:nvSpPr>
          <p:cNvPr id="19" name="TextBox 18">
            <a:extLst>
              <a:ext uri="{FF2B5EF4-FFF2-40B4-BE49-F238E27FC236}">
                <a16:creationId xmlns:a16="http://schemas.microsoft.com/office/drawing/2014/main" id="{30EAE593-50E9-B0EB-C6E4-BB4328FB750D}"/>
              </a:ext>
            </a:extLst>
          </p:cNvPr>
          <p:cNvSpPr txBox="1"/>
          <p:nvPr/>
        </p:nvSpPr>
        <p:spPr>
          <a:xfrm>
            <a:off x="9995895" y="4488659"/>
            <a:ext cx="1870043" cy="646331"/>
          </a:xfrm>
          <a:prstGeom prst="rect">
            <a:avLst/>
          </a:prstGeom>
          <a:noFill/>
        </p:spPr>
        <p:txBody>
          <a:bodyPr wrap="square" rIns="0">
            <a:spAutoFit/>
          </a:bodyPr>
          <a:lstStyle/>
          <a:p>
            <a:pPr marL="182880" marR="0" lvl="0" indent="-182880" algn="l" defTabSz="914400" rtl="0" eaLnBrk="1" fontAlgn="auto" latinLnBrk="0" hangingPunct="1">
              <a:lnSpc>
                <a:spcPct val="100000"/>
              </a:lnSpc>
              <a:spcBef>
                <a:spcPts val="20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0068B5"/>
                </a:solidFill>
                <a:effectLst/>
                <a:uLnTx/>
                <a:uFillTx/>
                <a:latin typeface="IntelOne Display HE Bold" panose="020B0803020203020204" pitchFamily="34" charset="-79"/>
                <a:cs typeface="IntelOne Display HE Bold" panose="020B0803020203020204" pitchFamily="34" charset="-79"/>
              </a:rPr>
              <a:t>Unified shared memory</a:t>
            </a:r>
          </a:p>
        </p:txBody>
      </p:sp>
      <p:sp>
        <p:nvSpPr>
          <p:cNvPr id="21" name="TextBox 20">
            <a:extLst>
              <a:ext uri="{FF2B5EF4-FFF2-40B4-BE49-F238E27FC236}">
                <a16:creationId xmlns:a16="http://schemas.microsoft.com/office/drawing/2014/main" id="{691D2C65-5D51-CFB7-AF6A-370D19448A41}"/>
              </a:ext>
            </a:extLst>
          </p:cNvPr>
          <p:cNvSpPr txBox="1"/>
          <p:nvPr/>
        </p:nvSpPr>
        <p:spPr>
          <a:xfrm>
            <a:off x="6278527" y="4488659"/>
            <a:ext cx="1870043" cy="1138773"/>
          </a:xfrm>
          <a:prstGeom prst="rect">
            <a:avLst/>
          </a:prstGeom>
          <a:noFill/>
        </p:spPr>
        <p:txBody>
          <a:bodyPr wrap="square">
            <a:spAutoFit/>
          </a:bodyPr>
          <a:lstStyle/>
          <a:p>
            <a:pPr marL="182880" marR="0" lvl="0" indent="-182880" algn="l" defTabSz="914400" rtl="0" eaLnBrk="1" fontAlgn="auto" latinLnBrk="0" hangingPunct="1">
              <a:lnSpc>
                <a:spcPct val="100000"/>
              </a:lnSpc>
              <a:spcBef>
                <a:spcPts val="20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0068B5"/>
                </a:solidFill>
                <a:effectLst/>
                <a:uLnTx/>
                <a:uFillTx/>
                <a:latin typeface="IntelOne Display HE Bold" panose="020B0803020203020204" pitchFamily="34" charset="-79"/>
                <a:cs typeface="IntelOne Display HE Bold" panose="020B0803020203020204" pitchFamily="34" charset="-79"/>
              </a:rPr>
              <a:t>Single source code </a:t>
            </a:r>
            <a:br>
              <a:rPr kumimoji="0" lang="en-US" sz="1800" b="0" i="0" u="none" strike="noStrike" kern="1200" cap="none" spc="0" normalizeH="0" baseline="0" noProof="0">
                <a:ln>
                  <a:noFill/>
                </a:ln>
                <a:solidFill>
                  <a:srgbClr val="0068B5"/>
                </a:solidFill>
                <a:effectLst/>
                <a:uLnTx/>
                <a:uFillTx/>
                <a:latin typeface="IntelOne Display HE Bold" panose="020B0803020203020204" pitchFamily="34" charset="-79"/>
                <a:cs typeface="IntelOne Display HE Bold" panose="020B0803020203020204" pitchFamily="34" charset="-79"/>
              </a:rPr>
            </a:br>
            <a:r>
              <a:rPr kumimoji="0" lang="en-US" sz="1600" b="0" i="0" u="none" strike="noStrike" kern="1200" cap="none" spc="0" normalizeH="0" baseline="0" noProof="0">
                <a:ln>
                  <a:noFill/>
                </a:ln>
                <a:solidFill>
                  <a:srgbClr val="0068B5"/>
                </a:solidFill>
                <a:effectLst/>
                <a:uLnTx/>
                <a:uFillTx/>
                <a:latin typeface="IntelOne Display Light"/>
                <a:cs typeface="Arial"/>
              </a:rPr>
              <a:t>(host and device code) </a:t>
            </a:r>
          </a:p>
        </p:txBody>
      </p:sp>
      <p:sp>
        <p:nvSpPr>
          <p:cNvPr id="23" name="TextBox 22">
            <a:extLst>
              <a:ext uri="{FF2B5EF4-FFF2-40B4-BE49-F238E27FC236}">
                <a16:creationId xmlns:a16="http://schemas.microsoft.com/office/drawing/2014/main" id="{4105D602-FD3A-CDD6-6F46-84FDEDB7859A}"/>
              </a:ext>
            </a:extLst>
          </p:cNvPr>
          <p:cNvSpPr txBox="1"/>
          <p:nvPr/>
        </p:nvSpPr>
        <p:spPr>
          <a:xfrm>
            <a:off x="8159203" y="4488659"/>
            <a:ext cx="1844749" cy="1631216"/>
          </a:xfrm>
          <a:prstGeom prst="rect">
            <a:avLst/>
          </a:prstGeom>
          <a:noFill/>
        </p:spPr>
        <p:txBody>
          <a:bodyPr wrap="square">
            <a:spAutoFit/>
          </a:bodyPr>
          <a:lstStyle/>
          <a:p>
            <a:pPr marL="182880" marR="0" lvl="0" indent="-182880" algn="l" defTabSz="914400" rtl="0" eaLnBrk="1" fontAlgn="auto" latinLnBrk="0" hangingPunct="1">
              <a:lnSpc>
                <a:spcPct val="100000"/>
              </a:lnSpc>
              <a:spcBef>
                <a:spcPts val="20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0068B5"/>
                </a:solidFill>
                <a:effectLst/>
                <a:uLnTx/>
                <a:uFillTx/>
                <a:latin typeface="IntelOne Display HE Bold" panose="020B0803020203020204" pitchFamily="34" charset="-79"/>
                <a:cs typeface="IntelOne Display HE Bold" panose="020B0803020203020204" pitchFamily="34" charset="-79"/>
              </a:rPr>
              <a:t>Multi-Architecture</a:t>
            </a:r>
            <a:r>
              <a:rPr kumimoji="0" lang="en-US" sz="1800" b="0" i="0" u="none" strike="noStrike" kern="1200" cap="none" spc="0" normalizeH="0" baseline="0" noProof="0">
                <a:ln>
                  <a:noFill/>
                </a:ln>
                <a:solidFill>
                  <a:srgbClr val="0068B5"/>
                </a:solidFill>
                <a:effectLst/>
                <a:uLnTx/>
                <a:uFillTx/>
                <a:latin typeface="IntelOne Display Light"/>
                <a:ea typeface="+mn-ea"/>
                <a:cs typeface="Arial"/>
              </a:rPr>
              <a:t> </a:t>
            </a:r>
            <a:r>
              <a:rPr kumimoji="0" lang="en-US" sz="1600" b="0" i="0" u="none" strike="noStrike" kern="1200" cap="none" spc="0" normalizeH="0" baseline="0" noProof="0">
                <a:ln>
                  <a:noFill/>
                </a:ln>
                <a:solidFill>
                  <a:srgbClr val="0068B5"/>
                </a:solidFill>
                <a:effectLst/>
                <a:uLnTx/>
                <a:uFillTx/>
                <a:latin typeface="IntelOne Display Light"/>
                <a:cs typeface="Arial"/>
              </a:rPr>
              <a:t>(CPU, GPU, FPGA, AI accelerators, and other targets)</a:t>
            </a:r>
          </a:p>
        </p:txBody>
      </p:sp>
      <p:sp>
        <p:nvSpPr>
          <p:cNvPr id="25" name="TextBox 24">
            <a:extLst>
              <a:ext uri="{FF2B5EF4-FFF2-40B4-BE49-F238E27FC236}">
                <a16:creationId xmlns:a16="http://schemas.microsoft.com/office/drawing/2014/main" id="{04267078-9B50-4C69-38E6-5BD2B8C3CB2C}"/>
              </a:ext>
            </a:extLst>
          </p:cNvPr>
          <p:cNvSpPr txBox="1"/>
          <p:nvPr/>
        </p:nvSpPr>
        <p:spPr>
          <a:xfrm>
            <a:off x="4401879" y="4488659"/>
            <a:ext cx="1863443" cy="1631216"/>
          </a:xfrm>
          <a:prstGeom prst="rect">
            <a:avLst/>
          </a:prstGeom>
          <a:noFill/>
        </p:spPr>
        <p:txBody>
          <a:bodyPr wrap="square" rIns="0">
            <a:spAutoFit/>
          </a:bodyPr>
          <a:lstStyle/>
          <a:p>
            <a:pPr marL="182880" marR="0" lvl="0" indent="-182880" algn="l" defTabSz="914400" rtl="0" eaLnBrk="1" fontAlgn="auto" latinLnBrk="0" hangingPunct="1">
              <a:lnSpc>
                <a:spcPct val="100000"/>
              </a:lnSpc>
              <a:spcBef>
                <a:spcPts val="20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0068B5"/>
                </a:solidFill>
                <a:effectLst/>
                <a:uLnTx/>
                <a:uFillTx/>
                <a:latin typeface="IntelOne Display HE Bold" panose="020B0803020203020204" pitchFamily="34" charset="-79"/>
                <a:cs typeface="IntelOne Display HE Bold" panose="020B0803020203020204" pitchFamily="34" charset="-79"/>
              </a:rPr>
              <a:t>Stack based on standards </a:t>
            </a:r>
            <a:r>
              <a:rPr kumimoji="0" lang="en-US" sz="1600" b="0" i="0" u="none" strike="noStrike" kern="1200" cap="none" spc="0" normalizeH="0" baseline="0" noProof="0">
                <a:ln>
                  <a:noFill/>
                </a:ln>
                <a:solidFill>
                  <a:srgbClr val="0068B5"/>
                </a:solidFill>
                <a:effectLst/>
                <a:uLnTx/>
                <a:uFillTx/>
                <a:latin typeface="IntelOne Display Light"/>
                <a:cs typeface="Arial"/>
              </a:rPr>
              <a:t>and open specifications (</a:t>
            </a:r>
            <a:r>
              <a:rPr kumimoji="0" lang="en-US" sz="1600" b="0" i="0" u="none" strike="noStrike" kern="1200" cap="none" spc="-90" normalizeH="0" baseline="0" noProof="0">
                <a:ln>
                  <a:noFill/>
                </a:ln>
                <a:solidFill>
                  <a:srgbClr val="0068B5"/>
                </a:solidFill>
                <a:effectLst/>
                <a:uLnTx/>
                <a:uFillTx/>
                <a:latin typeface="IntelOne Display Light"/>
                <a:cs typeface="Arial"/>
              </a:rPr>
              <a:t>CLANG, LLVM, SPIR-V, Level Zero</a:t>
            </a:r>
            <a:r>
              <a:rPr kumimoji="0" lang="en-US" sz="1600" b="0" i="0" u="none" strike="noStrike" kern="1200" cap="none" spc="0" normalizeH="0" baseline="0" noProof="0">
                <a:ln>
                  <a:noFill/>
                </a:ln>
                <a:solidFill>
                  <a:srgbClr val="0068B5"/>
                </a:solidFill>
                <a:effectLst/>
                <a:uLnTx/>
                <a:uFillTx/>
                <a:latin typeface="IntelOne Display Light"/>
                <a:cs typeface="Arial"/>
              </a:rPr>
              <a:t>)</a:t>
            </a:r>
          </a:p>
        </p:txBody>
      </p:sp>
    </p:spTree>
    <p:extLst>
      <p:ext uri="{BB962C8B-B14F-4D97-AF65-F5344CB8AC3E}">
        <p14:creationId xmlns:p14="http://schemas.microsoft.com/office/powerpoint/2010/main" val="33349862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itle 2">
            <a:extLst>
              <a:ext uri="{FF2B5EF4-FFF2-40B4-BE49-F238E27FC236}">
                <a16:creationId xmlns:a16="http://schemas.microsoft.com/office/drawing/2014/main" id="{456661B3-8EB4-F79E-E513-4E6590C9BC30}"/>
              </a:ext>
            </a:extLst>
          </p:cNvPr>
          <p:cNvSpPr>
            <a:spLocks noGrp="1"/>
          </p:cNvSpPr>
          <p:nvPr>
            <p:ph type="title"/>
          </p:nvPr>
        </p:nvSpPr>
        <p:spPr>
          <a:xfrm>
            <a:off x="429695" y="385483"/>
            <a:ext cx="11329044" cy="1024818"/>
          </a:xfrm>
        </p:spPr>
        <p:txBody>
          <a:bodyPr>
            <a:normAutofit/>
          </a:bodyPr>
          <a:lstStyle/>
          <a:p>
            <a:pPr algn="ctr"/>
            <a:r>
              <a:rPr lang="en-US" sz="3600">
                <a:sym typeface="Helvetica Neue"/>
              </a:rPr>
              <a:t>CUDA to SYCL Migration Made Easy</a:t>
            </a:r>
            <a:endParaRPr lang="en-US" sz="3600"/>
          </a:p>
        </p:txBody>
      </p:sp>
      <p:sp>
        <p:nvSpPr>
          <p:cNvPr id="4" name="TextBox 3">
            <a:extLst>
              <a:ext uri="{FF2B5EF4-FFF2-40B4-BE49-F238E27FC236}">
                <a16:creationId xmlns:a16="http://schemas.microsoft.com/office/drawing/2014/main" id="{4D357826-A1DB-5C86-A01D-676DA79F066D}"/>
              </a:ext>
            </a:extLst>
          </p:cNvPr>
          <p:cNvSpPr txBox="1"/>
          <p:nvPr/>
        </p:nvSpPr>
        <p:spPr>
          <a:xfrm>
            <a:off x="2723950" y="1347416"/>
            <a:ext cx="7050366" cy="369332"/>
          </a:xfrm>
          <a:prstGeom prst="rect">
            <a:avLst/>
          </a:prstGeom>
          <a:noFill/>
        </p:spPr>
        <p:txBody>
          <a:bodyPr wrap="square">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68B5"/>
                </a:solidFill>
                <a:effectLst/>
                <a:uLnTx/>
                <a:uFillTx/>
                <a:latin typeface="IntelOne Text" panose="020B0503020203020204" pitchFamily="34" charset="0"/>
                <a:ea typeface="IntelOne Display Regular" charset="0"/>
                <a:cs typeface="IntelOne Display Regular" charset="0"/>
              </a:rPr>
              <a:t>Open Source SYCLomatic Tool Reduces Code Migration Time</a:t>
            </a:r>
          </a:p>
        </p:txBody>
      </p:sp>
      <p:sp>
        <p:nvSpPr>
          <p:cNvPr id="46" name="Rectangle 45">
            <a:extLst>
              <a:ext uri="{FF2B5EF4-FFF2-40B4-BE49-F238E27FC236}">
                <a16:creationId xmlns:a16="http://schemas.microsoft.com/office/drawing/2014/main" id="{6B1FE776-2B8A-F32A-8CA0-8E1C05AED7A4}"/>
              </a:ext>
            </a:extLst>
          </p:cNvPr>
          <p:cNvSpPr/>
          <p:nvPr/>
        </p:nvSpPr>
        <p:spPr>
          <a:xfrm>
            <a:off x="737279" y="4392501"/>
            <a:ext cx="11017250" cy="1502318"/>
          </a:xfrm>
          <a:prstGeom prst="rect">
            <a:avLst/>
          </a:prstGeom>
          <a:gradFill>
            <a:gsLst>
              <a:gs pos="0">
                <a:srgbClr val="4472C4">
                  <a:lumMod val="5000"/>
                  <a:lumOff val="95000"/>
                  <a:alpha val="0"/>
                </a:srgbClr>
              </a:gs>
              <a:gs pos="14000">
                <a:srgbClr val="E9E9E9">
                  <a:alpha val="20000"/>
                </a:srgbClr>
              </a:gs>
              <a:gs pos="85975">
                <a:srgbClr val="E9E9E9">
                  <a:alpha val="10000"/>
                </a:srgbClr>
              </a:gs>
              <a:gs pos="100000">
                <a:sysClr val="windowText" lastClr="000000">
                  <a:lumMod val="85000"/>
                  <a:lumOff val="15000"/>
                  <a:alpha val="0"/>
                </a:sysClr>
              </a:gs>
            </a:gsLst>
            <a:lin ang="0" scaled="1"/>
          </a:gradFill>
          <a:ln w="12700" cap="flat" cmpd="sng" algn="ctr">
            <a:noFill/>
            <a:prstDash val="solid"/>
            <a:miter lim="800000"/>
          </a:ln>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8B5"/>
              </a:solidFill>
              <a:effectLst/>
              <a:uLnTx/>
              <a:uFillTx/>
              <a:latin typeface="Calibri" panose="020F0502020204030204"/>
              <a:ea typeface="+mn-ea"/>
              <a:cs typeface="Arial"/>
            </a:endParaRPr>
          </a:p>
        </p:txBody>
      </p:sp>
      <p:grpSp>
        <p:nvGrpSpPr>
          <p:cNvPr id="47" name="Group 46">
            <a:extLst>
              <a:ext uri="{FF2B5EF4-FFF2-40B4-BE49-F238E27FC236}">
                <a16:creationId xmlns:a16="http://schemas.microsoft.com/office/drawing/2014/main" id="{85733502-662C-3FD7-07EA-A345AACA4DE4}"/>
              </a:ext>
            </a:extLst>
          </p:cNvPr>
          <p:cNvGrpSpPr/>
          <p:nvPr/>
        </p:nvGrpSpPr>
        <p:grpSpPr>
          <a:xfrm>
            <a:off x="934649" y="1739037"/>
            <a:ext cx="10603747" cy="2473046"/>
            <a:chOff x="796615" y="1377386"/>
            <a:chExt cx="9605932" cy="4500000"/>
          </a:xfrm>
          <a:gradFill>
            <a:gsLst>
              <a:gs pos="0">
                <a:srgbClr val="4472C4">
                  <a:lumMod val="5000"/>
                  <a:lumOff val="95000"/>
                  <a:alpha val="25000"/>
                </a:srgbClr>
              </a:gs>
              <a:gs pos="74000">
                <a:srgbClr val="4472C4">
                  <a:lumMod val="45000"/>
                  <a:lumOff val="55000"/>
                  <a:alpha val="0"/>
                </a:srgbClr>
              </a:gs>
              <a:gs pos="99000">
                <a:srgbClr val="B4F0FF">
                  <a:alpha val="20000"/>
                </a:srgbClr>
              </a:gs>
            </a:gsLst>
            <a:lin ang="2700000" scaled="1"/>
          </a:gradFill>
        </p:grpSpPr>
        <p:sp>
          <p:nvSpPr>
            <p:cNvPr id="48" name="Rectangle 47">
              <a:extLst>
                <a:ext uri="{FF2B5EF4-FFF2-40B4-BE49-F238E27FC236}">
                  <a16:creationId xmlns:a16="http://schemas.microsoft.com/office/drawing/2014/main" id="{692D156C-ACE3-C9AE-49A7-E183EFCB169B}"/>
                </a:ext>
              </a:extLst>
            </p:cNvPr>
            <p:cNvSpPr/>
            <p:nvPr/>
          </p:nvSpPr>
          <p:spPr>
            <a:xfrm>
              <a:off x="796615" y="1377386"/>
              <a:ext cx="1800000" cy="4500000"/>
            </a:xfrm>
            <a:prstGeom prst="rect">
              <a:avLst/>
            </a:prstGeom>
            <a:grp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068B5"/>
                </a:solidFill>
                <a:effectLst/>
                <a:uLnTx/>
                <a:uFillTx/>
                <a:latin typeface="Calibri" panose="020F0502020204030204"/>
                <a:ea typeface="+mn-ea"/>
                <a:cs typeface="Arial"/>
              </a:endParaRPr>
            </a:p>
          </p:txBody>
        </p:sp>
        <p:sp>
          <p:nvSpPr>
            <p:cNvPr id="49" name="Rectangle 48">
              <a:extLst>
                <a:ext uri="{FF2B5EF4-FFF2-40B4-BE49-F238E27FC236}">
                  <a16:creationId xmlns:a16="http://schemas.microsoft.com/office/drawing/2014/main" id="{6E1FA3C3-355B-F35D-8275-915CFA8A13B7}"/>
                </a:ext>
              </a:extLst>
            </p:cNvPr>
            <p:cNvSpPr/>
            <p:nvPr/>
          </p:nvSpPr>
          <p:spPr>
            <a:xfrm>
              <a:off x="2748098" y="1377386"/>
              <a:ext cx="1800000" cy="4500000"/>
            </a:xfrm>
            <a:prstGeom prst="rect">
              <a:avLst/>
            </a:prstGeom>
            <a:grp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068B5"/>
                </a:solidFill>
                <a:effectLst/>
                <a:uLnTx/>
                <a:uFillTx/>
                <a:latin typeface="Calibri" panose="020F0502020204030204"/>
                <a:ea typeface="+mn-ea"/>
                <a:cs typeface="Arial"/>
              </a:endParaRPr>
            </a:p>
          </p:txBody>
        </p:sp>
        <p:sp>
          <p:nvSpPr>
            <p:cNvPr id="50" name="Rectangle 49">
              <a:extLst>
                <a:ext uri="{FF2B5EF4-FFF2-40B4-BE49-F238E27FC236}">
                  <a16:creationId xmlns:a16="http://schemas.microsoft.com/office/drawing/2014/main" id="{CB7FE444-A204-BAC2-16B6-8A26D52D6104}"/>
                </a:ext>
              </a:extLst>
            </p:cNvPr>
            <p:cNvSpPr/>
            <p:nvPr/>
          </p:nvSpPr>
          <p:spPr>
            <a:xfrm>
              <a:off x="4699581" y="1377386"/>
              <a:ext cx="1800000" cy="4500000"/>
            </a:xfrm>
            <a:prstGeom prst="rect">
              <a:avLst/>
            </a:prstGeom>
            <a:grp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068B5"/>
                </a:solidFill>
                <a:effectLst/>
                <a:uLnTx/>
                <a:uFillTx/>
                <a:latin typeface="Calibri" panose="020F0502020204030204"/>
                <a:ea typeface="+mn-ea"/>
                <a:cs typeface="Arial"/>
              </a:endParaRPr>
            </a:p>
          </p:txBody>
        </p:sp>
        <p:sp>
          <p:nvSpPr>
            <p:cNvPr id="51" name="Rectangle 50">
              <a:extLst>
                <a:ext uri="{FF2B5EF4-FFF2-40B4-BE49-F238E27FC236}">
                  <a16:creationId xmlns:a16="http://schemas.microsoft.com/office/drawing/2014/main" id="{A250D306-FBAB-CBB5-B12B-71789110A75C}"/>
                </a:ext>
              </a:extLst>
            </p:cNvPr>
            <p:cNvSpPr/>
            <p:nvPr/>
          </p:nvSpPr>
          <p:spPr>
            <a:xfrm>
              <a:off x="6651064" y="1377386"/>
              <a:ext cx="1800000" cy="4500000"/>
            </a:xfrm>
            <a:prstGeom prst="rect">
              <a:avLst/>
            </a:prstGeom>
            <a:grp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068B5"/>
                </a:solidFill>
                <a:effectLst/>
                <a:uLnTx/>
                <a:uFillTx/>
                <a:latin typeface="Calibri" panose="020F0502020204030204"/>
                <a:ea typeface="+mn-ea"/>
                <a:cs typeface="Arial"/>
              </a:endParaRPr>
            </a:p>
          </p:txBody>
        </p:sp>
        <p:sp>
          <p:nvSpPr>
            <p:cNvPr id="58" name="Rectangle 57">
              <a:extLst>
                <a:ext uri="{FF2B5EF4-FFF2-40B4-BE49-F238E27FC236}">
                  <a16:creationId xmlns:a16="http://schemas.microsoft.com/office/drawing/2014/main" id="{7A667EDD-F721-988F-FA51-D4B3998E6C15}"/>
                </a:ext>
              </a:extLst>
            </p:cNvPr>
            <p:cNvSpPr/>
            <p:nvPr/>
          </p:nvSpPr>
          <p:spPr>
            <a:xfrm>
              <a:off x="8602547" y="1377386"/>
              <a:ext cx="1800000" cy="4500000"/>
            </a:xfrm>
            <a:prstGeom prst="rect">
              <a:avLst/>
            </a:prstGeom>
            <a:grp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0068B5"/>
                </a:solidFill>
                <a:effectLst/>
                <a:uLnTx/>
                <a:uFillTx/>
                <a:latin typeface="Calibri" panose="020F0502020204030204"/>
                <a:ea typeface="+mn-ea"/>
                <a:cs typeface="Arial"/>
              </a:endParaRPr>
            </a:p>
          </p:txBody>
        </p:sp>
      </p:grpSp>
      <p:sp>
        <p:nvSpPr>
          <p:cNvPr id="64" name="Rectangle 63">
            <a:extLst>
              <a:ext uri="{FF2B5EF4-FFF2-40B4-BE49-F238E27FC236}">
                <a16:creationId xmlns:a16="http://schemas.microsoft.com/office/drawing/2014/main" id="{9793BA83-2DA1-7E61-7067-4A0523CD78AC}"/>
              </a:ext>
            </a:extLst>
          </p:cNvPr>
          <p:cNvSpPr/>
          <p:nvPr/>
        </p:nvSpPr>
        <p:spPr>
          <a:xfrm>
            <a:off x="934649" y="1854809"/>
            <a:ext cx="1986974" cy="286232"/>
          </a:xfrm>
          <a:prstGeom prst="rect">
            <a:avLst/>
          </a:prstGeom>
        </p:spPr>
        <p:txBody>
          <a:bodyPr wrap="square">
            <a:spAutoFit/>
          </a:bodyPr>
          <a:lstStyle/>
          <a:p>
            <a:pPr marL="0" marR="0" lvl="0" indent="0" algn="ctr" defTabSz="609555" rtl="0" eaLnBrk="1" fontAlgn="auto" latinLnBrk="0" hangingPunct="0">
              <a:lnSpc>
                <a:spcPct val="90000"/>
              </a:lnSpc>
              <a:spcBef>
                <a:spcPts val="2250"/>
              </a:spcBef>
              <a:spcAft>
                <a:spcPts val="0"/>
              </a:spcAft>
              <a:buClrTx/>
              <a:buSzTx/>
              <a:buFontTx/>
              <a:buNone/>
              <a:tabLst/>
              <a:defRPr/>
            </a:pPr>
            <a:r>
              <a:rPr kumimoji="0" lang="en-US" sz="1400" b="0" i="0" u="none" strike="noStrike" kern="0" cap="none" spc="0" normalizeH="0" baseline="0" noProof="0">
                <a:ln>
                  <a:noFill/>
                </a:ln>
                <a:solidFill>
                  <a:srgbClr val="0068B5"/>
                </a:solidFill>
                <a:effectLst/>
                <a:uLnTx/>
                <a:uFillTx/>
                <a:latin typeface="IntelOne Display Medium" panose="020B0503020203020204" pitchFamily="34" charset="77"/>
                <a:cs typeface="Helvetica Neue"/>
                <a:sym typeface="Helvetica Neue"/>
              </a:rPr>
              <a:t>NVIDIA CUDA</a:t>
            </a:r>
          </a:p>
        </p:txBody>
      </p:sp>
      <p:sp>
        <p:nvSpPr>
          <p:cNvPr id="65" name="Rectangle 64">
            <a:extLst>
              <a:ext uri="{FF2B5EF4-FFF2-40B4-BE49-F238E27FC236}">
                <a16:creationId xmlns:a16="http://schemas.microsoft.com/office/drawing/2014/main" id="{E20CB59C-9120-EB0C-FABF-BF129DAD6922}"/>
              </a:ext>
            </a:extLst>
          </p:cNvPr>
          <p:cNvSpPr/>
          <p:nvPr/>
        </p:nvSpPr>
        <p:spPr>
          <a:xfrm>
            <a:off x="3088841" y="1854809"/>
            <a:ext cx="1986974" cy="286232"/>
          </a:xfrm>
          <a:prstGeom prst="rect">
            <a:avLst/>
          </a:prstGeom>
        </p:spPr>
        <p:txBody>
          <a:bodyPr wrap="square">
            <a:spAutoFit/>
          </a:bodyPr>
          <a:lstStyle/>
          <a:p>
            <a:pPr marL="0" marR="0" lvl="0" indent="0" algn="ctr" defTabSz="609555" rtl="0" eaLnBrk="1" fontAlgn="auto" latinLnBrk="0" hangingPunct="0">
              <a:lnSpc>
                <a:spcPct val="90000"/>
              </a:lnSpc>
              <a:spcBef>
                <a:spcPts val="2250"/>
              </a:spcBef>
              <a:spcAft>
                <a:spcPts val="0"/>
              </a:spcAft>
              <a:buClrTx/>
              <a:buSzTx/>
              <a:buFontTx/>
              <a:buNone/>
              <a:tabLst/>
              <a:defRPr/>
            </a:pPr>
            <a:r>
              <a:rPr kumimoji="0" lang="en-US" sz="1400" b="0" i="0" u="none" strike="noStrike" kern="0" cap="none" spc="0" normalizeH="0" baseline="0" noProof="0">
                <a:ln>
                  <a:noFill/>
                </a:ln>
                <a:solidFill>
                  <a:srgbClr val="0068B5"/>
                </a:solidFill>
                <a:effectLst/>
                <a:uLnTx/>
                <a:uFillTx/>
                <a:latin typeface="IntelOne Display Medium" panose="020B0503020203020204" pitchFamily="34" charset="77"/>
                <a:cs typeface="Helvetica Neue"/>
                <a:sym typeface="Helvetica Neue"/>
              </a:rPr>
              <a:t>Migrate</a:t>
            </a:r>
          </a:p>
        </p:txBody>
      </p:sp>
      <p:sp>
        <p:nvSpPr>
          <p:cNvPr id="66" name="Rectangle 65">
            <a:extLst>
              <a:ext uri="{FF2B5EF4-FFF2-40B4-BE49-F238E27FC236}">
                <a16:creationId xmlns:a16="http://schemas.microsoft.com/office/drawing/2014/main" id="{6DEA1793-293C-9F8C-0D57-1F6AE9628F82}"/>
              </a:ext>
            </a:extLst>
          </p:cNvPr>
          <p:cNvSpPr/>
          <p:nvPr/>
        </p:nvSpPr>
        <p:spPr>
          <a:xfrm>
            <a:off x="5243033" y="1854809"/>
            <a:ext cx="1986974" cy="286232"/>
          </a:xfrm>
          <a:prstGeom prst="rect">
            <a:avLst/>
          </a:prstGeom>
        </p:spPr>
        <p:txBody>
          <a:bodyPr wrap="square">
            <a:spAutoFit/>
          </a:bodyPr>
          <a:lstStyle/>
          <a:p>
            <a:pPr marL="0" marR="0" lvl="0" indent="0" algn="ctr" defTabSz="609555" rtl="0" eaLnBrk="1" fontAlgn="auto" latinLnBrk="0" hangingPunct="0">
              <a:lnSpc>
                <a:spcPct val="90000"/>
              </a:lnSpc>
              <a:spcBef>
                <a:spcPts val="2250"/>
              </a:spcBef>
              <a:spcAft>
                <a:spcPts val="0"/>
              </a:spcAft>
              <a:buClrTx/>
              <a:buSzTx/>
              <a:buFontTx/>
              <a:buNone/>
              <a:tabLst/>
              <a:defRPr/>
            </a:pPr>
            <a:r>
              <a:rPr kumimoji="0" lang="en-US" sz="1400" b="0" i="0" u="none" strike="noStrike" kern="0" cap="none" spc="0" normalizeH="0" baseline="0" noProof="0">
                <a:ln>
                  <a:noFill/>
                </a:ln>
                <a:solidFill>
                  <a:srgbClr val="0068B5"/>
                </a:solidFill>
                <a:effectLst/>
                <a:uLnTx/>
                <a:uFillTx/>
                <a:latin typeface="IntelOne Display Medium" panose="020B0503020203020204" pitchFamily="34" charset="77"/>
                <a:cs typeface="Helvetica Neue"/>
                <a:sym typeface="Helvetica Neue"/>
              </a:rPr>
              <a:t>C++ with SYCL</a:t>
            </a:r>
          </a:p>
        </p:txBody>
      </p:sp>
      <p:sp>
        <p:nvSpPr>
          <p:cNvPr id="67" name="Rectangle 66">
            <a:extLst>
              <a:ext uri="{FF2B5EF4-FFF2-40B4-BE49-F238E27FC236}">
                <a16:creationId xmlns:a16="http://schemas.microsoft.com/office/drawing/2014/main" id="{BB646A65-F93B-3D86-38FA-AF359BD42538}"/>
              </a:ext>
            </a:extLst>
          </p:cNvPr>
          <p:cNvSpPr/>
          <p:nvPr/>
        </p:nvSpPr>
        <p:spPr>
          <a:xfrm>
            <a:off x="7397223" y="1854809"/>
            <a:ext cx="1986974" cy="286232"/>
          </a:xfrm>
          <a:prstGeom prst="rect">
            <a:avLst/>
          </a:prstGeom>
        </p:spPr>
        <p:txBody>
          <a:bodyPr wrap="square">
            <a:spAutoFit/>
          </a:bodyPr>
          <a:lstStyle/>
          <a:p>
            <a:pPr marL="0" marR="0" lvl="0" indent="0" algn="ctr" defTabSz="609555" rtl="0" eaLnBrk="1" fontAlgn="auto" latinLnBrk="0" hangingPunct="0">
              <a:lnSpc>
                <a:spcPct val="90000"/>
              </a:lnSpc>
              <a:spcBef>
                <a:spcPts val="2250"/>
              </a:spcBef>
              <a:spcAft>
                <a:spcPts val="0"/>
              </a:spcAft>
              <a:buClrTx/>
              <a:buSzTx/>
              <a:buFontTx/>
              <a:buNone/>
              <a:tabLst/>
              <a:defRPr/>
            </a:pPr>
            <a:r>
              <a:rPr kumimoji="0" lang="en-US" sz="1400" b="0" i="0" u="none" strike="noStrike" kern="0" cap="none" spc="0" normalizeH="0" baseline="0" noProof="0">
                <a:ln>
                  <a:noFill/>
                </a:ln>
                <a:solidFill>
                  <a:srgbClr val="0068B5"/>
                </a:solidFill>
                <a:effectLst/>
                <a:uLnTx/>
                <a:uFillTx/>
                <a:latin typeface="IntelOne Display Medium" panose="020B0503020203020204" pitchFamily="34" charset="77"/>
                <a:cs typeface="Helvetica Neue"/>
                <a:sym typeface="Helvetica Neue"/>
              </a:rPr>
              <a:t>Build</a:t>
            </a:r>
          </a:p>
        </p:txBody>
      </p:sp>
      <p:sp>
        <p:nvSpPr>
          <p:cNvPr id="68" name="Rectangle 67">
            <a:extLst>
              <a:ext uri="{FF2B5EF4-FFF2-40B4-BE49-F238E27FC236}">
                <a16:creationId xmlns:a16="http://schemas.microsoft.com/office/drawing/2014/main" id="{99031D22-87D9-1148-85FD-0EB9DF8DC2ED}"/>
              </a:ext>
            </a:extLst>
          </p:cNvPr>
          <p:cNvSpPr/>
          <p:nvPr/>
        </p:nvSpPr>
        <p:spPr>
          <a:xfrm>
            <a:off x="9551409" y="1854809"/>
            <a:ext cx="1986974" cy="286232"/>
          </a:xfrm>
          <a:prstGeom prst="rect">
            <a:avLst/>
          </a:prstGeom>
        </p:spPr>
        <p:txBody>
          <a:bodyPr wrap="square">
            <a:spAutoFit/>
          </a:bodyPr>
          <a:lstStyle/>
          <a:p>
            <a:pPr marL="0" marR="0" lvl="0" indent="0" algn="ctr" defTabSz="609555" rtl="0" eaLnBrk="1" fontAlgn="auto" latinLnBrk="0" hangingPunct="0">
              <a:lnSpc>
                <a:spcPct val="90000"/>
              </a:lnSpc>
              <a:spcBef>
                <a:spcPts val="2250"/>
              </a:spcBef>
              <a:spcAft>
                <a:spcPts val="0"/>
              </a:spcAft>
              <a:buClrTx/>
              <a:buSzTx/>
              <a:buFontTx/>
              <a:buNone/>
              <a:tabLst/>
              <a:defRPr/>
            </a:pPr>
            <a:r>
              <a:rPr kumimoji="0" lang="en-US" sz="1400" b="0" i="0" u="none" strike="noStrike" kern="0" cap="none" spc="0" normalizeH="0" baseline="0" noProof="0">
                <a:ln>
                  <a:noFill/>
                </a:ln>
                <a:solidFill>
                  <a:srgbClr val="0068B5"/>
                </a:solidFill>
                <a:effectLst/>
                <a:uLnTx/>
                <a:uFillTx/>
                <a:latin typeface="IntelOne Display Medium" panose="020B0503020203020204" pitchFamily="34" charset="77"/>
                <a:cs typeface="Helvetica Neue"/>
                <a:sym typeface="Helvetica Neue"/>
              </a:rPr>
              <a:t>Deploy</a:t>
            </a:r>
          </a:p>
        </p:txBody>
      </p:sp>
      <p:sp>
        <p:nvSpPr>
          <p:cNvPr id="69" name="Rectangle 68">
            <a:extLst>
              <a:ext uri="{FF2B5EF4-FFF2-40B4-BE49-F238E27FC236}">
                <a16:creationId xmlns:a16="http://schemas.microsoft.com/office/drawing/2014/main" id="{F02EF88A-D0DE-C73C-2056-EB3CE0F3EB64}"/>
              </a:ext>
            </a:extLst>
          </p:cNvPr>
          <p:cNvSpPr/>
          <p:nvPr/>
        </p:nvSpPr>
        <p:spPr>
          <a:xfrm>
            <a:off x="934649" y="2196003"/>
            <a:ext cx="1986974" cy="230832"/>
          </a:xfrm>
          <a:prstGeom prst="rect">
            <a:avLst/>
          </a:prstGeom>
        </p:spPr>
        <p:txBody>
          <a:bodyPr wrap="square">
            <a:spAutoFit/>
          </a:bodyPr>
          <a:lstStyle/>
          <a:p>
            <a:pPr marL="0" marR="0" lvl="0" indent="0" algn="ctr" defTabSz="609555" rtl="0" eaLnBrk="1" fontAlgn="auto" latinLnBrk="0" hangingPunct="0">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68B5"/>
                </a:solidFill>
                <a:effectLst/>
                <a:uLnTx/>
                <a:uFillTx/>
                <a:latin typeface="IntelOne Text Light" panose="020B0403020203020204" pitchFamily="34" charset="77"/>
                <a:cs typeface="Helvetica Neue"/>
                <a:sym typeface="Helvetica Neue"/>
              </a:rPr>
              <a:t>CUDA Source Code</a:t>
            </a:r>
          </a:p>
        </p:txBody>
      </p:sp>
      <p:sp>
        <p:nvSpPr>
          <p:cNvPr id="78" name="Rectangle 77">
            <a:extLst>
              <a:ext uri="{FF2B5EF4-FFF2-40B4-BE49-F238E27FC236}">
                <a16:creationId xmlns:a16="http://schemas.microsoft.com/office/drawing/2014/main" id="{E306C871-6F62-F427-AF2C-1C2EB7CBF603}"/>
              </a:ext>
            </a:extLst>
          </p:cNvPr>
          <p:cNvSpPr/>
          <p:nvPr/>
        </p:nvSpPr>
        <p:spPr>
          <a:xfrm>
            <a:off x="3088841" y="2196003"/>
            <a:ext cx="1986974" cy="230832"/>
          </a:xfrm>
          <a:prstGeom prst="rect">
            <a:avLst/>
          </a:prstGeom>
        </p:spPr>
        <p:txBody>
          <a:bodyPr wrap="square">
            <a:spAutoFit/>
          </a:bodyPr>
          <a:lstStyle/>
          <a:p>
            <a:pPr marL="0" marR="0" lvl="0" indent="0" algn="ctr" defTabSz="609555" rtl="0" eaLnBrk="1" fontAlgn="auto" latinLnBrk="0" hangingPunct="0">
              <a:lnSpc>
                <a:spcPct val="100000"/>
              </a:lnSpc>
              <a:spcBef>
                <a:spcPts val="0"/>
              </a:spcBef>
              <a:spcAft>
                <a:spcPts val="0"/>
              </a:spcAft>
              <a:buClrTx/>
              <a:buSzTx/>
              <a:buFontTx/>
              <a:buNone/>
              <a:tabLst/>
              <a:defRPr/>
            </a:pPr>
            <a:r>
              <a:rPr kumimoji="0" lang="en-US" sz="900" b="0" i="0" u="none" strike="noStrike" kern="0" cap="none" spc="0" normalizeH="0" baseline="0" noProof="0" err="1">
                <a:ln>
                  <a:noFill/>
                </a:ln>
                <a:solidFill>
                  <a:srgbClr val="0068B5"/>
                </a:solidFill>
                <a:effectLst/>
                <a:uLnTx/>
                <a:uFillTx/>
                <a:latin typeface="IntelOne Text Light" panose="020B0403020203020204" pitchFamily="34" charset="77"/>
                <a:cs typeface="Helvetica Neue"/>
                <a:sym typeface="Helvetica Neue"/>
              </a:rPr>
              <a:t>SYCLomatictool</a:t>
            </a:r>
            <a:endParaRPr kumimoji="0" lang="en-US" sz="900" b="0" i="0" u="none" strike="noStrike" kern="0" cap="none" spc="0" normalizeH="0" baseline="0" noProof="0">
              <a:ln>
                <a:noFill/>
              </a:ln>
              <a:solidFill>
                <a:srgbClr val="0068B5"/>
              </a:solidFill>
              <a:effectLst/>
              <a:uLnTx/>
              <a:uFillTx/>
              <a:latin typeface="IntelOne Text Light" panose="020B0403020203020204" pitchFamily="34" charset="77"/>
              <a:cs typeface="Helvetica Neue"/>
              <a:sym typeface="Helvetica Neue"/>
            </a:endParaRPr>
          </a:p>
        </p:txBody>
      </p:sp>
      <p:sp>
        <p:nvSpPr>
          <p:cNvPr id="79" name="Rectangle 78">
            <a:extLst>
              <a:ext uri="{FF2B5EF4-FFF2-40B4-BE49-F238E27FC236}">
                <a16:creationId xmlns:a16="http://schemas.microsoft.com/office/drawing/2014/main" id="{6E3760A2-6403-4F76-B4C9-77F26035E662}"/>
              </a:ext>
            </a:extLst>
          </p:cNvPr>
          <p:cNvSpPr/>
          <p:nvPr/>
        </p:nvSpPr>
        <p:spPr>
          <a:xfrm>
            <a:off x="5243033" y="2196003"/>
            <a:ext cx="1986974" cy="507831"/>
          </a:xfrm>
          <a:prstGeom prst="rect">
            <a:avLst/>
          </a:prstGeom>
        </p:spPr>
        <p:txBody>
          <a:bodyPr wrap="square">
            <a:spAutoFit/>
          </a:bodyPr>
          <a:lstStyle/>
          <a:p>
            <a:pPr marL="0" marR="0" lvl="0" indent="0" algn="ctr" defTabSz="609555" rtl="0" eaLnBrk="1" fontAlgn="auto" latinLnBrk="0" hangingPunct="0">
              <a:lnSpc>
                <a:spcPct val="100000"/>
              </a:lnSpc>
              <a:spcBef>
                <a:spcPts val="0"/>
              </a:spcBef>
              <a:spcAft>
                <a:spcPts val="0"/>
              </a:spcAft>
              <a:buClrTx/>
              <a:buSzTx/>
              <a:buFontTx/>
              <a:buNone/>
              <a:tabLst/>
              <a:defRPr/>
            </a:pPr>
            <a:r>
              <a:rPr kumimoji="0" lang="en-US" sz="900" b="0" i="0" u="none" strike="noStrike" kern="0" cap="none" spc="0" normalizeH="0" baseline="0" noProof="0" err="1">
                <a:ln>
                  <a:noFill/>
                </a:ln>
                <a:solidFill>
                  <a:srgbClr val="0068B5"/>
                </a:solidFill>
                <a:effectLst/>
                <a:uLnTx/>
                <a:uFillTx/>
                <a:latin typeface="IntelOne Text Light" panose="020B0403020203020204" pitchFamily="34" charset="77"/>
                <a:cs typeface="Helvetica Neue"/>
                <a:sym typeface="Helvetica Neue"/>
              </a:rPr>
              <a:t>HumanReadable</a:t>
            </a:r>
            <a:r>
              <a:rPr kumimoji="0" lang="en-US" sz="900" b="0" i="0" u="none" strike="noStrike" kern="0" cap="none" spc="0" normalizeH="0" baseline="0" noProof="0">
                <a:ln>
                  <a:noFill/>
                </a:ln>
                <a:solidFill>
                  <a:srgbClr val="0068B5"/>
                </a:solidFill>
                <a:effectLst/>
                <a:uLnTx/>
                <a:uFillTx/>
                <a:latin typeface="IntelOne Text Light" panose="020B0403020203020204" pitchFamily="34" charset="77"/>
                <a:cs typeface="Helvetica Neue"/>
                <a:sym typeface="Helvetica Neue"/>
              </a:rPr>
              <a:t> </a:t>
            </a:r>
            <a:br>
              <a:rPr kumimoji="0" lang="en-US" sz="900" b="0" i="0" u="none" strike="noStrike" kern="0" cap="none" spc="0" normalizeH="0" baseline="0" noProof="0">
                <a:ln>
                  <a:noFill/>
                </a:ln>
                <a:solidFill>
                  <a:srgbClr val="0068B5"/>
                </a:solidFill>
                <a:effectLst/>
                <a:uLnTx/>
                <a:uFillTx/>
                <a:latin typeface="IntelOne Text Light" panose="020B0403020203020204" pitchFamily="34" charset="77"/>
                <a:cs typeface="Helvetica Neue"/>
                <a:sym typeface="Helvetica Neue"/>
              </a:rPr>
            </a:br>
            <a:r>
              <a:rPr kumimoji="0" lang="en-US" sz="900" b="0" i="0" u="none" strike="noStrike" kern="0" cap="none" spc="0" normalizeH="0" baseline="0" noProof="0">
                <a:ln>
                  <a:noFill/>
                </a:ln>
                <a:solidFill>
                  <a:srgbClr val="0068B5"/>
                </a:solidFill>
                <a:effectLst/>
                <a:uLnTx/>
                <a:uFillTx/>
                <a:latin typeface="IntelOne Text Medium" panose="020B0503020203020204" pitchFamily="34" charset="77"/>
                <a:cs typeface="Helvetica Neue"/>
                <a:sym typeface="Helvetica Neue"/>
              </a:rPr>
              <a:t>C++ with SYCL </a:t>
            </a:r>
            <a:r>
              <a:rPr kumimoji="0" lang="en-US" sz="900" b="0" i="0" u="none" strike="noStrike" kern="0" cap="none" spc="0" normalizeH="0" baseline="0" noProof="0">
                <a:ln>
                  <a:noFill/>
                </a:ln>
                <a:solidFill>
                  <a:srgbClr val="0068B5"/>
                </a:solidFill>
                <a:effectLst/>
                <a:uLnTx/>
                <a:uFillTx/>
                <a:latin typeface="IntelOne Text Light" panose="020B0403020203020204" pitchFamily="34" charset="77"/>
                <a:cs typeface="Helvetica Neue"/>
                <a:sym typeface="Helvetica Neue"/>
              </a:rPr>
              <a:t>Single Source Code with inline comments</a:t>
            </a:r>
          </a:p>
        </p:txBody>
      </p:sp>
      <p:sp>
        <p:nvSpPr>
          <p:cNvPr id="80" name="Rectangle 79">
            <a:extLst>
              <a:ext uri="{FF2B5EF4-FFF2-40B4-BE49-F238E27FC236}">
                <a16:creationId xmlns:a16="http://schemas.microsoft.com/office/drawing/2014/main" id="{3DF36A6E-0B0D-F433-93A4-4B8ABD835B2E}"/>
              </a:ext>
            </a:extLst>
          </p:cNvPr>
          <p:cNvSpPr/>
          <p:nvPr/>
        </p:nvSpPr>
        <p:spPr>
          <a:xfrm>
            <a:off x="7397223" y="2196003"/>
            <a:ext cx="1986974" cy="369332"/>
          </a:xfrm>
          <a:prstGeom prst="rect">
            <a:avLst/>
          </a:prstGeom>
        </p:spPr>
        <p:txBody>
          <a:bodyPr wrap="square">
            <a:spAutoFit/>
          </a:bodyPr>
          <a:lstStyle/>
          <a:p>
            <a:pPr marL="0" marR="0" lvl="0" indent="0" algn="ctr" defTabSz="609555" rtl="0" eaLnBrk="1" fontAlgn="auto" latinLnBrk="0" hangingPunct="0">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68B5"/>
                </a:solidFill>
                <a:effectLst/>
                <a:uLnTx/>
                <a:uFillTx/>
                <a:latin typeface="IntelOne Text Light" panose="020B0403020203020204" pitchFamily="34" charset="77"/>
                <a:cs typeface="Helvetica Neue"/>
                <a:sym typeface="Helvetica Neue"/>
              </a:rPr>
              <a:t>Compilers, Libraries, Analyzers, Debuggers</a:t>
            </a:r>
          </a:p>
        </p:txBody>
      </p:sp>
      <p:sp>
        <p:nvSpPr>
          <p:cNvPr id="81" name="Rectangle 80">
            <a:extLst>
              <a:ext uri="{FF2B5EF4-FFF2-40B4-BE49-F238E27FC236}">
                <a16:creationId xmlns:a16="http://schemas.microsoft.com/office/drawing/2014/main" id="{31990744-480A-4226-D99C-45B5753942B4}"/>
              </a:ext>
            </a:extLst>
          </p:cNvPr>
          <p:cNvSpPr/>
          <p:nvPr/>
        </p:nvSpPr>
        <p:spPr>
          <a:xfrm>
            <a:off x="9551409" y="2196003"/>
            <a:ext cx="1986974" cy="353943"/>
          </a:xfrm>
          <a:prstGeom prst="rect">
            <a:avLst/>
          </a:prstGeom>
        </p:spPr>
        <p:txBody>
          <a:bodyPr wrap="square">
            <a:spAutoFit/>
          </a:bodyPr>
          <a:lstStyle/>
          <a:p>
            <a:pPr marL="0" marR="0" lvl="0" indent="0" algn="ctr" defTabSz="609555" rtl="0" eaLnBrk="1" fontAlgn="auto" latinLnBrk="0" hangingPunct="0">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68B5"/>
                </a:solidFill>
                <a:effectLst/>
                <a:uLnTx/>
                <a:uFillTx/>
                <a:latin typeface="IntelOne Text Light" panose="020B0403020203020204" pitchFamily="34" charset="77"/>
                <a:cs typeface="Helvetica Neue"/>
                <a:sym typeface="Helvetica Neue"/>
              </a:rPr>
              <a:t>Run on Multiple Devices</a:t>
            </a:r>
            <a:br>
              <a:rPr kumimoji="0" lang="en-US" sz="1000" b="0" i="0" u="none" strike="noStrike" kern="0" cap="none" spc="0" normalizeH="0" baseline="0" noProof="0">
                <a:ln>
                  <a:noFill/>
                </a:ln>
                <a:solidFill>
                  <a:srgbClr val="0068B5"/>
                </a:solidFill>
                <a:effectLst/>
                <a:uLnTx/>
                <a:uFillTx/>
                <a:latin typeface="IntelOne Text Light" panose="020B0403020203020204" pitchFamily="34" charset="77"/>
                <a:cs typeface="Helvetica Neue"/>
                <a:sym typeface="Helvetica Neue"/>
              </a:rPr>
            </a:br>
            <a:r>
              <a:rPr kumimoji="0" lang="en-US" sz="800" b="0" i="0" u="none" strike="noStrike" kern="0" cap="none" spc="0" normalizeH="0" baseline="0" noProof="0">
                <a:ln>
                  <a:noFill/>
                </a:ln>
                <a:solidFill>
                  <a:srgbClr val="0068B5"/>
                </a:solidFill>
                <a:effectLst/>
                <a:uLnTx/>
                <a:uFillTx/>
                <a:latin typeface="IntelOne Text Light" panose="020B0403020203020204" pitchFamily="34" charset="77"/>
                <a:cs typeface="Helvetica Neue"/>
                <a:sym typeface="Helvetica Neue"/>
              </a:rPr>
              <a:t>(Architecture/Vendor Agnostics)</a:t>
            </a:r>
            <a:endParaRPr kumimoji="0" lang="en-US" sz="1000" b="0" i="0" u="none" strike="noStrike" kern="0" cap="none" spc="0" normalizeH="0" baseline="0" noProof="0">
              <a:ln>
                <a:noFill/>
              </a:ln>
              <a:solidFill>
                <a:srgbClr val="0068B5"/>
              </a:solidFill>
              <a:effectLst/>
              <a:uLnTx/>
              <a:uFillTx/>
              <a:latin typeface="IntelOne Text Light" panose="020B0403020203020204" pitchFamily="34" charset="77"/>
              <a:cs typeface="Helvetica Neue"/>
              <a:sym typeface="Helvetica Neue"/>
            </a:endParaRPr>
          </a:p>
        </p:txBody>
      </p:sp>
      <p:sp>
        <p:nvSpPr>
          <p:cNvPr id="82" name="TextBox 81">
            <a:extLst>
              <a:ext uri="{FF2B5EF4-FFF2-40B4-BE49-F238E27FC236}">
                <a16:creationId xmlns:a16="http://schemas.microsoft.com/office/drawing/2014/main" id="{C7FBF970-1728-4FB7-D7B8-FB365995C22E}"/>
              </a:ext>
            </a:extLst>
          </p:cNvPr>
          <p:cNvSpPr txBox="1"/>
          <p:nvPr/>
        </p:nvSpPr>
        <p:spPr>
          <a:xfrm>
            <a:off x="975308" y="4541622"/>
            <a:ext cx="4753660"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0" normalizeH="0" baseline="0" noProof="0">
                <a:ln>
                  <a:noFill/>
                </a:ln>
                <a:solidFill>
                  <a:srgbClr val="0068B5"/>
                </a:solidFill>
                <a:effectLst/>
                <a:uLnTx/>
                <a:uFillTx/>
                <a:latin typeface="IntelOne Text" panose="020B0503020203020204" pitchFamily="34" charset="0"/>
                <a:cs typeface="Arial"/>
              </a:rPr>
              <a:t>Assists developers migrating code written in CUDA to C++ with SYCL, generating </a:t>
            </a:r>
            <a:r>
              <a:rPr kumimoji="0" lang="en-US" sz="1400" b="1" i="0" u="none" strike="noStrike" kern="1200" cap="none" spc="-10" normalizeH="0" baseline="0" noProof="0">
                <a:ln>
                  <a:noFill/>
                </a:ln>
                <a:solidFill>
                  <a:srgbClr val="0068B5"/>
                </a:solidFill>
                <a:effectLst/>
                <a:uLnTx/>
                <a:uFillTx/>
                <a:latin typeface="IntelOne Text Bold" panose="020B0503020203020204" pitchFamily="34" charset="0"/>
                <a:cs typeface="Arial"/>
              </a:rPr>
              <a:t>human readable </a:t>
            </a:r>
            <a:r>
              <a:rPr kumimoji="0" lang="en-US" sz="1400" b="0" i="0" u="none" strike="noStrike" kern="1200" cap="none" spc="-10" normalizeH="0" baseline="0" noProof="0">
                <a:ln>
                  <a:noFill/>
                </a:ln>
                <a:solidFill>
                  <a:srgbClr val="0068B5"/>
                </a:solidFill>
                <a:effectLst/>
                <a:uLnTx/>
                <a:uFillTx/>
                <a:latin typeface="IntelOne Text" panose="020B0503020203020204" pitchFamily="34" charset="0"/>
                <a:cs typeface="Arial"/>
              </a:rPr>
              <a:t>code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10" normalizeH="0" baseline="0" noProof="0">
              <a:ln>
                <a:noFill/>
              </a:ln>
              <a:solidFill>
                <a:srgbClr val="0068B5"/>
              </a:solidFill>
              <a:effectLst/>
              <a:uLnTx/>
              <a:uFillTx/>
              <a:latin typeface="IntelOne Text" panose="020B0503020203020204" pitchFamily="34"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0" normalizeH="0" baseline="0" noProof="0">
                <a:ln>
                  <a:noFill/>
                </a:ln>
                <a:solidFill>
                  <a:srgbClr val="0068B5"/>
                </a:solidFill>
                <a:effectLst/>
                <a:uLnTx/>
                <a:uFillTx/>
                <a:latin typeface="IntelOne Text Bold" panose="020B0503020203020204" pitchFamily="34" charset="0"/>
                <a:cs typeface="Arial"/>
              </a:rPr>
              <a:t>~90-95% </a:t>
            </a:r>
            <a:r>
              <a:rPr kumimoji="0" lang="en-US" sz="1400" b="0" i="0" u="none" strike="noStrike" kern="1200" cap="none" spc="-10" normalizeH="0" baseline="0" noProof="0">
                <a:ln>
                  <a:noFill/>
                </a:ln>
                <a:solidFill>
                  <a:srgbClr val="0068B5"/>
                </a:solidFill>
                <a:effectLst/>
                <a:uLnTx/>
                <a:uFillTx/>
                <a:latin typeface="IntelOne Text" panose="020B0503020203020204" pitchFamily="34" charset="0"/>
                <a:cs typeface="Arial"/>
              </a:rPr>
              <a:t>of code typically migrates automatically</a:t>
            </a:r>
            <a:r>
              <a:rPr kumimoji="0" lang="en-US" sz="1400" b="0" i="0" u="none" strike="noStrike" kern="1200" cap="none" spc="-10" normalizeH="0" baseline="30000" noProof="0">
                <a:ln>
                  <a:noFill/>
                </a:ln>
                <a:solidFill>
                  <a:srgbClr val="0068B5"/>
                </a:solidFill>
                <a:effectLst/>
                <a:uLnTx/>
                <a:uFillTx/>
                <a:latin typeface="IntelOne Text" panose="020B0503020203020204" pitchFamily="34" charset="0"/>
                <a:cs typeface="Arial"/>
              </a:rPr>
              <a:t>1</a:t>
            </a:r>
            <a:r>
              <a:rPr kumimoji="0" lang="en-US" sz="1400" b="0" i="0" u="none" strike="noStrike" kern="1200" cap="none" spc="-10" normalizeH="0" baseline="0" noProof="0">
                <a:ln>
                  <a:noFill/>
                </a:ln>
                <a:solidFill>
                  <a:srgbClr val="0068B5"/>
                </a:solidFill>
                <a:effectLst/>
                <a:uLnTx/>
                <a:uFillTx/>
                <a:latin typeface="IntelOne Text" panose="020B0503020203020204" pitchFamily="34" charset="0"/>
                <a:cs typeface="Arial"/>
              </a:rPr>
              <a:t> </a:t>
            </a:r>
          </a:p>
        </p:txBody>
      </p:sp>
      <p:sp>
        <p:nvSpPr>
          <p:cNvPr id="83" name="TextBox 82">
            <a:extLst>
              <a:ext uri="{FF2B5EF4-FFF2-40B4-BE49-F238E27FC236}">
                <a16:creationId xmlns:a16="http://schemas.microsoft.com/office/drawing/2014/main" id="{854B0D43-BE62-2D00-1C78-1CF4E1618685}"/>
              </a:ext>
            </a:extLst>
          </p:cNvPr>
          <p:cNvSpPr txBox="1"/>
          <p:nvPr/>
        </p:nvSpPr>
        <p:spPr>
          <a:xfrm>
            <a:off x="6541574" y="4541622"/>
            <a:ext cx="4753660"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0" normalizeH="0" baseline="0" noProof="0">
                <a:ln>
                  <a:noFill/>
                </a:ln>
                <a:solidFill>
                  <a:srgbClr val="0068B5"/>
                </a:solidFill>
                <a:effectLst/>
                <a:uLnTx/>
                <a:uFillTx/>
                <a:latin typeface="IntelOne Text" panose="020B0503020203020204" pitchFamily="34" charset="0"/>
                <a:cs typeface="Arial"/>
              </a:rPr>
              <a:t>Inline comments are provided to help developers </a:t>
            </a:r>
            <a:br>
              <a:rPr kumimoji="0" lang="en-US" sz="1400" b="0" i="0" u="none" strike="noStrike" kern="1200" cap="none" spc="-10" normalizeH="0" baseline="0" noProof="0">
                <a:ln>
                  <a:noFill/>
                </a:ln>
                <a:solidFill>
                  <a:srgbClr val="0068B5"/>
                </a:solidFill>
                <a:effectLst/>
                <a:uLnTx/>
                <a:uFillTx/>
                <a:latin typeface="IntelOne Text" panose="020B0503020203020204" pitchFamily="34" charset="0"/>
                <a:cs typeface="Arial"/>
              </a:rPr>
            </a:br>
            <a:r>
              <a:rPr kumimoji="0" lang="en-US" sz="1400" b="0" i="0" u="none" strike="noStrike" kern="1200" cap="none" spc="-10" normalizeH="0" baseline="0" noProof="0">
                <a:ln>
                  <a:noFill/>
                </a:ln>
                <a:solidFill>
                  <a:srgbClr val="0068B5"/>
                </a:solidFill>
                <a:effectLst/>
                <a:uLnTx/>
                <a:uFillTx/>
                <a:latin typeface="IntelOne Text" panose="020B0503020203020204" pitchFamily="34" charset="0"/>
                <a:cs typeface="Arial"/>
              </a:rPr>
              <a:t>finish porting the application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10" normalizeH="0" baseline="0" noProof="0">
              <a:ln>
                <a:noFill/>
              </a:ln>
              <a:solidFill>
                <a:srgbClr val="0068B5"/>
              </a:solidFill>
              <a:effectLst/>
              <a:uLnTx/>
              <a:uFillTx/>
              <a:latin typeface="IntelOne Text" panose="020B0503020203020204" pitchFamily="34"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0" normalizeH="0" baseline="0" noProof="0">
                <a:ln>
                  <a:noFill/>
                </a:ln>
                <a:solidFill>
                  <a:srgbClr val="0068B5"/>
                </a:solidFill>
                <a:effectLst/>
                <a:uLnTx/>
                <a:uFillTx/>
                <a:latin typeface="IntelOne Text" panose="020B0503020203020204" pitchFamily="34" charset="0"/>
                <a:cs typeface="Arial"/>
              </a:rPr>
              <a:t>Intel® DPC++/C++ Compatibility Tool is Intel’s </a:t>
            </a:r>
            <a:br>
              <a:rPr kumimoji="0" lang="en-US" sz="1400" b="0" i="0" u="none" strike="noStrike" kern="1200" cap="none" spc="-10" normalizeH="0" baseline="0" noProof="0">
                <a:ln>
                  <a:noFill/>
                </a:ln>
                <a:solidFill>
                  <a:srgbClr val="0068B5"/>
                </a:solidFill>
                <a:effectLst/>
                <a:uLnTx/>
                <a:uFillTx/>
                <a:latin typeface="IntelOne Text" panose="020B0503020203020204" pitchFamily="34" charset="0"/>
                <a:cs typeface="Arial"/>
              </a:rPr>
            </a:br>
            <a:r>
              <a:rPr kumimoji="0" lang="en-US" sz="1400" b="0" i="0" u="none" strike="noStrike" kern="1200" cap="none" spc="-10" normalizeH="0" baseline="0" noProof="0">
                <a:ln>
                  <a:noFill/>
                </a:ln>
                <a:solidFill>
                  <a:srgbClr val="0068B5"/>
                </a:solidFill>
                <a:effectLst/>
                <a:uLnTx/>
                <a:uFillTx/>
                <a:latin typeface="IntelOne Text" panose="020B0503020203020204" pitchFamily="34" charset="0"/>
                <a:cs typeface="Arial"/>
              </a:rPr>
              <a:t>implementation, available in the Base Toolkit</a:t>
            </a:r>
          </a:p>
        </p:txBody>
      </p:sp>
      <p:cxnSp>
        <p:nvCxnSpPr>
          <p:cNvPr id="85" name="Straight Arrow Connector 84">
            <a:extLst>
              <a:ext uri="{FF2B5EF4-FFF2-40B4-BE49-F238E27FC236}">
                <a16:creationId xmlns:a16="http://schemas.microsoft.com/office/drawing/2014/main" id="{B2B9777C-D6F7-59D3-8A2A-36E885C74502}"/>
              </a:ext>
            </a:extLst>
          </p:cNvPr>
          <p:cNvCxnSpPr>
            <a:cxnSpLocks/>
          </p:cNvCxnSpPr>
          <p:nvPr/>
        </p:nvCxnSpPr>
        <p:spPr>
          <a:xfrm>
            <a:off x="6245896" y="4499117"/>
            <a:ext cx="0" cy="1289086"/>
          </a:xfrm>
          <a:prstGeom prst="straightConnector1">
            <a:avLst/>
          </a:prstGeom>
          <a:noFill/>
          <a:ln w="19050" cap="flat" cmpd="sng" algn="ctr">
            <a:gradFill>
              <a:gsLst>
                <a:gs pos="0">
                  <a:srgbClr val="4472C4">
                    <a:lumMod val="5000"/>
                    <a:lumOff val="95000"/>
                    <a:alpha val="0"/>
                  </a:srgbClr>
                </a:gs>
                <a:gs pos="40000">
                  <a:sysClr val="window" lastClr="FFFFFF">
                    <a:alpha val="75000"/>
                  </a:sysClr>
                </a:gs>
                <a:gs pos="60000">
                  <a:sysClr val="window" lastClr="FFFFFF">
                    <a:alpha val="75000"/>
                  </a:sysClr>
                </a:gs>
                <a:gs pos="100000">
                  <a:sysClr val="window" lastClr="FFFFFF">
                    <a:alpha val="0"/>
                  </a:sysClr>
                </a:gs>
              </a:gsLst>
              <a:lin ang="5400000" scaled="1"/>
            </a:gradFill>
            <a:prstDash val="solid"/>
            <a:miter lim="800000"/>
          </a:ln>
          <a:effectLst/>
        </p:spPr>
      </p:cxnSp>
      <p:sp>
        <p:nvSpPr>
          <p:cNvPr id="86" name="Rectangle 85">
            <a:extLst>
              <a:ext uri="{FF2B5EF4-FFF2-40B4-BE49-F238E27FC236}">
                <a16:creationId xmlns:a16="http://schemas.microsoft.com/office/drawing/2014/main" id="{FFF054E2-73E6-F03F-65EB-59525E420C66}"/>
              </a:ext>
            </a:extLst>
          </p:cNvPr>
          <p:cNvSpPr/>
          <p:nvPr/>
        </p:nvSpPr>
        <p:spPr>
          <a:xfrm>
            <a:off x="3088841" y="3684561"/>
            <a:ext cx="1986974" cy="230832"/>
          </a:xfrm>
          <a:prstGeom prst="rect">
            <a:avLst/>
          </a:prstGeom>
        </p:spPr>
        <p:txBody>
          <a:bodyPr wrap="square">
            <a:spAutoFit/>
          </a:bodyPr>
          <a:lstStyle/>
          <a:p>
            <a:pPr marL="0" marR="0" lvl="0" indent="0" algn="ctr" defTabSz="609555" rtl="0" eaLnBrk="1" fontAlgn="auto" latinLnBrk="0" hangingPunct="0">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68B5"/>
                </a:solidFill>
                <a:effectLst/>
                <a:uLnTx/>
                <a:uFillTx/>
                <a:latin typeface="IntelOne Text Light" panose="020B0403020203020204" pitchFamily="34" charset="77"/>
                <a:cs typeface="Helvetica Neue"/>
                <a:sym typeface="Helvetica Neue"/>
              </a:rPr>
              <a:t>90-95%</a:t>
            </a:r>
            <a:r>
              <a:rPr kumimoji="0" lang="en-US" sz="900" b="0" i="0" u="none" strike="noStrike" kern="0" cap="none" spc="0" normalizeH="0" baseline="30000" noProof="0">
                <a:ln>
                  <a:noFill/>
                </a:ln>
                <a:solidFill>
                  <a:srgbClr val="0068B5"/>
                </a:solidFill>
                <a:effectLst/>
                <a:uLnTx/>
                <a:uFillTx/>
                <a:latin typeface="IntelOne Text Light" panose="020B0403020203020204" pitchFamily="34" charset="77"/>
                <a:cs typeface="Helvetica Neue"/>
                <a:sym typeface="Helvetica Neue"/>
              </a:rPr>
              <a:t>1</a:t>
            </a:r>
            <a:r>
              <a:rPr kumimoji="0" lang="en-US" sz="900" b="0" i="0" u="none" strike="noStrike" kern="0" cap="none" spc="0" normalizeH="0" baseline="0" noProof="0">
                <a:ln>
                  <a:noFill/>
                </a:ln>
                <a:solidFill>
                  <a:srgbClr val="0068B5"/>
                </a:solidFill>
                <a:effectLst/>
                <a:uLnTx/>
                <a:uFillTx/>
                <a:latin typeface="IntelOne Text Light" panose="020B0403020203020204" pitchFamily="34" charset="77"/>
                <a:cs typeface="Helvetica Neue"/>
                <a:sym typeface="Helvetica Neue"/>
              </a:rPr>
              <a:t> Code Transformed</a:t>
            </a:r>
          </a:p>
        </p:txBody>
      </p:sp>
      <p:sp>
        <p:nvSpPr>
          <p:cNvPr id="87" name="Rectangle 86">
            <a:extLst>
              <a:ext uri="{FF2B5EF4-FFF2-40B4-BE49-F238E27FC236}">
                <a16:creationId xmlns:a16="http://schemas.microsoft.com/office/drawing/2014/main" id="{8B9CE720-EADA-4B0A-4062-AF0F1910B639}"/>
              </a:ext>
            </a:extLst>
          </p:cNvPr>
          <p:cNvSpPr/>
          <p:nvPr/>
        </p:nvSpPr>
        <p:spPr>
          <a:xfrm>
            <a:off x="5243033" y="3684561"/>
            <a:ext cx="1986974" cy="230832"/>
          </a:xfrm>
          <a:prstGeom prst="rect">
            <a:avLst/>
          </a:prstGeom>
        </p:spPr>
        <p:txBody>
          <a:bodyPr wrap="square">
            <a:spAutoFit/>
          </a:bodyPr>
          <a:lstStyle/>
          <a:p>
            <a:pPr marL="0" marR="0" lvl="0" indent="0" algn="ctr" defTabSz="609555" rtl="0" eaLnBrk="1" fontAlgn="auto" latinLnBrk="0" hangingPunct="0">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68B5"/>
                </a:solidFill>
                <a:effectLst/>
                <a:uLnTx/>
                <a:uFillTx/>
                <a:latin typeface="IntelOne Text Light" panose="020B0403020203020204" pitchFamily="34" charset="77"/>
                <a:cs typeface="Helvetica Neue"/>
                <a:sym typeface="Helvetica Neue"/>
              </a:rPr>
              <a:t>Format &amp; Structure Preserved</a:t>
            </a:r>
          </a:p>
        </p:txBody>
      </p:sp>
      <p:sp>
        <p:nvSpPr>
          <p:cNvPr id="88" name="Rectangle 87">
            <a:extLst>
              <a:ext uri="{FF2B5EF4-FFF2-40B4-BE49-F238E27FC236}">
                <a16:creationId xmlns:a16="http://schemas.microsoft.com/office/drawing/2014/main" id="{265D89BB-54B6-30E7-EC69-EAC01F25FD6C}"/>
              </a:ext>
            </a:extLst>
          </p:cNvPr>
          <p:cNvSpPr/>
          <p:nvPr/>
        </p:nvSpPr>
        <p:spPr>
          <a:xfrm>
            <a:off x="7397223" y="3684561"/>
            <a:ext cx="1986974" cy="369332"/>
          </a:xfrm>
          <a:prstGeom prst="rect">
            <a:avLst/>
          </a:prstGeom>
        </p:spPr>
        <p:txBody>
          <a:bodyPr wrap="square">
            <a:spAutoFit/>
          </a:bodyPr>
          <a:lstStyle/>
          <a:p>
            <a:pPr marL="0" marR="0" lvl="0" indent="0" algn="ctr" defTabSz="609555" rtl="0" eaLnBrk="1" fontAlgn="auto" latinLnBrk="0" hangingPunct="0">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68B5"/>
                </a:solidFill>
                <a:effectLst/>
                <a:uLnTx/>
                <a:uFillTx/>
                <a:latin typeface="IntelOne Text Light" panose="020B0403020203020204" pitchFamily="34" charset="77"/>
                <a:cs typeface="Helvetica Neue"/>
                <a:sym typeface="Helvetica Neue"/>
              </a:rPr>
              <a:t>Tune per Desired </a:t>
            </a:r>
            <a:br>
              <a:rPr kumimoji="0" lang="en-US" sz="900" b="0" i="0" u="none" strike="noStrike" kern="0" cap="none" spc="0" normalizeH="0" baseline="0" noProof="0">
                <a:ln>
                  <a:noFill/>
                </a:ln>
                <a:solidFill>
                  <a:srgbClr val="0068B5"/>
                </a:solidFill>
                <a:effectLst/>
                <a:uLnTx/>
                <a:uFillTx/>
                <a:latin typeface="IntelOne Text Light" panose="020B0403020203020204" pitchFamily="34" charset="77"/>
                <a:cs typeface="Helvetica Neue"/>
                <a:sym typeface="Helvetica Neue"/>
              </a:rPr>
            </a:br>
            <a:r>
              <a:rPr kumimoji="0" lang="en-US" sz="900" b="0" i="0" u="none" strike="noStrike" kern="0" cap="none" spc="0" normalizeH="0" baseline="0" noProof="0">
                <a:ln>
                  <a:noFill/>
                </a:ln>
                <a:solidFill>
                  <a:srgbClr val="0068B5"/>
                </a:solidFill>
                <a:effectLst/>
                <a:uLnTx/>
                <a:uFillTx/>
                <a:latin typeface="IntelOne Text Light" panose="020B0403020203020204" pitchFamily="34" charset="77"/>
                <a:cs typeface="Helvetica Neue"/>
                <a:sym typeface="Helvetica Neue"/>
              </a:rPr>
              <a:t>Architecture Performance</a:t>
            </a:r>
          </a:p>
        </p:txBody>
      </p:sp>
      <p:sp>
        <p:nvSpPr>
          <p:cNvPr id="89" name="Rectangle 88">
            <a:extLst>
              <a:ext uri="{FF2B5EF4-FFF2-40B4-BE49-F238E27FC236}">
                <a16:creationId xmlns:a16="http://schemas.microsoft.com/office/drawing/2014/main" id="{5C7B15DF-60A4-E610-30B6-FA1898DB7E9B}"/>
              </a:ext>
            </a:extLst>
          </p:cNvPr>
          <p:cNvSpPr/>
          <p:nvPr/>
        </p:nvSpPr>
        <p:spPr>
          <a:xfrm>
            <a:off x="3088841" y="3910904"/>
            <a:ext cx="1986974" cy="184666"/>
          </a:xfrm>
          <a:prstGeom prst="rect">
            <a:avLst/>
          </a:prstGeom>
        </p:spPr>
        <p:txBody>
          <a:bodyPr wrap="square">
            <a:spAutoFit/>
          </a:bodyPr>
          <a:lstStyle/>
          <a:p>
            <a:pPr marL="0" marR="0" lvl="0" indent="0" algn="ctr" defTabSz="609555" rtl="0" eaLnBrk="1" fontAlgn="auto" latinLnBrk="0" hangingPunct="0">
              <a:lnSpc>
                <a:spcPct val="100000"/>
              </a:lnSpc>
              <a:spcBef>
                <a:spcPts val="0"/>
              </a:spcBef>
              <a:spcAft>
                <a:spcPts val="0"/>
              </a:spcAft>
              <a:buClrTx/>
              <a:buSzTx/>
              <a:buFontTx/>
              <a:buNone/>
              <a:tabLst/>
              <a:defRPr/>
            </a:pPr>
            <a:r>
              <a:rPr kumimoji="0" lang="en-US" sz="600" b="0" i="0" u="none" strike="noStrike" kern="0" cap="none" spc="0" normalizeH="0" baseline="0" noProof="0" err="1">
                <a:ln>
                  <a:noFill/>
                </a:ln>
                <a:solidFill>
                  <a:srgbClr val="0068B5"/>
                </a:solidFill>
                <a:effectLst/>
                <a:uLnTx/>
                <a:uFillTx/>
                <a:latin typeface="IntelOne Text Light" panose="020B0403020203020204" pitchFamily="34" charset="77"/>
                <a:cs typeface="Helvetica Neue"/>
                <a:sym typeface="Helvetica Neue"/>
              </a:rPr>
              <a:t>Github.com</a:t>
            </a:r>
            <a:r>
              <a:rPr kumimoji="0" lang="en-US" sz="600" b="0" i="0" u="none" strike="noStrike" kern="0" cap="none" spc="0" normalizeH="0" baseline="0" noProof="0">
                <a:ln>
                  <a:noFill/>
                </a:ln>
                <a:solidFill>
                  <a:srgbClr val="0068B5"/>
                </a:solidFill>
                <a:effectLst/>
                <a:uLnTx/>
                <a:uFillTx/>
                <a:latin typeface="IntelOne Text Light" panose="020B0403020203020204" pitchFamily="34" charset="77"/>
                <a:cs typeface="Helvetica Neue"/>
                <a:sym typeface="Helvetica Neue"/>
              </a:rPr>
              <a:t>/</a:t>
            </a:r>
            <a:r>
              <a:rPr kumimoji="0" lang="en-US" sz="600" b="0" i="0" u="none" strike="noStrike" kern="0" cap="none" spc="0" normalizeH="0" baseline="0" noProof="0" err="1">
                <a:ln>
                  <a:noFill/>
                </a:ln>
                <a:solidFill>
                  <a:srgbClr val="0068B5"/>
                </a:solidFill>
                <a:effectLst/>
                <a:uLnTx/>
                <a:uFillTx/>
                <a:latin typeface="IntelOne Text Light" panose="020B0403020203020204" pitchFamily="34" charset="77"/>
                <a:cs typeface="Helvetica Neue"/>
                <a:sym typeface="Helvetica Neue"/>
              </a:rPr>
              <a:t>oneapi-src</a:t>
            </a:r>
            <a:r>
              <a:rPr kumimoji="0" lang="en-US" sz="600" b="0" i="0" u="none" strike="noStrike" kern="0" cap="none" spc="0" normalizeH="0" baseline="0" noProof="0">
                <a:ln>
                  <a:noFill/>
                </a:ln>
                <a:solidFill>
                  <a:srgbClr val="0068B5"/>
                </a:solidFill>
                <a:effectLst/>
                <a:uLnTx/>
                <a:uFillTx/>
                <a:latin typeface="IntelOne Text Light" panose="020B0403020203020204" pitchFamily="34" charset="77"/>
                <a:cs typeface="Helvetica Neue"/>
                <a:sym typeface="Helvetica Neue"/>
              </a:rPr>
              <a:t>/</a:t>
            </a:r>
            <a:r>
              <a:rPr kumimoji="0" lang="en-US" sz="600" b="0" i="0" u="none" strike="noStrike" kern="0" cap="none" spc="0" normalizeH="0" baseline="0" noProof="0" err="1">
                <a:ln>
                  <a:noFill/>
                </a:ln>
                <a:solidFill>
                  <a:srgbClr val="0068B5"/>
                </a:solidFill>
                <a:effectLst/>
                <a:uLnTx/>
                <a:uFillTx/>
                <a:latin typeface="IntelOne Text Light" panose="020B0403020203020204" pitchFamily="34" charset="77"/>
                <a:cs typeface="Helvetica Neue"/>
                <a:sym typeface="Helvetica Neue"/>
              </a:rPr>
              <a:t>SYCLomatic</a:t>
            </a:r>
            <a:endParaRPr kumimoji="0" lang="en-US" sz="600" b="0" i="0" u="none" strike="noStrike" kern="0" cap="none" spc="0" normalizeH="0" baseline="0" noProof="0">
              <a:ln>
                <a:noFill/>
              </a:ln>
              <a:solidFill>
                <a:srgbClr val="0068B5"/>
              </a:solidFill>
              <a:effectLst/>
              <a:uLnTx/>
              <a:uFillTx/>
              <a:latin typeface="IntelOne Text Light" panose="020B0403020203020204" pitchFamily="34" charset="77"/>
              <a:cs typeface="Helvetica Neue"/>
              <a:sym typeface="Helvetica Neue"/>
            </a:endParaRPr>
          </a:p>
        </p:txBody>
      </p:sp>
      <p:sp>
        <p:nvSpPr>
          <p:cNvPr id="90" name="TextBox 89">
            <a:extLst>
              <a:ext uri="{FF2B5EF4-FFF2-40B4-BE49-F238E27FC236}">
                <a16:creationId xmlns:a16="http://schemas.microsoft.com/office/drawing/2014/main" id="{93B63CB0-C8DC-CFCD-7A3E-54B394E3B39E}"/>
              </a:ext>
            </a:extLst>
          </p:cNvPr>
          <p:cNvSpPr txBox="1"/>
          <p:nvPr/>
        </p:nvSpPr>
        <p:spPr>
          <a:xfrm>
            <a:off x="8977319" y="5957258"/>
            <a:ext cx="2623761" cy="290849"/>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spAutoFit/>
          </a:bodyPr>
          <a:lstStyle/>
          <a:p>
            <a:pPr marL="0" marR="0" lvl="0" indent="0" algn="r" defTabSz="1219169" rtl="0" eaLnBrk="1" fontAlgn="auto" latinLnBrk="0" hangingPunct="0">
              <a:lnSpc>
                <a:spcPct val="90000"/>
              </a:lnSpc>
              <a:spcBef>
                <a:spcPts val="0"/>
              </a:spcBef>
              <a:spcAft>
                <a:spcPts val="0"/>
              </a:spcAft>
              <a:buClrTx/>
              <a:buSzTx/>
              <a:buFontTx/>
              <a:buNone/>
              <a:tabLst/>
              <a:defRPr/>
            </a:pPr>
            <a:r>
              <a:rPr kumimoji="0" lang="en-US" sz="700" b="0" i="0" u="none" strike="noStrike" kern="0" cap="none" spc="0" normalizeH="0" baseline="30000" noProof="0">
                <a:ln>
                  <a:noFill/>
                </a:ln>
                <a:solidFill>
                  <a:srgbClr val="0068B5"/>
                </a:solidFill>
                <a:effectLst/>
                <a:uLnTx/>
                <a:uFillTx/>
                <a:latin typeface="IntelOne Text Light" panose="020B0403020203020204" pitchFamily="34" charset="77"/>
                <a:ea typeface="Calibri" panose="020F0502020204030204" pitchFamily="34" charset="0"/>
                <a:cs typeface="Arial"/>
                <a:sym typeface="Helvetica Neue"/>
              </a:rPr>
              <a:t>1</a:t>
            </a:r>
            <a:r>
              <a:rPr kumimoji="0" lang="en-US" sz="700" b="0" i="0" u="none" strike="noStrike" kern="0" cap="none" spc="0" normalizeH="0" baseline="0" noProof="0">
                <a:ln>
                  <a:noFill/>
                </a:ln>
                <a:solidFill>
                  <a:srgbClr val="0068B5"/>
                </a:solidFill>
                <a:effectLst/>
                <a:uLnTx/>
                <a:uFillTx/>
                <a:latin typeface="IntelOne Text Light" panose="020B0403020203020204" pitchFamily="34" charset="77"/>
                <a:ea typeface="Calibri" panose="020F0502020204030204" pitchFamily="34" charset="0"/>
                <a:cs typeface="Arial"/>
                <a:sym typeface="Helvetica Neue"/>
              </a:rPr>
              <a:t>Intel estimates as of September 2021. Based on measurements on a set of 70 HPC benchmarks and samples, with examples like </a:t>
            </a:r>
            <a:r>
              <a:rPr kumimoji="0" lang="en-US" sz="700" b="0" i="0" u="none" strike="noStrike" kern="0" cap="none" spc="0" normalizeH="0" baseline="0" noProof="0" err="1">
                <a:ln>
                  <a:noFill/>
                </a:ln>
                <a:solidFill>
                  <a:srgbClr val="0068B5"/>
                </a:solidFill>
                <a:effectLst/>
                <a:uLnTx/>
                <a:uFillTx/>
                <a:latin typeface="IntelOne Text Light" panose="020B0403020203020204" pitchFamily="34" charset="77"/>
                <a:ea typeface="Calibri" panose="020F0502020204030204" pitchFamily="34" charset="0"/>
                <a:cs typeface="Arial"/>
                <a:sym typeface="Helvetica Neue"/>
              </a:rPr>
              <a:t>Rodinia</a:t>
            </a:r>
            <a:r>
              <a:rPr kumimoji="0" lang="en-US" sz="700" b="0" i="0" u="none" strike="noStrike" kern="0" cap="none" spc="0" normalizeH="0" baseline="0" noProof="0">
                <a:ln>
                  <a:noFill/>
                </a:ln>
                <a:solidFill>
                  <a:srgbClr val="0068B5"/>
                </a:solidFill>
                <a:effectLst/>
                <a:uLnTx/>
                <a:uFillTx/>
                <a:latin typeface="IntelOne Text Light" panose="020B0403020203020204" pitchFamily="34" charset="77"/>
                <a:ea typeface="Calibri" panose="020F0502020204030204" pitchFamily="34" charset="0"/>
                <a:cs typeface="Arial"/>
                <a:sym typeface="Helvetica Neue"/>
              </a:rPr>
              <a:t>, SHOC, PENNANT.  Results may vary.</a:t>
            </a:r>
          </a:p>
        </p:txBody>
      </p:sp>
      <p:grpSp>
        <p:nvGrpSpPr>
          <p:cNvPr id="17" name="Group 16">
            <a:extLst>
              <a:ext uri="{FF2B5EF4-FFF2-40B4-BE49-F238E27FC236}">
                <a16:creationId xmlns:a16="http://schemas.microsoft.com/office/drawing/2014/main" id="{80CA4AFC-40D0-74C0-D1FD-4F06C491A20F}"/>
              </a:ext>
            </a:extLst>
          </p:cNvPr>
          <p:cNvGrpSpPr/>
          <p:nvPr/>
        </p:nvGrpSpPr>
        <p:grpSpPr>
          <a:xfrm>
            <a:off x="1393674" y="2699780"/>
            <a:ext cx="1070818" cy="1070818"/>
            <a:chOff x="1242823" y="2576516"/>
            <a:chExt cx="1070818" cy="1070818"/>
          </a:xfrm>
        </p:grpSpPr>
        <p:pic>
          <p:nvPicPr>
            <p:cNvPr id="8" name="Graphic 7" descr="Monitor with solid fill">
              <a:extLst>
                <a:ext uri="{FF2B5EF4-FFF2-40B4-BE49-F238E27FC236}">
                  <a16:creationId xmlns:a16="http://schemas.microsoft.com/office/drawing/2014/main" id="{5628A7F7-41EF-8B0B-2C15-5C684AF5B5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42823" y="2576516"/>
              <a:ext cx="1070818" cy="1070818"/>
            </a:xfrm>
            <a:prstGeom prst="rect">
              <a:avLst/>
            </a:prstGeom>
          </p:spPr>
        </p:pic>
        <p:sp>
          <p:nvSpPr>
            <p:cNvPr id="16" name="TextBox 15">
              <a:extLst>
                <a:ext uri="{FF2B5EF4-FFF2-40B4-BE49-F238E27FC236}">
                  <a16:creationId xmlns:a16="http://schemas.microsoft.com/office/drawing/2014/main" id="{B6861E45-3CE0-C46F-58F7-8C2AB6A40616}"/>
                </a:ext>
              </a:extLst>
            </p:cNvPr>
            <p:cNvSpPr txBox="1"/>
            <p:nvPr/>
          </p:nvSpPr>
          <p:spPr>
            <a:xfrm>
              <a:off x="1384917" y="2802137"/>
              <a:ext cx="790111" cy="475488"/>
            </a:xfrm>
            <a:prstGeom prst="rect">
              <a:avLst/>
            </a:prstGeom>
            <a:solidFill>
              <a:schemeClr val="tx1"/>
            </a:solidFill>
            <a:ln>
              <a:solidFill>
                <a:schemeClr val="tx1"/>
              </a:solidFill>
            </a:ln>
          </p:spPr>
          <p:txBody>
            <a:bodyPr wrap="square" lIns="0" r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Monospace"/>
                  <a:cs typeface="Times New Roman" panose="02020603050405020304" pitchFamily="18" charset="0"/>
                </a:rPr>
                <a:t>#include</a:t>
              </a:r>
              <a:br>
                <a:rPr kumimoji="0" lang="en-US" sz="800" b="0" i="0" u="none" strike="noStrike" kern="1200" cap="none" spc="0" normalizeH="0" baseline="0" noProof="0">
                  <a:ln>
                    <a:noFill/>
                  </a:ln>
                  <a:solidFill>
                    <a:srgbClr val="FFFFFF"/>
                  </a:solidFill>
                  <a:effectLst/>
                  <a:uLnTx/>
                  <a:uFillTx/>
                  <a:latin typeface="Monospace"/>
                  <a:cs typeface="Times New Roman" panose="02020603050405020304" pitchFamily="18" charset="0"/>
                </a:rPr>
              </a:br>
              <a:r>
                <a:rPr kumimoji="0" lang="en-US" sz="750" b="0" i="0" u="none" strike="noStrike" kern="1200" cap="none" spc="0" normalizeH="0" baseline="0" noProof="0">
                  <a:ln>
                    <a:noFill/>
                  </a:ln>
                  <a:solidFill>
                    <a:srgbClr val="FFFFFF"/>
                  </a:solidFill>
                  <a:effectLst/>
                  <a:uLnTx/>
                  <a:uFillTx/>
                  <a:latin typeface="Monospace"/>
                  <a:cs typeface="Times New Roman" panose="02020603050405020304" pitchFamily="18" charset="0"/>
                </a:rPr>
                <a:t>&lt;cuda_runtime.h&gt;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srgbClr val="FFFFFF"/>
                  </a:solidFill>
                  <a:effectLst/>
                  <a:uLnTx/>
                  <a:uFillTx/>
                  <a:latin typeface="Monospace"/>
                  <a:cs typeface="Times New Roman" panose="02020603050405020304" pitchFamily="18" charset="0"/>
                </a:rPr>
                <a:t>{</a:t>
              </a:r>
            </a:p>
          </p:txBody>
        </p:sp>
      </p:grpSp>
      <p:sp>
        <p:nvSpPr>
          <p:cNvPr id="18" name="Arrow: Right 17">
            <a:extLst>
              <a:ext uri="{FF2B5EF4-FFF2-40B4-BE49-F238E27FC236}">
                <a16:creationId xmlns:a16="http://schemas.microsoft.com/office/drawing/2014/main" id="{8E1D31E6-6688-864E-03C1-A271F4D79DF3}"/>
              </a:ext>
            </a:extLst>
          </p:cNvPr>
          <p:cNvSpPr/>
          <p:nvPr/>
        </p:nvSpPr>
        <p:spPr>
          <a:xfrm>
            <a:off x="2388024" y="2991400"/>
            <a:ext cx="5486400" cy="369332"/>
          </a:xfrm>
          <a:prstGeom prst="rightArrow">
            <a:avLst/>
          </a:prstGeom>
          <a:gradFill flip="none" rotWithShape="1">
            <a:gsLst>
              <a:gs pos="80000">
                <a:srgbClr val="B4F0FF">
                  <a:alpha val="37000"/>
                </a:srgbClr>
              </a:gs>
              <a:gs pos="28000">
                <a:srgbClr val="B4F0FF">
                  <a:alpha val="60000"/>
                </a:srgbClr>
              </a:gs>
              <a:gs pos="50000">
                <a:srgbClr val="B4F0FF">
                  <a:alpha val="41000"/>
                </a:srgbClr>
              </a:gs>
              <a:gs pos="0">
                <a:schemeClr val="accent1">
                  <a:lumMod val="45000"/>
                  <a:lumOff val="55000"/>
                </a:schemeClr>
              </a:gs>
              <a:gs pos="100000">
                <a:schemeClr val="accent1">
                  <a:lumMod val="45000"/>
                  <a:lumOff val="55000"/>
                </a:schemeClr>
              </a:gs>
            </a:gsLst>
            <a:lin ang="108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8B5"/>
              </a:solidFill>
              <a:effectLst/>
              <a:uLnTx/>
              <a:uFillTx/>
              <a:latin typeface="IntelOne Display Regular"/>
              <a:cs typeface="Arial"/>
            </a:endParaRPr>
          </a:p>
        </p:txBody>
      </p:sp>
      <p:pic>
        <p:nvPicPr>
          <p:cNvPr id="2" name="Picture 1">
            <a:extLst>
              <a:ext uri="{FF2B5EF4-FFF2-40B4-BE49-F238E27FC236}">
                <a16:creationId xmlns:a16="http://schemas.microsoft.com/office/drawing/2014/main" id="{777214C6-904B-B14C-C228-6B7FBEBAC300}"/>
              </a:ext>
            </a:extLst>
          </p:cNvPr>
          <p:cNvPicPr>
            <a:picLocks noChangeAspect="1"/>
          </p:cNvPicPr>
          <p:nvPr/>
        </p:nvPicPr>
        <p:blipFill>
          <a:blip r:embed="rId5"/>
          <a:stretch>
            <a:fillRect/>
          </a:stretch>
        </p:blipFill>
        <p:spPr>
          <a:xfrm>
            <a:off x="3815524" y="2839502"/>
            <a:ext cx="725547" cy="725547"/>
          </a:xfrm>
          <a:prstGeom prst="rect">
            <a:avLst/>
          </a:prstGeom>
        </p:spPr>
      </p:pic>
      <p:pic>
        <p:nvPicPr>
          <p:cNvPr id="7" name="Graphic 6" descr="Laptop with solid fill">
            <a:extLst>
              <a:ext uri="{FF2B5EF4-FFF2-40B4-BE49-F238E27FC236}">
                <a16:creationId xmlns:a16="http://schemas.microsoft.com/office/drawing/2014/main" id="{817F3E32-92A1-7981-7A7D-75455B82CC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28968" y="2720649"/>
            <a:ext cx="1035752" cy="1035752"/>
          </a:xfrm>
          <a:prstGeom prst="rect">
            <a:avLst/>
          </a:prstGeom>
        </p:spPr>
      </p:pic>
      <p:pic>
        <p:nvPicPr>
          <p:cNvPr id="10" name="Graphic 9" descr="Single gear with solid fill">
            <a:extLst>
              <a:ext uri="{FF2B5EF4-FFF2-40B4-BE49-F238E27FC236}">
                <a16:creationId xmlns:a16="http://schemas.microsoft.com/office/drawing/2014/main" id="{9E1D6408-0AD9-E114-46B3-981CA7012C2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02209" y="2711258"/>
            <a:ext cx="914400" cy="914400"/>
          </a:xfrm>
          <a:prstGeom prst="rect">
            <a:avLst/>
          </a:prstGeom>
        </p:spPr>
      </p:pic>
      <p:pic>
        <p:nvPicPr>
          <p:cNvPr id="11" name="Graphic 10" descr="Processor with solid fill">
            <a:extLst>
              <a:ext uri="{FF2B5EF4-FFF2-40B4-BE49-F238E27FC236}">
                <a16:creationId xmlns:a16="http://schemas.microsoft.com/office/drawing/2014/main" id="{E9DDA62D-C46F-7095-CFAF-566E7D56CDB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737964" y="2612524"/>
            <a:ext cx="332996" cy="301752"/>
          </a:xfrm>
          <a:prstGeom prst="rect">
            <a:avLst/>
          </a:prstGeom>
        </p:spPr>
      </p:pic>
      <p:pic>
        <p:nvPicPr>
          <p:cNvPr id="12" name="Graphic 11" descr="Processor outline">
            <a:extLst>
              <a:ext uri="{FF2B5EF4-FFF2-40B4-BE49-F238E27FC236}">
                <a16:creationId xmlns:a16="http://schemas.microsoft.com/office/drawing/2014/main" id="{0196EDDE-2C9A-260E-97C8-0FDB663A84E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761235" y="2936221"/>
            <a:ext cx="286454" cy="301752"/>
          </a:xfrm>
          <a:prstGeom prst="rect">
            <a:avLst/>
          </a:prstGeom>
        </p:spPr>
      </p:pic>
      <p:pic>
        <p:nvPicPr>
          <p:cNvPr id="13" name="Graphic 12" descr="Processor with solid fill">
            <a:extLst>
              <a:ext uri="{FF2B5EF4-FFF2-40B4-BE49-F238E27FC236}">
                <a16:creationId xmlns:a16="http://schemas.microsoft.com/office/drawing/2014/main" id="{0080A4A9-B702-8B8F-C44D-0DF5BAF294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737964" y="3259918"/>
            <a:ext cx="332996" cy="301752"/>
          </a:xfrm>
          <a:prstGeom prst="rect">
            <a:avLst/>
          </a:prstGeom>
        </p:spPr>
      </p:pic>
      <p:pic>
        <p:nvPicPr>
          <p:cNvPr id="15" name="Graphic 14" descr="Processor outline">
            <a:extLst>
              <a:ext uri="{FF2B5EF4-FFF2-40B4-BE49-F238E27FC236}">
                <a16:creationId xmlns:a16="http://schemas.microsoft.com/office/drawing/2014/main" id="{5C6CFCEF-657C-3BED-01A6-5B962AD54FC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761235" y="3583614"/>
            <a:ext cx="286454" cy="301752"/>
          </a:xfrm>
          <a:prstGeom prst="rect">
            <a:avLst/>
          </a:prstGeom>
        </p:spPr>
      </p:pic>
      <p:sp>
        <p:nvSpPr>
          <p:cNvPr id="19" name="Arrow: Right 18">
            <a:extLst>
              <a:ext uri="{FF2B5EF4-FFF2-40B4-BE49-F238E27FC236}">
                <a16:creationId xmlns:a16="http://schemas.microsoft.com/office/drawing/2014/main" id="{4B17F8D4-B318-95FD-3E8D-7C2F0C7F7887}"/>
              </a:ext>
            </a:extLst>
          </p:cNvPr>
          <p:cNvSpPr/>
          <p:nvPr/>
        </p:nvSpPr>
        <p:spPr>
          <a:xfrm rot="20626248">
            <a:off x="9484063" y="2789442"/>
            <a:ext cx="1252728" cy="301752"/>
          </a:xfrm>
          <a:prstGeom prst="rightArrow">
            <a:avLst/>
          </a:prstGeom>
          <a:gradFill flip="none" rotWithShape="1">
            <a:gsLst>
              <a:gs pos="91000">
                <a:srgbClr val="B4F0FF">
                  <a:alpha val="60000"/>
                </a:srgbClr>
              </a:gs>
              <a:gs pos="0">
                <a:schemeClr val="accent1">
                  <a:lumMod val="45000"/>
                  <a:lumOff val="55000"/>
                </a:schemeClr>
              </a:gs>
            </a:gsLst>
            <a:lin ang="108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8B5"/>
              </a:solidFill>
              <a:effectLst/>
              <a:uLnTx/>
              <a:uFillTx/>
              <a:latin typeface="IntelOne Display Regular"/>
              <a:cs typeface="Arial"/>
            </a:endParaRPr>
          </a:p>
        </p:txBody>
      </p:sp>
      <p:sp>
        <p:nvSpPr>
          <p:cNvPr id="20" name="Arrow: Right 19">
            <a:extLst>
              <a:ext uri="{FF2B5EF4-FFF2-40B4-BE49-F238E27FC236}">
                <a16:creationId xmlns:a16="http://schemas.microsoft.com/office/drawing/2014/main" id="{A91F154C-8E4B-50AE-A78E-20455E82CC64}"/>
              </a:ext>
            </a:extLst>
          </p:cNvPr>
          <p:cNvSpPr/>
          <p:nvPr/>
        </p:nvSpPr>
        <p:spPr>
          <a:xfrm rot="21221774">
            <a:off x="9521239" y="3000497"/>
            <a:ext cx="1244680" cy="301752"/>
          </a:xfrm>
          <a:prstGeom prst="rightArrow">
            <a:avLst/>
          </a:prstGeom>
          <a:gradFill flip="none" rotWithShape="1">
            <a:gsLst>
              <a:gs pos="91000">
                <a:srgbClr val="B4F0FF">
                  <a:alpha val="60000"/>
                </a:srgbClr>
              </a:gs>
              <a:gs pos="0">
                <a:schemeClr val="accent1">
                  <a:lumMod val="45000"/>
                  <a:lumOff val="55000"/>
                </a:schemeClr>
              </a:gs>
            </a:gsLst>
            <a:lin ang="108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8B5"/>
              </a:solidFill>
              <a:effectLst/>
              <a:uLnTx/>
              <a:uFillTx/>
              <a:latin typeface="IntelOne Display Regular"/>
              <a:cs typeface="Arial"/>
            </a:endParaRPr>
          </a:p>
        </p:txBody>
      </p:sp>
      <p:sp>
        <p:nvSpPr>
          <p:cNvPr id="21" name="Arrow: Right 20">
            <a:extLst>
              <a:ext uri="{FF2B5EF4-FFF2-40B4-BE49-F238E27FC236}">
                <a16:creationId xmlns:a16="http://schemas.microsoft.com/office/drawing/2014/main" id="{DDD0345F-6CAA-F7EB-6544-2B500DA4475A}"/>
              </a:ext>
            </a:extLst>
          </p:cNvPr>
          <p:cNvSpPr/>
          <p:nvPr/>
        </p:nvSpPr>
        <p:spPr>
          <a:xfrm rot="736554">
            <a:off x="9556552" y="3152201"/>
            <a:ext cx="1200957" cy="301752"/>
          </a:xfrm>
          <a:prstGeom prst="rightArrow">
            <a:avLst/>
          </a:prstGeom>
          <a:gradFill flip="none" rotWithShape="1">
            <a:gsLst>
              <a:gs pos="91000">
                <a:srgbClr val="B4F0FF">
                  <a:alpha val="60000"/>
                </a:srgbClr>
              </a:gs>
              <a:gs pos="0">
                <a:schemeClr val="accent1">
                  <a:lumMod val="45000"/>
                  <a:lumOff val="55000"/>
                </a:schemeClr>
              </a:gs>
            </a:gsLst>
            <a:lin ang="108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8B5"/>
              </a:solidFill>
              <a:effectLst/>
              <a:uLnTx/>
              <a:uFillTx/>
              <a:latin typeface="IntelOne Display Regular"/>
              <a:cs typeface="Arial"/>
            </a:endParaRPr>
          </a:p>
        </p:txBody>
      </p:sp>
      <p:sp>
        <p:nvSpPr>
          <p:cNvPr id="22" name="Arrow: Right 21">
            <a:extLst>
              <a:ext uri="{FF2B5EF4-FFF2-40B4-BE49-F238E27FC236}">
                <a16:creationId xmlns:a16="http://schemas.microsoft.com/office/drawing/2014/main" id="{652CD43E-844C-7F8B-8BF4-50E41C70DBDC}"/>
              </a:ext>
            </a:extLst>
          </p:cNvPr>
          <p:cNvSpPr/>
          <p:nvPr/>
        </p:nvSpPr>
        <p:spPr>
          <a:xfrm rot="1263579">
            <a:off x="9474235" y="3333168"/>
            <a:ext cx="1259979" cy="301752"/>
          </a:xfrm>
          <a:prstGeom prst="rightArrow">
            <a:avLst/>
          </a:prstGeom>
          <a:gradFill flip="none" rotWithShape="1">
            <a:gsLst>
              <a:gs pos="91000">
                <a:srgbClr val="B4F0FF">
                  <a:alpha val="60000"/>
                </a:srgbClr>
              </a:gs>
              <a:gs pos="0">
                <a:schemeClr val="accent1">
                  <a:lumMod val="45000"/>
                  <a:lumOff val="55000"/>
                </a:schemeClr>
              </a:gs>
            </a:gsLst>
            <a:lin ang="108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8B5"/>
              </a:solidFill>
              <a:effectLst/>
              <a:uLnTx/>
              <a:uFillTx/>
              <a:latin typeface="IntelOne Display Regular"/>
              <a:cs typeface="Arial"/>
            </a:endParaRPr>
          </a:p>
        </p:txBody>
      </p:sp>
      <p:sp>
        <p:nvSpPr>
          <p:cNvPr id="23" name="TextBox 22">
            <a:extLst>
              <a:ext uri="{FF2B5EF4-FFF2-40B4-BE49-F238E27FC236}">
                <a16:creationId xmlns:a16="http://schemas.microsoft.com/office/drawing/2014/main" id="{DD48ACBA-5C2A-FD01-F889-7666F9276269}"/>
              </a:ext>
            </a:extLst>
          </p:cNvPr>
          <p:cNvSpPr txBox="1"/>
          <p:nvPr/>
        </p:nvSpPr>
        <p:spPr>
          <a:xfrm>
            <a:off x="11047689" y="2632595"/>
            <a:ext cx="517864"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0068B5"/>
                </a:solidFill>
                <a:effectLst/>
                <a:uLnTx/>
                <a:uFillTx/>
                <a:latin typeface="IntelOne Text Light" panose="020B0403020203020204" pitchFamily="34" charset="77"/>
                <a:cs typeface="Helvetica Neue"/>
                <a:sym typeface="Helvetica Neue"/>
              </a:rPr>
              <a:t>CPU</a:t>
            </a:r>
            <a:endParaRPr kumimoji="0" lang="en-US" sz="1050" b="0" i="0" u="none" strike="noStrike" kern="1200" cap="none" spc="0" normalizeH="0" baseline="0" noProof="0">
              <a:ln>
                <a:noFill/>
              </a:ln>
              <a:solidFill>
                <a:srgbClr val="000000"/>
              </a:solidFill>
              <a:effectLst/>
              <a:uLnTx/>
              <a:uFillTx/>
              <a:latin typeface="IntelOne Text"/>
              <a:cs typeface="Arial"/>
            </a:endParaRPr>
          </a:p>
        </p:txBody>
      </p:sp>
      <p:sp>
        <p:nvSpPr>
          <p:cNvPr id="24" name="TextBox 23">
            <a:extLst>
              <a:ext uri="{FF2B5EF4-FFF2-40B4-BE49-F238E27FC236}">
                <a16:creationId xmlns:a16="http://schemas.microsoft.com/office/drawing/2014/main" id="{29B7FEB6-F898-8958-1689-18C0811EF54D}"/>
              </a:ext>
            </a:extLst>
          </p:cNvPr>
          <p:cNvSpPr txBox="1"/>
          <p:nvPr/>
        </p:nvSpPr>
        <p:spPr>
          <a:xfrm>
            <a:off x="11071067" y="2951423"/>
            <a:ext cx="517864"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0068B5"/>
                </a:solidFill>
                <a:effectLst/>
                <a:uLnTx/>
                <a:uFillTx/>
                <a:latin typeface="IntelOne Text Light" panose="020B0403020203020204" pitchFamily="34" charset="77"/>
                <a:cs typeface="Helvetica Neue"/>
                <a:sym typeface="Helvetica Neue"/>
              </a:rPr>
              <a:t>GPU</a:t>
            </a:r>
            <a:endParaRPr kumimoji="0" lang="en-US" sz="1050" b="0" i="0" u="none" strike="noStrike" kern="1200" cap="none" spc="0" normalizeH="0" baseline="0" noProof="0">
              <a:ln>
                <a:noFill/>
              </a:ln>
              <a:solidFill>
                <a:srgbClr val="000000"/>
              </a:solidFill>
              <a:effectLst/>
              <a:uLnTx/>
              <a:uFillTx/>
              <a:latin typeface="IntelOne Text"/>
              <a:cs typeface="Arial"/>
            </a:endParaRPr>
          </a:p>
        </p:txBody>
      </p:sp>
      <p:sp>
        <p:nvSpPr>
          <p:cNvPr id="25" name="TextBox 24">
            <a:extLst>
              <a:ext uri="{FF2B5EF4-FFF2-40B4-BE49-F238E27FC236}">
                <a16:creationId xmlns:a16="http://schemas.microsoft.com/office/drawing/2014/main" id="{D0515AA0-6641-EF34-0AF0-6D455CE54E05}"/>
              </a:ext>
            </a:extLst>
          </p:cNvPr>
          <p:cNvSpPr txBox="1"/>
          <p:nvPr/>
        </p:nvSpPr>
        <p:spPr>
          <a:xfrm>
            <a:off x="11083216" y="3270251"/>
            <a:ext cx="517864" cy="261610"/>
          </a:xfrm>
          <a:prstGeom prst="rect">
            <a:avLst/>
          </a:prstGeom>
          <a:no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0068B5"/>
                </a:solidFill>
                <a:effectLst/>
                <a:uLnTx/>
                <a:uFillTx/>
                <a:latin typeface="IntelOne Text Light" panose="020B0403020203020204" pitchFamily="34" charset="77"/>
                <a:cs typeface="Arial"/>
                <a:sym typeface="Helvetica Neue"/>
              </a:rPr>
              <a:t>FPGA</a:t>
            </a:r>
            <a:endParaRPr kumimoji="0" lang="en-US" sz="1050" b="0" i="0" u="none" strike="noStrike" kern="1200" cap="none" spc="0" normalizeH="0" baseline="0" noProof="0">
              <a:ln>
                <a:noFill/>
              </a:ln>
              <a:solidFill>
                <a:srgbClr val="000000"/>
              </a:solidFill>
              <a:effectLst/>
              <a:uLnTx/>
              <a:uFillTx/>
              <a:latin typeface="IntelOne Text"/>
              <a:cs typeface="Arial"/>
            </a:endParaRPr>
          </a:p>
        </p:txBody>
      </p:sp>
      <p:sp>
        <p:nvSpPr>
          <p:cNvPr id="26" name="TextBox 25">
            <a:extLst>
              <a:ext uri="{FF2B5EF4-FFF2-40B4-BE49-F238E27FC236}">
                <a16:creationId xmlns:a16="http://schemas.microsoft.com/office/drawing/2014/main" id="{AD49990B-11BB-E724-1C9A-4F8DFF51BA44}"/>
              </a:ext>
            </a:extLst>
          </p:cNvPr>
          <p:cNvSpPr txBox="1"/>
          <p:nvPr/>
        </p:nvSpPr>
        <p:spPr>
          <a:xfrm>
            <a:off x="11070960" y="3589078"/>
            <a:ext cx="517864" cy="363176"/>
          </a:xfrm>
          <a:prstGeom prst="rect">
            <a:avLst/>
          </a:prstGeom>
          <a:noFill/>
        </p:spPr>
        <p:txBody>
          <a:bodyPr wrap="square" lIns="0" rIns="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050" b="0" i="0" u="none" strike="noStrike" kern="0" cap="none" spc="0" normalizeH="0" baseline="0" noProof="0">
                <a:ln>
                  <a:noFill/>
                </a:ln>
                <a:solidFill>
                  <a:srgbClr val="0068B5"/>
                </a:solidFill>
                <a:effectLst/>
                <a:uLnTx/>
                <a:uFillTx/>
                <a:latin typeface="IntelOne Text Light" panose="020B0403020203020204" pitchFamily="34" charset="77"/>
                <a:cs typeface="Arial"/>
                <a:sym typeface="Helvetica Neue"/>
              </a:rPr>
              <a:t>Other</a:t>
            </a:r>
            <a:br>
              <a:rPr kumimoji="0" lang="en-US" sz="1050" b="0" i="0" u="none" strike="noStrike" kern="0" cap="none" spc="0" normalizeH="0" baseline="0" noProof="0">
                <a:ln>
                  <a:noFill/>
                </a:ln>
                <a:solidFill>
                  <a:srgbClr val="0068B5"/>
                </a:solidFill>
                <a:effectLst/>
                <a:uLnTx/>
                <a:uFillTx/>
                <a:latin typeface="IntelOne Text Light" panose="020B0403020203020204" pitchFamily="34" charset="77"/>
                <a:cs typeface="Arial"/>
                <a:sym typeface="Helvetica Neue"/>
              </a:rPr>
            </a:br>
            <a:r>
              <a:rPr kumimoji="0" lang="en-US" sz="1050" b="0" i="0" u="none" strike="noStrike" kern="0" cap="none" spc="0" normalizeH="0" baseline="0" noProof="0">
                <a:ln>
                  <a:noFill/>
                </a:ln>
                <a:solidFill>
                  <a:srgbClr val="0068B5"/>
                </a:solidFill>
                <a:effectLst/>
                <a:uLnTx/>
                <a:uFillTx/>
                <a:latin typeface="IntelOne Text Light" panose="020B0403020203020204" pitchFamily="34" charset="77"/>
                <a:cs typeface="Arial"/>
                <a:sym typeface="Helvetica Neue"/>
              </a:rPr>
              <a:t>Accel. </a:t>
            </a:r>
            <a:endParaRPr kumimoji="0" lang="en-US" sz="1050" b="0" i="0" u="none" strike="noStrike" kern="1200" cap="none" spc="0" normalizeH="0" baseline="0" noProof="0">
              <a:ln>
                <a:noFill/>
              </a:ln>
              <a:solidFill>
                <a:srgbClr val="000000"/>
              </a:solidFill>
              <a:effectLst/>
              <a:uLnTx/>
              <a:uFillTx/>
              <a:latin typeface="IntelOne Text"/>
              <a:cs typeface="Arial"/>
            </a:endParaRPr>
          </a:p>
        </p:txBody>
      </p:sp>
      <p:sp>
        <p:nvSpPr>
          <p:cNvPr id="27" name="Arrow: Right 26">
            <a:extLst>
              <a:ext uri="{FF2B5EF4-FFF2-40B4-BE49-F238E27FC236}">
                <a16:creationId xmlns:a16="http://schemas.microsoft.com/office/drawing/2014/main" id="{214E4EE1-234A-85D0-BA49-B135C4D1CF93}"/>
              </a:ext>
            </a:extLst>
          </p:cNvPr>
          <p:cNvSpPr/>
          <p:nvPr/>
        </p:nvSpPr>
        <p:spPr>
          <a:xfrm>
            <a:off x="8744324" y="3002636"/>
            <a:ext cx="811445" cy="369332"/>
          </a:xfrm>
          <a:prstGeom prst="rightArrow">
            <a:avLst/>
          </a:prstGeom>
          <a:gradFill flip="none" rotWithShape="1">
            <a:gsLst>
              <a:gs pos="80000">
                <a:srgbClr val="B4F0FF">
                  <a:alpha val="37000"/>
                </a:srgbClr>
              </a:gs>
              <a:gs pos="28000">
                <a:srgbClr val="B4F0FF">
                  <a:alpha val="60000"/>
                </a:srgbClr>
              </a:gs>
              <a:gs pos="50000">
                <a:srgbClr val="B4F0FF">
                  <a:alpha val="41000"/>
                </a:srgbClr>
              </a:gs>
              <a:gs pos="0">
                <a:schemeClr val="accent1">
                  <a:lumMod val="45000"/>
                  <a:lumOff val="55000"/>
                </a:schemeClr>
              </a:gs>
              <a:gs pos="100000">
                <a:schemeClr val="accent1">
                  <a:lumMod val="45000"/>
                  <a:lumOff val="55000"/>
                </a:schemeClr>
              </a:gs>
            </a:gsLst>
            <a:lin ang="108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8B5"/>
              </a:solidFill>
              <a:effectLst/>
              <a:uLnTx/>
              <a:uFillTx/>
              <a:latin typeface="IntelOne Display Regular"/>
              <a:cs typeface="Arial"/>
            </a:endParaRPr>
          </a:p>
        </p:txBody>
      </p:sp>
    </p:spTree>
    <p:extLst>
      <p:ext uri="{BB962C8B-B14F-4D97-AF65-F5344CB8AC3E}">
        <p14:creationId xmlns:p14="http://schemas.microsoft.com/office/powerpoint/2010/main" val="31134407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07B34-D54F-4ECE-A26A-56F41EC36868}"/>
              </a:ext>
            </a:extLst>
          </p:cNvPr>
          <p:cNvSpPr>
            <a:spLocks noGrp="1"/>
          </p:cNvSpPr>
          <p:nvPr>
            <p:ph type="title"/>
          </p:nvPr>
        </p:nvSpPr>
        <p:spPr/>
        <p:txBody>
          <a:bodyPr/>
          <a:lstStyle/>
          <a:p>
            <a:r>
              <a:rPr lang="en-US"/>
              <a:t>On NVIDIA GPU – SYCL Provides Comparable </a:t>
            </a:r>
            <a:br>
              <a:rPr lang="en-US"/>
            </a:br>
            <a:r>
              <a:rPr lang="en-US"/>
              <a:t>Performance to CUDA</a:t>
            </a:r>
          </a:p>
        </p:txBody>
      </p:sp>
      <p:graphicFrame>
        <p:nvGraphicFramePr>
          <p:cNvPr id="11" name="Chart 10">
            <a:extLst>
              <a:ext uri="{FF2B5EF4-FFF2-40B4-BE49-F238E27FC236}">
                <a16:creationId xmlns:a16="http://schemas.microsoft.com/office/drawing/2014/main" id="{2A46AE5F-1578-5B7B-BA54-84A295AB33BB}"/>
              </a:ext>
            </a:extLst>
          </p:cNvPr>
          <p:cNvGraphicFramePr>
            <a:graphicFrameLocks/>
          </p:cNvGraphicFramePr>
          <p:nvPr/>
        </p:nvGraphicFramePr>
        <p:xfrm>
          <a:off x="618541" y="1465220"/>
          <a:ext cx="10954918" cy="3681339"/>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tangle 11">
            <a:extLst>
              <a:ext uri="{FF2B5EF4-FFF2-40B4-BE49-F238E27FC236}">
                <a16:creationId xmlns:a16="http://schemas.microsoft.com/office/drawing/2014/main" id="{762855C1-D405-0EFF-C282-E8523FACD1CD}"/>
              </a:ext>
            </a:extLst>
          </p:cNvPr>
          <p:cNvSpPr/>
          <p:nvPr/>
        </p:nvSpPr>
        <p:spPr>
          <a:xfrm>
            <a:off x="613771" y="5190263"/>
            <a:ext cx="10829545" cy="118077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800" b="1" i="0" u="none" strike="noStrike" kern="1200" cap="none" spc="0" normalizeH="0" baseline="0" noProof="0">
                <a:ln>
                  <a:noFill/>
                </a:ln>
                <a:solidFill>
                  <a:srgbClr val="000000">
                    <a:lumMod val="75000"/>
                    <a:lumOff val="25000"/>
                  </a:srgbClr>
                </a:solidFill>
                <a:effectLst/>
                <a:uLnTx/>
                <a:uFillTx/>
                <a:latin typeface="IntelOne Text"/>
                <a:ea typeface="Calibri" panose="020F0502020204030204" pitchFamily="34" charset="0"/>
                <a:cs typeface="Times New Roman" panose="02020603050405020304" pitchFamily="18" charset="0"/>
              </a:rPr>
              <a:t>Testing Date:</a:t>
            </a:r>
            <a:r>
              <a:rPr kumimoji="0" lang="en-US" sz="800" b="1"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800" b="0" i="0" u="none" strike="noStrike" kern="1200" cap="none" spc="0" normalizeH="0" baseline="0" noProof="0">
                <a:ln>
                  <a:noFill/>
                </a:ln>
                <a:solidFill>
                  <a:srgbClr val="000000">
                    <a:lumMod val="75000"/>
                    <a:lumOff val="25000"/>
                  </a:srgbClr>
                </a:solidFill>
                <a:effectLst/>
                <a:uLnTx/>
                <a:uFillTx/>
                <a:latin typeface="IntelOne Display Light" panose="020B0403020203020204" pitchFamily="34" charset="0"/>
                <a:ea typeface="Calibri" panose="020F0502020204030204" pitchFamily="34" charset="0"/>
                <a:cs typeface="Times New Roman" panose="02020603050405020304" pitchFamily="18" charset="0"/>
              </a:rPr>
              <a:t>Performance results are </a:t>
            </a:r>
            <a:r>
              <a:rPr kumimoji="0" lang="en-US" sz="800" b="1" i="0" u="none" strike="noStrike" kern="1200" cap="none" spc="0" normalizeH="0" baseline="0" noProof="0">
                <a:ln>
                  <a:noFill/>
                </a:ln>
                <a:solidFill>
                  <a:srgbClr val="000000">
                    <a:lumMod val="75000"/>
                    <a:lumOff val="25000"/>
                  </a:srgbClr>
                </a:solidFill>
                <a:effectLst/>
                <a:uLnTx/>
                <a:uFillTx/>
                <a:latin typeface="IntelOne Display Light" panose="020B0403020203020204" pitchFamily="34" charset="0"/>
                <a:ea typeface="Calibri" panose="020F0502020204030204" pitchFamily="34" charset="0"/>
                <a:cs typeface="Times New Roman" panose="02020603050405020304" pitchFamily="18" charset="0"/>
              </a:rPr>
              <a:t>based on testing by Intel as of April 15, 2023 </a:t>
            </a:r>
            <a:r>
              <a:rPr kumimoji="0" lang="en-US" sz="800" b="0"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and may not reflect all publicly available updates.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800" b="1" i="0" u="none" strike="noStrike" kern="1200" cap="none" spc="0" normalizeH="0" baseline="0" noProof="0">
                <a:ln>
                  <a:noFill/>
                </a:ln>
                <a:solidFill>
                  <a:srgbClr val="000000">
                    <a:lumMod val="75000"/>
                    <a:lumOff val="25000"/>
                  </a:srgbClr>
                </a:solidFill>
                <a:effectLst/>
                <a:uLnTx/>
                <a:uFillTx/>
                <a:latin typeface="IntelOne Text"/>
                <a:ea typeface="Calibri" panose="020F0502020204030204" pitchFamily="34" charset="0"/>
                <a:cs typeface="Times New Roman" panose="02020603050405020304" pitchFamily="18" charset="0"/>
              </a:rPr>
              <a:t>Configuration Details and Workload Setup:</a:t>
            </a:r>
            <a:r>
              <a:rPr kumimoji="0" lang="en-US" sz="800" b="0"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800" b="0" i="0" u="none" strike="noStrike" kern="1200" cap="none" spc="0" normalizeH="0" baseline="0" noProof="0">
                <a:ln>
                  <a:noFill/>
                </a:ln>
                <a:solidFill>
                  <a:srgbClr val="000000">
                    <a:lumMod val="75000"/>
                    <a:lumOff val="25000"/>
                  </a:srgbClr>
                </a:solidFill>
                <a:effectLst/>
                <a:uLnTx/>
                <a:uFillTx/>
                <a:latin typeface="IntelOne Display Light" panose="020B0403020203020204" pitchFamily="34" charset="0"/>
                <a:ea typeface="Calibri" panose="020F0502020204030204" pitchFamily="34" charset="0"/>
                <a:cs typeface="Times New Roman" panose="02020603050405020304" pitchFamily="18" charset="0"/>
              </a:rPr>
              <a:t>Intel® Xeon® Platinum 8360Y CPU @ 2.4GHz, 2 socket, Hyper Thread On, Turbo On, 256GB Hynix DDR4-3200, </a:t>
            </a:r>
            <a:r>
              <a:rPr kumimoji="0" lang="en-US" sz="800" b="0" i="0" u="none" strike="noStrike" kern="1200" cap="none" spc="0" normalizeH="0" baseline="0" noProof="0" err="1">
                <a:ln>
                  <a:noFill/>
                </a:ln>
                <a:solidFill>
                  <a:srgbClr val="000000">
                    <a:lumMod val="75000"/>
                    <a:lumOff val="25000"/>
                  </a:srgbClr>
                </a:solidFill>
                <a:effectLst/>
                <a:uLnTx/>
                <a:uFillTx/>
                <a:latin typeface="IntelOne Display Light" panose="020B0403020203020204" pitchFamily="34" charset="0"/>
                <a:ea typeface="Calibri" panose="020F0502020204030204" pitchFamily="34" charset="0"/>
                <a:cs typeface="Times New Roman" panose="02020603050405020304" pitchFamily="18" charset="0"/>
              </a:rPr>
              <a:t>ucode</a:t>
            </a:r>
            <a:r>
              <a:rPr kumimoji="0" lang="en-US" sz="800" b="0" i="0" u="none" strike="noStrike" kern="1200" cap="none" spc="0" normalizeH="0" baseline="0" noProof="0">
                <a:ln>
                  <a:noFill/>
                </a:ln>
                <a:solidFill>
                  <a:srgbClr val="000000">
                    <a:lumMod val="75000"/>
                    <a:lumOff val="25000"/>
                  </a:srgbClr>
                </a:solidFill>
                <a:effectLst/>
                <a:uLnTx/>
                <a:uFillTx/>
                <a:latin typeface="IntelOne Display Light" panose="020B0403020203020204" pitchFamily="34" charset="0"/>
                <a:ea typeface="Calibri" panose="020F0502020204030204" pitchFamily="34" charset="0"/>
                <a:cs typeface="Times New Roman" panose="02020603050405020304" pitchFamily="18" charset="0"/>
              </a:rPr>
              <a:t> 0xd000363. GPU: Nvidia A100 PCIe 80GB GPU memory. Software: SYCL open source/CLANG 17.0.0, CUDA SDK 12.0 with NVIDIA-NVCC 12.0.76, </a:t>
            </a:r>
            <a:r>
              <a:rPr kumimoji="0" lang="en-US" sz="800" b="0" i="0" u="none" strike="noStrike" kern="1200" cap="none" spc="0" normalizeH="0" baseline="0" noProof="0" err="1">
                <a:ln>
                  <a:noFill/>
                </a:ln>
                <a:solidFill>
                  <a:srgbClr val="000000">
                    <a:lumMod val="75000"/>
                    <a:lumOff val="25000"/>
                  </a:srgbClr>
                </a:solidFill>
                <a:effectLst/>
                <a:uLnTx/>
                <a:uFillTx/>
                <a:latin typeface="IntelOne Display Light" panose="020B0403020203020204" pitchFamily="34" charset="0"/>
                <a:ea typeface="Calibri" panose="020F0502020204030204" pitchFamily="34" charset="0"/>
                <a:cs typeface="Times New Roman" panose="02020603050405020304" pitchFamily="18" charset="0"/>
              </a:rPr>
              <a:t>cuMath</a:t>
            </a:r>
            <a:r>
              <a:rPr kumimoji="0" lang="en-US" sz="800" b="0" i="0" u="none" strike="noStrike" kern="1200" cap="none" spc="0" normalizeH="0" baseline="0" noProof="0">
                <a:ln>
                  <a:noFill/>
                </a:ln>
                <a:solidFill>
                  <a:srgbClr val="000000">
                    <a:lumMod val="75000"/>
                    <a:lumOff val="25000"/>
                  </a:srgbClr>
                </a:solidFill>
                <a:effectLst/>
                <a:uLnTx/>
                <a:uFillTx/>
                <a:latin typeface="IntelOne Display Light" panose="020B0403020203020204" pitchFamily="34" charset="0"/>
                <a:ea typeface="Calibri" panose="020F0502020204030204" pitchFamily="34" charset="0"/>
                <a:cs typeface="Times New Roman" panose="02020603050405020304" pitchFamily="18" charset="0"/>
              </a:rPr>
              <a:t> 12.0, </a:t>
            </a:r>
            <a:r>
              <a:rPr kumimoji="0" lang="en-US" sz="800" b="0" i="0" u="none" strike="noStrike" kern="1200" cap="none" spc="0" normalizeH="0" baseline="0" noProof="0" err="1">
                <a:ln>
                  <a:noFill/>
                </a:ln>
                <a:solidFill>
                  <a:srgbClr val="000000">
                    <a:lumMod val="75000"/>
                    <a:lumOff val="25000"/>
                  </a:srgbClr>
                </a:solidFill>
                <a:effectLst/>
                <a:uLnTx/>
                <a:uFillTx/>
                <a:latin typeface="IntelOne Display Light" panose="020B0403020203020204" pitchFamily="34" charset="0"/>
                <a:ea typeface="Calibri" panose="020F0502020204030204" pitchFamily="34" charset="0"/>
                <a:cs typeface="Times New Roman" panose="02020603050405020304" pitchFamily="18" charset="0"/>
              </a:rPr>
              <a:t>cuDNN</a:t>
            </a:r>
            <a:r>
              <a:rPr kumimoji="0" lang="en-US" sz="800" b="0" i="0" u="none" strike="noStrike" kern="1200" cap="none" spc="0" normalizeH="0" baseline="0" noProof="0">
                <a:ln>
                  <a:noFill/>
                </a:ln>
                <a:solidFill>
                  <a:srgbClr val="000000">
                    <a:lumMod val="75000"/>
                    <a:lumOff val="25000"/>
                  </a:srgbClr>
                </a:solidFill>
                <a:effectLst/>
                <a:uLnTx/>
                <a:uFillTx/>
                <a:latin typeface="IntelOne Display Light" panose="020B0403020203020204" pitchFamily="34" charset="0"/>
                <a:ea typeface="Calibri" panose="020F0502020204030204" pitchFamily="34" charset="0"/>
                <a:cs typeface="Times New Roman" panose="02020603050405020304" pitchFamily="18" charset="0"/>
              </a:rPr>
              <a:t> 12.0, Ubuntu 22.04.1. SYCL open source/CLANG compiler switches: -</a:t>
            </a:r>
            <a:r>
              <a:rPr kumimoji="0" lang="en-US" sz="800" b="0" i="0" u="none" strike="noStrike" kern="1200" cap="none" spc="0" normalizeH="0" baseline="0" noProof="0" err="1">
                <a:ln>
                  <a:noFill/>
                </a:ln>
                <a:solidFill>
                  <a:srgbClr val="000000">
                    <a:lumMod val="75000"/>
                    <a:lumOff val="25000"/>
                  </a:srgbClr>
                </a:solidFill>
                <a:effectLst/>
                <a:uLnTx/>
                <a:uFillTx/>
                <a:latin typeface="IntelOne Display Light" panose="020B0403020203020204" pitchFamily="34" charset="0"/>
                <a:ea typeface="Calibri" panose="020F0502020204030204" pitchFamily="34" charset="0"/>
                <a:cs typeface="Times New Roman" panose="02020603050405020304" pitchFamily="18" charset="0"/>
              </a:rPr>
              <a:t>fscycl</a:t>
            </a:r>
            <a:r>
              <a:rPr kumimoji="0" lang="en-US" sz="800" b="0" i="0" u="none" strike="noStrike" kern="1200" cap="none" spc="0" normalizeH="0" baseline="0" noProof="0">
                <a:ln>
                  <a:noFill/>
                </a:ln>
                <a:solidFill>
                  <a:srgbClr val="000000">
                    <a:lumMod val="75000"/>
                    <a:lumOff val="25000"/>
                  </a:srgbClr>
                </a:solidFill>
                <a:effectLst/>
                <a:uLnTx/>
                <a:uFillTx/>
                <a:latin typeface="IntelOne Display Light" panose="020B0403020203020204" pitchFamily="34" charset="0"/>
                <a:ea typeface="Calibri" panose="020F0502020204030204" pitchFamily="34" charset="0"/>
                <a:cs typeface="Times New Roman" panose="02020603050405020304" pitchFamily="18" charset="0"/>
              </a:rPr>
              <a:t>-targets=nvptx64-nvidia-cuda, NVIDIA NVCC compiler switches: -O3 –</a:t>
            </a:r>
            <a:r>
              <a:rPr kumimoji="0" lang="en-US" sz="800" b="0" i="0" u="none" strike="noStrike" kern="1200" cap="none" spc="0" normalizeH="0" baseline="0" noProof="0" err="1">
                <a:ln>
                  <a:noFill/>
                </a:ln>
                <a:solidFill>
                  <a:srgbClr val="000000">
                    <a:lumMod val="75000"/>
                    <a:lumOff val="25000"/>
                  </a:srgbClr>
                </a:solidFill>
                <a:effectLst/>
                <a:uLnTx/>
                <a:uFillTx/>
                <a:latin typeface="IntelOne Display Light" panose="020B0403020203020204" pitchFamily="34" charset="0"/>
                <a:ea typeface="Calibri" panose="020F0502020204030204" pitchFamily="34" charset="0"/>
                <a:cs typeface="Times New Roman" panose="02020603050405020304" pitchFamily="18" charset="0"/>
              </a:rPr>
              <a:t>gencode</a:t>
            </a:r>
            <a:r>
              <a:rPr kumimoji="0" lang="en-US" sz="800" b="0" i="0" u="none" strike="noStrike" kern="1200" cap="none" spc="0" normalizeH="0" baseline="0" noProof="0">
                <a:ln>
                  <a:noFill/>
                </a:ln>
                <a:solidFill>
                  <a:srgbClr val="000000">
                    <a:lumMod val="75000"/>
                    <a:lumOff val="25000"/>
                  </a:srgbClr>
                </a:solidFill>
                <a:effectLst/>
                <a:uLnTx/>
                <a:uFillTx/>
                <a:latin typeface="IntelOne Display Light" panose="020B0403020203020204" pitchFamily="34" charset="0"/>
                <a:ea typeface="Calibri" panose="020F0502020204030204" pitchFamily="34" charset="0"/>
                <a:cs typeface="Times New Roman" panose="02020603050405020304" pitchFamily="18" charset="0"/>
              </a:rPr>
              <a:t> arch=compute_80, code=sm_80. Represented workloads with Intel optimizations.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800" b="0" i="0" u="none" strike="noStrike" kern="1200" cap="none" spc="0" normalizeH="0" baseline="0" noProof="0">
                <a:ln>
                  <a:noFill/>
                </a:ln>
                <a:solidFill>
                  <a:srgbClr val="000000">
                    <a:lumMod val="75000"/>
                    <a:lumOff val="25000"/>
                  </a:srgbClr>
                </a:solidFill>
                <a:effectLst/>
                <a:uLnTx/>
                <a:uFillTx/>
                <a:latin typeface="IntelOne Display Light" panose="020B0403020203020204" pitchFamily="34" charset="0"/>
                <a:ea typeface="Calibri" panose="020F0502020204030204" pitchFamily="34" charset="0"/>
                <a:cs typeface="Times New Roman" panose="02020603050405020304" pitchFamily="18" charset="0"/>
              </a:rPr>
              <a:t>Performance results are based on testing as of dates shown in configurations and may not reflect all publicly available updates. See configuration disclosure for details.  No product or component can be absolutely secure.</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800" b="0" i="0" u="none" strike="noStrike" kern="1200" cap="none" spc="0" normalizeH="0" baseline="0" noProof="0">
                <a:ln>
                  <a:noFill/>
                </a:ln>
                <a:solidFill>
                  <a:srgbClr val="000000">
                    <a:lumMod val="75000"/>
                    <a:lumOff val="25000"/>
                  </a:srgbClr>
                </a:solidFill>
                <a:effectLst/>
                <a:uLnTx/>
                <a:uFillTx/>
                <a:latin typeface="IntelOne Display Light" panose="020B0403020203020204" pitchFamily="34" charset="0"/>
                <a:ea typeface="Calibri" panose="020F0502020204030204" pitchFamily="34" charset="0"/>
                <a:cs typeface="Times New Roman" panose="02020603050405020304" pitchFamily="18" charset="0"/>
              </a:rPr>
              <a:t>Performance varies by use, configuration, and other factors. Learn more at </a:t>
            </a:r>
            <a:r>
              <a:rPr kumimoji="0" lang="en-US" sz="800" b="0" i="0" u="sng" strike="noStrike" kern="1200" cap="none" spc="0" normalizeH="0" baseline="0" noProof="0">
                <a:ln>
                  <a:noFill/>
                </a:ln>
                <a:solidFill>
                  <a:srgbClr val="0563C1"/>
                </a:solidFill>
                <a:effectLst/>
                <a:uLnTx/>
                <a:uFillTx/>
                <a:latin typeface="IntelOne Display Light" panose="020B0403020203020204" pitchFamily="34" charset="0"/>
                <a:ea typeface="Calibri" panose="020F0502020204030204" pitchFamily="34" charset="0"/>
                <a:cs typeface="Times New Roman" panose="02020603050405020304" pitchFamily="18" charset="0"/>
                <a:hlinkClick r:id="rId3"/>
              </a:rPr>
              <a:t>www.Intel.com/PerformanceIndex</a:t>
            </a:r>
            <a:r>
              <a:rPr kumimoji="0" lang="en-US" sz="800" b="0" i="0" u="none" strike="noStrike" kern="1200" cap="none" spc="0" normalizeH="0" baseline="0" noProof="0">
                <a:ln>
                  <a:noFill/>
                </a:ln>
                <a:solidFill>
                  <a:srgbClr val="000000"/>
                </a:solidFill>
                <a:effectLst/>
                <a:uLnTx/>
                <a:uFillTx/>
                <a:latin typeface="IntelOne Display Light" panose="020B0403020203020204" pitchFamily="34" charset="0"/>
                <a:ea typeface="Calibri" panose="020F0502020204030204" pitchFamily="34" charset="0"/>
                <a:cs typeface="Times New Roman" panose="02020603050405020304" pitchFamily="18" charset="0"/>
              </a:rPr>
              <a:t>. </a:t>
            </a:r>
            <a:r>
              <a:rPr kumimoji="0" lang="en-US" sz="800" b="0" i="0" u="none" strike="noStrike" kern="1200" cap="none" spc="0" normalizeH="0" baseline="0" noProof="0">
                <a:ln>
                  <a:noFill/>
                </a:ln>
                <a:solidFill>
                  <a:srgbClr val="000000">
                    <a:lumMod val="75000"/>
                    <a:lumOff val="25000"/>
                  </a:srgbClr>
                </a:solidFill>
                <a:effectLst/>
                <a:uLnTx/>
                <a:uFillTx/>
                <a:latin typeface="IntelOne Display Light" panose="020B0403020203020204" pitchFamily="34" charset="0"/>
                <a:ea typeface="Calibri" panose="020F0502020204030204" pitchFamily="34" charset="0"/>
                <a:cs typeface="Times New Roman" panose="02020603050405020304" pitchFamily="18" charset="0"/>
              </a:rPr>
              <a:t>Your costs and results may vary. </a:t>
            </a:r>
          </a:p>
        </p:txBody>
      </p:sp>
      <p:sp>
        <p:nvSpPr>
          <p:cNvPr id="14" name="TextBox 13">
            <a:extLst>
              <a:ext uri="{FF2B5EF4-FFF2-40B4-BE49-F238E27FC236}">
                <a16:creationId xmlns:a16="http://schemas.microsoft.com/office/drawing/2014/main" id="{4E9E0D99-706B-7FDB-6D45-2E3917CDF588}"/>
              </a:ext>
            </a:extLst>
          </p:cNvPr>
          <p:cNvSpPr txBox="1"/>
          <p:nvPr/>
        </p:nvSpPr>
        <p:spPr>
          <a:xfrm>
            <a:off x="8463834" y="4810378"/>
            <a:ext cx="2835713" cy="246221"/>
          </a:xfrm>
          <a:prstGeom prst="rect">
            <a:avLst/>
          </a:prstGeom>
          <a:noFill/>
          <a:ln w="12700" cap="flat">
            <a:noFill/>
            <a:miter lim="400000"/>
          </a:ln>
          <a:effectLst/>
          <a:sp3d/>
        </p:spPr>
        <p:txBody>
          <a:bodyPr rot="0" spcFirstLastPara="1" vertOverflow="overflow" horzOverflow="overflow" vert="horz" wrap="none" lIns="0" tIns="0" rIns="0" bIns="0" numCol="1" spcCol="38100" rtlCol="0" anchor="t" anchorCtr="0">
            <a:spAutoFit/>
          </a:body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lumMod val="75000"/>
                    <a:lumOff val="25000"/>
                  </a:srgbClr>
                </a:solidFill>
                <a:effectLst/>
                <a:uLnTx/>
                <a:uFillTx/>
                <a:latin typeface="Intel Clear"/>
                <a:cs typeface="Arial"/>
                <a:sym typeface="Helvetica Neue"/>
              </a:rPr>
              <a:t>^ </a:t>
            </a:r>
            <a:r>
              <a:rPr kumimoji="0" lang="en-US" sz="800" b="0" i="0" u="none" strike="noStrike" kern="0" cap="none" spc="0" normalizeH="0" baseline="0" noProof="0" err="1">
                <a:ln>
                  <a:noFill/>
                </a:ln>
                <a:solidFill>
                  <a:srgbClr val="000000">
                    <a:lumMod val="75000"/>
                    <a:lumOff val="25000"/>
                  </a:srgbClr>
                </a:solidFill>
                <a:effectLst/>
                <a:uLnTx/>
                <a:uFillTx/>
                <a:latin typeface="Intel Clear"/>
                <a:cs typeface="Arial"/>
                <a:sym typeface="Helvetica Neue"/>
              </a:rPr>
              <a:t>CudaSift</a:t>
            </a:r>
            <a:r>
              <a:rPr kumimoji="0" lang="en-US" sz="800" b="0" i="0" u="none" strike="noStrike" kern="0" cap="none" spc="0" normalizeH="0" baseline="0" noProof="0">
                <a:ln>
                  <a:noFill/>
                </a:ln>
                <a:solidFill>
                  <a:srgbClr val="000000">
                    <a:lumMod val="75000"/>
                    <a:lumOff val="25000"/>
                  </a:srgbClr>
                </a:solidFill>
                <a:effectLst/>
                <a:uLnTx/>
                <a:uFillTx/>
                <a:latin typeface="Intel Clear"/>
                <a:cs typeface="Arial"/>
                <a:sym typeface="Helvetica Neue"/>
              </a:rPr>
              <a:t>: higher SYCL perf. - efficient parallel computations</a:t>
            </a:r>
          </a:p>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lumMod val="75000"/>
                    <a:lumOff val="25000"/>
                  </a:srgbClr>
                </a:solidFill>
                <a:effectLst/>
                <a:uLnTx/>
                <a:uFillTx/>
                <a:latin typeface="Intel Clear"/>
                <a:cs typeface="Arial"/>
                <a:sym typeface="Helvetica Neue"/>
              </a:rPr>
              <a:t>^ DL-</a:t>
            </a:r>
            <a:r>
              <a:rPr kumimoji="0" lang="en-US" sz="800" b="0" i="0" u="none" strike="noStrike" kern="0" cap="none" spc="0" normalizeH="0" baseline="0" noProof="0" err="1">
                <a:ln>
                  <a:noFill/>
                </a:ln>
                <a:solidFill>
                  <a:srgbClr val="000000">
                    <a:lumMod val="75000"/>
                    <a:lumOff val="25000"/>
                  </a:srgbClr>
                </a:solidFill>
                <a:effectLst/>
                <a:uLnTx/>
                <a:uFillTx/>
                <a:latin typeface="Intel Clear"/>
                <a:cs typeface="Arial"/>
                <a:sym typeface="Helvetica Neue"/>
              </a:rPr>
              <a:t>Mnist</a:t>
            </a:r>
            <a:r>
              <a:rPr kumimoji="0" lang="en-US" sz="800" b="0" i="0" u="none" strike="noStrike" kern="0" cap="none" spc="0" normalizeH="0" baseline="0" noProof="0">
                <a:ln>
                  <a:noFill/>
                </a:ln>
                <a:solidFill>
                  <a:srgbClr val="000000">
                    <a:lumMod val="75000"/>
                    <a:lumOff val="25000"/>
                  </a:srgbClr>
                </a:solidFill>
                <a:effectLst/>
                <a:uLnTx/>
                <a:uFillTx/>
                <a:latin typeface="Intel Clear"/>
                <a:cs typeface="Arial"/>
                <a:sym typeface="Helvetica Neue"/>
              </a:rPr>
              <a:t>: lower SYCL perf. - not yet fully optimized</a:t>
            </a:r>
          </a:p>
        </p:txBody>
      </p:sp>
    </p:spTree>
    <p:extLst>
      <p:ext uri="{BB962C8B-B14F-4D97-AF65-F5344CB8AC3E}">
        <p14:creationId xmlns:p14="http://schemas.microsoft.com/office/powerpoint/2010/main" val="10628771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07B34-D54F-4ECE-A26A-56F41EC36868}"/>
              </a:ext>
            </a:extLst>
          </p:cNvPr>
          <p:cNvSpPr>
            <a:spLocks noGrp="1"/>
          </p:cNvSpPr>
          <p:nvPr>
            <p:ph type="title"/>
          </p:nvPr>
        </p:nvSpPr>
        <p:spPr/>
        <p:txBody>
          <a:bodyPr/>
          <a:lstStyle/>
          <a:p>
            <a:r>
              <a:rPr lang="en-US"/>
              <a:t>On AMD GPU – SYCL Provides Comparable </a:t>
            </a:r>
            <a:br>
              <a:rPr lang="en-US"/>
            </a:br>
            <a:r>
              <a:rPr lang="en-US"/>
              <a:t>Performance to HIP</a:t>
            </a:r>
          </a:p>
        </p:txBody>
      </p:sp>
      <p:graphicFrame>
        <p:nvGraphicFramePr>
          <p:cNvPr id="9" name="Chart 8">
            <a:extLst>
              <a:ext uri="{FF2B5EF4-FFF2-40B4-BE49-F238E27FC236}">
                <a16:creationId xmlns:a16="http://schemas.microsoft.com/office/drawing/2014/main" id="{65A26831-4FEA-CC4F-AE24-170D90649901}"/>
              </a:ext>
            </a:extLst>
          </p:cNvPr>
          <p:cNvGraphicFramePr>
            <a:graphicFrameLocks/>
          </p:cNvGraphicFramePr>
          <p:nvPr/>
        </p:nvGraphicFramePr>
        <p:xfrm>
          <a:off x="627233" y="1251751"/>
          <a:ext cx="11117923" cy="3867004"/>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AB7E2B1-A991-F603-C1A8-A05F79FE8B20}"/>
              </a:ext>
            </a:extLst>
          </p:cNvPr>
          <p:cNvSpPr/>
          <p:nvPr/>
        </p:nvSpPr>
        <p:spPr>
          <a:xfrm>
            <a:off x="446844" y="5211700"/>
            <a:ext cx="11010816" cy="118455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800" b="1" i="0" u="none" strike="noStrike" kern="1200" cap="none" spc="0" normalizeH="0" baseline="0" noProof="0">
                <a:ln>
                  <a:noFill/>
                </a:ln>
                <a:solidFill>
                  <a:srgbClr val="000000">
                    <a:lumMod val="75000"/>
                    <a:lumOff val="25000"/>
                  </a:srgbClr>
                </a:solidFill>
                <a:effectLst/>
                <a:uLnTx/>
                <a:uFillTx/>
                <a:latin typeface="IntelOne Text" panose="020B0503020203020204" pitchFamily="34" charset="0"/>
                <a:ea typeface="Calibri" panose="020F0502020204030204" pitchFamily="34" charset="0"/>
                <a:cs typeface="Times New Roman" panose="02020603050405020304" pitchFamily="18" charset="0"/>
              </a:rPr>
              <a:t>Testing Date:</a:t>
            </a:r>
            <a:r>
              <a:rPr kumimoji="0" lang="en-US" sz="800" b="1"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800" b="0" i="0" u="none" strike="noStrike" kern="1200" cap="none" spc="0" normalizeH="0" baseline="0" noProof="0">
                <a:ln>
                  <a:noFill/>
                </a:ln>
                <a:solidFill>
                  <a:srgbClr val="000000">
                    <a:lumMod val="75000"/>
                    <a:lumOff val="25000"/>
                  </a:srgbClr>
                </a:solidFill>
                <a:effectLst/>
                <a:uLnTx/>
                <a:uFillTx/>
                <a:latin typeface="IntelOne Display Light" panose="020B0403020203020204" pitchFamily="34" charset="0"/>
                <a:ea typeface="Calibri" panose="020F0502020204030204" pitchFamily="34" charset="0"/>
                <a:cs typeface="Times New Roman" panose="02020603050405020304" pitchFamily="18" charset="0"/>
              </a:rPr>
              <a:t>Performance results are </a:t>
            </a:r>
            <a:r>
              <a:rPr kumimoji="0" lang="en-US" sz="800" b="1" i="0" u="none" strike="noStrike" kern="1200" cap="none" spc="0" normalizeH="0" baseline="0" noProof="0">
                <a:ln>
                  <a:noFill/>
                </a:ln>
                <a:solidFill>
                  <a:srgbClr val="000000">
                    <a:lumMod val="75000"/>
                    <a:lumOff val="25000"/>
                  </a:srgbClr>
                </a:solidFill>
                <a:effectLst/>
                <a:uLnTx/>
                <a:uFillTx/>
                <a:latin typeface="IntelOne Display Light" panose="020B0403020203020204" pitchFamily="34" charset="0"/>
                <a:ea typeface="Calibri" panose="020F0502020204030204" pitchFamily="34" charset="0"/>
                <a:cs typeface="Times New Roman" panose="02020603050405020304" pitchFamily="18" charset="0"/>
              </a:rPr>
              <a:t>based on testing by Intel as of April 15, 2023 </a:t>
            </a:r>
            <a:r>
              <a:rPr kumimoji="0" lang="en-US" sz="800" b="0" i="0" u="none" strike="noStrike" kern="1200" cap="none" spc="0" normalizeH="0" baseline="0" noProof="0">
                <a:ln>
                  <a:noFill/>
                </a:ln>
                <a:solidFill>
                  <a:srgbClr val="000000">
                    <a:lumMod val="75000"/>
                    <a:lumOff val="25000"/>
                  </a:srgbClr>
                </a:solidFill>
                <a:effectLst/>
                <a:uLnTx/>
                <a:uFillTx/>
                <a:latin typeface="IntelOne Display Light" panose="020B0403020203020204" pitchFamily="34" charset="0"/>
                <a:ea typeface="Calibri" panose="020F0502020204030204" pitchFamily="34" charset="0"/>
                <a:cs typeface="Times New Roman" panose="02020603050405020304" pitchFamily="18" charset="0"/>
              </a:rPr>
              <a:t>and may not reflect all publicly available updates.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800" b="1" i="0" u="none" strike="noStrike" kern="1200" cap="none" spc="0" normalizeH="0" baseline="0" noProof="0">
                <a:ln>
                  <a:noFill/>
                </a:ln>
                <a:solidFill>
                  <a:srgbClr val="000000">
                    <a:lumMod val="75000"/>
                    <a:lumOff val="25000"/>
                  </a:srgbClr>
                </a:solidFill>
                <a:effectLst/>
                <a:uLnTx/>
                <a:uFillTx/>
                <a:latin typeface="IntelOne Text" panose="020B0503020203020204" pitchFamily="34" charset="0"/>
                <a:ea typeface="Calibri" panose="020F0502020204030204" pitchFamily="34" charset="0"/>
                <a:cs typeface="Times New Roman" panose="02020603050405020304" pitchFamily="18" charset="0"/>
              </a:rPr>
              <a:t>Configuration Details and Workload Setup:</a:t>
            </a:r>
            <a:r>
              <a:rPr kumimoji="0" lang="en-US" sz="800" b="0"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800" b="0" i="0" u="none" strike="noStrike" kern="1200" cap="none" spc="0" normalizeH="0" baseline="0" noProof="0">
                <a:ln>
                  <a:noFill/>
                </a:ln>
                <a:solidFill>
                  <a:srgbClr val="000000">
                    <a:lumMod val="75000"/>
                    <a:lumOff val="25000"/>
                  </a:srgbClr>
                </a:solidFill>
                <a:effectLst/>
                <a:uLnTx/>
                <a:uFillTx/>
                <a:latin typeface="IntelOne Display Light" panose="020B0403020203020204" pitchFamily="34" charset="0"/>
                <a:ea typeface="Calibri" panose="020F0502020204030204" pitchFamily="34" charset="0"/>
                <a:cs typeface="Times New Roman" panose="02020603050405020304" pitchFamily="18" charset="0"/>
              </a:rPr>
              <a:t>AMD EPYC 7313 CPU @ 3.0GHz, 2 socket, AMD Simultaneous Multi-Threading Off, AMD Precision Boost Enabled, 512GB DDR4, </a:t>
            </a:r>
            <a:r>
              <a:rPr kumimoji="0" lang="en-US" sz="800" b="0" i="0" u="none" strike="noStrike" kern="1200" cap="none" spc="0" normalizeH="0" baseline="0" noProof="0" err="1">
                <a:ln>
                  <a:noFill/>
                </a:ln>
                <a:solidFill>
                  <a:srgbClr val="000000">
                    <a:lumMod val="75000"/>
                    <a:lumOff val="25000"/>
                  </a:srgbClr>
                </a:solidFill>
                <a:effectLst/>
                <a:uLnTx/>
                <a:uFillTx/>
                <a:latin typeface="IntelOne Display Light" panose="020B0403020203020204" pitchFamily="34" charset="0"/>
                <a:ea typeface="Calibri" panose="020F0502020204030204" pitchFamily="34" charset="0"/>
                <a:cs typeface="Times New Roman" panose="02020603050405020304" pitchFamily="18" charset="0"/>
              </a:rPr>
              <a:t>ucode</a:t>
            </a:r>
            <a:r>
              <a:rPr kumimoji="0" lang="en-US" sz="800" b="0" i="0" u="none" strike="noStrike" kern="1200" cap="none" spc="0" normalizeH="0" baseline="0" noProof="0">
                <a:ln>
                  <a:noFill/>
                </a:ln>
                <a:solidFill>
                  <a:srgbClr val="000000">
                    <a:lumMod val="75000"/>
                    <a:lumOff val="25000"/>
                  </a:srgbClr>
                </a:solidFill>
                <a:effectLst/>
                <a:uLnTx/>
                <a:uFillTx/>
                <a:latin typeface="IntelOne Display Light" panose="020B0403020203020204" pitchFamily="34" charset="0"/>
                <a:ea typeface="Calibri" panose="020F0502020204030204" pitchFamily="34" charset="0"/>
                <a:cs typeface="Times New Roman" panose="02020603050405020304" pitchFamily="18" charset="0"/>
              </a:rPr>
              <a:t> 0xa001144. GPU: AMD Instinct MI250 OAM, 128GB GPU memory. Software: SYCL open source/CLANG 17.0.0, AMD </a:t>
            </a:r>
            <a:r>
              <a:rPr kumimoji="0" lang="en-US" sz="800" b="0" i="0" u="none" strike="noStrike" kern="1200" cap="none" spc="0" normalizeH="0" baseline="0" noProof="0" err="1">
                <a:ln>
                  <a:noFill/>
                </a:ln>
                <a:solidFill>
                  <a:srgbClr val="000000">
                    <a:lumMod val="75000"/>
                    <a:lumOff val="25000"/>
                  </a:srgbClr>
                </a:solidFill>
                <a:effectLst/>
                <a:uLnTx/>
                <a:uFillTx/>
                <a:latin typeface="IntelOne Display Light" panose="020B0403020203020204" pitchFamily="34" charset="0"/>
                <a:ea typeface="Calibri" panose="020F0502020204030204" pitchFamily="34" charset="0"/>
                <a:cs typeface="Times New Roman" panose="02020603050405020304" pitchFamily="18" charset="0"/>
              </a:rPr>
              <a:t>RoCm</a:t>
            </a:r>
            <a:r>
              <a:rPr kumimoji="0" lang="en-US" sz="800" b="0" i="0" u="none" strike="noStrike" kern="1200" cap="none" spc="0" normalizeH="0" baseline="0" noProof="0">
                <a:ln>
                  <a:noFill/>
                </a:ln>
                <a:solidFill>
                  <a:srgbClr val="000000">
                    <a:lumMod val="75000"/>
                    <a:lumOff val="25000"/>
                  </a:srgbClr>
                </a:solidFill>
                <a:effectLst/>
                <a:uLnTx/>
                <a:uFillTx/>
                <a:latin typeface="IntelOne Display Light" panose="020B0403020203020204" pitchFamily="34" charset="0"/>
                <a:ea typeface="Calibri" panose="020F0502020204030204" pitchFamily="34" charset="0"/>
                <a:cs typeface="Times New Roman" panose="02020603050405020304" pitchFamily="18" charset="0"/>
              </a:rPr>
              <a:t> 5.3.0 with roc-5.3.0 22362, </a:t>
            </a:r>
            <a:r>
              <a:rPr kumimoji="0" lang="en-US" sz="800" b="0" i="0" u="none" strike="noStrike" kern="1200" cap="none" spc="0" normalizeH="0" baseline="0" noProof="0" err="1">
                <a:ln>
                  <a:noFill/>
                </a:ln>
                <a:solidFill>
                  <a:srgbClr val="000000">
                    <a:lumMod val="75000"/>
                    <a:lumOff val="25000"/>
                  </a:srgbClr>
                </a:solidFill>
                <a:effectLst/>
                <a:uLnTx/>
                <a:uFillTx/>
                <a:latin typeface="IntelOne Display Light" panose="020B0403020203020204" pitchFamily="34" charset="0"/>
                <a:ea typeface="Calibri" panose="020F0502020204030204" pitchFamily="34" charset="0"/>
                <a:cs typeface="Times New Roman" panose="02020603050405020304" pitchFamily="18" charset="0"/>
              </a:rPr>
              <a:t>hipSolver</a:t>
            </a:r>
            <a:r>
              <a:rPr kumimoji="0" lang="en-US" sz="800" b="0" i="0" u="none" strike="noStrike" kern="1200" cap="none" spc="0" normalizeH="0" baseline="0" noProof="0">
                <a:ln>
                  <a:noFill/>
                </a:ln>
                <a:solidFill>
                  <a:srgbClr val="000000">
                    <a:lumMod val="75000"/>
                    <a:lumOff val="25000"/>
                  </a:srgbClr>
                </a:solidFill>
                <a:effectLst/>
                <a:uLnTx/>
                <a:uFillTx/>
                <a:latin typeface="IntelOne Display Light" panose="020B0403020203020204" pitchFamily="34" charset="0"/>
                <a:ea typeface="Calibri" panose="020F0502020204030204" pitchFamily="34" charset="0"/>
                <a:cs typeface="Times New Roman" panose="02020603050405020304" pitchFamily="18" charset="0"/>
              </a:rPr>
              <a:t> 5.3.0, </a:t>
            </a:r>
            <a:r>
              <a:rPr kumimoji="0" lang="en-US" sz="800" b="0" i="0" u="none" strike="noStrike" kern="1200" cap="none" spc="0" normalizeH="0" baseline="0" noProof="0" err="1">
                <a:ln>
                  <a:noFill/>
                </a:ln>
                <a:solidFill>
                  <a:srgbClr val="000000">
                    <a:lumMod val="75000"/>
                    <a:lumOff val="25000"/>
                  </a:srgbClr>
                </a:solidFill>
                <a:effectLst/>
                <a:uLnTx/>
                <a:uFillTx/>
                <a:latin typeface="IntelOne Display Light" panose="020B0403020203020204" pitchFamily="34" charset="0"/>
                <a:ea typeface="Calibri" panose="020F0502020204030204" pitchFamily="34" charset="0"/>
                <a:cs typeface="Times New Roman" panose="02020603050405020304" pitchFamily="18" charset="0"/>
              </a:rPr>
              <a:t>rocBLAS</a:t>
            </a:r>
            <a:r>
              <a:rPr kumimoji="0" lang="en-US" sz="800" b="0" i="0" u="none" strike="noStrike" kern="1200" cap="none" spc="0" normalizeH="0" baseline="0" noProof="0">
                <a:ln>
                  <a:noFill/>
                </a:ln>
                <a:solidFill>
                  <a:srgbClr val="000000">
                    <a:lumMod val="75000"/>
                    <a:lumOff val="25000"/>
                  </a:srgbClr>
                </a:solidFill>
                <a:effectLst/>
                <a:uLnTx/>
                <a:uFillTx/>
                <a:latin typeface="IntelOne Display Light" panose="020B0403020203020204" pitchFamily="34" charset="0"/>
                <a:ea typeface="Calibri" panose="020F0502020204030204" pitchFamily="34" charset="0"/>
                <a:cs typeface="Times New Roman" panose="02020603050405020304" pitchFamily="18" charset="0"/>
              </a:rPr>
              <a:t> 5.3.0, Ubuntu 20.04.4. SYCL open source/CLANG compiler switches: -O3 -</a:t>
            </a:r>
            <a:r>
              <a:rPr kumimoji="0" lang="en-US" sz="800" b="0" i="0" u="none" strike="noStrike" kern="1200" cap="none" spc="0" normalizeH="0" baseline="0" noProof="0" err="1">
                <a:ln>
                  <a:noFill/>
                </a:ln>
                <a:solidFill>
                  <a:srgbClr val="000000">
                    <a:lumMod val="75000"/>
                    <a:lumOff val="25000"/>
                  </a:srgbClr>
                </a:solidFill>
                <a:effectLst/>
                <a:uLnTx/>
                <a:uFillTx/>
                <a:latin typeface="IntelOne Display Light" panose="020B0403020203020204" pitchFamily="34" charset="0"/>
                <a:ea typeface="Calibri" panose="020F0502020204030204" pitchFamily="34" charset="0"/>
                <a:cs typeface="Times New Roman" panose="02020603050405020304" pitchFamily="18" charset="0"/>
              </a:rPr>
              <a:t>fsycl</a:t>
            </a:r>
            <a:r>
              <a:rPr kumimoji="0" lang="en-US" sz="800" b="0" i="0" u="none" strike="noStrike" kern="1200" cap="none" spc="0" normalizeH="0" baseline="0" noProof="0">
                <a:ln>
                  <a:noFill/>
                </a:ln>
                <a:solidFill>
                  <a:srgbClr val="000000">
                    <a:lumMod val="75000"/>
                    <a:lumOff val="25000"/>
                  </a:srgbClr>
                </a:solidFill>
                <a:effectLst/>
                <a:uLnTx/>
                <a:uFillTx/>
                <a:latin typeface="IntelOne Display Light" panose="020B0403020203020204" pitchFamily="34" charset="0"/>
                <a:ea typeface="Calibri" panose="020F0502020204030204" pitchFamily="34" charset="0"/>
                <a:cs typeface="Times New Roman" panose="02020603050405020304" pitchFamily="18" charset="0"/>
              </a:rPr>
              <a:t>  -</a:t>
            </a:r>
            <a:r>
              <a:rPr kumimoji="0" lang="en-US" sz="800" b="0" i="0" u="none" strike="noStrike" kern="1200" cap="none" spc="0" normalizeH="0" baseline="0" noProof="0" err="1">
                <a:ln>
                  <a:noFill/>
                </a:ln>
                <a:solidFill>
                  <a:srgbClr val="000000">
                    <a:lumMod val="75000"/>
                    <a:lumOff val="25000"/>
                  </a:srgbClr>
                </a:solidFill>
                <a:effectLst/>
                <a:uLnTx/>
                <a:uFillTx/>
                <a:latin typeface="IntelOne Display Light" panose="020B0403020203020204" pitchFamily="34" charset="0"/>
                <a:ea typeface="Calibri" panose="020F0502020204030204" pitchFamily="34" charset="0"/>
                <a:cs typeface="Times New Roman" panose="02020603050405020304" pitchFamily="18" charset="0"/>
              </a:rPr>
              <a:t>fsycl</a:t>
            </a:r>
            <a:r>
              <a:rPr kumimoji="0" lang="en-US" sz="800" b="0" i="0" u="none" strike="noStrike" kern="1200" cap="none" spc="0" normalizeH="0" baseline="0" noProof="0">
                <a:ln>
                  <a:noFill/>
                </a:ln>
                <a:solidFill>
                  <a:srgbClr val="000000">
                    <a:lumMod val="75000"/>
                    <a:lumOff val="25000"/>
                  </a:srgbClr>
                </a:solidFill>
                <a:effectLst/>
                <a:uLnTx/>
                <a:uFillTx/>
                <a:latin typeface="IntelOne Display Light" panose="020B0403020203020204" pitchFamily="34" charset="0"/>
                <a:ea typeface="Calibri" panose="020F0502020204030204" pitchFamily="34" charset="0"/>
                <a:cs typeface="Times New Roman" panose="02020603050405020304" pitchFamily="18" charset="0"/>
              </a:rPr>
              <a:t>-targets=</a:t>
            </a:r>
            <a:r>
              <a:rPr kumimoji="0" lang="en-US" sz="800" b="0" i="0" u="none" strike="noStrike" kern="1200" cap="none" spc="0" normalizeH="0" baseline="0" noProof="0" err="1">
                <a:ln>
                  <a:noFill/>
                </a:ln>
                <a:solidFill>
                  <a:srgbClr val="000000">
                    <a:lumMod val="75000"/>
                    <a:lumOff val="25000"/>
                  </a:srgbClr>
                </a:solidFill>
                <a:effectLst/>
                <a:uLnTx/>
                <a:uFillTx/>
                <a:latin typeface="IntelOne Display Light" panose="020B0403020203020204" pitchFamily="34" charset="0"/>
                <a:ea typeface="Calibri" panose="020F0502020204030204" pitchFamily="34" charset="0"/>
                <a:cs typeface="Times New Roman" panose="02020603050405020304" pitchFamily="18" charset="0"/>
              </a:rPr>
              <a:t>amdgcn-amd-amdhsa</a:t>
            </a:r>
            <a:r>
              <a:rPr kumimoji="0" lang="en-US" sz="800" b="0" i="0" u="none" strike="noStrike" kern="1200" cap="none" spc="0" normalizeH="0" baseline="0" noProof="0">
                <a:ln>
                  <a:noFill/>
                </a:ln>
                <a:solidFill>
                  <a:srgbClr val="000000">
                    <a:lumMod val="75000"/>
                    <a:lumOff val="25000"/>
                  </a:srgbClr>
                </a:solidFill>
                <a:effectLst/>
                <a:uLnTx/>
                <a:uFillTx/>
                <a:latin typeface="IntelOne Display Light" panose="020B0403020203020204" pitchFamily="34" charset="0"/>
                <a:ea typeface="Calibri" panose="020F0502020204030204" pitchFamily="34" charset="0"/>
                <a:cs typeface="Times New Roman" panose="02020603050405020304" pitchFamily="18" charset="0"/>
              </a:rPr>
              <a:t> -</a:t>
            </a:r>
            <a:r>
              <a:rPr kumimoji="0" lang="en-US" sz="800" b="0" i="0" u="none" strike="noStrike" kern="1200" cap="none" spc="0" normalizeH="0" baseline="0" noProof="0" err="1">
                <a:ln>
                  <a:noFill/>
                </a:ln>
                <a:solidFill>
                  <a:srgbClr val="000000">
                    <a:lumMod val="75000"/>
                    <a:lumOff val="25000"/>
                  </a:srgbClr>
                </a:solidFill>
                <a:effectLst/>
                <a:uLnTx/>
                <a:uFillTx/>
                <a:latin typeface="IntelOne Display Light" panose="020B0403020203020204" pitchFamily="34" charset="0"/>
                <a:ea typeface="Calibri" panose="020F0502020204030204" pitchFamily="34" charset="0"/>
                <a:cs typeface="Times New Roman" panose="02020603050405020304" pitchFamily="18" charset="0"/>
              </a:rPr>
              <a:t>Xsycl</a:t>
            </a:r>
            <a:r>
              <a:rPr kumimoji="0" lang="en-US" sz="800" b="0" i="0" u="none" strike="noStrike" kern="1200" cap="none" spc="0" normalizeH="0" baseline="0" noProof="0">
                <a:ln>
                  <a:noFill/>
                </a:ln>
                <a:solidFill>
                  <a:srgbClr val="000000">
                    <a:lumMod val="75000"/>
                    <a:lumOff val="25000"/>
                  </a:srgbClr>
                </a:solidFill>
                <a:effectLst/>
                <a:uLnTx/>
                <a:uFillTx/>
                <a:latin typeface="IntelOne Display Light" panose="020B0403020203020204" pitchFamily="34" charset="0"/>
                <a:ea typeface="Calibri" panose="020F0502020204030204" pitchFamily="34" charset="0"/>
                <a:cs typeface="Times New Roman" panose="02020603050405020304" pitchFamily="18" charset="0"/>
              </a:rPr>
              <a:t>-target-backend --offload-arch=gfx90a, AMD-</a:t>
            </a:r>
            <a:r>
              <a:rPr kumimoji="0" lang="en-US" sz="800" b="0" i="0" u="none" strike="noStrike" kern="1200" cap="none" spc="0" normalizeH="0" baseline="0" noProof="0" err="1">
                <a:ln>
                  <a:noFill/>
                </a:ln>
                <a:solidFill>
                  <a:srgbClr val="000000">
                    <a:lumMod val="75000"/>
                    <a:lumOff val="25000"/>
                  </a:srgbClr>
                </a:solidFill>
                <a:effectLst/>
                <a:uLnTx/>
                <a:uFillTx/>
                <a:latin typeface="IntelOne Display Light" panose="020B0403020203020204" pitchFamily="34" charset="0"/>
                <a:ea typeface="Calibri" panose="020F0502020204030204" pitchFamily="34" charset="0"/>
                <a:cs typeface="Times New Roman" panose="02020603050405020304" pitchFamily="18" charset="0"/>
              </a:rPr>
              <a:t>ROCm</a:t>
            </a:r>
            <a:r>
              <a:rPr kumimoji="0" lang="en-US" sz="800" b="0" i="0" u="none" strike="noStrike" kern="1200" cap="none" spc="0" normalizeH="0" baseline="0" noProof="0">
                <a:ln>
                  <a:noFill/>
                </a:ln>
                <a:solidFill>
                  <a:srgbClr val="000000">
                    <a:lumMod val="75000"/>
                    <a:lumOff val="25000"/>
                  </a:srgbClr>
                </a:solidFill>
                <a:effectLst/>
                <a:uLnTx/>
                <a:uFillTx/>
                <a:latin typeface="IntelOne Display Light" panose="020B0403020203020204" pitchFamily="34" charset="0"/>
                <a:ea typeface="Calibri" panose="020F0502020204030204" pitchFamily="34" charset="0"/>
                <a:cs typeface="Times New Roman" panose="02020603050405020304" pitchFamily="18" charset="0"/>
              </a:rPr>
              <a:t> compiler switches: -O3. Represented workloads with Intel optimizations.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800" b="0" i="0" u="none" strike="noStrike" kern="1200" cap="none" spc="0" normalizeH="0" baseline="0" noProof="0">
                <a:ln>
                  <a:noFill/>
                </a:ln>
                <a:solidFill>
                  <a:srgbClr val="000000">
                    <a:lumMod val="75000"/>
                    <a:lumOff val="25000"/>
                  </a:srgbClr>
                </a:solidFill>
                <a:effectLst/>
                <a:uLnTx/>
                <a:uFillTx/>
                <a:latin typeface="IntelOne Display Light" panose="020B0403020203020204" pitchFamily="34" charset="0"/>
                <a:ea typeface="Calibri" panose="020F0502020204030204" pitchFamily="34" charset="0"/>
                <a:cs typeface="Times New Roman" panose="02020603050405020304" pitchFamily="18" charset="0"/>
              </a:rPr>
              <a:t>Performance results are based on testing as of dates shown in configurations and may not reflect all publicly available updates. See configuration disclosure for details.  No product or component can be absolutely secure.</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800" b="0" i="0" u="none" strike="noStrike" kern="1200" cap="none" spc="0" normalizeH="0" baseline="0" noProof="0">
                <a:ln>
                  <a:noFill/>
                </a:ln>
                <a:solidFill>
                  <a:srgbClr val="000000">
                    <a:lumMod val="75000"/>
                    <a:lumOff val="25000"/>
                  </a:srgbClr>
                </a:solidFill>
                <a:effectLst/>
                <a:uLnTx/>
                <a:uFillTx/>
                <a:latin typeface="IntelOne Display Light" panose="020B0403020203020204" pitchFamily="34" charset="0"/>
                <a:ea typeface="Calibri" panose="020F0502020204030204" pitchFamily="34" charset="0"/>
                <a:cs typeface="Times New Roman" panose="02020603050405020304" pitchFamily="18" charset="0"/>
              </a:rPr>
              <a:t>Performance varies by use, configuration, and other factors. Learn more at </a:t>
            </a:r>
            <a:r>
              <a:rPr kumimoji="0" lang="en-US" sz="800" b="0" i="0" u="sng" strike="noStrike" kern="1200" cap="none" spc="0" normalizeH="0" baseline="0" noProof="0">
                <a:ln>
                  <a:noFill/>
                </a:ln>
                <a:solidFill>
                  <a:srgbClr val="0563C1"/>
                </a:solidFill>
                <a:effectLst/>
                <a:uLnTx/>
                <a:uFillTx/>
                <a:latin typeface="IntelOne Display Light" panose="020B0403020203020204" pitchFamily="34" charset="0"/>
                <a:ea typeface="Calibri" panose="020F0502020204030204" pitchFamily="34" charset="0"/>
                <a:cs typeface="Times New Roman" panose="02020603050405020304" pitchFamily="18" charset="0"/>
                <a:hlinkClick r:id="rId3"/>
              </a:rPr>
              <a:t>www.Intel.com/PerformanceIndex</a:t>
            </a:r>
            <a:r>
              <a:rPr kumimoji="0" lang="en-US" sz="800" b="0" i="0" u="none" strike="noStrike" kern="1200" cap="none" spc="0" normalizeH="0" baseline="0" noProof="0">
                <a:ln>
                  <a:noFill/>
                </a:ln>
                <a:solidFill>
                  <a:srgbClr val="000000"/>
                </a:solidFill>
                <a:effectLst/>
                <a:uLnTx/>
                <a:uFillTx/>
                <a:latin typeface="IntelOne Display Light" panose="020B0403020203020204" pitchFamily="34" charset="0"/>
                <a:ea typeface="Calibri" panose="020F0502020204030204" pitchFamily="34" charset="0"/>
                <a:cs typeface="Times New Roman" panose="02020603050405020304" pitchFamily="18" charset="0"/>
              </a:rPr>
              <a:t>. </a:t>
            </a:r>
            <a:r>
              <a:rPr kumimoji="0" lang="en-US" sz="800" b="0" i="0" u="none" strike="noStrike" kern="1200" cap="none" spc="0" normalizeH="0" baseline="0" noProof="0">
                <a:ln>
                  <a:noFill/>
                </a:ln>
                <a:solidFill>
                  <a:srgbClr val="000000">
                    <a:lumMod val="75000"/>
                    <a:lumOff val="25000"/>
                  </a:srgbClr>
                </a:solidFill>
                <a:effectLst/>
                <a:uLnTx/>
                <a:uFillTx/>
                <a:latin typeface="IntelOne Display Light" panose="020B0403020203020204" pitchFamily="34" charset="0"/>
                <a:ea typeface="Calibri" panose="020F0502020204030204" pitchFamily="34" charset="0"/>
                <a:cs typeface="Times New Roman" panose="02020603050405020304" pitchFamily="18" charset="0"/>
              </a:rPr>
              <a:t>Your costs and results may vary. </a:t>
            </a:r>
          </a:p>
        </p:txBody>
      </p:sp>
      <p:sp>
        <p:nvSpPr>
          <p:cNvPr id="3" name="TextBox 2">
            <a:extLst>
              <a:ext uri="{FF2B5EF4-FFF2-40B4-BE49-F238E27FC236}">
                <a16:creationId xmlns:a16="http://schemas.microsoft.com/office/drawing/2014/main" id="{7DF3B0B4-20B6-2370-4DEB-F6EADD844EFD}"/>
              </a:ext>
            </a:extLst>
          </p:cNvPr>
          <p:cNvSpPr txBox="1"/>
          <p:nvPr/>
        </p:nvSpPr>
        <p:spPr>
          <a:xfrm>
            <a:off x="9052164" y="4843031"/>
            <a:ext cx="2580835"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lvl="0" indent="0" algn="r" defTabSz="2438338" rtl="0" eaLnBrk="1" fontAlgn="auto" latinLnBrk="0" hangingPunct="0">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lumMod val="75000"/>
                    <a:lumOff val="25000"/>
                  </a:srgbClr>
                </a:solidFill>
                <a:effectLst/>
                <a:uLnTx/>
                <a:uFillTx/>
                <a:latin typeface="IntelOne Text"/>
                <a:ea typeface="+mn-ea"/>
                <a:cs typeface="Arial"/>
                <a:sym typeface="Helvetica Neue"/>
              </a:rPr>
              <a:t>^ Quicksilver: lower SYCL perf. - </a:t>
            </a:r>
            <a:r>
              <a:rPr kumimoji="0" lang="en-US" sz="700" b="1" i="0" u="none" strike="noStrike" kern="1200" cap="none" spc="0" normalizeH="0" baseline="0" noProof="0">
                <a:ln>
                  <a:noFill/>
                </a:ln>
                <a:solidFill>
                  <a:srgbClr val="000000">
                    <a:lumMod val="75000"/>
                    <a:lumOff val="25000"/>
                  </a:srgbClr>
                </a:solidFill>
                <a:effectLst/>
                <a:uLnTx/>
                <a:uFillTx/>
                <a:latin typeface="Intel Clear" panose="020B0604020203020204" pitchFamily="34" charset="0"/>
                <a:cs typeface="Arial"/>
              </a:rPr>
              <a:t>not yet fully optimized</a:t>
            </a:r>
            <a:endParaRPr kumimoji="0" lang="en-US" sz="700" b="1" i="0" u="none" strike="noStrike" kern="1200" cap="none" spc="0" normalizeH="0" baseline="0" noProof="0">
              <a:ln>
                <a:noFill/>
              </a:ln>
              <a:solidFill>
                <a:srgbClr val="000000">
                  <a:lumMod val="75000"/>
                  <a:lumOff val="25000"/>
                </a:srgbClr>
              </a:solidFill>
              <a:effectLst/>
              <a:uLnTx/>
              <a:uFillTx/>
              <a:latin typeface="IntelOne Text"/>
              <a:ea typeface="+mn-ea"/>
              <a:cs typeface="Arial"/>
              <a:sym typeface="Helvetica Neue"/>
            </a:endParaRPr>
          </a:p>
          <a:p>
            <a:pPr marL="0" marR="0" lvl="0" indent="0" algn="r" defTabSz="2438338" rtl="0" eaLnBrk="1" fontAlgn="auto" latinLnBrk="0" hangingPunct="0">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lumMod val="75000"/>
                    <a:lumOff val="25000"/>
                  </a:srgbClr>
                </a:solidFill>
                <a:effectLst/>
                <a:uLnTx/>
                <a:uFillTx/>
                <a:latin typeface="IntelOne Text"/>
                <a:cs typeface="Arial"/>
                <a:sym typeface="Helvetica Neue"/>
              </a:rPr>
              <a:t>^ </a:t>
            </a:r>
            <a:r>
              <a:rPr kumimoji="0" lang="en-US" sz="700" b="1" i="0" u="none" strike="noStrike" kern="1200" cap="none" spc="0" normalizeH="0" baseline="0" noProof="0" err="1">
                <a:ln>
                  <a:noFill/>
                </a:ln>
                <a:solidFill>
                  <a:srgbClr val="000000">
                    <a:lumMod val="75000"/>
                    <a:lumOff val="25000"/>
                  </a:srgbClr>
                </a:solidFill>
                <a:effectLst/>
                <a:uLnTx/>
                <a:uFillTx/>
                <a:latin typeface="IntelOne Text"/>
                <a:cs typeface="Arial"/>
                <a:sym typeface="Helvetica Neue"/>
              </a:rPr>
              <a:t>CudaSift</a:t>
            </a:r>
            <a:r>
              <a:rPr kumimoji="0" lang="en-US" sz="700" b="1" i="0" u="none" strike="noStrike" kern="1200" cap="none" spc="0" normalizeH="0" baseline="0" noProof="0">
                <a:ln>
                  <a:noFill/>
                </a:ln>
                <a:solidFill>
                  <a:srgbClr val="000000">
                    <a:lumMod val="75000"/>
                    <a:lumOff val="25000"/>
                  </a:srgbClr>
                </a:solidFill>
                <a:effectLst/>
                <a:uLnTx/>
                <a:uFillTx/>
                <a:latin typeface="IntelOne Text"/>
                <a:cs typeface="Arial"/>
                <a:sym typeface="Helvetica Neue"/>
              </a:rPr>
              <a:t>: higher SYCL perf. - efficient parallel computations</a:t>
            </a:r>
            <a:endParaRPr kumimoji="0" lang="en-US" sz="700" b="1" i="0" u="none" strike="noStrike" kern="1200" cap="none" spc="0" normalizeH="0" baseline="0" noProof="0">
              <a:ln>
                <a:noFill/>
              </a:ln>
              <a:solidFill>
                <a:srgbClr val="000000">
                  <a:lumMod val="75000"/>
                  <a:lumOff val="25000"/>
                </a:srgbClr>
              </a:solidFill>
              <a:effectLst/>
              <a:uLnTx/>
              <a:uFillTx/>
              <a:latin typeface="IntelOne Text"/>
              <a:ea typeface="+mn-ea"/>
              <a:cs typeface="Arial"/>
              <a:sym typeface="Helvetica Neue"/>
            </a:endParaRPr>
          </a:p>
        </p:txBody>
      </p:sp>
    </p:spTree>
    <p:extLst>
      <p:ext uri="{BB962C8B-B14F-4D97-AF65-F5344CB8AC3E}">
        <p14:creationId xmlns:p14="http://schemas.microsoft.com/office/powerpoint/2010/main" val="29324495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9D8D1C-BD6F-46EC-A921-18D75C083522}"/>
              </a:ext>
            </a:extLst>
          </p:cNvPr>
          <p:cNvSpPr>
            <a:spLocks noGrp="1"/>
          </p:cNvSpPr>
          <p:nvPr>
            <p:ph type="title"/>
          </p:nvPr>
        </p:nvSpPr>
        <p:spPr>
          <a:xfrm>
            <a:off x="660921" y="185165"/>
            <a:ext cx="9883780" cy="1024818"/>
          </a:xfrm>
        </p:spPr>
        <p:txBody>
          <a:bodyPr>
            <a:normAutofit/>
          </a:bodyPr>
          <a:lstStyle/>
          <a:p>
            <a:r>
              <a:rPr lang="en-US" sz="3600"/>
              <a:t>Ecosystem Driven Innovation</a:t>
            </a:r>
          </a:p>
        </p:txBody>
      </p:sp>
      <p:cxnSp>
        <p:nvCxnSpPr>
          <p:cNvPr id="8" name="Straight Connector 7">
            <a:extLst>
              <a:ext uri="{FF2B5EF4-FFF2-40B4-BE49-F238E27FC236}">
                <a16:creationId xmlns:a16="http://schemas.microsoft.com/office/drawing/2014/main" id="{3F64755C-A403-4A22-91A1-86C85C2CD2EF}"/>
              </a:ext>
            </a:extLst>
          </p:cNvPr>
          <p:cNvCxnSpPr>
            <a:cxnSpLocks/>
          </p:cNvCxnSpPr>
          <p:nvPr/>
        </p:nvCxnSpPr>
        <p:spPr>
          <a:xfrm>
            <a:off x="429695" y="475401"/>
            <a:ext cx="1133261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16D45C83-C9E2-4182-A9A8-D37C16D73C5C}"/>
              </a:ext>
            </a:extLst>
          </p:cNvPr>
          <p:cNvSpPr/>
          <p:nvPr/>
        </p:nvSpPr>
        <p:spPr>
          <a:xfrm>
            <a:off x="660921" y="2405158"/>
            <a:ext cx="1337980" cy="646331"/>
          </a:xfrm>
          <a:prstGeom prst="rect">
            <a:avLst/>
          </a:prstGeom>
          <a:solidFill>
            <a:srgbClr val="002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IntelOne Text Light"/>
                <a:ea typeface="+mn-ea"/>
                <a:cs typeface="Arial"/>
              </a:rPr>
              <a:t>SYCL</a:t>
            </a:r>
          </a:p>
        </p:txBody>
      </p:sp>
      <p:sp>
        <p:nvSpPr>
          <p:cNvPr id="45" name="Rectangle 44">
            <a:extLst>
              <a:ext uri="{FF2B5EF4-FFF2-40B4-BE49-F238E27FC236}">
                <a16:creationId xmlns:a16="http://schemas.microsoft.com/office/drawing/2014/main" id="{2AFC02DB-65E8-40E3-A7E0-2447A6395BE4}"/>
              </a:ext>
            </a:extLst>
          </p:cNvPr>
          <p:cNvSpPr/>
          <p:nvPr/>
        </p:nvSpPr>
        <p:spPr>
          <a:xfrm>
            <a:off x="660921" y="3205453"/>
            <a:ext cx="1337980" cy="646331"/>
          </a:xfrm>
          <a:prstGeom prst="rect">
            <a:avLst/>
          </a:prstGeom>
          <a:solidFill>
            <a:srgbClr val="002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IntelOne Text Light"/>
                <a:ea typeface="+mn-ea"/>
                <a:cs typeface="Arial"/>
              </a:rPr>
              <a:t>Intel oneAPI</a:t>
            </a:r>
          </a:p>
        </p:txBody>
      </p:sp>
      <p:sp>
        <p:nvSpPr>
          <p:cNvPr id="46" name="Rectangle 45">
            <a:extLst>
              <a:ext uri="{FF2B5EF4-FFF2-40B4-BE49-F238E27FC236}">
                <a16:creationId xmlns:a16="http://schemas.microsoft.com/office/drawing/2014/main" id="{6EFAFFB8-A8F2-48CF-A823-F4E845766F5F}"/>
              </a:ext>
            </a:extLst>
          </p:cNvPr>
          <p:cNvSpPr/>
          <p:nvPr/>
        </p:nvSpPr>
        <p:spPr>
          <a:xfrm>
            <a:off x="660921" y="4003630"/>
            <a:ext cx="1337980" cy="646331"/>
          </a:xfrm>
          <a:prstGeom prst="rect">
            <a:avLst/>
          </a:prstGeom>
          <a:solidFill>
            <a:srgbClr val="002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IntelOne Text Light"/>
                <a:ea typeface="+mn-ea"/>
                <a:cs typeface="Arial"/>
              </a:rPr>
              <a:t>Intel GPU </a:t>
            </a:r>
          </a:p>
        </p:txBody>
      </p:sp>
      <p:sp>
        <p:nvSpPr>
          <p:cNvPr id="47" name="Rectangle 46">
            <a:extLst>
              <a:ext uri="{FF2B5EF4-FFF2-40B4-BE49-F238E27FC236}">
                <a16:creationId xmlns:a16="http://schemas.microsoft.com/office/drawing/2014/main" id="{64D5F316-D348-4031-895C-A89B3AFC7BFD}"/>
              </a:ext>
            </a:extLst>
          </p:cNvPr>
          <p:cNvSpPr/>
          <p:nvPr/>
        </p:nvSpPr>
        <p:spPr>
          <a:xfrm>
            <a:off x="5563364" y="2400847"/>
            <a:ext cx="1337980" cy="646331"/>
          </a:xfrm>
          <a:prstGeom prst="rect">
            <a:avLst/>
          </a:prstGeom>
          <a:solidFill>
            <a:srgbClr val="002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IntelOne Text Light"/>
                <a:ea typeface="+mn-ea"/>
                <a:cs typeface="Arial"/>
              </a:rPr>
              <a:t>SYCL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IntelOne Text Light"/>
                <a:ea typeface="+mn-ea"/>
                <a:cs typeface="Arial"/>
              </a:rPr>
              <a:t>(DP C++)</a:t>
            </a:r>
          </a:p>
        </p:txBody>
      </p:sp>
      <p:sp>
        <p:nvSpPr>
          <p:cNvPr id="48" name="Rectangle 47">
            <a:extLst>
              <a:ext uri="{FF2B5EF4-FFF2-40B4-BE49-F238E27FC236}">
                <a16:creationId xmlns:a16="http://schemas.microsoft.com/office/drawing/2014/main" id="{0DE1C820-957C-472A-ACDF-95BA456E57B9}"/>
              </a:ext>
            </a:extLst>
          </p:cNvPr>
          <p:cNvSpPr/>
          <p:nvPr/>
        </p:nvSpPr>
        <p:spPr>
          <a:xfrm>
            <a:off x="5563364" y="3202240"/>
            <a:ext cx="1337980" cy="646331"/>
          </a:xfrm>
          <a:prstGeom prst="rect">
            <a:avLst/>
          </a:prstGeom>
          <a:solidFill>
            <a:srgbClr val="00C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IntelOne Text Light"/>
                <a:ea typeface="+mn-ea"/>
                <a:cs typeface="Arial"/>
              </a:rPr>
              <a:t>Huawei CCE</a:t>
            </a:r>
          </a:p>
        </p:txBody>
      </p:sp>
      <p:sp>
        <p:nvSpPr>
          <p:cNvPr id="49" name="Rectangle 48">
            <a:extLst>
              <a:ext uri="{FF2B5EF4-FFF2-40B4-BE49-F238E27FC236}">
                <a16:creationId xmlns:a16="http://schemas.microsoft.com/office/drawing/2014/main" id="{820C5915-13EA-4997-BCC7-8F020D86D8D3}"/>
              </a:ext>
            </a:extLst>
          </p:cNvPr>
          <p:cNvSpPr/>
          <p:nvPr/>
        </p:nvSpPr>
        <p:spPr>
          <a:xfrm>
            <a:off x="5563364" y="4014025"/>
            <a:ext cx="1337980" cy="646332"/>
          </a:xfrm>
          <a:prstGeom prst="rect">
            <a:avLst/>
          </a:prstGeom>
          <a:solidFill>
            <a:srgbClr val="00C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IntelOne Text Light"/>
                <a:ea typeface="+mn-ea"/>
                <a:cs typeface="Arial"/>
              </a:rPr>
              <a:t>Huawei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IntelOne Text Light"/>
                <a:ea typeface="+mn-ea"/>
                <a:cs typeface="Arial"/>
              </a:rPr>
              <a:t>Ascend</a:t>
            </a:r>
          </a:p>
        </p:txBody>
      </p:sp>
      <p:sp>
        <p:nvSpPr>
          <p:cNvPr id="50" name="Rectangle 49">
            <a:extLst>
              <a:ext uri="{FF2B5EF4-FFF2-40B4-BE49-F238E27FC236}">
                <a16:creationId xmlns:a16="http://schemas.microsoft.com/office/drawing/2014/main" id="{F0CC276E-2483-4DC9-AEF9-B8B1DBDB872B}"/>
              </a:ext>
            </a:extLst>
          </p:cNvPr>
          <p:cNvSpPr/>
          <p:nvPr/>
        </p:nvSpPr>
        <p:spPr>
          <a:xfrm>
            <a:off x="7379701" y="2399562"/>
            <a:ext cx="1337980" cy="647616"/>
          </a:xfrm>
          <a:prstGeom prst="rect">
            <a:avLst/>
          </a:prstGeom>
          <a:solidFill>
            <a:srgbClr val="00C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IntelOne Text Light"/>
                <a:ea typeface="+mn-ea"/>
                <a:cs typeface="Arial"/>
              </a:rPr>
              <a:t>Julia / Tornado JVM</a:t>
            </a:r>
          </a:p>
        </p:txBody>
      </p:sp>
      <p:sp>
        <p:nvSpPr>
          <p:cNvPr id="51" name="Rectangle 50">
            <a:extLst>
              <a:ext uri="{FF2B5EF4-FFF2-40B4-BE49-F238E27FC236}">
                <a16:creationId xmlns:a16="http://schemas.microsoft.com/office/drawing/2014/main" id="{20EEF52B-1E57-4D89-BAAC-E7EDFC008297}"/>
              </a:ext>
            </a:extLst>
          </p:cNvPr>
          <p:cNvSpPr/>
          <p:nvPr/>
        </p:nvSpPr>
        <p:spPr>
          <a:xfrm>
            <a:off x="7379701" y="3200958"/>
            <a:ext cx="1337980" cy="647614"/>
          </a:xfrm>
          <a:prstGeom prst="rect">
            <a:avLst/>
          </a:prstGeom>
          <a:solidFill>
            <a:srgbClr val="002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IntelOne Text Light"/>
                <a:ea typeface="+mn-ea"/>
                <a:cs typeface="Arial"/>
              </a:rPr>
              <a:t>Intel oneAPI</a:t>
            </a:r>
          </a:p>
        </p:txBody>
      </p:sp>
      <p:sp>
        <p:nvSpPr>
          <p:cNvPr id="52" name="Rectangle 51">
            <a:extLst>
              <a:ext uri="{FF2B5EF4-FFF2-40B4-BE49-F238E27FC236}">
                <a16:creationId xmlns:a16="http://schemas.microsoft.com/office/drawing/2014/main" id="{1BEE168A-EF7C-46DF-9837-089E2DE04173}"/>
              </a:ext>
            </a:extLst>
          </p:cNvPr>
          <p:cNvSpPr/>
          <p:nvPr/>
        </p:nvSpPr>
        <p:spPr>
          <a:xfrm>
            <a:off x="7379701" y="4014025"/>
            <a:ext cx="1337980" cy="646331"/>
          </a:xfrm>
          <a:prstGeom prst="rect">
            <a:avLst/>
          </a:prstGeom>
          <a:solidFill>
            <a:srgbClr val="002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IntelOne Text Light"/>
                <a:ea typeface="+mn-ea"/>
                <a:cs typeface="Arial"/>
              </a:rPr>
              <a:t>Intel GPU, CPU</a:t>
            </a:r>
          </a:p>
        </p:txBody>
      </p:sp>
      <p:sp>
        <p:nvSpPr>
          <p:cNvPr id="53" name="Rectangle 52">
            <a:extLst>
              <a:ext uri="{FF2B5EF4-FFF2-40B4-BE49-F238E27FC236}">
                <a16:creationId xmlns:a16="http://schemas.microsoft.com/office/drawing/2014/main" id="{B367F354-B823-4ADD-954D-0802F1705B67}"/>
              </a:ext>
            </a:extLst>
          </p:cNvPr>
          <p:cNvSpPr/>
          <p:nvPr/>
        </p:nvSpPr>
        <p:spPr>
          <a:xfrm>
            <a:off x="3737546" y="2400848"/>
            <a:ext cx="1337980" cy="646331"/>
          </a:xfrm>
          <a:prstGeom prst="rect">
            <a:avLst/>
          </a:prstGeom>
          <a:solidFill>
            <a:srgbClr val="002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IntelOne Text Light"/>
                <a:ea typeface="+mn-ea"/>
                <a:cs typeface="Arial"/>
              </a:rPr>
              <a:t>SYCL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IntelOne Text Light"/>
                <a:ea typeface="+mn-ea"/>
                <a:cs typeface="Arial"/>
              </a:rPr>
              <a:t>(DP C++)</a:t>
            </a:r>
          </a:p>
        </p:txBody>
      </p:sp>
      <p:sp>
        <p:nvSpPr>
          <p:cNvPr id="54" name="Rectangle 53">
            <a:extLst>
              <a:ext uri="{FF2B5EF4-FFF2-40B4-BE49-F238E27FC236}">
                <a16:creationId xmlns:a16="http://schemas.microsoft.com/office/drawing/2014/main" id="{771C2DFE-861F-4874-B9D5-A50BEA49B050}"/>
              </a:ext>
            </a:extLst>
          </p:cNvPr>
          <p:cNvSpPr/>
          <p:nvPr/>
        </p:nvSpPr>
        <p:spPr>
          <a:xfrm>
            <a:off x="3737546" y="3202241"/>
            <a:ext cx="1337980" cy="646331"/>
          </a:xfrm>
          <a:prstGeom prst="rect">
            <a:avLst/>
          </a:prstGeom>
          <a:solidFill>
            <a:srgbClr val="00C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IntelOne Text Light"/>
                <a:ea typeface="+mn-ea"/>
                <a:cs typeface="Arial"/>
              </a:rPr>
              <a:t>HIPSYCL</a:t>
            </a:r>
          </a:p>
        </p:txBody>
      </p:sp>
      <p:sp>
        <p:nvSpPr>
          <p:cNvPr id="55" name="Rectangle 54">
            <a:extLst>
              <a:ext uri="{FF2B5EF4-FFF2-40B4-BE49-F238E27FC236}">
                <a16:creationId xmlns:a16="http://schemas.microsoft.com/office/drawing/2014/main" id="{5EAB2BAE-6916-4795-A7C2-9E90F743C86C}"/>
              </a:ext>
            </a:extLst>
          </p:cNvPr>
          <p:cNvSpPr/>
          <p:nvPr/>
        </p:nvSpPr>
        <p:spPr>
          <a:xfrm>
            <a:off x="3737546" y="4014025"/>
            <a:ext cx="1337980" cy="646331"/>
          </a:xfrm>
          <a:prstGeom prst="rect">
            <a:avLst/>
          </a:prstGeom>
          <a:solidFill>
            <a:srgbClr val="00C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IntelOne Text Light"/>
                <a:ea typeface="+mn-ea"/>
                <a:cs typeface="Arial"/>
              </a:rPr>
              <a:t>AMD GPU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IntelOne Text Light"/>
                <a:ea typeface="+mn-ea"/>
                <a:cs typeface="Arial"/>
              </a:rPr>
              <a:t>NVIDIA GPU</a:t>
            </a:r>
          </a:p>
        </p:txBody>
      </p:sp>
      <p:sp>
        <p:nvSpPr>
          <p:cNvPr id="56" name="Rectangle 55">
            <a:extLst>
              <a:ext uri="{FF2B5EF4-FFF2-40B4-BE49-F238E27FC236}">
                <a16:creationId xmlns:a16="http://schemas.microsoft.com/office/drawing/2014/main" id="{84E263C8-79CB-4952-8B7A-55D1848EF786}"/>
              </a:ext>
            </a:extLst>
          </p:cNvPr>
          <p:cNvSpPr/>
          <p:nvPr/>
        </p:nvSpPr>
        <p:spPr>
          <a:xfrm>
            <a:off x="9209736" y="2399562"/>
            <a:ext cx="1337980" cy="651927"/>
          </a:xfrm>
          <a:prstGeom prst="rect">
            <a:avLst/>
          </a:prstGeom>
          <a:solidFill>
            <a:srgbClr val="00C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IntelOne Text Light"/>
                <a:ea typeface="+mn-ea"/>
                <a:cs typeface="Arial"/>
              </a:rPr>
              <a:t>HIP LZ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IntelOne Text Light"/>
                <a:ea typeface="+mn-ea"/>
                <a:cs typeface="Arial"/>
              </a:rPr>
              <a:t>Front End</a:t>
            </a:r>
          </a:p>
        </p:txBody>
      </p:sp>
      <p:sp>
        <p:nvSpPr>
          <p:cNvPr id="57" name="Rectangle 56">
            <a:extLst>
              <a:ext uri="{FF2B5EF4-FFF2-40B4-BE49-F238E27FC236}">
                <a16:creationId xmlns:a16="http://schemas.microsoft.com/office/drawing/2014/main" id="{A93A934A-ADEA-4ADF-8674-F964C6439753}"/>
              </a:ext>
            </a:extLst>
          </p:cNvPr>
          <p:cNvSpPr/>
          <p:nvPr/>
        </p:nvSpPr>
        <p:spPr>
          <a:xfrm>
            <a:off x="9209736" y="3200957"/>
            <a:ext cx="1337980" cy="643067"/>
          </a:xfrm>
          <a:prstGeom prst="rect">
            <a:avLst/>
          </a:prstGeom>
          <a:solidFill>
            <a:srgbClr val="002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IntelOne Text Light"/>
                <a:ea typeface="+mn-ea"/>
                <a:cs typeface="Arial"/>
              </a:rPr>
              <a:t>oneAPI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IntelOne Text Light"/>
                <a:ea typeface="+mn-ea"/>
                <a:cs typeface="Arial"/>
              </a:rPr>
              <a:t>Level Zero</a:t>
            </a:r>
          </a:p>
        </p:txBody>
      </p:sp>
      <p:sp>
        <p:nvSpPr>
          <p:cNvPr id="58" name="Rectangle 57">
            <a:extLst>
              <a:ext uri="{FF2B5EF4-FFF2-40B4-BE49-F238E27FC236}">
                <a16:creationId xmlns:a16="http://schemas.microsoft.com/office/drawing/2014/main" id="{CD21C6BC-E1D7-4D71-88E1-BE3066467F77}"/>
              </a:ext>
            </a:extLst>
          </p:cNvPr>
          <p:cNvSpPr/>
          <p:nvPr/>
        </p:nvSpPr>
        <p:spPr>
          <a:xfrm>
            <a:off x="9209736" y="4013655"/>
            <a:ext cx="1337980" cy="646332"/>
          </a:xfrm>
          <a:prstGeom prst="rect">
            <a:avLst/>
          </a:prstGeom>
          <a:solidFill>
            <a:srgbClr val="002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IntelOne Text Light"/>
                <a:ea typeface="+mn-ea"/>
                <a:cs typeface="Arial"/>
              </a:rPr>
              <a:t>Intel GPU </a:t>
            </a:r>
          </a:p>
        </p:txBody>
      </p:sp>
      <p:sp>
        <p:nvSpPr>
          <p:cNvPr id="59" name="Rectangle 58">
            <a:extLst>
              <a:ext uri="{FF2B5EF4-FFF2-40B4-BE49-F238E27FC236}">
                <a16:creationId xmlns:a16="http://schemas.microsoft.com/office/drawing/2014/main" id="{8C1BC1E4-A2E1-41B2-804E-2D6CE01C4E9F}"/>
              </a:ext>
            </a:extLst>
          </p:cNvPr>
          <p:cNvSpPr/>
          <p:nvPr/>
        </p:nvSpPr>
        <p:spPr>
          <a:xfrm>
            <a:off x="6352216" y="4878223"/>
            <a:ext cx="246190" cy="234306"/>
          </a:xfrm>
          <a:prstGeom prst="rect">
            <a:avLst/>
          </a:prstGeom>
          <a:solidFill>
            <a:srgbClr val="002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IntelOne Display Light"/>
              <a:ea typeface="+mn-ea"/>
              <a:cs typeface="Arial"/>
            </a:endParaRPr>
          </a:p>
        </p:txBody>
      </p:sp>
      <p:sp>
        <p:nvSpPr>
          <p:cNvPr id="60" name="Rectangle 59">
            <a:extLst>
              <a:ext uri="{FF2B5EF4-FFF2-40B4-BE49-F238E27FC236}">
                <a16:creationId xmlns:a16="http://schemas.microsoft.com/office/drawing/2014/main" id="{253A7C0C-CE8F-4D29-8324-948EDC01D245}"/>
              </a:ext>
            </a:extLst>
          </p:cNvPr>
          <p:cNvSpPr/>
          <p:nvPr/>
        </p:nvSpPr>
        <p:spPr>
          <a:xfrm>
            <a:off x="8387685" y="4862027"/>
            <a:ext cx="246190" cy="234306"/>
          </a:xfrm>
          <a:prstGeom prst="rect">
            <a:avLst/>
          </a:prstGeom>
          <a:solidFill>
            <a:srgbClr val="00C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IntelOne Display Light"/>
              <a:ea typeface="+mn-ea"/>
              <a:cs typeface="Arial"/>
            </a:endParaRPr>
          </a:p>
        </p:txBody>
      </p:sp>
      <p:sp>
        <p:nvSpPr>
          <p:cNvPr id="61" name="TextBox 60">
            <a:extLst>
              <a:ext uri="{FF2B5EF4-FFF2-40B4-BE49-F238E27FC236}">
                <a16:creationId xmlns:a16="http://schemas.microsoft.com/office/drawing/2014/main" id="{0FAD1FA0-C78B-42E9-A1A4-C5A5FBC11E52}"/>
              </a:ext>
            </a:extLst>
          </p:cNvPr>
          <p:cNvSpPr txBox="1"/>
          <p:nvPr/>
        </p:nvSpPr>
        <p:spPr>
          <a:xfrm>
            <a:off x="6678014" y="4847689"/>
            <a:ext cx="18322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IntelOne Display Light"/>
                <a:ea typeface="+mn-ea"/>
                <a:cs typeface="Arial"/>
              </a:rPr>
              <a:t>Intel Provided</a:t>
            </a:r>
          </a:p>
        </p:txBody>
      </p:sp>
      <p:sp>
        <p:nvSpPr>
          <p:cNvPr id="62" name="Rectangle 61">
            <a:extLst>
              <a:ext uri="{FF2B5EF4-FFF2-40B4-BE49-F238E27FC236}">
                <a16:creationId xmlns:a16="http://schemas.microsoft.com/office/drawing/2014/main" id="{A5F5D0CE-CA4D-4C42-A955-2F80C6E13CC2}"/>
              </a:ext>
            </a:extLst>
          </p:cNvPr>
          <p:cNvSpPr/>
          <p:nvPr/>
        </p:nvSpPr>
        <p:spPr>
          <a:xfrm>
            <a:off x="2246552" y="2400847"/>
            <a:ext cx="1337980" cy="647616"/>
          </a:xfrm>
          <a:prstGeom prst="rect">
            <a:avLst/>
          </a:prstGeom>
          <a:solidFill>
            <a:srgbClr val="002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IntelOne Text Light"/>
                <a:ea typeface="+mn-ea"/>
                <a:cs typeface="Arial"/>
              </a:rPr>
              <a:t>SYCL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IntelOne Text Light"/>
                <a:ea typeface="+mn-ea"/>
                <a:cs typeface="Arial"/>
              </a:rPr>
              <a:t>(DP C++)</a:t>
            </a:r>
          </a:p>
        </p:txBody>
      </p:sp>
      <p:sp>
        <p:nvSpPr>
          <p:cNvPr id="63" name="Rectangle 62">
            <a:extLst>
              <a:ext uri="{FF2B5EF4-FFF2-40B4-BE49-F238E27FC236}">
                <a16:creationId xmlns:a16="http://schemas.microsoft.com/office/drawing/2014/main" id="{31FB1D6D-7AD0-421D-8FF1-29480B538A62}"/>
              </a:ext>
            </a:extLst>
          </p:cNvPr>
          <p:cNvSpPr/>
          <p:nvPr/>
        </p:nvSpPr>
        <p:spPr>
          <a:xfrm>
            <a:off x="2246552" y="3202240"/>
            <a:ext cx="1337980" cy="647615"/>
          </a:xfrm>
          <a:prstGeom prst="rect">
            <a:avLst/>
          </a:prstGeom>
          <a:solidFill>
            <a:srgbClr val="00C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IntelOne Text Light"/>
                <a:ea typeface="+mn-ea"/>
                <a:cs typeface="Arial"/>
              </a:rPr>
              <a:t>Codeplay</a:t>
            </a:r>
          </a:p>
        </p:txBody>
      </p:sp>
      <p:sp>
        <p:nvSpPr>
          <p:cNvPr id="64" name="Rectangle 63">
            <a:extLst>
              <a:ext uri="{FF2B5EF4-FFF2-40B4-BE49-F238E27FC236}">
                <a16:creationId xmlns:a16="http://schemas.microsoft.com/office/drawing/2014/main" id="{EF7D3C41-04C9-4FFC-9EA3-34430E943891}"/>
              </a:ext>
            </a:extLst>
          </p:cNvPr>
          <p:cNvSpPr/>
          <p:nvPr/>
        </p:nvSpPr>
        <p:spPr>
          <a:xfrm>
            <a:off x="2255618" y="4003630"/>
            <a:ext cx="1328913" cy="646331"/>
          </a:xfrm>
          <a:prstGeom prst="rect">
            <a:avLst/>
          </a:prstGeom>
          <a:solidFill>
            <a:srgbClr val="00C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IntelOne Text Light"/>
                <a:ea typeface="+mn-ea"/>
                <a:cs typeface="Arial"/>
              </a:rPr>
              <a:t>NVIDIA GPU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IntelOne Text Light"/>
                <a:cs typeface="Arial"/>
              </a:rPr>
              <a:t>AMD GPU  (</a:t>
            </a:r>
            <a:r>
              <a:rPr kumimoji="0" lang="el-GR" sz="1400" b="0" i="0" u="none" strike="noStrike" kern="1200" cap="none" spc="0" normalizeH="0" baseline="0" noProof="0">
                <a:ln>
                  <a:noFill/>
                </a:ln>
                <a:solidFill>
                  <a:srgbClr val="202124"/>
                </a:solidFill>
                <a:effectLst/>
                <a:uLnTx/>
                <a:uFillTx/>
                <a:latin typeface="Roboto" panose="02000000000000000000" pitchFamily="2" charset="0"/>
                <a:cs typeface="Arial"/>
              </a:rPr>
              <a:t>β</a:t>
            </a:r>
            <a:r>
              <a:rPr kumimoji="0" lang="en-US" sz="1400" b="0" i="0" u="none" strike="noStrike" kern="1200" cap="none" spc="0" normalizeH="0" baseline="0" noProof="0">
                <a:ln>
                  <a:noFill/>
                </a:ln>
                <a:solidFill>
                  <a:srgbClr val="202124"/>
                </a:solidFill>
                <a:effectLst/>
                <a:uLnTx/>
                <a:uFillTx/>
                <a:latin typeface="Roboto" panose="02000000000000000000" pitchFamily="2" charset="0"/>
                <a:cs typeface="Arial"/>
              </a:rPr>
              <a:t>)</a:t>
            </a:r>
            <a:endParaRPr kumimoji="0" lang="en-US" sz="1400" b="0" i="0" u="none" strike="noStrike" kern="1200" cap="none" spc="0" normalizeH="0" baseline="0" noProof="0">
              <a:ln>
                <a:noFill/>
              </a:ln>
              <a:solidFill>
                <a:prstClr val="black"/>
              </a:solidFill>
              <a:effectLst/>
              <a:uLnTx/>
              <a:uFillTx/>
              <a:latin typeface="IntelOne Text Light"/>
              <a:ea typeface="+mn-ea"/>
              <a:cs typeface="Arial"/>
            </a:endParaRPr>
          </a:p>
        </p:txBody>
      </p:sp>
      <p:sp>
        <p:nvSpPr>
          <p:cNvPr id="65" name="TextBox 64">
            <a:extLst>
              <a:ext uri="{FF2B5EF4-FFF2-40B4-BE49-F238E27FC236}">
                <a16:creationId xmlns:a16="http://schemas.microsoft.com/office/drawing/2014/main" id="{42B9134B-C371-4878-A2A2-739B980BA28B}"/>
              </a:ext>
            </a:extLst>
          </p:cNvPr>
          <p:cNvSpPr txBox="1"/>
          <p:nvPr/>
        </p:nvSpPr>
        <p:spPr>
          <a:xfrm>
            <a:off x="8712450" y="4790309"/>
            <a:ext cx="1832250" cy="338554"/>
          </a:xfrm>
          <a:prstGeom prst="rect">
            <a:avLst/>
          </a:prstGeom>
          <a:noFill/>
        </p:spPr>
        <p:txBody>
          <a:bodyPr wrap="square"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IntelOne Display Light"/>
                <a:ea typeface="+mn-ea"/>
                <a:cs typeface="Arial"/>
              </a:rPr>
              <a:t>Ecosystem Content</a:t>
            </a:r>
          </a:p>
        </p:txBody>
      </p:sp>
      <p:sp>
        <p:nvSpPr>
          <p:cNvPr id="68" name="TextBox 67">
            <a:extLst>
              <a:ext uri="{FF2B5EF4-FFF2-40B4-BE49-F238E27FC236}">
                <a16:creationId xmlns:a16="http://schemas.microsoft.com/office/drawing/2014/main" id="{0D89CFB0-91D4-4FF9-A5DC-638C19316F0C}"/>
              </a:ext>
            </a:extLst>
          </p:cNvPr>
          <p:cNvSpPr txBox="1"/>
          <p:nvPr/>
        </p:nvSpPr>
        <p:spPr>
          <a:xfrm>
            <a:off x="0" y="1478552"/>
            <a:ext cx="27276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IntelOne Text Light"/>
                <a:ea typeface="Intel Clear Light" panose="020B0404020203020204" pitchFamily="34" charset="0"/>
                <a:cs typeface="Intel Clear Light" panose="020B0404020203020204" pitchFamily="34" charset="0"/>
              </a:rPr>
              <a:t>Intel Product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IntelOne Text Light"/>
                <a:ea typeface="Intel Clear Light" panose="020B0404020203020204" pitchFamily="34" charset="0"/>
                <a:cs typeface="Intel Clear Light" panose="020B0404020203020204" pitchFamily="34" charset="0"/>
              </a:rPr>
              <a:t>Multi-Architecture</a:t>
            </a:r>
            <a:r>
              <a:rPr kumimoji="0" lang="en-US" sz="1400" b="0" i="0" u="none" strike="noStrike" kern="1200" cap="none" spc="0" normalizeH="0" baseline="0" noProof="0">
                <a:ln>
                  <a:noFill/>
                </a:ln>
                <a:solidFill>
                  <a:srgbClr val="000000"/>
                </a:solidFill>
                <a:effectLst/>
                <a:uLnTx/>
                <a:uFillTx/>
                <a:latin typeface="IntelOne Text Light"/>
                <a:ea typeface="+mn-ea"/>
                <a:cs typeface="Arial"/>
              </a:rPr>
              <a:t> </a:t>
            </a:r>
          </a:p>
        </p:txBody>
      </p:sp>
      <p:sp>
        <p:nvSpPr>
          <p:cNvPr id="69" name="TextBox 68">
            <a:extLst>
              <a:ext uri="{FF2B5EF4-FFF2-40B4-BE49-F238E27FC236}">
                <a16:creationId xmlns:a16="http://schemas.microsoft.com/office/drawing/2014/main" id="{22089AC3-1506-4FB3-A149-41ADDF4D0C54}"/>
              </a:ext>
            </a:extLst>
          </p:cNvPr>
          <p:cNvSpPr txBox="1"/>
          <p:nvPr/>
        </p:nvSpPr>
        <p:spPr>
          <a:xfrm>
            <a:off x="5318811" y="1458029"/>
            <a:ext cx="18270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IntelOne Text Light"/>
                <a:ea typeface="Intel Clear Light" panose="020B0404020203020204" pitchFamily="34" charset="0"/>
                <a:cs typeface="Intel Clear Light" panose="020B0404020203020204" pitchFamily="34" charset="0"/>
              </a:rPr>
              <a:t>Multi-Vendor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IntelOne Text Light"/>
                <a:ea typeface="Intel Clear Light" panose="020B0404020203020204" pitchFamily="34" charset="0"/>
                <a:cs typeface="Intel Clear Light" panose="020B0404020203020204" pitchFamily="34" charset="0"/>
              </a:rPr>
              <a:t>Multi-Architecture</a:t>
            </a:r>
            <a:r>
              <a:rPr kumimoji="0" lang="en-US" sz="1400" b="0" i="0" u="none" strike="noStrike" kern="1200" cap="none" spc="0" normalizeH="0" baseline="0" noProof="0">
                <a:ln>
                  <a:noFill/>
                </a:ln>
                <a:solidFill>
                  <a:srgbClr val="000000"/>
                </a:solidFill>
                <a:effectLst/>
                <a:uLnTx/>
                <a:uFillTx/>
                <a:latin typeface="IntelOne Text Light"/>
                <a:ea typeface="+mn-ea"/>
                <a:cs typeface="Arial"/>
              </a:rPr>
              <a:t> </a:t>
            </a:r>
          </a:p>
        </p:txBody>
      </p:sp>
      <p:sp>
        <p:nvSpPr>
          <p:cNvPr id="70" name="TextBox 69">
            <a:extLst>
              <a:ext uri="{FF2B5EF4-FFF2-40B4-BE49-F238E27FC236}">
                <a16:creationId xmlns:a16="http://schemas.microsoft.com/office/drawing/2014/main" id="{452AECF9-123E-40F9-8734-78C6393007A4}"/>
              </a:ext>
            </a:extLst>
          </p:cNvPr>
          <p:cNvSpPr txBox="1"/>
          <p:nvPr/>
        </p:nvSpPr>
        <p:spPr>
          <a:xfrm>
            <a:off x="9012002" y="1472410"/>
            <a:ext cx="17294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Community Driven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rPr>
              <a:t>Multi-Language</a:t>
            </a:r>
            <a:endParaRPr kumimoji="0" lang="en-US" sz="1400" b="0" i="0" u="none" strike="noStrike" kern="1200" cap="none" spc="0" normalizeH="0" baseline="0" noProof="0">
              <a:ln>
                <a:noFill/>
              </a:ln>
              <a:solidFill>
                <a:srgbClr val="000000"/>
              </a:solidFill>
              <a:effectLst/>
              <a:uLnTx/>
              <a:uFillTx/>
              <a:latin typeface="IntelOne Display Light"/>
              <a:ea typeface="+mn-ea"/>
              <a:cs typeface="Arial"/>
            </a:endParaRPr>
          </a:p>
        </p:txBody>
      </p:sp>
      <p:sp>
        <p:nvSpPr>
          <p:cNvPr id="71" name="TextBox 70">
            <a:extLst>
              <a:ext uri="{FF2B5EF4-FFF2-40B4-BE49-F238E27FC236}">
                <a16:creationId xmlns:a16="http://schemas.microsoft.com/office/drawing/2014/main" id="{65E0C40A-E7F5-47E5-ACBA-C6427072FA78}"/>
              </a:ext>
            </a:extLst>
          </p:cNvPr>
          <p:cNvSpPr txBox="1"/>
          <p:nvPr/>
        </p:nvSpPr>
        <p:spPr>
          <a:xfrm>
            <a:off x="7208298" y="1477248"/>
            <a:ext cx="16766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IntelOne Text Light"/>
                <a:ea typeface="Intel Clear Light" panose="020B0404020203020204" pitchFamily="34" charset="0"/>
                <a:cs typeface="Intel Clear Light" panose="020B0404020203020204" pitchFamily="34" charset="0"/>
              </a:rPr>
              <a:t>Multi-Language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IntelOne Text Light"/>
                <a:ea typeface="Intel Clear Light" panose="020B0404020203020204" pitchFamily="34" charset="0"/>
                <a:cs typeface="Intel Clear Light" panose="020B0404020203020204" pitchFamily="34" charset="0"/>
              </a:rPr>
              <a:t>Multi-Architecture</a:t>
            </a:r>
            <a:r>
              <a:rPr kumimoji="0" lang="en-US" sz="1400" b="0" i="0" u="none" strike="noStrike" kern="1200" cap="none" spc="0" normalizeH="0" baseline="0" noProof="0">
                <a:ln>
                  <a:noFill/>
                </a:ln>
                <a:solidFill>
                  <a:srgbClr val="000000"/>
                </a:solidFill>
                <a:effectLst/>
                <a:uLnTx/>
                <a:uFillTx/>
                <a:latin typeface="IntelOne Text Light"/>
                <a:ea typeface="+mn-ea"/>
                <a:cs typeface="Arial"/>
              </a:rPr>
              <a:t> </a:t>
            </a:r>
          </a:p>
        </p:txBody>
      </p:sp>
      <p:sp>
        <p:nvSpPr>
          <p:cNvPr id="72" name="TextBox 71">
            <a:extLst>
              <a:ext uri="{FF2B5EF4-FFF2-40B4-BE49-F238E27FC236}">
                <a16:creationId xmlns:a16="http://schemas.microsoft.com/office/drawing/2014/main" id="{CA3CF548-ECA9-4B82-89D6-6539F88575BB}"/>
              </a:ext>
            </a:extLst>
          </p:cNvPr>
          <p:cNvSpPr txBox="1"/>
          <p:nvPr/>
        </p:nvSpPr>
        <p:spPr>
          <a:xfrm>
            <a:off x="2301762" y="1474856"/>
            <a:ext cx="27276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IntelOne Text Light"/>
                <a:ea typeface="Intel Clear Light" panose="020B0404020203020204" pitchFamily="34" charset="0"/>
                <a:cs typeface="Intel Clear Light" panose="020B0404020203020204" pitchFamily="34" charset="0"/>
              </a:rPr>
              <a:t>Community Driven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IntelOne Text Light"/>
                <a:ea typeface="Intel Clear Light" panose="020B0404020203020204" pitchFamily="34" charset="0"/>
                <a:cs typeface="Intel Clear Light" panose="020B0404020203020204" pitchFamily="34" charset="0"/>
              </a:rPr>
              <a:t>Multi-Vendor</a:t>
            </a:r>
            <a:endParaRPr kumimoji="0" lang="en-US" sz="1400" b="0" i="0" u="none" strike="noStrike" kern="1200" cap="none" spc="0" normalizeH="0" baseline="0" noProof="0">
              <a:ln>
                <a:noFill/>
              </a:ln>
              <a:solidFill>
                <a:srgbClr val="000000"/>
              </a:solidFill>
              <a:effectLst/>
              <a:uLnTx/>
              <a:uFillTx/>
              <a:latin typeface="IntelOne Text Light"/>
              <a:ea typeface="+mn-ea"/>
              <a:cs typeface="Arial"/>
            </a:endParaRPr>
          </a:p>
        </p:txBody>
      </p:sp>
      <p:sp>
        <p:nvSpPr>
          <p:cNvPr id="73" name="Left Brace 72">
            <a:extLst>
              <a:ext uri="{FF2B5EF4-FFF2-40B4-BE49-F238E27FC236}">
                <a16:creationId xmlns:a16="http://schemas.microsoft.com/office/drawing/2014/main" id="{A9EB3357-D9BE-4DD8-A4AF-21EDB8C2FBEA}"/>
              </a:ext>
            </a:extLst>
          </p:cNvPr>
          <p:cNvSpPr/>
          <p:nvPr/>
        </p:nvSpPr>
        <p:spPr>
          <a:xfrm rot="5400000">
            <a:off x="3574558" y="735710"/>
            <a:ext cx="182027" cy="2819908"/>
          </a:xfrm>
          <a:prstGeom prst="leftBrace">
            <a:avLst>
              <a:gd name="adj1" fmla="val 0"/>
              <a:gd name="adj2" fmla="val 50000"/>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IntelOne Text Light"/>
              <a:cs typeface="Arial"/>
            </a:endParaRPr>
          </a:p>
        </p:txBody>
      </p:sp>
      <p:sp>
        <p:nvSpPr>
          <p:cNvPr id="75" name="Left Brace 74">
            <a:extLst>
              <a:ext uri="{FF2B5EF4-FFF2-40B4-BE49-F238E27FC236}">
                <a16:creationId xmlns:a16="http://schemas.microsoft.com/office/drawing/2014/main" id="{F304A068-5C5D-4208-8ED5-0A0323B8D243}"/>
              </a:ext>
            </a:extLst>
          </p:cNvPr>
          <p:cNvSpPr/>
          <p:nvPr/>
        </p:nvSpPr>
        <p:spPr>
          <a:xfrm rot="5400000">
            <a:off x="1232805" y="1495682"/>
            <a:ext cx="194212" cy="1337980"/>
          </a:xfrm>
          <a:prstGeom prst="leftBrace">
            <a:avLst>
              <a:gd name="adj1" fmla="val 0"/>
              <a:gd name="adj2" fmla="val 50000"/>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IntelOne Text Light"/>
              <a:cs typeface="Arial"/>
            </a:endParaRPr>
          </a:p>
        </p:txBody>
      </p:sp>
      <p:sp>
        <p:nvSpPr>
          <p:cNvPr id="76" name="TextBox 75">
            <a:extLst>
              <a:ext uri="{FF2B5EF4-FFF2-40B4-BE49-F238E27FC236}">
                <a16:creationId xmlns:a16="http://schemas.microsoft.com/office/drawing/2014/main" id="{780A1FAE-23D2-4D94-B8BA-D05C64C062CF}"/>
              </a:ext>
            </a:extLst>
          </p:cNvPr>
          <p:cNvSpPr txBox="1"/>
          <p:nvPr/>
        </p:nvSpPr>
        <p:spPr>
          <a:xfrm>
            <a:off x="669799" y="5309513"/>
            <a:ext cx="9884811" cy="830997"/>
          </a:xfrm>
          <a:prstGeom prst="rect">
            <a:avLst/>
          </a:prstGeom>
          <a:noFill/>
        </p:spPr>
        <p:txBody>
          <a:bodyPr wrap="square" lIns="91440" tIns="45720" rIns="0" bIns="45720" anchor="t">
            <a:spAutoFit/>
          </a:bodyPr>
          <a:lstStyle/>
          <a:p>
            <a:pPr marL="0" marR="0" lvl="1"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srgbClr val="0068B5"/>
                </a:solidFill>
                <a:effectLst/>
                <a:uLnTx/>
                <a:uFillTx/>
                <a:latin typeface="IntelOne Display Light" panose="020B0403020203020204" pitchFamily="34" charset="0"/>
                <a:cs typeface="Arial"/>
              </a:rPr>
              <a:t>Standards-based architecture allows others to freely develop new language front ends and support new hardware targets.</a:t>
            </a:r>
          </a:p>
        </p:txBody>
      </p:sp>
      <p:sp>
        <p:nvSpPr>
          <p:cNvPr id="77" name="Left Brace 76">
            <a:extLst>
              <a:ext uri="{FF2B5EF4-FFF2-40B4-BE49-F238E27FC236}">
                <a16:creationId xmlns:a16="http://schemas.microsoft.com/office/drawing/2014/main" id="{B6465EEB-6C6E-4BC7-BAC5-ABB170DF676F}"/>
              </a:ext>
            </a:extLst>
          </p:cNvPr>
          <p:cNvSpPr/>
          <p:nvPr/>
        </p:nvSpPr>
        <p:spPr>
          <a:xfrm rot="5400000">
            <a:off x="6139965" y="1495682"/>
            <a:ext cx="194212" cy="1337980"/>
          </a:xfrm>
          <a:prstGeom prst="leftBrace">
            <a:avLst>
              <a:gd name="adj1" fmla="val 0"/>
              <a:gd name="adj2" fmla="val 50000"/>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IntelOne Text Light"/>
              <a:cs typeface="Arial"/>
            </a:endParaRPr>
          </a:p>
        </p:txBody>
      </p:sp>
      <p:sp>
        <p:nvSpPr>
          <p:cNvPr id="78" name="Left Brace 77">
            <a:extLst>
              <a:ext uri="{FF2B5EF4-FFF2-40B4-BE49-F238E27FC236}">
                <a16:creationId xmlns:a16="http://schemas.microsoft.com/office/drawing/2014/main" id="{076FC833-A128-4138-870F-7F3072E61453}"/>
              </a:ext>
            </a:extLst>
          </p:cNvPr>
          <p:cNvSpPr/>
          <p:nvPr/>
        </p:nvSpPr>
        <p:spPr>
          <a:xfrm rot="5400000">
            <a:off x="7946354" y="1495682"/>
            <a:ext cx="194212" cy="1337980"/>
          </a:xfrm>
          <a:prstGeom prst="leftBrace">
            <a:avLst>
              <a:gd name="adj1" fmla="val 0"/>
              <a:gd name="adj2" fmla="val 50000"/>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IntelOne Text Light"/>
              <a:cs typeface="Arial"/>
            </a:endParaRPr>
          </a:p>
        </p:txBody>
      </p:sp>
      <p:sp>
        <p:nvSpPr>
          <p:cNvPr id="79" name="Left Brace 78">
            <a:extLst>
              <a:ext uri="{FF2B5EF4-FFF2-40B4-BE49-F238E27FC236}">
                <a16:creationId xmlns:a16="http://schemas.microsoft.com/office/drawing/2014/main" id="{8F50ACE7-9261-479D-A31E-28AAAC5B4BB3}"/>
              </a:ext>
            </a:extLst>
          </p:cNvPr>
          <p:cNvSpPr/>
          <p:nvPr/>
        </p:nvSpPr>
        <p:spPr>
          <a:xfrm rot="5400000">
            <a:off x="9779636" y="1495682"/>
            <a:ext cx="194212" cy="1337980"/>
          </a:xfrm>
          <a:prstGeom prst="leftBrace">
            <a:avLst>
              <a:gd name="adj1" fmla="val 0"/>
              <a:gd name="adj2" fmla="val 50000"/>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IntelOne Text Light"/>
              <a:cs typeface="Arial"/>
            </a:endParaRPr>
          </a:p>
        </p:txBody>
      </p:sp>
    </p:spTree>
    <p:extLst>
      <p:ext uri="{BB962C8B-B14F-4D97-AF65-F5344CB8AC3E}">
        <p14:creationId xmlns:p14="http://schemas.microsoft.com/office/powerpoint/2010/main" val="2902168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36">
            <a:extLst>
              <a:ext uri="{FF2B5EF4-FFF2-40B4-BE49-F238E27FC236}">
                <a16:creationId xmlns:a16="http://schemas.microsoft.com/office/drawing/2014/main" id="{C717D85C-F08A-5C4F-B246-A4233C52EAEC}"/>
              </a:ext>
            </a:extLst>
          </p:cNvPr>
          <p:cNvSpPr/>
          <p:nvPr/>
        </p:nvSpPr>
        <p:spPr>
          <a:xfrm>
            <a:off x="1983112" y="1807765"/>
            <a:ext cx="9762067" cy="377197"/>
          </a:xfrm>
          <a:prstGeom prst="roundRect">
            <a:avLst>
              <a:gd name="adj" fmla="val 0"/>
            </a:avLst>
          </a:prstGeom>
          <a:solidFill>
            <a:schemeClr val="tx1">
              <a:lumMod val="50000"/>
              <a:lumOff val="50000"/>
            </a:schemeClr>
          </a:solidFill>
          <a:ln w="28575" cmpd="sng">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09" rtl="0" eaLnBrk="1" fontAlgn="auto" latinLnBrk="0" hangingPunct="0">
              <a:lnSpc>
                <a:spcPct val="90000"/>
              </a:lnSpc>
              <a:spcBef>
                <a:spcPts val="2250"/>
              </a:spcBef>
              <a:spcAft>
                <a:spcPts val="0"/>
              </a:spcAft>
              <a:buClrTx/>
              <a:buSzTx/>
              <a:buFontTx/>
              <a:buNone/>
              <a:tabLst/>
              <a:defRPr/>
            </a:pPr>
            <a:endParaRPr kumimoji="0" lang="en-US" sz="1600" b="1" i="0" u="none" strike="noStrike" kern="0" cap="none" spc="0" normalizeH="0" baseline="0" noProof="0">
              <a:ln>
                <a:noFill/>
              </a:ln>
              <a:solidFill>
                <a:prstClr val="white"/>
              </a:solidFill>
              <a:effectLst/>
              <a:uLnTx/>
              <a:uFillTx/>
              <a:latin typeface="Intel Clear"/>
              <a:ea typeface="+mn-ea"/>
              <a:cs typeface="Arial"/>
              <a:sym typeface="Helvetica Neue"/>
            </a:endParaRPr>
          </a:p>
        </p:txBody>
      </p:sp>
      <p:sp>
        <p:nvSpPr>
          <p:cNvPr id="4" name="Title 3">
            <a:extLst>
              <a:ext uri="{FF2B5EF4-FFF2-40B4-BE49-F238E27FC236}">
                <a16:creationId xmlns:a16="http://schemas.microsoft.com/office/drawing/2014/main" id="{6D8B5B7D-BB54-43BD-B697-1C8771594DAC}"/>
              </a:ext>
            </a:extLst>
          </p:cNvPr>
          <p:cNvSpPr>
            <a:spLocks noGrp="1"/>
          </p:cNvSpPr>
          <p:nvPr>
            <p:ph type="title"/>
          </p:nvPr>
        </p:nvSpPr>
        <p:spPr/>
        <p:txBody>
          <a:bodyPr>
            <a:normAutofit/>
          </a:bodyPr>
          <a:lstStyle/>
          <a:p>
            <a:r>
              <a:rPr lang="en-US" sz="3600"/>
              <a:t>oneAPI Open Ecosystem Progress</a:t>
            </a:r>
            <a:br>
              <a:rPr lang="en-US" sz="3600"/>
            </a:br>
            <a:r>
              <a:rPr lang="en-US" sz="2000">
                <a:solidFill>
                  <a:schemeClr val="accent1"/>
                </a:solidFill>
              </a:rPr>
              <a:t>Open, Broad, Multiarchitecture / Multivendor Implementation</a:t>
            </a:r>
          </a:p>
        </p:txBody>
      </p:sp>
      <p:sp>
        <p:nvSpPr>
          <p:cNvPr id="6" name="Slide Number Placeholder 5">
            <a:extLst>
              <a:ext uri="{FF2B5EF4-FFF2-40B4-BE49-F238E27FC236}">
                <a16:creationId xmlns:a16="http://schemas.microsoft.com/office/drawing/2014/main" id="{588CE316-D3BB-D54B-8157-C33168B1FE19}"/>
              </a:ext>
            </a:extLst>
          </p:cNvPr>
          <p:cNvSpPr>
            <a:spLocks noGrp="1"/>
          </p:cNvSpPr>
          <p:nvPr>
            <p:ph type="sldNum" sz="quarter" idx="4294967295"/>
          </p:nvPr>
        </p:nvSpPr>
        <p:spPr>
          <a:xfrm>
            <a:off x="11812588" y="7088188"/>
            <a:ext cx="379412" cy="365125"/>
          </a:xfrm>
          <a:prstGeom prst="rect">
            <a:avLst/>
          </a:prstGeom>
        </p:spPr>
        <p:txBody>
          <a:bodyPr vert="horz" lIns="0" tIns="0" rIns="0" bIns="0" rtlCol="0" anchor="ctr"/>
          <a:lstStyle>
            <a:defPPr>
              <a:defRPr lang="en-US"/>
            </a:defPPr>
            <a:lvl1pPr marL="0" algn="r" defTabSz="914309" rtl="0" eaLnBrk="1" latinLnBrk="0" hangingPunct="1">
              <a:defRPr sz="1067" kern="1200">
                <a:solidFill>
                  <a:schemeClr val="bg1"/>
                </a:solidFill>
                <a:latin typeface="+mn-lt"/>
                <a:ea typeface="+mn-ea"/>
                <a:cs typeface="Intel Clear"/>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a:lstStyle>
          <a:p>
            <a:pPr marL="0" marR="0" lvl="0" indent="0" algn="r" defTabSz="914309" rtl="0" eaLnBrk="1" fontAlgn="auto" latinLnBrk="0" hangingPunct="1">
              <a:lnSpc>
                <a:spcPct val="90000"/>
              </a:lnSpc>
              <a:spcBef>
                <a:spcPts val="2250"/>
              </a:spcBef>
              <a:spcAft>
                <a:spcPts val="0"/>
              </a:spcAft>
              <a:buClrTx/>
              <a:buSzTx/>
              <a:buFontTx/>
              <a:buNone/>
              <a:tabLst/>
              <a:defRPr/>
            </a:pPr>
            <a:fld id="{EE2556C5-CE8C-6547-B838-EA80C61A4AF7}" type="slidenum">
              <a:rPr kumimoji="0" lang="en-US" sz="1067" b="0" i="0" u="none" strike="noStrike" kern="1200" cap="none" spc="0" normalizeH="0" baseline="0" noProof="0" smtClean="0">
                <a:ln>
                  <a:noFill/>
                </a:ln>
                <a:solidFill>
                  <a:srgbClr val="FFFFFF"/>
                </a:solidFill>
                <a:effectLst/>
                <a:uLnTx/>
                <a:uFillTx/>
                <a:latin typeface="Intel Clear"/>
                <a:ea typeface="+mn-ea"/>
                <a:cs typeface="Intel Clear"/>
                <a:sym typeface="Helvetica Neue"/>
              </a:rPr>
              <a:pPr marL="0" marR="0" lvl="0" indent="0" algn="r" defTabSz="914309" rtl="0" eaLnBrk="1" fontAlgn="auto" latinLnBrk="0" hangingPunct="1">
                <a:lnSpc>
                  <a:spcPct val="90000"/>
                </a:lnSpc>
                <a:spcBef>
                  <a:spcPts val="2250"/>
                </a:spcBef>
                <a:spcAft>
                  <a:spcPts val="0"/>
                </a:spcAft>
                <a:buClrTx/>
                <a:buSzTx/>
                <a:buFontTx/>
                <a:buNone/>
                <a:tabLst/>
                <a:defRPr/>
              </a:pPr>
              <a:t>18</a:t>
            </a:fld>
            <a:endParaRPr kumimoji="0" lang="en-US" sz="1067" b="0" i="0" u="none" strike="noStrike" kern="1200" cap="none" spc="0" normalizeH="0" baseline="0" noProof="0">
              <a:ln>
                <a:noFill/>
              </a:ln>
              <a:solidFill>
                <a:srgbClr val="FFFFFF"/>
              </a:solidFill>
              <a:effectLst/>
              <a:uLnTx/>
              <a:uFillTx/>
              <a:latin typeface="Intel Clear"/>
              <a:ea typeface="+mn-ea"/>
              <a:cs typeface="Intel Clear"/>
              <a:sym typeface="Helvetica Neue"/>
            </a:endParaRPr>
          </a:p>
        </p:txBody>
      </p:sp>
      <p:sp>
        <p:nvSpPr>
          <p:cNvPr id="27" name="TextBox 26">
            <a:extLst>
              <a:ext uri="{FF2B5EF4-FFF2-40B4-BE49-F238E27FC236}">
                <a16:creationId xmlns:a16="http://schemas.microsoft.com/office/drawing/2014/main" id="{36993411-F2CF-4F92-A501-AB613E30AD25}"/>
              </a:ext>
            </a:extLst>
          </p:cNvPr>
          <p:cNvSpPr txBox="1"/>
          <p:nvPr/>
        </p:nvSpPr>
        <p:spPr>
          <a:xfrm>
            <a:off x="1983111" y="2282308"/>
            <a:ext cx="9762067" cy="300411"/>
          </a:xfrm>
          <a:prstGeom prst="rect">
            <a:avLst/>
          </a:prstGeom>
          <a:gradFill flip="none" rotWithShape="1">
            <a:gsLst>
              <a:gs pos="0">
                <a:schemeClr val="bg1"/>
              </a:gs>
              <a:gs pos="100000">
                <a:schemeClr val="tx2">
                  <a:lumMod val="20000"/>
                  <a:lumOff val="80000"/>
                </a:schemeClr>
              </a:gs>
            </a:gsLst>
            <a:lin ang="2700000" scaled="0"/>
            <a:tileRect/>
          </a:gradFill>
          <a:ln w="3175" cap="flat">
            <a:solidFill>
              <a:schemeClr val="tx2">
                <a:lumMod val="20000"/>
                <a:lumOff val="8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marL="0" marR="0" lvl="0" indent="0" algn="ctr" defTabSz="2438338" rtl="0" eaLnBrk="1" fontAlgn="auto" latinLnBrk="0" hangingPunct="0">
              <a:lnSpc>
                <a:spcPct val="90000"/>
              </a:lnSpc>
              <a:spcBef>
                <a:spcPts val="0"/>
              </a:spcBef>
              <a:spcAft>
                <a:spcPts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IntelOne Text Medium" panose="020B0703020203020204" pitchFamily="34" charset="0"/>
                <a:cs typeface="Arial"/>
                <a:sym typeface="Helvetica Neue"/>
              </a:rPr>
              <a:t> Specification updates</a:t>
            </a:r>
          </a:p>
        </p:txBody>
      </p:sp>
      <p:sp>
        <p:nvSpPr>
          <p:cNvPr id="39" name="Rounded Rectangle 36">
            <a:extLst>
              <a:ext uri="{FF2B5EF4-FFF2-40B4-BE49-F238E27FC236}">
                <a16:creationId xmlns:a16="http://schemas.microsoft.com/office/drawing/2014/main" id="{0A30F7F9-6FD9-4B14-8775-AD9770614F3D}"/>
              </a:ext>
            </a:extLst>
          </p:cNvPr>
          <p:cNvSpPr/>
          <p:nvPr/>
        </p:nvSpPr>
        <p:spPr>
          <a:xfrm>
            <a:off x="2099504" y="1801134"/>
            <a:ext cx="1510977" cy="377197"/>
          </a:xfrm>
          <a:prstGeom prst="roundRect">
            <a:avLst>
              <a:gd name="adj" fmla="val 0"/>
            </a:avLst>
          </a:prstGeom>
          <a:solidFill>
            <a:schemeClr val="accent1"/>
          </a:solidFill>
          <a:ln w="28575" cmpd="sng">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09" rtl="0" eaLnBrk="1" fontAlgn="auto" latinLnBrk="0" hangingPunct="0">
              <a:lnSpc>
                <a:spcPct val="90000"/>
              </a:lnSpc>
              <a:spcBef>
                <a:spcPts val="2250"/>
              </a:spcBef>
              <a:spcAft>
                <a:spcPts val="0"/>
              </a:spcAft>
              <a:buClrTx/>
              <a:buSzTx/>
              <a:buFontTx/>
              <a:buNone/>
              <a:tabLst/>
              <a:defRPr/>
            </a:pPr>
            <a:r>
              <a:rPr kumimoji="0" lang="en-US" sz="1600" b="1" i="0" u="none" strike="noStrike" kern="0" cap="none" spc="0" normalizeH="0" baseline="0" noProof="0">
                <a:ln>
                  <a:noFill/>
                </a:ln>
                <a:solidFill>
                  <a:prstClr val="white"/>
                </a:solidFill>
                <a:effectLst/>
                <a:uLnTx/>
                <a:uFillTx/>
                <a:latin typeface="Intel Clear"/>
                <a:ea typeface="+mn-ea"/>
                <a:cs typeface="Arial"/>
                <a:sym typeface="Helvetica Neue"/>
              </a:rPr>
              <a:t>2020</a:t>
            </a:r>
          </a:p>
        </p:txBody>
      </p:sp>
      <p:pic>
        <p:nvPicPr>
          <p:cNvPr id="22" name="Graphic 21">
            <a:extLst>
              <a:ext uri="{FF2B5EF4-FFF2-40B4-BE49-F238E27FC236}">
                <a16:creationId xmlns:a16="http://schemas.microsoft.com/office/drawing/2014/main" id="{BF10CD98-9C18-4ABD-85A8-B898E2DF374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41974" y="446176"/>
            <a:ext cx="803203" cy="879698"/>
          </a:xfrm>
          <a:prstGeom prst="rect">
            <a:avLst/>
          </a:prstGeom>
        </p:spPr>
      </p:pic>
      <p:sp>
        <p:nvSpPr>
          <p:cNvPr id="21" name="Rounded Rectangle 36">
            <a:extLst>
              <a:ext uri="{FF2B5EF4-FFF2-40B4-BE49-F238E27FC236}">
                <a16:creationId xmlns:a16="http://schemas.microsoft.com/office/drawing/2014/main" id="{FB287C5A-C1DA-4873-B775-FFCD005870B7}"/>
              </a:ext>
            </a:extLst>
          </p:cNvPr>
          <p:cNvSpPr/>
          <p:nvPr/>
        </p:nvSpPr>
        <p:spPr>
          <a:xfrm>
            <a:off x="3747392" y="1801134"/>
            <a:ext cx="1518273" cy="377197"/>
          </a:xfrm>
          <a:prstGeom prst="roundRect">
            <a:avLst>
              <a:gd name="adj" fmla="val 0"/>
            </a:avLst>
          </a:prstGeom>
          <a:solidFill>
            <a:schemeClr val="accent1"/>
          </a:solidFill>
          <a:ln w="28575" cmpd="sng">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09" rtl="0" eaLnBrk="1" fontAlgn="auto" latinLnBrk="0" hangingPunct="0">
              <a:lnSpc>
                <a:spcPct val="90000"/>
              </a:lnSpc>
              <a:spcBef>
                <a:spcPts val="2250"/>
              </a:spcBef>
              <a:spcAft>
                <a:spcPts val="0"/>
              </a:spcAft>
              <a:buClrTx/>
              <a:buSzTx/>
              <a:buFontTx/>
              <a:buNone/>
              <a:tabLst/>
              <a:defRPr/>
            </a:pPr>
            <a:r>
              <a:rPr kumimoji="0" lang="en-US" sz="1600" b="1" i="0" u="none" strike="noStrike" kern="0" cap="none" spc="0" normalizeH="0" baseline="0" noProof="0">
                <a:ln>
                  <a:noFill/>
                </a:ln>
                <a:solidFill>
                  <a:prstClr val="white"/>
                </a:solidFill>
                <a:effectLst/>
                <a:uLnTx/>
                <a:uFillTx/>
                <a:latin typeface="Intel Clear"/>
                <a:ea typeface="+mn-ea"/>
                <a:cs typeface="Arial"/>
                <a:sym typeface="Helvetica Neue"/>
              </a:rPr>
              <a:t>2021</a:t>
            </a:r>
          </a:p>
        </p:txBody>
      </p:sp>
      <p:sp>
        <p:nvSpPr>
          <p:cNvPr id="24" name="Rounded Rectangle 36">
            <a:extLst>
              <a:ext uri="{FF2B5EF4-FFF2-40B4-BE49-F238E27FC236}">
                <a16:creationId xmlns:a16="http://schemas.microsoft.com/office/drawing/2014/main" id="{2886A602-138C-46A7-9A9B-C03C320C5CB2}"/>
              </a:ext>
            </a:extLst>
          </p:cNvPr>
          <p:cNvSpPr/>
          <p:nvPr/>
        </p:nvSpPr>
        <p:spPr>
          <a:xfrm>
            <a:off x="5402576" y="1801134"/>
            <a:ext cx="3177202" cy="377197"/>
          </a:xfrm>
          <a:prstGeom prst="roundRect">
            <a:avLst>
              <a:gd name="adj" fmla="val 0"/>
            </a:avLst>
          </a:prstGeom>
          <a:solidFill>
            <a:schemeClr val="accent1"/>
          </a:solidFill>
          <a:ln w="28575" cmpd="sng">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09" rtl="0" eaLnBrk="1" fontAlgn="auto" latinLnBrk="0" hangingPunct="0">
              <a:lnSpc>
                <a:spcPct val="90000"/>
              </a:lnSpc>
              <a:spcBef>
                <a:spcPts val="2250"/>
              </a:spcBef>
              <a:spcAft>
                <a:spcPts val="0"/>
              </a:spcAft>
              <a:buClrTx/>
              <a:buSzTx/>
              <a:buFontTx/>
              <a:buNone/>
              <a:tabLst/>
              <a:defRPr/>
            </a:pPr>
            <a:r>
              <a:rPr kumimoji="0" lang="en-US" sz="1600" b="1" i="0" u="none" strike="noStrike" kern="0" cap="none" spc="0" normalizeH="0" baseline="0" noProof="0">
                <a:ln>
                  <a:noFill/>
                </a:ln>
                <a:solidFill>
                  <a:prstClr val="white"/>
                </a:solidFill>
                <a:effectLst/>
                <a:uLnTx/>
                <a:uFillTx/>
                <a:latin typeface="Intel Clear"/>
                <a:ea typeface="+mn-ea"/>
                <a:cs typeface="Arial"/>
                <a:sym typeface="Helvetica Neue"/>
              </a:rPr>
              <a:t>2022</a:t>
            </a:r>
          </a:p>
        </p:txBody>
      </p:sp>
      <p:sp>
        <p:nvSpPr>
          <p:cNvPr id="25" name="Rounded Rectangle 36">
            <a:extLst>
              <a:ext uri="{FF2B5EF4-FFF2-40B4-BE49-F238E27FC236}">
                <a16:creationId xmlns:a16="http://schemas.microsoft.com/office/drawing/2014/main" id="{9B295760-C778-4574-960A-E543D94CB33D}"/>
              </a:ext>
            </a:extLst>
          </p:cNvPr>
          <p:cNvSpPr/>
          <p:nvPr/>
        </p:nvSpPr>
        <p:spPr>
          <a:xfrm>
            <a:off x="8716689" y="1814396"/>
            <a:ext cx="2891579" cy="377197"/>
          </a:xfrm>
          <a:prstGeom prst="roundRect">
            <a:avLst>
              <a:gd name="adj" fmla="val 0"/>
            </a:avLst>
          </a:prstGeom>
          <a:solidFill>
            <a:schemeClr val="accent1"/>
          </a:solidFill>
          <a:ln w="28575" cmpd="sng">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09" rtl="0" eaLnBrk="1" fontAlgn="auto" latinLnBrk="0" hangingPunct="0">
              <a:lnSpc>
                <a:spcPct val="90000"/>
              </a:lnSpc>
              <a:spcBef>
                <a:spcPts val="2250"/>
              </a:spcBef>
              <a:spcAft>
                <a:spcPts val="0"/>
              </a:spcAft>
              <a:buClrTx/>
              <a:buSzTx/>
              <a:buFontTx/>
              <a:buNone/>
              <a:tabLst/>
              <a:defRPr/>
            </a:pPr>
            <a:r>
              <a:rPr kumimoji="0" lang="en-US" sz="1600" b="1" i="0" u="none" strike="noStrike" kern="0" cap="none" spc="0" normalizeH="0" baseline="0" noProof="0">
                <a:ln>
                  <a:noFill/>
                </a:ln>
                <a:solidFill>
                  <a:prstClr val="white"/>
                </a:solidFill>
                <a:effectLst/>
                <a:uLnTx/>
                <a:uFillTx/>
                <a:latin typeface="Intel Clear"/>
                <a:ea typeface="+mn-ea"/>
                <a:cs typeface="Arial"/>
                <a:sym typeface="Helvetica Neue"/>
              </a:rPr>
              <a:t>2023</a:t>
            </a:r>
          </a:p>
        </p:txBody>
      </p:sp>
      <p:sp>
        <p:nvSpPr>
          <p:cNvPr id="55" name="TextBox 54">
            <a:extLst>
              <a:ext uri="{FF2B5EF4-FFF2-40B4-BE49-F238E27FC236}">
                <a16:creationId xmlns:a16="http://schemas.microsoft.com/office/drawing/2014/main" id="{5E9A76BF-CEEA-4AC0-8B5C-FB5814A03A96}"/>
              </a:ext>
            </a:extLst>
          </p:cNvPr>
          <p:cNvSpPr txBox="1"/>
          <p:nvPr/>
        </p:nvSpPr>
        <p:spPr>
          <a:xfrm>
            <a:off x="1983111" y="2738681"/>
            <a:ext cx="1657364" cy="2870644"/>
          </a:xfrm>
          <a:prstGeom prst="rect">
            <a:avLst/>
          </a:prstGeom>
          <a:gradFill flip="none" rotWithShape="1">
            <a:gsLst>
              <a:gs pos="0">
                <a:schemeClr val="bg1"/>
              </a:gs>
              <a:gs pos="100000">
                <a:schemeClr val="tx2">
                  <a:lumMod val="20000"/>
                  <a:lumOff val="80000"/>
                </a:schemeClr>
              </a:gs>
            </a:gsLst>
            <a:lin ang="2700000" scaled="0"/>
            <a:tileRect/>
          </a:gradFill>
          <a:ln w="3175" cap="flat">
            <a:solidFill>
              <a:schemeClr val="tx2">
                <a:lumMod val="20000"/>
                <a:lumOff val="8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0" rIns="0" bIns="0" numCol="1" spcCol="38100" rtlCol="0" anchor="ctr" anchorCtr="0">
            <a:noAutofit/>
          </a:body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IntelOne Text" panose="020B0503020203020204" pitchFamily="34" charset="0"/>
                <a:ea typeface="+mn-ea"/>
                <a:cs typeface="Arial"/>
                <a:sym typeface="Helvetica Neue"/>
              </a:rPr>
              <a:t>oneAPI SYCL implementation</a:t>
            </a:r>
          </a:p>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IntelOne Text" panose="020B0503020203020204" pitchFamily="34" charset="0"/>
              <a:ea typeface="+mn-ea"/>
              <a:cs typeface="Arial"/>
              <a:sym typeface="Helvetica Neue"/>
            </a:endParaRPr>
          </a:p>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IntelOne Text" panose="020B0503020203020204" pitchFamily="34" charset="0"/>
                <a:ea typeface="+mn-ea"/>
                <a:cs typeface="Arial"/>
                <a:sym typeface="Helvetica Neue"/>
              </a:rPr>
              <a:t>Intel CPU, GPU, FPGA support</a:t>
            </a:r>
          </a:p>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IntelOne Text" panose="020B0503020203020204" pitchFamily="34" charset="0"/>
              <a:ea typeface="+mn-ea"/>
              <a:cs typeface="Arial"/>
              <a:sym typeface="Helvetica Neue"/>
            </a:endParaRPr>
          </a:p>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IntelOne Text" panose="020B0503020203020204" pitchFamily="34" charset="0"/>
                <a:ea typeface="+mn-ea"/>
                <a:cs typeface="Arial"/>
                <a:sym typeface="Helvetica Neue"/>
              </a:rPr>
              <a:t>SYCL for Nvidia GPU</a:t>
            </a:r>
          </a:p>
        </p:txBody>
      </p:sp>
      <p:sp>
        <p:nvSpPr>
          <p:cNvPr id="56" name="TextBox 55">
            <a:extLst>
              <a:ext uri="{FF2B5EF4-FFF2-40B4-BE49-F238E27FC236}">
                <a16:creationId xmlns:a16="http://schemas.microsoft.com/office/drawing/2014/main" id="{BAD35A0E-017E-4E44-B98D-825F86B62CC4}"/>
              </a:ext>
            </a:extLst>
          </p:cNvPr>
          <p:cNvSpPr txBox="1"/>
          <p:nvPr/>
        </p:nvSpPr>
        <p:spPr>
          <a:xfrm>
            <a:off x="3770252" y="2738681"/>
            <a:ext cx="2563026" cy="2870644"/>
          </a:xfrm>
          <a:prstGeom prst="rect">
            <a:avLst/>
          </a:prstGeom>
          <a:gradFill flip="none" rotWithShape="1">
            <a:gsLst>
              <a:gs pos="0">
                <a:schemeClr val="bg1"/>
              </a:gs>
              <a:gs pos="100000">
                <a:schemeClr val="tx2">
                  <a:lumMod val="20000"/>
                  <a:lumOff val="80000"/>
                </a:schemeClr>
              </a:gs>
            </a:gsLst>
            <a:lin ang="2700000" scaled="0"/>
            <a:tileRect/>
          </a:gradFill>
          <a:ln w="3175" cap="flat">
            <a:solidFill>
              <a:schemeClr val="tx2">
                <a:lumMod val="20000"/>
                <a:lumOff val="8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0" rIns="0" bIns="0" numCol="1" spcCol="38100" rtlCol="0" anchor="ctr" anchorCtr="0">
            <a:noAutofit/>
          </a:bodyPr>
          <a:lstStyle/>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IntelOne Text" panose="020B0503020203020204" pitchFamily="34" charset="0"/>
              <a:ea typeface="+mn-ea"/>
              <a:cs typeface="Arial"/>
              <a:sym typeface="Helvetica Neue"/>
            </a:endParaRPr>
          </a:p>
          <a:p>
            <a:pPr marL="0" marR="0" lvl="0" indent="0" algn="l" defTabSz="2438338" rtl="0" eaLnBrk="1" fontAlgn="auto" latinLnBrk="0" hangingPunct="0">
              <a:lnSpc>
                <a:spcPct val="90000"/>
              </a:lnSpc>
              <a:spcBef>
                <a:spcPts val="0"/>
              </a:spcBef>
              <a:spcAft>
                <a:spcPts val="0"/>
              </a:spcAft>
              <a:buClrTx/>
              <a:buSzTx/>
              <a:buFontTx/>
              <a:buNone/>
              <a:tabLst/>
              <a:defRPr/>
            </a:pPr>
            <a:r>
              <a:rPr kumimoji="0" lang="en-US" sz="1200" b="1" i="0" u="none" strike="noStrike" kern="0" cap="none" spc="0" normalizeH="0" baseline="0" noProof="0" err="1">
                <a:ln>
                  <a:noFill/>
                </a:ln>
                <a:solidFill>
                  <a:srgbClr val="000000"/>
                </a:solidFill>
                <a:effectLst/>
                <a:uLnTx/>
                <a:uFillTx/>
                <a:latin typeface="IntelOne Text Bold" panose="020B0503020203020204" pitchFamily="34" charset="0"/>
                <a:ea typeface="+mn-ea"/>
                <a:cs typeface="Arial"/>
                <a:sym typeface="Helvetica Neue"/>
              </a:rPr>
              <a:t>Fugaku</a:t>
            </a:r>
            <a:r>
              <a:rPr kumimoji="0" lang="en-US" sz="1200" b="0" i="0" u="none" strike="noStrike" kern="0" cap="none" spc="0" normalizeH="0" baseline="0" noProof="0">
                <a:ln>
                  <a:noFill/>
                </a:ln>
                <a:solidFill>
                  <a:srgbClr val="000000"/>
                </a:solidFill>
                <a:effectLst/>
                <a:uLnTx/>
                <a:uFillTx/>
                <a:latin typeface="IntelOne Text" panose="020B0503020203020204" pitchFamily="34" charset="0"/>
                <a:ea typeface="+mn-ea"/>
                <a:cs typeface="Arial"/>
                <a:sym typeface="Helvetica Neue"/>
              </a:rPr>
              <a:t> deploys </a:t>
            </a:r>
            <a:r>
              <a:rPr kumimoji="0" lang="en-US" sz="1200" b="0" i="0" u="none" strike="noStrike" kern="0" cap="none" spc="0" normalizeH="0" baseline="0" noProof="0" err="1">
                <a:ln>
                  <a:noFill/>
                </a:ln>
                <a:solidFill>
                  <a:srgbClr val="000000"/>
                </a:solidFill>
                <a:effectLst/>
                <a:uLnTx/>
                <a:uFillTx/>
                <a:latin typeface="IntelOne Text" panose="020B0503020203020204" pitchFamily="34" charset="0"/>
                <a:ea typeface="+mn-ea"/>
                <a:cs typeface="Arial"/>
                <a:sym typeface="Helvetica Neue"/>
              </a:rPr>
              <a:t>oneDNN</a:t>
            </a:r>
            <a:r>
              <a:rPr kumimoji="0" lang="en-US" sz="1200" b="0" i="0" u="none" strike="noStrike" kern="0" cap="none" spc="0" normalizeH="0" baseline="0" noProof="0">
                <a:ln>
                  <a:noFill/>
                </a:ln>
                <a:solidFill>
                  <a:srgbClr val="000000"/>
                </a:solidFill>
                <a:effectLst/>
                <a:uLnTx/>
                <a:uFillTx/>
                <a:latin typeface="IntelOne Text" panose="020B0503020203020204" pitchFamily="34" charset="0"/>
                <a:ea typeface="+mn-ea"/>
                <a:cs typeface="Arial"/>
                <a:sym typeface="Helvetica Neue"/>
              </a:rPr>
              <a:t> for Arm </a:t>
            </a:r>
          </a:p>
          <a:p>
            <a:pPr marL="0" marR="0" lvl="0" indent="0" algn="l" defTabSz="2438338" rtl="0" eaLnBrk="1" fontAlgn="auto" latinLnBrk="0" hangingPunct="0">
              <a:lnSpc>
                <a:spcPct val="9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IntelOne Text" panose="020B0503020203020204" pitchFamily="34" charset="0"/>
              <a:ea typeface="+mn-ea"/>
              <a:cs typeface="Arial"/>
              <a:sym typeface="Helvetica Neue"/>
            </a:endParaRPr>
          </a:p>
          <a:p>
            <a:pPr marL="0" marR="0" lvl="0" indent="0" algn="l" defTabSz="2438338" rtl="0" eaLnBrk="1" fontAlgn="auto" latinLnBrk="0" hangingPunct="0">
              <a:lnSpc>
                <a:spcPct val="900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IntelOne Text Bold" panose="020B0503020203020204" pitchFamily="34" charset="0"/>
                <a:ea typeface="+mn-ea"/>
                <a:cs typeface="Arial"/>
                <a:sym typeface="Helvetica Neue"/>
              </a:rPr>
              <a:t>Univ. of Heidelberg</a:t>
            </a:r>
            <a:r>
              <a:rPr kumimoji="0" lang="en-US" sz="1200" b="0" i="0" u="none" strike="noStrike" kern="0" cap="none" spc="0" normalizeH="0" baseline="0" noProof="0">
                <a:ln>
                  <a:noFill/>
                </a:ln>
                <a:solidFill>
                  <a:srgbClr val="000000"/>
                </a:solidFill>
                <a:effectLst/>
                <a:uLnTx/>
                <a:uFillTx/>
                <a:latin typeface="IntelOne Text" panose="020B0503020203020204" pitchFamily="34" charset="0"/>
                <a:ea typeface="+mn-ea"/>
                <a:cs typeface="Arial"/>
                <a:sym typeface="Helvetica Neue"/>
              </a:rPr>
              <a:t> deploys HIPSYCL for AMD CPUs &amp; GPUs</a:t>
            </a:r>
          </a:p>
          <a:p>
            <a:pPr marL="0" marR="0" lvl="0" indent="0" algn="l" defTabSz="2438338" rtl="0" eaLnBrk="1" fontAlgn="auto" latinLnBrk="0" hangingPunct="0">
              <a:lnSpc>
                <a:spcPct val="9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IntelOne Text" panose="020B0503020203020204" pitchFamily="34" charset="0"/>
              <a:ea typeface="+mn-ea"/>
              <a:cs typeface="Arial"/>
              <a:sym typeface="Helvetica Neue"/>
            </a:endParaRPr>
          </a:p>
          <a:p>
            <a:pPr marL="0" marR="0" lvl="0" indent="0" algn="l" defTabSz="2438338" rtl="0" eaLnBrk="1" fontAlgn="auto" latinLnBrk="0" hangingPunct="0">
              <a:lnSpc>
                <a:spcPct val="900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IntelOne Text Bold" panose="020B0503020203020204" pitchFamily="34" charset="0"/>
                <a:ea typeface="+mn-ea"/>
                <a:cs typeface="Arial"/>
                <a:sym typeface="Helvetica Neue"/>
              </a:rPr>
              <a:t>NERSC, Argonne </a:t>
            </a:r>
            <a:r>
              <a:rPr kumimoji="0" lang="en-US" sz="1200" b="0" i="0" u="none" strike="noStrike" kern="0" cap="none" spc="0" normalizeH="0" baseline="0" noProof="0">
                <a:ln>
                  <a:noFill/>
                </a:ln>
                <a:solidFill>
                  <a:srgbClr val="000000"/>
                </a:solidFill>
                <a:effectLst/>
                <a:uLnTx/>
                <a:uFillTx/>
                <a:latin typeface="IntelOne Text" panose="020B0503020203020204" pitchFamily="34" charset="0"/>
                <a:ea typeface="+mn-ea"/>
                <a:cs typeface="Arial"/>
                <a:sym typeface="Helvetica Neue"/>
              </a:rPr>
              <a:t>deploy</a:t>
            </a:r>
            <a:r>
              <a:rPr kumimoji="0" lang="en-US" sz="1200" b="1" i="0" u="none" strike="noStrike" kern="0" cap="none" spc="0" normalizeH="0" baseline="0" noProof="0">
                <a:ln>
                  <a:noFill/>
                </a:ln>
                <a:solidFill>
                  <a:srgbClr val="000000"/>
                </a:solidFill>
                <a:effectLst/>
                <a:uLnTx/>
                <a:uFillTx/>
                <a:latin typeface="IntelOne Text Bold" panose="020B0503020203020204" pitchFamily="34" charset="0"/>
                <a:ea typeface="+mn-ea"/>
                <a:cs typeface="Arial"/>
                <a:sym typeface="Helvetica Neue"/>
              </a:rPr>
              <a:t> </a:t>
            </a:r>
            <a:r>
              <a:rPr kumimoji="0" lang="en-US" sz="1200" b="0" i="0" u="none" strike="noStrike" kern="0" cap="none" spc="0" normalizeH="0" baseline="0" noProof="0">
                <a:ln>
                  <a:noFill/>
                </a:ln>
                <a:solidFill>
                  <a:srgbClr val="000000"/>
                </a:solidFill>
                <a:effectLst/>
                <a:uLnTx/>
                <a:uFillTx/>
                <a:latin typeface="IntelOne Text" panose="020B0503020203020204" pitchFamily="34" charset="0"/>
                <a:ea typeface="+mn-ea"/>
                <a:cs typeface="Arial"/>
                <a:sym typeface="Helvetica Neue"/>
              </a:rPr>
              <a:t>SYCL for NVIDIA GPU</a:t>
            </a:r>
          </a:p>
          <a:p>
            <a:pPr marL="0" marR="0" lvl="0" indent="0" algn="l" defTabSz="2438338" rtl="0" eaLnBrk="1" fontAlgn="auto" latinLnBrk="0" hangingPunct="0">
              <a:lnSpc>
                <a:spcPct val="9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IntelOne Text" panose="020B0503020203020204" pitchFamily="34" charset="0"/>
              <a:ea typeface="+mn-ea"/>
              <a:cs typeface="Arial"/>
              <a:sym typeface="Helvetica Neue"/>
            </a:endParaRPr>
          </a:p>
          <a:p>
            <a:pPr marL="0" marR="0" lvl="0" indent="0" algn="l" defTabSz="2438338" rtl="0" eaLnBrk="1" fontAlgn="auto" latinLnBrk="0" hangingPunct="0">
              <a:lnSpc>
                <a:spcPct val="900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IntelOne Text Bold" panose="020B0503020203020204" pitchFamily="34" charset="0"/>
                <a:ea typeface="+mn-ea"/>
                <a:cs typeface="Arial"/>
                <a:sym typeface="Helvetica Neue"/>
              </a:rPr>
              <a:t>Argonne, Oakridge </a:t>
            </a:r>
            <a:r>
              <a:rPr kumimoji="0" lang="en-US" sz="1200" b="1" i="0" u="none" strike="noStrike" kern="0" cap="none" spc="0" normalizeH="0" baseline="0" noProof="0" err="1">
                <a:ln>
                  <a:noFill/>
                </a:ln>
                <a:solidFill>
                  <a:srgbClr val="000000"/>
                </a:solidFill>
                <a:effectLst/>
                <a:uLnTx/>
                <a:uFillTx/>
                <a:latin typeface="IntelOne Text Bold" panose="020B0503020203020204" pitchFamily="34" charset="0"/>
                <a:ea typeface="+mn-ea"/>
                <a:cs typeface="Arial"/>
                <a:sym typeface="Helvetica Neue"/>
              </a:rPr>
              <a:t>Nat’l</a:t>
            </a:r>
            <a:r>
              <a:rPr kumimoji="0" lang="en-US" sz="1200" b="1" i="0" u="none" strike="noStrike" kern="0" cap="none" spc="0" normalizeH="0" baseline="0" noProof="0">
                <a:ln>
                  <a:noFill/>
                </a:ln>
                <a:solidFill>
                  <a:srgbClr val="000000"/>
                </a:solidFill>
                <a:effectLst/>
                <a:uLnTx/>
                <a:uFillTx/>
                <a:latin typeface="IntelOne Text Bold" panose="020B0503020203020204" pitchFamily="34" charset="0"/>
                <a:ea typeface="+mn-ea"/>
                <a:cs typeface="Arial"/>
                <a:sym typeface="Helvetica Neue"/>
              </a:rPr>
              <a:t> Labs deploy </a:t>
            </a:r>
            <a:r>
              <a:rPr kumimoji="0" lang="en-US" sz="1200" b="0" i="0" u="none" strike="noStrike" kern="0" cap="none" spc="0" normalizeH="0" baseline="0" noProof="0">
                <a:ln>
                  <a:noFill/>
                </a:ln>
                <a:solidFill>
                  <a:srgbClr val="000000"/>
                </a:solidFill>
                <a:effectLst/>
                <a:uLnTx/>
                <a:uFillTx/>
                <a:latin typeface="IntelOne Text" panose="020B0503020203020204" pitchFamily="34" charset="0"/>
                <a:ea typeface="+mn-ea"/>
                <a:cs typeface="Arial"/>
                <a:sym typeface="Helvetica Neue"/>
              </a:rPr>
              <a:t>SYCL for AMD GPU</a:t>
            </a:r>
          </a:p>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IntelOne Text" panose="020B0503020203020204" pitchFamily="34" charset="0"/>
              <a:ea typeface="+mn-ea"/>
              <a:cs typeface="Arial"/>
              <a:sym typeface="Helvetica Neue"/>
            </a:endParaRPr>
          </a:p>
        </p:txBody>
      </p:sp>
      <p:sp>
        <p:nvSpPr>
          <p:cNvPr id="57" name="TextBox 56">
            <a:extLst>
              <a:ext uri="{FF2B5EF4-FFF2-40B4-BE49-F238E27FC236}">
                <a16:creationId xmlns:a16="http://schemas.microsoft.com/office/drawing/2014/main" id="{8DBFDD88-7AB2-40D6-9A60-55A317C68004}"/>
              </a:ext>
            </a:extLst>
          </p:cNvPr>
          <p:cNvSpPr txBox="1"/>
          <p:nvPr/>
        </p:nvSpPr>
        <p:spPr>
          <a:xfrm>
            <a:off x="6463055" y="2738681"/>
            <a:ext cx="5282123" cy="2870644"/>
          </a:xfrm>
          <a:prstGeom prst="rect">
            <a:avLst/>
          </a:prstGeom>
          <a:gradFill flip="none" rotWithShape="1">
            <a:gsLst>
              <a:gs pos="0">
                <a:schemeClr val="bg1"/>
              </a:gs>
              <a:gs pos="100000">
                <a:schemeClr val="tx2">
                  <a:lumMod val="20000"/>
                  <a:lumOff val="80000"/>
                </a:schemeClr>
              </a:gs>
            </a:gsLst>
            <a:lin ang="2700000" scaled="0"/>
            <a:tileRect/>
          </a:gradFill>
          <a:ln w="3175" cap="flat">
            <a:solidFill>
              <a:schemeClr val="tx2">
                <a:lumMod val="20000"/>
                <a:lumOff val="8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0" rIns="0" bIns="0" numCol="1" spcCol="38100" rtlCol="0" anchor="ctr" anchorCtr="0">
            <a:noAutofit/>
          </a:bodyPr>
          <a:lstStyle/>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IntelOne Text" panose="020B0503020203020204" pitchFamily="34" charset="0"/>
              <a:ea typeface="+mn-ea"/>
              <a:cs typeface="Arial"/>
              <a:sym typeface="Helvetica Neue"/>
            </a:endParaRPr>
          </a:p>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IntelOne Text" panose="020B0503020203020204" pitchFamily="34" charset="0"/>
              <a:ea typeface="+mn-ea"/>
              <a:cs typeface="Arial"/>
              <a:sym typeface="Helvetica Neue"/>
            </a:endParaRPr>
          </a:p>
          <a:p>
            <a:pPr marL="0" marR="0" lvl="0" indent="0" algn="l" defTabSz="2438338" rtl="0" eaLnBrk="1" fontAlgn="auto" latinLnBrk="0" hangingPunct="0">
              <a:lnSpc>
                <a:spcPct val="100000"/>
              </a:lnSpc>
              <a:spcBef>
                <a:spcPts val="120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IntelOne Text" panose="020B0503020203020204" pitchFamily="34" charset="0"/>
                <a:ea typeface="+mn-ea"/>
                <a:cs typeface="Arial"/>
                <a:sym typeface="Helvetica Neue"/>
              </a:rPr>
              <a:t>Hardware implementations: </a:t>
            </a:r>
            <a:r>
              <a:rPr kumimoji="0" lang="en-US" sz="1200" b="1" i="0" u="none" strike="noStrike" kern="0" cap="none" spc="0" normalizeH="0" baseline="0" noProof="0">
                <a:ln>
                  <a:noFill/>
                </a:ln>
                <a:solidFill>
                  <a:srgbClr val="000000"/>
                </a:solidFill>
                <a:effectLst/>
                <a:uLnTx/>
                <a:uFillTx/>
                <a:latin typeface="IntelOne Text Bold" panose="020B0503020203020204" pitchFamily="34" charset="0"/>
                <a:ea typeface="+mn-ea"/>
                <a:cs typeface="Arial"/>
                <a:sym typeface="Helvetica Neue"/>
              </a:rPr>
              <a:t>NVIDIA GPUs, AMD CPUs/GPUs, </a:t>
            </a:r>
            <a:br>
              <a:rPr kumimoji="0" lang="en-US" sz="1200" b="1" i="0" u="none" strike="noStrike" kern="0" cap="none" spc="0" normalizeH="0" baseline="0" noProof="0">
                <a:ln>
                  <a:noFill/>
                </a:ln>
                <a:solidFill>
                  <a:srgbClr val="000000"/>
                </a:solidFill>
                <a:effectLst/>
                <a:uLnTx/>
                <a:uFillTx/>
                <a:latin typeface="IntelOne Text Bold" panose="020B0503020203020204" pitchFamily="34" charset="0"/>
                <a:cs typeface="Arial"/>
                <a:sym typeface="Helvetica Neue"/>
              </a:rPr>
            </a:br>
            <a:r>
              <a:rPr kumimoji="0" lang="en-US" sz="1200" b="1" i="0" u="none" strike="noStrike" kern="0" cap="none" spc="0" normalizeH="0" baseline="0" noProof="0">
                <a:ln>
                  <a:noFill/>
                </a:ln>
                <a:solidFill>
                  <a:srgbClr val="000000"/>
                </a:solidFill>
                <a:effectLst/>
                <a:uLnTx/>
                <a:uFillTx/>
                <a:latin typeface="IntelOne Text Bold" panose="020B0503020203020204" pitchFamily="34" charset="0"/>
                <a:ea typeface="+mn-ea"/>
                <a:cs typeface="Arial"/>
                <a:sym typeface="Helvetica Neue"/>
              </a:rPr>
              <a:t>Arm CPUs</a:t>
            </a:r>
            <a:endParaRPr kumimoji="0" lang="en-US" sz="1200" b="0" i="0" u="none" strike="noStrike" kern="0" cap="none" spc="0" normalizeH="0" baseline="0" noProof="0">
              <a:ln>
                <a:noFill/>
              </a:ln>
              <a:solidFill>
                <a:srgbClr val="000000"/>
              </a:solidFill>
              <a:effectLst/>
              <a:uLnTx/>
              <a:uFillTx/>
              <a:latin typeface="IntelOne Text" panose="020B0503020203020204" pitchFamily="34" charset="0"/>
              <a:ea typeface="+mn-ea"/>
              <a:cs typeface="Arial"/>
              <a:sym typeface="Helvetica Neue"/>
            </a:endParaRPr>
          </a:p>
          <a:p>
            <a:pPr marL="0" marR="0" lvl="0" indent="0" algn="l" defTabSz="2438338" rtl="0" eaLnBrk="1" fontAlgn="auto" latinLnBrk="0" hangingPunct="0">
              <a:lnSpc>
                <a:spcPct val="100000"/>
              </a:lnSpc>
              <a:spcBef>
                <a:spcPts val="120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IntelOne Text Bold" panose="020B0503020203020204" pitchFamily="34" charset="0"/>
                <a:ea typeface="+mn-ea"/>
                <a:cs typeface="Arial"/>
                <a:sym typeface="Helvetica Neue"/>
              </a:rPr>
              <a:t>GROMACS</a:t>
            </a:r>
            <a:r>
              <a:rPr kumimoji="0" lang="en-US" sz="1200" b="0" i="0" u="none" strike="noStrike" kern="0" cap="none" spc="0" normalizeH="0" baseline="0" noProof="0">
                <a:ln>
                  <a:noFill/>
                </a:ln>
                <a:solidFill>
                  <a:srgbClr val="000000"/>
                </a:solidFill>
                <a:effectLst/>
                <a:uLnTx/>
                <a:uFillTx/>
                <a:latin typeface="IntelOne Text" panose="020B0503020203020204" pitchFamily="34" charset="0"/>
                <a:ea typeface="+mn-ea"/>
                <a:cs typeface="Arial"/>
                <a:sym typeface="Helvetica Neue"/>
              </a:rPr>
              <a:t> SYCL code on Intel CPUs/GPUs, NVIDIA &amp; AMD GPUs</a:t>
            </a:r>
            <a:endParaRPr kumimoji="0" lang="en-GB" sz="1200" b="0" i="0" u="none" strike="noStrike" kern="1200" cap="none" spc="0" normalizeH="0" baseline="0" noProof="0">
              <a:ln>
                <a:noFill/>
              </a:ln>
              <a:solidFill>
                <a:srgbClr val="000000"/>
              </a:solidFill>
              <a:effectLst/>
              <a:uLnTx/>
              <a:uFillTx/>
              <a:latin typeface="IntelOne Text" panose="020B0503020203020204" pitchFamily="34" charset="0"/>
              <a:ea typeface="+mn-ea"/>
              <a:cs typeface="Arial"/>
            </a:endParaRPr>
          </a:p>
          <a:p>
            <a:pPr marL="0" marR="0" lvl="0" indent="0" algn="l" defTabSz="2438338" rtl="0" eaLnBrk="1" fontAlgn="auto" latinLnBrk="0" hangingPunct="0">
              <a:lnSpc>
                <a:spcPct val="100000"/>
              </a:lnSpc>
              <a:spcBef>
                <a:spcPts val="120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IntelOne Text Bold" panose="020B0503020203020204" pitchFamily="34" charset="0"/>
                <a:ea typeface="+mn-ea"/>
                <a:cs typeface="Arial"/>
              </a:rPr>
              <a:t>Huawei</a:t>
            </a:r>
            <a:r>
              <a:rPr kumimoji="0" lang="en-GB" sz="1200" b="0" i="0" u="none" strike="noStrike" kern="1200" cap="none" spc="0" normalizeH="0" baseline="0" noProof="0">
                <a:ln>
                  <a:noFill/>
                </a:ln>
                <a:solidFill>
                  <a:srgbClr val="000000"/>
                </a:solidFill>
                <a:effectLst/>
                <a:uLnTx/>
                <a:uFillTx/>
                <a:latin typeface="IntelOne Text" panose="020B0503020203020204" pitchFamily="34" charset="0"/>
                <a:ea typeface="+mn-ea"/>
                <a:cs typeface="Arial"/>
              </a:rPr>
              <a:t> CCE &amp; Ascend uses oneAPI </a:t>
            </a:r>
            <a:endParaRPr kumimoji="0" lang="en-US" sz="1200" b="0" i="0" u="none" strike="noStrike" kern="0" cap="none" spc="0" normalizeH="0" baseline="0" noProof="0">
              <a:ln>
                <a:noFill/>
              </a:ln>
              <a:solidFill>
                <a:srgbClr val="000000"/>
              </a:solidFill>
              <a:effectLst/>
              <a:uLnTx/>
              <a:uFillTx/>
              <a:latin typeface="IntelOne Text" panose="020B0503020203020204" pitchFamily="34" charset="0"/>
              <a:ea typeface="+mn-ea"/>
              <a:cs typeface="Arial"/>
              <a:sym typeface="Helvetica Neue"/>
            </a:endParaRPr>
          </a:p>
          <a:p>
            <a:pPr marL="0" marR="0" lvl="0" indent="0" algn="l" defTabSz="2438338" rtl="0" eaLnBrk="1" fontAlgn="auto" latinLnBrk="0" hangingPunct="0">
              <a:lnSpc>
                <a:spcPct val="100000"/>
              </a:lnSpc>
              <a:spcBef>
                <a:spcPts val="120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IntelOne Text Bold" panose="020B0503020203020204" pitchFamily="34" charset="0"/>
                <a:ea typeface="+mn-ea"/>
                <a:cs typeface="Arial"/>
                <a:sym typeface="Helvetica Neue"/>
              </a:rPr>
              <a:t>oneAPI </a:t>
            </a:r>
            <a:r>
              <a:rPr kumimoji="0" lang="en-US" sz="1200" b="1" i="0" u="none" strike="noStrike" kern="0" cap="none" spc="0" normalizeH="0" baseline="0" noProof="0">
                <a:ln>
                  <a:noFill/>
                </a:ln>
                <a:solidFill>
                  <a:srgbClr val="000000"/>
                </a:solidFill>
                <a:effectLst/>
                <a:uLnTx/>
                <a:uFillTx/>
                <a:latin typeface="IntelOne Text Bold" panose="020B0503020203020204" pitchFamily="34" charset="0"/>
                <a:ea typeface="+mn-ea"/>
                <a:cs typeface="Arial"/>
                <a:sym typeface="Helvetica Neue"/>
                <a:hlinkClick r:id="" action="ppaction://noaction">
                  <a:extLst>
                    <a:ext uri="{A12FA001-AC4F-418D-AE19-62706E023703}">
                      <ahyp:hlinkClr xmlns:ahyp="http://schemas.microsoft.com/office/drawing/2018/hyperlinkcolor" val="tx"/>
                    </a:ext>
                  </a:extLst>
                </a:hlinkClick>
              </a:rPr>
              <a:t>community forum </a:t>
            </a:r>
            <a:r>
              <a:rPr kumimoji="0" lang="en-US" sz="1200" b="0" i="0" u="none" strike="noStrike" kern="0" cap="none" spc="0" normalizeH="0" baseline="0" noProof="0">
                <a:ln>
                  <a:noFill/>
                </a:ln>
                <a:solidFill>
                  <a:srgbClr val="000000"/>
                </a:solidFill>
                <a:effectLst/>
                <a:uLnTx/>
                <a:uFillTx/>
                <a:latin typeface="IntelOne Text" panose="020B0503020203020204" pitchFamily="34" charset="0"/>
                <a:ea typeface="+mn-ea"/>
                <a:cs typeface="Arial"/>
                <a:sym typeface="Helvetica Neue"/>
              </a:rPr>
              <a:t>&amp; open governance established</a:t>
            </a:r>
          </a:p>
          <a:p>
            <a:pPr marL="0" marR="0" lvl="0" indent="0" algn="l" defTabSz="2438338" rtl="0" eaLnBrk="1" fontAlgn="auto" latinLnBrk="0" hangingPunct="0">
              <a:lnSpc>
                <a:spcPct val="100000"/>
              </a:lnSpc>
              <a:spcBef>
                <a:spcPts val="120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IntelOne Text Bold" panose="020B0503020203020204" pitchFamily="34" charset="0"/>
                <a:ea typeface="+mn-ea"/>
                <a:cs typeface="Arial"/>
                <a:sym typeface="Helvetica Neue"/>
              </a:rPr>
              <a:t>oneAPI plug-ins </a:t>
            </a:r>
            <a:r>
              <a:rPr kumimoji="0" lang="en-US" sz="1200" b="0" i="0" u="none" strike="noStrike" kern="0" cap="none" spc="0" normalizeH="0" baseline="0" noProof="0">
                <a:ln>
                  <a:noFill/>
                </a:ln>
                <a:solidFill>
                  <a:srgbClr val="000000"/>
                </a:solidFill>
                <a:effectLst/>
                <a:uLnTx/>
                <a:uFillTx/>
                <a:latin typeface="IntelOne Text" panose="020B0503020203020204" pitchFamily="34" charset="0"/>
                <a:ea typeface="+mn-ea"/>
                <a:cs typeface="Arial"/>
                <a:sym typeface="Helvetica Neue"/>
              </a:rPr>
              <a:t>for NVIDIA &amp; AMD</a:t>
            </a:r>
          </a:p>
          <a:p>
            <a:pPr marL="0" marR="0" lvl="0" indent="0" algn="l" defTabSz="2438338" rtl="0" eaLnBrk="1" fontAlgn="auto" latinLnBrk="0" hangingPunct="0">
              <a:lnSpc>
                <a:spcPct val="100000"/>
              </a:lnSpc>
              <a:spcBef>
                <a:spcPts val="120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IntelOne Text Bold" panose="020B0503020203020204" pitchFamily="34" charset="0"/>
                <a:ea typeface="+mn-ea"/>
                <a:cs typeface="Arial"/>
              </a:rPr>
              <a:t>Julia</a:t>
            </a:r>
            <a:r>
              <a:rPr kumimoji="0" lang="en-US" sz="1200" b="0" i="0" u="none" strike="noStrike" kern="1200" cap="none" spc="0" normalizeH="0" baseline="0" noProof="0">
                <a:ln>
                  <a:noFill/>
                </a:ln>
                <a:solidFill>
                  <a:srgbClr val="000000"/>
                </a:solidFill>
                <a:effectLst/>
                <a:uLnTx/>
                <a:uFillTx/>
                <a:latin typeface="IntelOne Text" panose="020B0503020203020204" pitchFamily="34" charset="0"/>
                <a:ea typeface="+mn-ea"/>
                <a:cs typeface="Arial"/>
              </a:rPr>
              <a:t> interface to oneAPI</a:t>
            </a:r>
            <a:endParaRPr kumimoji="0" lang="en-GB" sz="1200" b="0" i="0" u="none" strike="noStrike" kern="1200" cap="none" spc="0" normalizeH="0" baseline="0" noProof="0">
              <a:ln>
                <a:noFill/>
              </a:ln>
              <a:solidFill>
                <a:srgbClr val="000000"/>
              </a:solidFill>
              <a:effectLst/>
              <a:uLnTx/>
              <a:uFillTx/>
              <a:latin typeface="IntelOne Text" panose="020B0503020203020204" pitchFamily="34" charset="0"/>
              <a:ea typeface="+mn-ea"/>
              <a:cs typeface="Arial"/>
            </a:endParaRPr>
          </a:p>
          <a:p>
            <a:pPr marL="0" marR="0" lvl="0" indent="0" algn="l" defTabSz="2438338" rtl="0" eaLnBrk="1" fontAlgn="auto" latinLnBrk="0" hangingPunct="0">
              <a:lnSpc>
                <a:spcPct val="100000"/>
              </a:lnSpc>
              <a:spcBef>
                <a:spcPts val="120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IntelOne Text Bold" panose="020B0503020203020204" pitchFamily="34" charset="0"/>
                <a:ea typeface="+mn-ea"/>
                <a:cs typeface="Arial"/>
              </a:rPr>
              <a:t>TensorFlow </a:t>
            </a:r>
            <a:r>
              <a:rPr kumimoji="0" lang="en-GB" sz="1200" b="0" i="0" u="none" strike="noStrike" kern="1200" cap="none" spc="0" normalizeH="0" baseline="0" noProof="0">
                <a:ln>
                  <a:noFill/>
                </a:ln>
                <a:solidFill>
                  <a:srgbClr val="000000"/>
                </a:solidFill>
                <a:effectLst/>
                <a:uLnTx/>
                <a:uFillTx/>
                <a:latin typeface="IntelOne Text" panose="020B0503020203020204" pitchFamily="34" charset="0"/>
                <a:ea typeface="+mn-ea"/>
                <a:cs typeface="Arial"/>
              </a:rPr>
              <a:t>accelerates models via oneDNN</a:t>
            </a:r>
            <a:endParaRPr kumimoji="0" lang="en-US" sz="1200" b="0" i="0" u="none" strike="noStrike" kern="0" cap="none" spc="0" normalizeH="0" baseline="0" noProof="0">
              <a:ln>
                <a:noFill/>
              </a:ln>
              <a:solidFill>
                <a:srgbClr val="000000"/>
              </a:solidFill>
              <a:effectLst/>
              <a:uLnTx/>
              <a:uFillTx/>
              <a:latin typeface="IntelOne Text" panose="020B0503020203020204" pitchFamily="34" charset="0"/>
              <a:ea typeface="+mn-ea"/>
              <a:cs typeface="Arial"/>
              <a:sym typeface="Helvetica Neue"/>
            </a:endParaRPr>
          </a:p>
          <a:p>
            <a:pPr marL="0" marR="0" lvl="0" indent="0" algn="l" defTabSz="2438338" rtl="0" eaLnBrk="1" fontAlgn="auto" latinLnBrk="0" hangingPunct="0">
              <a:lnSpc>
                <a:spcPct val="100000"/>
              </a:lnSpc>
              <a:spcBef>
                <a:spcPts val="120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IntelOne Text Bold" panose="020B0503020203020204" pitchFamily="34" charset="0"/>
                <a:ea typeface="+mn-ea"/>
                <a:cs typeface="Arial"/>
                <a:sym typeface="Helvetica Neue"/>
              </a:rPr>
              <a:t>SYCL performance </a:t>
            </a:r>
            <a:r>
              <a:rPr kumimoji="0" lang="en-US" sz="1200" b="0" i="0" u="none" strike="noStrike" kern="0" cap="none" spc="0" normalizeH="0" baseline="0" noProof="0">
                <a:ln>
                  <a:noFill/>
                </a:ln>
                <a:solidFill>
                  <a:srgbClr val="000000"/>
                </a:solidFill>
                <a:effectLst/>
                <a:uLnTx/>
                <a:uFillTx/>
                <a:latin typeface="IntelOne Text" panose="020B0503020203020204" pitchFamily="34" charset="0"/>
                <a:ea typeface="+mn-ea"/>
                <a:cs typeface="Arial"/>
                <a:sym typeface="Helvetica Neue"/>
              </a:rPr>
              <a:t>matches NVIDIA/AMD </a:t>
            </a:r>
            <a:r>
              <a:rPr kumimoji="0" lang="en-US" sz="1200" b="0" i="0" u="none" strike="noStrike" kern="0" cap="none" spc="0" normalizeH="0" baseline="0" noProof="0">
                <a:ln>
                  <a:noFill/>
                </a:ln>
                <a:solidFill>
                  <a:srgbClr val="000000"/>
                </a:solidFill>
                <a:effectLst/>
                <a:uLnTx/>
                <a:uFillTx/>
                <a:latin typeface="IntelOne Text" panose="020B0503020203020204" pitchFamily="34" charset="0"/>
                <a:cs typeface="Arial"/>
                <a:sym typeface="Helvetica Neue"/>
              </a:rPr>
              <a:t>n</a:t>
            </a:r>
            <a:r>
              <a:rPr kumimoji="0" lang="en-US" sz="1200" b="0" i="0" u="none" strike="noStrike" kern="0" cap="none" spc="0" normalizeH="0" baseline="0" noProof="0" err="1">
                <a:ln>
                  <a:noFill/>
                </a:ln>
                <a:solidFill>
                  <a:srgbClr val="000000"/>
                </a:solidFill>
                <a:effectLst/>
                <a:uLnTx/>
                <a:uFillTx/>
                <a:latin typeface="IntelOne Text" panose="020B0503020203020204" pitchFamily="34" charset="0"/>
                <a:ea typeface="+mn-ea"/>
                <a:cs typeface="Arial"/>
                <a:sym typeface="Helvetica Neue"/>
              </a:rPr>
              <a:t>ative</a:t>
            </a:r>
            <a:r>
              <a:rPr kumimoji="0" lang="en-US" sz="1200" b="0" i="0" u="none" strike="noStrike" kern="0" cap="none" spc="0" normalizeH="0" baseline="0" noProof="0">
                <a:ln>
                  <a:noFill/>
                </a:ln>
                <a:solidFill>
                  <a:srgbClr val="000000"/>
                </a:solidFill>
                <a:effectLst/>
                <a:uLnTx/>
                <a:uFillTx/>
                <a:latin typeface="IntelOne Text" panose="020B0503020203020204" pitchFamily="34" charset="0"/>
                <a:ea typeface="+mn-ea"/>
                <a:cs typeface="Arial"/>
                <a:sym typeface="Helvetica Neue"/>
              </a:rPr>
              <a:t> system languages</a:t>
            </a:r>
          </a:p>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IntelOne Text" panose="020B0503020203020204" pitchFamily="34" charset="0"/>
              <a:ea typeface="+mn-ea"/>
              <a:cs typeface="Arial"/>
              <a:sym typeface="Helvetica Neue"/>
            </a:endParaRPr>
          </a:p>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IntelOne Text" panose="020B0503020203020204" pitchFamily="34" charset="0"/>
              <a:ea typeface="+mn-ea"/>
              <a:cs typeface="Arial"/>
              <a:sym typeface="Helvetica Neue"/>
            </a:endParaRPr>
          </a:p>
        </p:txBody>
      </p:sp>
      <p:sp>
        <p:nvSpPr>
          <p:cNvPr id="44" name="TextBox 43">
            <a:extLst>
              <a:ext uri="{FF2B5EF4-FFF2-40B4-BE49-F238E27FC236}">
                <a16:creationId xmlns:a16="http://schemas.microsoft.com/office/drawing/2014/main" id="{12EE9EEE-A82B-45D6-9707-C63A13E16970}"/>
              </a:ext>
            </a:extLst>
          </p:cNvPr>
          <p:cNvSpPr txBox="1"/>
          <p:nvPr/>
        </p:nvSpPr>
        <p:spPr>
          <a:xfrm>
            <a:off x="1983111" y="5806641"/>
            <a:ext cx="9762066" cy="377197"/>
          </a:xfrm>
          <a:prstGeom prst="rect">
            <a:avLst/>
          </a:prstGeom>
          <a:solidFill>
            <a:schemeClr val="accent1"/>
          </a:solidFill>
          <a:ln w="3175" cap="flat">
            <a:solidFill>
              <a:schemeClr val="tx2">
                <a:lumMod val="20000"/>
                <a:lumOff val="8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marL="0" marR="0" lvl="0" indent="0" algn="ctr" defTabSz="2438338" rtl="0" eaLnBrk="1" fontAlgn="auto" latinLnBrk="0" hangingPunct="0">
              <a:lnSpc>
                <a:spcPct val="100000"/>
              </a:lnSpc>
              <a:spcBef>
                <a:spcPts val="60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IntelOne Text Medium" panose="020B0703020203020204" pitchFamily="34" charset="0"/>
                <a:cs typeface="Arial"/>
                <a:sym typeface="Helvetica Neue"/>
              </a:rPr>
              <a:t>Adoption is Growing </a:t>
            </a:r>
            <a:r>
              <a:rPr kumimoji="0" lang="en-US" sz="1400" b="0" i="0" u="none" strike="noStrike" kern="0" cap="none" spc="0" normalizeH="0" baseline="0" noProof="0">
                <a:ln>
                  <a:noFill/>
                </a:ln>
                <a:solidFill>
                  <a:prstClr val="white"/>
                </a:solidFill>
                <a:effectLst/>
                <a:uLnTx/>
                <a:uFillTx/>
                <a:latin typeface="IntelOne Text Medium" panose="020B0703020203020204" pitchFamily="34" charset="0"/>
                <a:cs typeface="Arial"/>
                <a:sym typeface="Symbol" panose="05050102010706020507" pitchFamily="18" charset="2"/>
              </a:rPr>
              <a:t></a:t>
            </a:r>
            <a:r>
              <a:rPr kumimoji="0" lang="en-US" sz="1400" b="0" i="0" u="none" strike="noStrike" kern="0" cap="none" spc="0" normalizeH="0" baseline="0" noProof="0">
                <a:ln>
                  <a:noFill/>
                </a:ln>
                <a:solidFill>
                  <a:prstClr val="white"/>
                </a:solidFill>
                <a:effectLst/>
                <a:uLnTx/>
                <a:uFillTx/>
                <a:latin typeface="IntelOne Text Medium" panose="020B0703020203020204" pitchFamily="34" charset="0"/>
                <a:cs typeface="Arial"/>
                <a:sym typeface="Helvetica Neue"/>
              </a:rPr>
              <a:t> Showcased in DevSummits, IWOCL, ISC, SC, AI Conferences…</a:t>
            </a:r>
          </a:p>
        </p:txBody>
      </p:sp>
      <p:sp>
        <p:nvSpPr>
          <p:cNvPr id="3" name="TextBox 2">
            <a:extLst>
              <a:ext uri="{FF2B5EF4-FFF2-40B4-BE49-F238E27FC236}">
                <a16:creationId xmlns:a16="http://schemas.microsoft.com/office/drawing/2014/main" id="{549D5E83-FFAA-3DAB-AC98-D1E081124205}"/>
              </a:ext>
            </a:extLst>
          </p:cNvPr>
          <p:cNvSpPr txBox="1"/>
          <p:nvPr/>
        </p:nvSpPr>
        <p:spPr>
          <a:xfrm>
            <a:off x="446822" y="3543974"/>
            <a:ext cx="148657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E7E6E6">
                    <a:lumMod val="25000"/>
                  </a:srgbClr>
                </a:solidFill>
                <a:effectLst/>
                <a:uLnTx/>
                <a:uFillTx/>
                <a:latin typeface="IntelOne Display HE Bold" panose="020B0803020203020204" pitchFamily="34" charset="-79"/>
                <a:cs typeface="IntelOne Display HE Bold" panose="020B0803020203020204" pitchFamily="34" charset="-79"/>
              </a:rPr>
              <a:t>Initiative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E7E6E6">
                    <a:lumMod val="25000"/>
                  </a:srgbClr>
                </a:solidFill>
                <a:effectLst/>
                <a:uLnTx/>
                <a:uFillTx/>
                <a:latin typeface="IntelOne Display HE Bold" panose="020B0803020203020204" pitchFamily="34" charset="-79"/>
                <a:cs typeface="IntelOne Display HE Bold" panose="020B0803020203020204" pitchFamily="34" charset="-79"/>
              </a:rPr>
              <a:t>Technology Advancements</a:t>
            </a:r>
          </a:p>
        </p:txBody>
      </p:sp>
    </p:spTree>
    <p:extLst>
      <p:ext uri="{BB962C8B-B14F-4D97-AF65-F5344CB8AC3E}">
        <p14:creationId xmlns:p14="http://schemas.microsoft.com/office/powerpoint/2010/main" val="4454249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63C1-1967-3F2E-F069-BB514BEBB149}"/>
              </a:ext>
            </a:extLst>
          </p:cNvPr>
          <p:cNvSpPr>
            <a:spLocks noGrp="1"/>
          </p:cNvSpPr>
          <p:nvPr>
            <p:ph type="title"/>
          </p:nvPr>
        </p:nvSpPr>
        <p:spPr>
          <a:xfrm>
            <a:off x="385481" y="313170"/>
            <a:ext cx="11438965" cy="809251"/>
          </a:xfrm>
        </p:spPr>
        <p:txBody>
          <a:bodyPr>
            <a:normAutofit fontScale="90000"/>
          </a:bodyPr>
          <a:lstStyle/>
          <a:p>
            <a:r>
              <a:rPr lang="en-US" sz="3600"/>
              <a:t>Device Selector Programming in a Multi-Accelerator System</a:t>
            </a:r>
          </a:p>
        </p:txBody>
      </p:sp>
      <p:pic>
        <p:nvPicPr>
          <p:cNvPr id="4" name="Picture 3">
            <a:extLst>
              <a:ext uri="{FF2B5EF4-FFF2-40B4-BE49-F238E27FC236}">
                <a16:creationId xmlns:a16="http://schemas.microsoft.com/office/drawing/2014/main" id="{C3696AD0-08C0-4934-769C-E436E9EE9B57}"/>
              </a:ext>
            </a:extLst>
          </p:cNvPr>
          <p:cNvPicPr>
            <a:picLocks noChangeAspect="1"/>
          </p:cNvPicPr>
          <p:nvPr/>
        </p:nvPicPr>
        <p:blipFill rotWithShape="1">
          <a:blip r:embed="rId2"/>
          <a:srcRect l="12563" t="14011" r="13219" b="18455"/>
          <a:stretch/>
        </p:blipFill>
        <p:spPr>
          <a:xfrm>
            <a:off x="5502341" y="2239370"/>
            <a:ext cx="5656890" cy="3213715"/>
          </a:xfrm>
          <a:prstGeom prst="rect">
            <a:avLst/>
          </a:prstGeom>
          <a:ln>
            <a:solidFill>
              <a:schemeClr val="accent2"/>
            </a:solidFill>
          </a:ln>
        </p:spPr>
      </p:pic>
      <p:sp>
        <p:nvSpPr>
          <p:cNvPr id="6" name="TextBox 5">
            <a:extLst>
              <a:ext uri="{FF2B5EF4-FFF2-40B4-BE49-F238E27FC236}">
                <a16:creationId xmlns:a16="http://schemas.microsoft.com/office/drawing/2014/main" id="{90B3FE36-E046-529E-FBCA-F41993877239}"/>
              </a:ext>
            </a:extLst>
          </p:cNvPr>
          <p:cNvSpPr txBox="1"/>
          <p:nvPr/>
        </p:nvSpPr>
        <p:spPr>
          <a:xfrm>
            <a:off x="5502341" y="1773249"/>
            <a:ext cx="5656890" cy="441983"/>
          </a:xfrm>
          <a:prstGeom prst="rect">
            <a:avLst/>
          </a:prstGeom>
          <a:gradFill flip="none" rotWithShape="1">
            <a:gsLst>
              <a:gs pos="100000">
                <a:srgbClr val="FFFFFF">
                  <a:alpha val="61000"/>
                </a:srgbClr>
              </a:gs>
              <a:gs pos="19000">
                <a:srgbClr val="FFFFFF"/>
              </a:gs>
            </a:gsLst>
            <a:path path="circle">
              <a:fillToRect r="100000" b="100000"/>
            </a:path>
            <a:tileRect l="-100000" t="-100000"/>
          </a:gradFill>
          <a:ln w="12700" cap="flat" cmpd="sng" algn="ctr">
            <a:noFill/>
            <a:prstDash val="solid"/>
            <a:miter lim="800000"/>
          </a:ln>
          <a:effectLst>
            <a:outerShdw blurRad="12700" dist="12700" dir="2700000" algn="tl" rotWithShape="0">
              <a:prstClr val="black">
                <a:alpha val="40000"/>
              </a:prstClr>
            </a:outerShdw>
          </a:effectLst>
        </p:spPr>
        <p:txBody>
          <a:bodyPr lIns="0" tIns="91440" rIns="0" bIns="91440" rtlCol="0" anchor="ctr" anchorCtr="0"/>
          <a:lstStyle>
            <a:defPPr>
              <a:defRPr lang="en-US"/>
            </a:defPPr>
            <a:lvl1pPr indent="0" algn="ctr">
              <a:buNone/>
              <a:defRPr sz="2000">
                <a:solidFill>
                  <a:schemeClr val="bg2">
                    <a:lumMod val="50000"/>
                  </a:schemeClr>
                </a:solidFill>
                <a:latin typeface="IntelOne Display Medium" panose="020B0703020203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IntelOne Display Medium" panose="020B0703020203020204" pitchFamily="34" charset="0"/>
                <a:cs typeface="Arial"/>
              </a:rPr>
              <a:t>Two Approaches to Realizing CHARM application on SYCL</a:t>
            </a:r>
          </a:p>
        </p:txBody>
      </p:sp>
      <p:sp>
        <p:nvSpPr>
          <p:cNvPr id="9" name="TextBox 8">
            <a:extLst>
              <a:ext uri="{FF2B5EF4-FFF2-40B4-BE49-F238E27FC236}">
                <a16:creationId xmlns:a16="http://schemas.microsoft.com/office/drawing/2014/main" id="{323EFB8B-72DD-40B9-7A59-B9B20ED03390}"/>
              </a:ext>
            </a:extLst>
          </p:cNvPr>
          <p:cNvSpPr txBox="1"/>
          <p:nvPr/>
        </p:nvSpPr>
        <p:spPr>
          <a:xfrm>
            <a:off x="385480" y="963998"/>
            <a:ext cx="806606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68B5"/>
                </a:solidFill>
                <a:effectLst/>
                <a:uLnTx/>
                <a:uFillTx/>
                <a:latin typeface="IntelOne Text"/>
                <a:cs typeface="Arial"/>
              </a:rPr>
              <a:t>Tsukuba University Multi-Hetero Simulation with oneAPI Simulation</a:t>
            </a:r>
            <a:r>
              <a:rPr kumimoji="0" lang="en-US" sz="1800" b="0" i="0" u="none" strike="noStrike" kern="1200" cap="none" spc="0" normalizeH="0" baseline="30000" noProof="0">
                <a:ln>
                  <a:noFill/>
                </a:ln>
                <a:solidFill>
                  <a:srgbClr val="0068B5"/>
                </a:solidFill>
                <a:effectLst/>
                <a:uLnTx/>
                <a:uFillTx/>
                <a:latin typeface="IntelOne Text"/>
                <a:cs typeface="Arial"/>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err="1">
                <a:ln>
                  <a:noFill/>
                </a:ln>
                <a:solidFill>
                  <a:srgbClr val="0068B5"/>
                </a:solidFill>
                <a:effectLst/>
                <a:uLnTx/>
                <a:uFillTx/>
                <a:latin typeface="IntelOne Text"/>
                <a:cs typeface="Arial"/>
              </a:rPr>
              <a:t>R,Kashino</a:t>
            </a:r>
            <a:r>
              <a:rPr kumimoji="0" lang="en-US" sz="1800" b="0" i="0" u="none" strike="noStrike" kern="1200" cap="none" spc="0" normalizeH="0" baseline="30000" noProof="0">
                <a:ln>
                  <a:noFill/>
                </a:ln>
                <a:solidFill>
                  <a:srgbClr val="0068B5"/>
                </a:solidFill>
                <a:effectLst/>
                <a:uLnTx/>
                <a:uFillTx/>
                <a:latin typeface="IntelOne Text"/>
                <a:cs typeface="Arial"/>
              </a:rPr>
              <a:t>,  R. Kobayashi, N. Fujita, T. </a:t>
            </a:r>
            <a:r>
              <a:rPr kumimoji="0" lang="en-US" sz="1800" b="0" i="0" u="none" strike="noStrike" kern="1200" cap="none" spc="0" normalizeH="0" baseline="30000" noProof="0" err="1">
                <a:ln>
                  <a:noFill/>
                </a:ln>
                <a:solidFill>
                  <a:srgbClr val="0068B5"/>
                </a:solidFill>
                <a:effectLst/>
                <a:uLnTx/>
                <a:uFillTx/>
                <a:latin typeface="IntelOne Text"/>
                <a:cs typeface="Arial"/>
              </a:rPr>
              <a:t>Boku</a:t>
            </a:r>
            <a:r>
              <a:rPr kumimoji="0" lang="en-US" sz="1800" b="0" i="0" u="none" strike="noStrike" kern="1200" cap="none" spc="0" normalizeH="0" baseline="30000" noProof="0">
                <a:ln>
                  <a:noFill/>
                </a:ln>
                <a:solidFill>
                  <a:srgbClr val="0068B5"/>
                </a:solidFill>
                <a:effectLst/>
                <a:uLnTx/>
                <a:uFillTx/>
                <a:latin typeface="IntelOne Text"/>
                <a:cs typeface="Arial"/>
              </a:rPr>
              <a:t>  - HPC Asia January 12-14 2022</a:t>
            </a:r>
            <a:endParaRPr kumimoji="0" lang="en-US" sz="1800" b="0" i="0" u="none" strike="noStrike" kern="1200" cap="none" spc="0" normalizeH="0" baseline="0" noProof="0">
              <a:ln>
                <a:noFill/>
              </a:ln>
              <a:solidFill>
                <a:srgbClr val="0068B5"/>
              </a:solidFill>
              <a:effectLst/>
              <a:uLnTx/>
              <a:uFillTx/>
              <a:latin typeface="IntelOne Text"/>
              <a:cs typeface="Arial"/>
            </a:endParaRPr>
          </a:p>
        </p:txBody>
      </p:sp>
      <p:sp>
        <p:nvSpPr>
          <p:cNvPr id="10" name="TextBox 9">
            <a:extLst>
              <a:ext uri="{FF2B5EF4-FFF2-40B4-BE49-F238E27FC236}">
                <a16:creationId xmlns:a16="http://schemas.microsoft.com/office/drawing/2014/main" id="{E1BA56F5-76E4-A0AA-4738-9C2544245694}"/>
              </a:ext>
            </a:extLst>
          </p:cNvPr>
          <p:cNvSpPr txBox="1"/>
          <p:nvPr/>
        </p:nvSpPr>
        <p:spPr>
          <a:xfrm>
            <a:off x="508247" y="1822877"/>
            <a:ext cx="4506290" cy="36625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a:ln>
                  <a:noFill/>
                </a:ln>
                <a:solidFill>
                  <a:srgbClr val="000000"/>
                </a:solidFill>
                <a:effectLst/>
                <a:uLnTx/>
                <a:uFillTx/>
                <a:latin typeface="IntelOne Text"/>
                <a:cs typeface="Arial"/>
              </a:rPr>
            </a:br>
            <a:endParaRPr kumimoji="0" lang="en-US" sz="1800" b="0" i="0" u="none" strike="noStrike" kern="1200" cap="none" spc="0" normalizeH="0" baseline="0" noProof="0">
              <a:ln>
                <a:noFill/>
              </a:ln>
              <a:solidFill>
                <a:srgbClr val="000000"/>
              </a:solidFill>
              <a:effectLst/>
              <a:uLnTx/>
              <a:uFillTx/>
              <a:latin typeface="IntelOne Text"/>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IntelOne Display HE Bold" panose="020B0803020203020204" pitchFamily="34" charset="-79"/>
                <a:cs typeface="IntelOne Display HE Bold" panose="020B0803020203020204" pitchFamily="34" charset="-79"/>
              </a:rPr>
              <a:t>Cross-architecture:</a:t>
            </a:r>
            <a:r>
              <a:rPr kumimoji="0" lang="en-US" sz="1400" b="0" i="0" u="none" strike="noStrike" kern="1200" cap="none" spc="0" normalizeH="0" baseline="0" noProof="0">
                <a:ln>
                  <a:noFill/>
                </a:ln>
                <a:solidFill>
                  <a:srgbClr val="000000"/>
                </a:solidFill>
                <a:effectLst/>
                <a:uLnTx/>
                <a:uFillTx/>
                <a:latin typeface="IntelOne Text"/>
                <a:cs typeface="Arial"/>
              </a:rPr>
              <a:t> “Found that current oneAPI framework is effective for DPC++ and traditionally developed apps coded in CUDA and OpenCL to support multiple types of accelerators.”</a:t>
            </a:r>
            <a:r>
              <a:rPr kumimoji="0" lang="en-US" sz="1400" b="0" i="0" u="none" strike="noStrike" kern="1200" cap="none" spc="0" normalizeH="0" baseline="30000" noProof="0">
                <a:ln>
                  <a:noFill/>
                </a:ln>
                <a:solidFill>
                  <a:srgbClr val="000000"/>
                </a:solidFill>
                <a:effectLst/>
                <a:uLnTx/>
                <a:uFillTx/>
                <a:latin typeface="IntelOne Text"/>
                <a:cs typeface="Arial"/>
              </a:rPr>
              <a:t> 1</a:t>
            </a:r>
            <a:endParaRPr kumimoji="0" lang="en-US" sz="1400" b="0" i="0" u="none" strike="noStrike" kern="1200" cap="none" spc="0" normalizeH="0" baseline="0" noProof="0">
              <a:ln>
                <a:noFill/>
              </a:ln>
              <a:solidFill>
                <a:srgbClr val="000000"/>
              </a:solidFill>
              <a:effectLst/>
              <a:uLnTx/>
              <a:uFillTx/>
              <a:latin typeface="IntelOne Tex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IntelOne Text"/>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IntelOne Display HE Bold" panose="020B0803020203020204" pitchFamily="34" charset="-79"/>
                <a:cs typeface="IntelOne Display HE Bold" panose="020B0803020203020204" pitchFamily="34" charset="-79"/>
              </a:rPr>
              <a:t>Performance: </a:t>
            </a:r>
            <a:r>
              <a:rPr kumimoji="0" lang="en-US" sz="1400" b="0" i="0" u="none" strike="noStrike" kern="1200" cap="none" spc="0" normalizeH="0" baseline="0" noProof="0">
                <a:ln>
                  <a:noFill/>
                </a:ln>
                <a:solidFill>
                  <a:srgbClr val="000000"/>
                </a:solidFill>
                <a:effectLst/>
                <a:uLnTx/>
                <a:uFillTx/>
                <a:latin typeface="IntelOne Text"/>
                <a:cs typeface="Arial"/>
              </a:rPr>
              <a:t>“Found that code implemented with oneAPI is comparable to the performance code implemented with </a:t>
            </a:r>
            <a:r>
              <a:rPr kumimoji="0" lang="en-US" sz="1400" b="0" i="0" u="none" strike="noStrike" kern="1200" cap="none" spc="0" normalizeH="0" baseline="0" noProof="0" err="1">
                <a:ln>
                  <a:noFill/>
                </a:ln>
                <a:solidFill>
                  <a:srgbClr val="000000"/>
                </a:solidFill>
                <a:effectLst/>
                <a:uLnTx/>
                <a:uFillTx/>
                <a:latin typeface="IntelOne Text"/>
                <a:cs typeface="Arial"/>
              </a:rPr>
              <a:t>CUDA+OpenCL</a:t>
            </a:r>
            <a:r>
              <a:rPr kumimoji="0" lang="en-US" sz="1400" b="0" i="0" u="none" strike="noStrike" kern="1200" cap="none" spc="0" normalizeH="0" baseline="0" noProof="0">
                <a:ln>
                  <a:noFill/>
                </a:ln>
                <a:solidFill>
                  <a:srgbClr val="000000"/>
                </a:solidFill>
                <a:effectLst/>
                <a:uLnTx/>
                <a:uFillTx/>
                <a:latin typeface="IntelOne Text"/>
                <a:cs typeface="Arial"/>
              </a:rPr>
              <a:t>.”</a:t>
            </a:r>
            <a:r>
              <a:rPr kumimoji="0" lang="en-US" sz="1400" b="0" i="0" u="none" strike="noStrike" kern="1200" cap="none" spc="0" normalizeH="0" baseline="30000" noProof="0">
                <a:ln>
                  <a:noFill/>
                </a:ln>
                <a:solidFill>
                  <a:srgbClr val="000000"/>
                </a:solidFill>
                <a:effectLst/>
                <a:uLnTx/>
                <a:uFillTx/>
                <a:latin typeface="IntelOne Text"/>
                <a:cs typeface="Arial"/>
              </a:rPr>
              <a:t> 1</a:t>
            </a:r>
            <a:br>
              <a:rPr kumimoji="0" lang="en-US" sz="1400" b="0" i="0" u="none" strike="noStrike" kern="1200" cap="none" spc="0" normalizeH="0" baseline="0" noProof="0">
                <a:ln>
                  <a:noFill/>
                </a:ln>
                <a:solidFill>
                  <a:srgbClr val="000000"/>
                </a:solidFill>
                <a:effectLst/>
                <a:uLnTx/>
                <a:uFillTx/>
                <a:latin typeface="IntelOne Text"/>
                <a:cs typeface="Arial"/>
              </a:rPr>
            </a:br>
            <a:endParaRPr kumimoji="0" lang="en-US" sz="1400" b="0" i="0" u="none" strike="noStrike" kern="1200" cap="none" spc="0" normalizeH="0" baseline="0" noProof="0">
              <a:ln>
                <a:noFill/>
              </a:ln>
              <a:solidFill>
                <a:srgbClr val="000000"/>
              </a:solidFill>
              <a:effectLst/>
              <a:uLnTx/>
              <a:uFillTx/>
              <a:latin typeface="IntelOne Text"/>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IntelOne Display HE Bold" panose="020B0803020203020204" pitchFamily="34" charset="-79"/>
                <a:cs typeface="IntelOne Display HE Bold" panose="020B0803020203020204" pitchFamily="34" charset="-79"/>
              </a:rPr>
              <a:t>Productivity: </a:t>
            </a:r>
            <a:r>
              <a:rPr kumimoji="0" lang="en-US" sz="1400" b="0" i="0" u="none" strike="noStrike" kern="1200" cap="none" spc="0" normalizeH="0" baseline="0" noProof="0">
                <a:ln>
                  <a:noFill/>
                </a:ln>
                <a:solidFill>
                  <a:srgbClr val="000000"/>
                </a:solidFill>
                <a:effectLst/>
                <a:uLnTx/>
                <a:uFillTx/>
                <a:latin typeface="IntelOne Text"/>
                <a:cs typeface="Arial"/>
              </a:rPr>
              <a:t>“Under oneAPI, it is possible to synchronize and mediate between devices, thus maintaining the high maintainability and availability of the application code.”</a:t>
            </a:r>
            <a:r>
              <a:rPr kumimoji="0" lang="en-US" sz="1400" b="0" i="0" u="none" strike="noStrike" kern="1200" cap="none" spc="0" normalizeH="0" baseline="30000" noProof="0">
                <a:ln>
                  <a:noFill/>
                </a:ln>
                <a:solidFill>
                  <a:srgbClr val="000000"/>
                </a:solidFill>
                <a:effectLst/>
                <a:uLnTx/>
                <a:uFillTx/>
                <a:latin typeface="IntelOne Text"/>
                <a:cs typeface="Arial"/>
              </a:rPr>
              <a:t> 1</a:t>
            </a:r>
            <a:endParaRPr kumimoji="0" lang="en-US" sz="1400" b="0" i="0" u="none" strike="noStrike" kern="1200" cap="none" spc="0" normalizeH="0" baseline="0" noProof="0">
              <a:ln>
                <a:noFill/>
              </a:ln>
              <a:solidFill>
                <a:srgbClr val="000000"/>
              </a:solidFill>
              <a:effectLst/>
              <a:uLnTx/>
              <a:uFillTx/>
              <a:latin typeface="IntelOne Text"/>
              <a:cs typeface="Arial"/>
            </a:endParaRPr>
          </a:p>
        </p:txBody>
      </p:sp>
      <p:sp>
        <p:nvSpPr>
          <p:cNvPr id="11" name="Rectangle 10">
            <a:extLst>
              <a:ext uri="{FF2B5EF4-FFF2-40B4-BE49-F238E27FC236}">
                <a16:creationId xmlns:a16="http://schemas.microsoft.com/office/drawing/2014/main" id="{20747029-6931-5AC7-8999-5A6C335AFCD2}"/>
              </a:ext>
            </a:extLst>
          </p:cNvPr>
          <p:cNvSpPr/>
          <p:nvPr/>
        </p:nvSpPr>
        <p:spPr>
          <a:xfrm>
            <a:off x="508247" y="2230492"/>
            <a:ext cx="4862744" cy="324093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Text"/>
              <a:cs typeface="Arial"/>
            </a:endParaRPr>
          </a:p>
        </p:txBody>
      </p:sp>
      <p:sp>
        <p:nvSpPr>
          <p:cNvPr id="12" name="TextBox 11">
            <a:extLst>
              <a:ext uri="{FF2B5EF4-FFF2-40B4-BE49-F238E27FC236}">
                <a16:creationId xmlns:a16="http://schemas.microsoft.com/office/drawing/2014/main" id="{6EBBC6CF-9322-563F-BADB-FCC99EC47D66}"/>
              </a:ext>
            </a:extLst>
          </p:cNvPr>
          <p:cNvSpPr txBox="1"/>
          <p:nvPr/>
        </p:nvSpPr>
        <p:spPr>
          <a:xfrm>
            <a:off x="508247" y="1773249"/>
            <a:ext cx="4862744" cy="441983"/>
          </a:xfrm>
          <a:prstGeom prst="rect">
            <a:avLst/>
          </a:prstGeom>
          <a:gradFill flip="none" rotWithShape="1">
            <a:gsLst>
              <a:gs pos="100000">
                <a:srgbClr val="FFFFFF">
                  <a:alpha val="61000"/>
                </a:srgbClr>
              </a:gs>
              <a:gs pos="19000">
                <a:srgbClr val="FFFFFF"/>
              </a:gs>
            </a:gsLst>
            <a:path path="circle">
              <a:fillToRect r="100000" b="100000"/>
            </a:path>
            <a:tileRect l="-100000" t="-100000"/>
          </a:gradFill>
          <a:ln w="12700" cap="flat" cmpd="sng" algn="ctr">
            <a:noFill/>
            <a:prstDash val="solid"/>
            <a:miter lim="800000"/>
          </a:ln>
          <a:effectLst>
            <a:outerShdw blurRad="12700" dist="12700" dir="2700000" algn="tl" rotWithShape="0">
              <a:prstClr val="black">
                <a:alpha val="40000"/>
              </a:prstClr>
            </a:outerShdw>
          </a:effectLst>
        </p:spPr>
        <p:txBody>
          <a:bodyPr lIns="0" tIns="91440" rIns="0" bIns="91440" rtlCol="0" anchor="ctr" anchorCtr="0"/>
          <a:lstStyle>
            <a:defPPr>
              <a:defRPr lang="en-US"/>
            </a:defPPr>
            <a:lvl1pPr indent="0" algn="ctr">
              <a:buNone/>
              <a:defRPr sz="2000">
                <a:solidFill>
                  <a:schemeClr val="bg2">
                    <a:lumMod val="50000"/>
                  </a:schemeClr>
                </a:solidFill>
                <a:latin typeface="IntelOne Display Medium" panose="020B0703020203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IntelOne Display Medium" panose="020B0703020203020204" pitchFamily="34" charset="0"/>
                <a:cs typeface="Arial"/>
              </a:rPr>
              <a:t>Team findings:</a:t>
            </a:r>
          </a:p>
        </p:txBody>
      </p:sp>
      <p:sp>
        <p:nvSpPr>
          <p:cNvPr id="15" name="TextBox 14">
            <a:extLst>
              <a:ext uri="{FF2B5EF4-FFF2-40B4-BE49-F238E27FC236}">
                <a16:creationId xmlns:a16="http://schemas.microsoft.com/office/drawing/2014/main" id="{110E8D71-C876-E7FE-D6D3-CA58D1CCB0D6}"/>
              </a:ext>
            </a:extLst>
          </p:cNvPr>
          <p:cNvSpPr txBox="1"/>
          <p:nvPr/>
        </p:nvSpPr>
        <p:spPr>
          <a:xfrm>
            <a:off x="5484585" y="5480301"/>
            <a:ext cx="5656890" cy="530915"/>
          </a:xfrm>
          <a:prstGeom prst="rect">
            <a:avLst/>
          </a:prstGeom>
          <a:noFill/>
        </p:spPr>
        <p:txBody>
          <a:bodyPr wrap="square" lIns="45720" rIns="0">
            <a:sp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IntelOne Text"/>
                <a:cs typeface="Arial"/>
              </a:rPr>
              <a:t>Source: Figure comes from Multi-Hetero Acceleration Simulation study by Tsukuba University. Two approaches to realizing CHARM (Heterogeneous Acceleration by Reconfigurable </a:t>
            </a:r>
            <a:r>
              <a:rPr kumimoji="0" lang="en-US" sz="1000" b="0" i="0" u="none" strike="noStrike" kern="1200" cap="none" spc="0" normalizeH="0" baseline="0" noProof="0" err="1">
                <a:ln>
                  <a:noFill/>
                </a:ln>
                <a:solidFill>
                  <a:srgbClr val="000000"/>
                </a:solidFill>
                <a:effectLst/>
                <a:uLnTx/>
                <a:uFillTx/>
                <a:latin typeface="IntelOne Text"/>
                <a:cs typeface="Arial"/>
              </a:rPr>
              <a:t>Multidevices</a:t>
            </a:r>
            <a:r>
              <a:rPr kumimoji="0" lang="en-US" sz="1000" b="0" i="0" u="none" strike="noStrike" kern="1200" cap="none" spc="0" normalizeH="0" baseline="0" noProof="0">
                <a:ln>
                  <a:noFill/>
                </a:ln>
                <a:solidFill>
                  <a:srgbClr val="000000"/>
                </a:solidFill>
                <a:effectLst/>
                <a:uLnTx/>
                <a:uFillTx/>
                <a:latin typeface="IntelOne Text"/>
                <a:cs typeface="Arial"/>
              </a:rPr>
              <a:t>) with oneAPI</a:t>
            </a:r>
            <a:r>
              <a:rPr kumimoji="0" lang="en-US" sz="1000" b="0" i="0" u="none" strike="noStrike" kern="1200" cap="none" spc="0" normalizeH="0" baseline="30000" noProof="0">
                <a:ln>
                  <a:noFill/>
                </a:ln>
                <a:solidFill>
                  <a:srgbClr val="000000"/>
                </a:solidFill>
                <a:effectLst/>
                <a:uLnTx/>
                <a:uFillTx/>
                <a:latin typeface="IntelOne Text"/>
                <a:cs typeface="Arial"/>
              </a:rPr>
              <a:t>1</a:t>
            </a:r>
            <a:endParaRPr kumimoji="0" lang="en-US" sz="1000" b="0" i="0" u="none" strike="noStrike" kern="1200" cap="none" spc="0" normalizeH="0" baseline="0" noProof="0">
              <a:ln>
                <a:noFill/>
              </a:ln>
              <a:solidFill>
                <a:srgbClr val="000000"/>
              </a:solidFill>
              <a:effectLst/>
              <a:uLnTx/>
              <a:uFillTx/>
              <a:latin typeface="IntelOne Text"/>
              <a:cs typeface="Arial"/>
            </a:endParaRPr>
          </a:p>
        </p:txBody>
      </p:sp>
      <p:sp>
        <p:nvSpPr>
          <p:cNvPr id="3" name="TextBox 2">
            <a:extLst>
              <a:ext uri="{FF2B5EF4-FFF2-40B4-BE49-F238E27FC236}">
                <a16:creationId xmlns:a16="http://schemas.microsoft.com/office/drawing/2014/main" id="{CA73ED42-60DD-4EF1-6A88-8726099D4C1C}"/>
              </a:ext>
            </a:extLst>
          </p:cNvPr>
          <p:cNvSpPr txBox="1"/>
          <p:nvPr/>
        </p:nvSpPr>
        <p:spPr>
          <a:xfrm>
            <a:off x="2865673" y="6347108"/>
            <a:ext cx="844447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IntelOne Text"/>
                <a:cs typeface="Arial"/>
              </a:rPr>
              <a:t>1- </a:t>
            </a:r>
            <a:r>
              <a:rPr kumimoji="0" lang="en-US" sz="900" b="0" i="0" u="none" strike="noStrike" kern="1200" cap="none" spc="0" normalizeH="0" baseline="0" noProof="0" err="1">
                <a:ln>
                  <a:noFill/>
                </a:ln>
                <a:solidFill>
                  <a:srgbClr val="000000"/>
                </a:solidFill>
                <a:effectLst/>
                <a:uLnTx/>
                <a:uFillTx/>
                <a:latin typeface="IntelOne Text"/>
                <a:cs typeface="Arial"/>
              </a:rPr>
              <a:t>Ryuta</a:t>
            </a:r>
            <a:r>
              <a:rPr kumimoji="0" lang="en-US" sz="900" b="0" i="0" u="none" strike="noStrike" kern="1200" cap="none" spc="0" normalizeH="0" baseline="0" noProof="0">
                <a:ln>
                  <a:noFill/>
                </a:ln>
                <a:solidFill>
                  <a:srgbClr val="000000"/>
                </a:solidFill>
                <a:effectLst/>
                <a:uLnTx/>
                <a:uFillTx/>
                <a:latin typeface="IntelOne Text"/>
                <a:cs typeface="Arial"/>
              </a:rPr>
              <a:t> </a:t>
            </a:r>
            <a:r>
              <a:rPr kumimoji="0" lang="en-US" sz="900" b="0" i="0" u="none" strike="noStrike" kern="1200" cap="none" spc="0" normalizeH="0" baseline="0" noProof="0" err="1">
                <a:ln>
                  <a:noFill/>
                </a:ln>
                <a:solidFill>
                  <a:srgbClr val="000000"/>
                </a:solidFill>
                <a:effectLst/>
                <a:uLnTx/>
                <a:uFillTx/>
                <a:latin typeface="IntelOne Text"/>
                <a:cs typeface="Arial"/>
              </a:rPr>
              <a:t>Kashino</a:t>
            </a:r>
            <a:r>
              <a:rPr kumimoji="0" lang="en-US" sz="900" b="0" i="0" u="none" strike="noStrike" kern="1200" cap="none" spc="0" normalizeH="0" baseline="0" noProof="0">
                <a:ln>
                  <a:noFill/>
                </a:ln>
                <a:solidFill>
                  <a:srgbClr val="000000"/>
                </a:solidFill>
                <a:effectLst/>
                <a:uLnTx/>
                <a:uFillTx/>
                <a:latin typeface="IntelOne Text"/>
                <a:cs typeface="Arial"/>
              </a:rPr>
              <a:t>, </a:t>
            </a:r>
            <a:r>
              <a:rPr kumimoji="0" lang="en-US" sz="900" b="0" i="0" u="none" strike="noStrike" kern="1200" cap="none" spc="0" normalizeH="0" baseline="0" noProof="0" err="1">
                <a:ln>
                  <a:noFill/>
                </a:ln>
                <a:solidFill>
                  <a:srgbClr val="000000"/>
                </a:solidFill>
                <a:effectLst/>
                <a:uLnTx/>
                <a:uFillTx/>
                <a:latin typeface="IntelOne Text"/>
                <a:cs typeface="Arial"/>
              </a:rPr>
              <a:t>Ryohei</a:t>
            </a:r>
            <a:r>
              <a:rPr kumimoji="0" lang="en-US" sz="900" b="0" i="0" u="none" strike="noStrike" kern="1200" cap="none" spc="0" normalizeH="0" baseline="0" noProof="0">
                <a:ln>
                  <a:noFill/>
                </a:ln>
                <a:solidFill>
                  <a:srgbClr val="000000"/>
                </a:solidFill>
                <a:effectLst/>
                <a:uLnTx/>
                <a:uFillTx/>
                <a:latin typeface="IntelOne Text"/>
                <a:cs typeface="Arial"/>
              </a:rPr>
              <a:t> Kobayashi, </a:t>
            </a:r>
            <a:r>
              <a:rPr kumimoji="0" lang="en-US" sz="900" b="0" i="0" u="none" strike="noStrike" kern="1200" cap="none" spc="0" normalizeH="0" baseline="0" noProof="0" err="1">
                <a:ln>
                  <a:noFill/>
                </a:ln>
                <a:solidFill>
                  <a:srgbClr val="000000"/>
                </a:solidFill>
                <a:effectLst/>
                <a:uLnTx/>
                <a:uFillTx/>
                <a:latin typeface="IntelOne Text"/>
                <a:cs typeface="Arial"/>
              </a:rPr>
              <a:t>Norihisa</a:t>
            </a:r>
            <a:r>
              <a:rPr kumimoji="0" lang="en-US" sz="900" b="0" i="0" u="none" strike="noStrike" kern="1200" cap="none" spc="0" normalizeH="0" baseline="0" noProof="0">
                <a:ln>
                  <a:noFill/>
                </a:ln>
                <a:solidFill>
                  <a:srgbClr val="000000"/>
                </a:solidFill>
                <a:effectLst/>
                <a:uLnTx/>
                <a:uFillTx/>
                <a:latin typeface="IntelOne Text"/>
                <a:cs typeface="Arial"/>
              </a:rPr>
              <a:t> Fujita, and Taisuke </a:t>
            </a:r>
            <a:r>
              <a:rPr kumimoji="0" lang="en-US" sz="900" b="0" i="0" u="none" strike="noStrike" kern="1200" cap="none" spc="0" normalizeH="0" baseline="0" noProof="0" err="1">
                <a:ln>
                  <a:noFill/>
                </a:ln>
                <a:solidFill>
                  <a:srgbClr val="000000"/>
                </a:solidFill>
                <a:effectLst/>
                <a:uLnTx/>
                <a:uFillTx/>
                <a:latin typeface="IntelOne Text"/>
                <a:cs typeface="Arial"/>
              </a:rPr>
              <a:t>Boku</a:t>
            </a:r>
            <a:r>
              <a:rPr kumimoji="0" lang="en-US" sz="900" b="0" i="0" u="none" strike="noStrike" kern="1200" cap="none" spc="0" normalizeH="0" baseline="0" noProof="0">
                <a:ln>
                  <a:noFill/>
                </a:ln>
                <a:solidFill>
                  <a:srgbClr val="000000"/>
                </a:solidFill>
                <a:effectLst/>
                <a:uLnTx/>
                <a:uFillTx/>
                <a:latin typeface="IntelOne Text"/>
                <a:cs typeface="Arial"/>
              </a:rPr>
              <a:t>. 2022. </a:t>
            </a:r>
            <a:r>
              <a:rPr kumimoji="0" lang="en-US" sz="900" b="0" i="0" u="none" strike="noStrike" kern="1200" cap="none" spc="0" normalizeH="0" baseline="0" noProof="0">
                <a:ln>
                  <a:noFill/>
                </a:ln>
                <a:solidFill>
                  <a:srgbClr val="000000"/>
                </a:solidFill>
                <a:effectLst/>
                <a:uLnTx/>
                <a:uFillTx/>
                <a:latin typeface="IntelOne Text"/>
                <a:cs typeface="Arial"/>
                <a:hlinkClick r:id="rId3">
                  <a:extLst>
                    <a:ext uri="{A12FA001-AC4F-418D-AE19-62706E023703}">
                      <ahyp:hlinkClr xmlns:ahyp="http://schemas.microsoft.com/office/drawing/2018/hyperlinkcolor" val="tx"/>
                    </a:ext>
                  </a:extLst>
                </a:hlinkClick>
              </a:rPr>
              <a:t>Multi-hetero Acceleration by GPU and FPGA for Astrophysics Simulation on oneAPI Environment | International Conference on High Performance Computing in Asia-Pacific Region (acm.org)</a:t>
            </a:r>
            <a:endParaRPr kumimoji="0" lang="en-US" sz="900" b="0" i="0" u="none" strike="noStrike" kern="1200" cap="none" spc="0" normalizeH="0" baseline="0" noProof="0">
              <a:ln>
                <a:noFill/>
              </a:ln>
              <a:solidFill>
                <a:srgbClr val="000000"/>
              </a:solidFill>
              <a:effectLst/>
              <a:uLnTx/>
              <a:uFillTx/>
              <a:latin typeface="IntelOne Text"/>
              <a:cs typeface="Arial"/>
            </a:endParaRPr>
          </a:p>
        </p:txBody>
      </p:sp>
    </p:spTree>
    <p:extLst>
      <p:ext uri="{BB962C8B-B14F-4D97-AF65-F5344CB8AC3E}">
        <p14:creationId xmlns:p14="http://schemas.microsoft.com/office/powerpoint/2010/main" val="1893291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07B34-D54F-4ECE-A26A-56F41EC36868}"/>
              </a:ext>
            </a:extLst>
          </p:cNvPr>
          <p:cNvSpPr>
            <a:spLocks noGrp="1"/>
          </p:cNvSpPr>
          <p:nvPr>
            <p:ph type="title"/>
          </p:nvPr>
        </p:nvSpPr>
        <p:spPr>
          <a:xfrm>
            <a:off x="874814" y="221694"/>
            <a:ext cx="10711050" cy="1199822"/>
          </a:xfrm>
        </p:spPr>
        <p:txBody>
          <a:bodyPr>
            <a:normAutofit/>
          </a:bodyPr>
          <a:lstStyle/>
          <a:p>
            <a:r>
              <a:rPr lang="en-US" sz="3600"/>
              <a:t>Open Accelerated Computing with oneAPI</a:t>
            </a:r>
          </a:p>
        </p:txBody>
      </p:sp>
      <p:sp>
        <p:nvSpPr>
          <p:cNvPr id="6" name="Rectangle">
            <a:extLst>
              <a:ext uri="{FF2B5EF4-FFF2-40B4-BE49-F238E27FC236}">
                <a16:creationId xmlns:a16="http://schemas.microsoft.com/office/drawing/2014/main" id="{8F4EDD87-89D9-B8A0-EDEE-2BA083555800}"/>
              </a:ext>
            </a:extLst>
          </p:cNvPr>
          <p:cNvSpPr/>
          <p:nvPr/>
        </p:nvSpPr>
        <p:spPr>
          <a:xfrm>
            <a:off x="888260" y="1813311"/>
            <a:ext cx="3327956" cy="2897639"/>
          </a:xfrm>
          <a:prstGeom prst="rect">
            <a:avLst/>
          </a:prstGeom>
          <a:solidFill>
            <a:srgbClr val="00285A"/>
          </a:solidFill>
          <a:ln w="12700" cap="flat" cmpd="sng" algn="ctr">
            <a:solidFill>
              <a:schemeClr val="accent2"/>
            </a:solidFill>
            <a:prstDash val="solid"/>
            <a:miter lim="800000"/>
          </a:ln>
          <a:effectLst/>
        </p:spPr>
        <p:txBody>
          <a:bodyPr lIns="640080" tIns="182880" r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cs typeface="Arial"/>
            </a:endParaRPr>
          </a:p>
        </p:txBody>
      </p:sp>
      <p:sp>
        <p:nvSpPr>
          <p:cNvPr id="7" name="Rectangle">
            <a:extLst>
              <a:ext uri="{FF2B5EF4-FFF2-40B4-BE49-F238E27FC236}">
                <a16:creationId xmlns:a16="http://schemas.microsoft.com/office/drawing/2014/main" id="{B466AF65-F8E9-E1FF-05D7-E0FFFD12CBA6}"/>
              </a:ext>
            </a:extLst>
          </p:cNvPr>
          <p:cNvSpPr/>
          <p:nvPr/>
        </p:nvSpPr>
        <p:spPr>
          <a:xfrm>
            <a:off x="4445468" y="1813311"/>
            <a:ext cx="3327956" cy="2897639"/>
          </a:xfrm>
          <a:prstGeom prst="rect">
            <a:avLst/>
          </a:prstGeom>
          <a:solidFill>
            <a:srgbClr val="00285A"/>
          </a:solidFill>
          <a:ln w="12700" cap="flat" cmpd="sng" algn="ctr">
            <a:solidFill>
              <a:schemeClr val="accent2"/>
            </a:solidFill>
            <a:prstDash val="solid"/>
            <a:miter lim="800000"/>
          </a:ln>
          <a:effectLst/>
        </p:spPr>
        <p:txBody>
          <a:bodyPr lIns="640080" tIns="182880" r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cs typeface="Arial"/>
            </a:endParaRPr>
          </a:p>
        </p:txBody>
      </p:sp>
      <p:sp>
        <p:nvSpPr>
          <p:cNvPr id="8" name="Rectangle">
            <a:extLst>
              <a:ext uri="{FF2B5EF4-FFF2-40B4-BE49-F238E27FC236}">
                <a16:creationId xmlns:a16="http://schemas.microsoft.com/office/drawing/2014/main" id="{A9E0FF6C-0B0E-C71E-FE70-8E63FC2FFCDD}"/>
              </a:ext>
            </a:extLst>
          </p:cNvPr>
          <p:cNvSpPr/>
          <p:nvPr/>
        </p:nvSpPr>
        <p:spPr>
          <a:xfrm>
            <a:off x="8002676" y="1813311"/>
            <a:ext cx="3327956" cy="2897639"/>
          </a:xfrm>
          <a:prstGeom prst="rect">
            <a:avLst/>
          </a:prstGeom>
          <a:solidFill>
            <a:srgbClr val="00285A"/>
          </a:solidFill>
          <a:ln w="12700" cap="flat" cmpd="sng" algn="ctr">
            <a:solidFill>
              <a:schemeClr val="accent2"/>
            </a:solidFill>
            <a:prstDash val="solid"/>
            <a:miter lim="800000"/>
          </a:ln>
          <a:effectLst/>
        </p:spPr>
        <p:txBody>
          <a:bodyPr lIns="640080" tIns="182880" r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cs typeface="Arial"/>
            </a:endParaRPr>
          </a:p>
        </p:txBody>
      </p:sp>
      <p:sp>
        <p:nvSpPr>
          <p:cNvPr id="9" name="Title 1">
            <a:extLst>
              <a:ext uri="{FF2B5EF4-FFF2-40B4-BE49-F238E27FC236}">
                <a16:creationId xmlns:a16="http://schemas.microsoft.com/office/drawing/2014/main" id="{B6BE5FE1-64CC-22A3-349C-6FEEF1225925}"/>
              </a:ext>
            </a:extLst>
          </p:cNvPr>
          <p:cNvSpPr txBox="1">
            <a:spLocks/>
          </p:cNvSpPr>
          <p:nvPr/>
        </p:nvSpPr>
        <p:spPr>
          <a:xfrm>
            <a:off x="4624979" y="3308136"/>
            <a:ext cx="1745129" cy="744683"/>
          </a:xfrm>
          <a:prstGeom prst="rect">
            <a:avLst/>
          </a:prstGeom>
        </p:spPr>
        <p:txBody>
          <a:bodyPr anchor="ctr" anchorCtr="0"/>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7BDEFF"/>
                </a:solidFill>
                <a:effectLst/>
                <a:uLnTx/>
                <a:uFillTx/>
                <a:latin typeface="IntelOne Display Light"/>
                <a:cs typeface="Arial"/>
              </a:rPr>
              <a:t>Choice</a:t>
            </a:r>
          </a:p>
        </p:txBody>
      </p:sp>
      <p:grpSp>
        <p:nvGrpSpPr>
          <p:cNvPr id="10" name="Group 9">
            <a:extLst>
              <a:ext uri="{FF2B5EF4-FFF2-40B4-BE49-F238E27FC236}">
                <a16:creationId xmlns:a16="http://schemas.microsoft.com/office/drawing/2014/main" id="{8D983DB6-84DF-1006-2901-83007678CAAB}"/>
              </a:ext>
            </a:extLst>
          </p:cNvPr>
          <p:cNvGrpSpPr>
            <a:grpSpLocks noChangeAspect="1"/>
          </p:cNvGrpSpPr>
          <p:nvPr/>
        </p:nvGrpSpPr>
        <p:grpSpPr>
          <a:xfrm>
            <a:off x="5495875" y="2166546"/>
            <a:ext cx="1100330" cy="1175971"/>
            <a:chOff x="2827338" y="-3175"/>
            <a:chExt cx="6419850" cy="6861176"/>
          </a:xfrm>
          <a:gradFill flip="none" rotWithShape="1">
            <a:gsLst>
              <a:gs pos="0">
                <a:srgbClr val="F9FEFF"/>
              </a:gs>
              <a:gs pos="100000">
                <a:srgbClr val="649FBA"/>
              </a:gs>
            </a:gsLst>
            <a:lin ang="18900000" scaled="1"/>
            <a:tileRect/>
          </a:gradFill>
        </p:grpSpPr>
        <p:sp>
          <p:nvSpPr>
            <p:cNvPr id="11" name="Freeform 5">
              <a:extLst>
                <a:ext uri="{FF2B5EF4-FFF2-40B4-BE49-F238E27FC236}">
                  <a16:creationId xmlns:a16="http://schemas.microsoft.com/office/drawing/2014/main" id="{9179E21A-6A8D-24C8-4896-E8D696E394A7}"/>
                </a:ext>
              </a:extLst>
            </p:cNvPr>
            <p:cNvSpPr>
              <a:spLocks noEditPoints="1"/>
            </p:cNvSpPr>
            <p:nvPr/>
          </p:nvSpPr>
          <p:spPr bwMode="auto">
            <a:xfrm>
              <a:off x="2827338" y="1633538"/>
              <a:ext cx="4573588" cy="5224463"/>
            </a:xfrm>
            <a:custGeom>
              <a:avLst/>
              <a:gdLst>
                <a:gd name="T0" fmla="*/ 1273 w 1288"/>
                <a:gd name="T1" fmla="*/ 48 h 1472"/>
                <a:gd name="T2" fmla="*/ 1221 w 1288"/>
                <a:gd name="T3" fmla="*/ 19 h 1472"/>
                <a:gd name="T4" fmla="*/ 1198 w 1288"/>
                <a:gd name="T5" fmla="*/ 62 h 1472"/>
                <a:gd name="T6" fmla="*/ 904 w 1288"/>
                <a:gd name="T7" fmla="*/ 58 h 1472"/>
                <a:gd name="T8" fmla="*/ 786 w 1288"/>
                <a:gd name="T9" fmla="*/ 175 h 1472"/>
                <a:gd name="T10" fmla="*/ 840 w 1288"/>
                <a:gd name="T11" fmla="*/ 541 h 1472"/>
                <a:gd name="T12" fmla="*/ 713 w 1288"/>
                <a:gd name="T13" fmla="*/ 649 h 1472"/>
                <a:gd name="T14" fmla="*/ 589 w 1288"/>
                <a:gd name="T15" fmla="*/ 583 h 1472"/>
                <a:gd name="T16" fmla="*/ 441 w 1288"/>
                <a:gd name="T17" fmla="*/ 561 h 1472"/>
                <a:gd name="T18" fmla="*/ 271 w 1288"/>
                <a:gd name="T19" fmla="*/ 594 h 1472"/>
                <a:gd name="T20" fmla="*/ 149 w 1288"/>
                <a:gd name="T21" fmla="*/ 1239 h 1472"/>
                <a:gd name="T22" fmla="*/ 340 w 1288"/>
                <a:gd name="T23" fmla="*/ 1365 h 1472"/>
                <a:gd name="T24" fmla="*/ 640 w 1288"/>
                <a:gd name="T25" fmla="*/ 1388 h 1472"/>
                <a:gd name="T26" fmla="*/ 900 w 1288"/>
                <a:gd name="T27" fmla="*/ 1472 h 1472"/>
                <a:gd name="T28" fmla="*/ 981 w 1288"/>
                <a:gd name="T29" fmla="*/ 1388 h 1472"/>
                <a:gd name="T30" fmla="*/ 719 w 1288"/>
                <a:gd name="T31" fmla="*/ 1140 h 1472"/>
                <a:gd name="T32" fmla="*/ 1172 w 1288"/>
                <a:gd name="T33" fmla="*/ 559 h 1472"/>
                <a:gd name="T34" fmla="*/ 1288 w 1288"/>
                <a:gd name="T35" fmla="*/ 442 h 1472"/>
                <a:gd name="T36" fmla="*/ 1251 w 1288"/>
                <a:gd name="T37" fmla="*/ 90 h 1472"/>
                <a:gd name="T38" fmla="*/ 845 w 1288"/>
                <a:gd name="T39" fmla="*/ 175 h 1472"/>
                <a:gd name="T40" fmla="*/ 1168 w 1288"/>
                <a:gd name="T41" fmla="*/ 116 h 1472"/>
                <a:gd name="T42" fmla="*/ 953 w 1288"/>
                <a:gd name="T43" fmla="*/ 213 h 1472"/>
                <a:gd name="T44" fmla="*/ 904 w 1288"/>
                <a:gd name="T45" fmla="*/ 246 h 1472"/>
                <a:gd name="T46" fmla="*/ 932 w 1288"/>
                <a:gd name="T47" fmla="*/ 401 h 1472"/>
                <a:gd name="T48" fmla="*/ 845 w 1288"/>
                <a:gd name="T49" fmla="*/ 442 h 1472"/>
                <a:gd name="T50" fmla="*/ 645 w 1288"/>
                <a:gd name="T51" fmla="*/ 1146 h 1472"/>
                <a:gd name="T52" fmla="*/ 660 w 1288"/>
                <a:gd name="T53" fmla="*/ 1190 h 1472"/>
                <a:gd name="T54" fmla="*/ 812 w 1288"/>
                <a:gd name="T55" fmla="*/ 1231 h 1472"/>
                <a:gd name="T56" fmla="*/ 901 w 1288"/>
                <a:gd name="T57" fmla="*/ 1410 h 1472"/>
                <a:gd name="T58" fmla="*/ 606 w 1288"/>
                <a:gd name="T59" fmla="*/ 1330 h 1472"/>
                <a:gd name="T60" fmla="*/ 371 w 1288"/>
                <a:gd name="T61" fmla="*/ 1317 h 1472"/>
                <a:gd name="T62" fmla="*/ 126 w 1288"/>
                <a:gd name="T63" fmla="*/ 920 h 1472"/>
                <a:gd name="T64" fmla="*/ 320 w 1288"/>
                <a:gd name="T65" fmla="*/ 624 h 1472"/>
                <a:gd name="T66" fmla="*/ 322 w 1288"/>
                <a:gd name="T67" fmla="*/ 623 h 1472"/>
                <a:gd name="T68" fmla="*/ 430 w 1288"/>
                <a:gd name="T69" fmla="*/ 633 h 1472"/>
                <a:gd name="T70" fmla="*/ 477 w 1288"/>
                <a:gd name="T71" fmla="*/ 641 h 1472"/>
                <a:gd name="T72" fmla="*/ 586 w 1288"/>
                <a:gd name="T73" fmla="*/ 672 h 1472"/>
                <a:gd name="T74" fmla="*/ 624 w 1288"/>
                <a:gd name="T75" fmla="*/ 692 h 1472"/>
                <a:gd name="T76" fmla="*/ 712 w 1288"/>
                <a:gd name="T77" fmla="*/ 750 h 1472"/>
                <a:gd name="T78" fmla="*/ 765 w 1288"/>
                <a:gd name="T79" fmla="*/ 764 h 1472"/>
                <a:gd name="T80" fmla="*/ 1018 w 1288"/>
                <a:gd name="T81" fmla="*/ 411 h 1472"/>
                <a:gd name="T82" fmla="*/ 1071 w 1288"/>
                <a:gd name="T83" fmla="*/ 499 h 1472"/>
                <a:gd name="T84" fmla="*/ 1172 w 1288"/>
                <a:gd name="T85" fmla="*/ 501 h 1472"/>
                <a:gd name="T86" fmla="*/ 1133 w 1288"/>
                <a:gd name="T87" fmla="*/ 501 h 1472"/>
                <a:gd name="T88" fmla="*/ 1095 w 1288"/>
                <a:gd name="T89" fmla="*/ 372 h 1472"/>
                <a:gd name="T90" fmla="*/ 1232 w 1288"/>
                <a:gd name="T91" fmla="*/ 175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88" h="1472">
                  <a:moveTo>
                    <a:pt x="1251" y="90"/>
                  </a:moveTo>
                  <a:cubicBezTo>
                    <a:pt x="1273" y="48"/>
                    <a:pt x="1273" y="48"/>
                    <a:pt x="1273" y="48"/>
                  </a:cubicBezTo>
                  <a:cubicBezTo>
                    <a:pt x="1281" y="34"/>
                    <a:pt x="1276" y="16"/>
                    <a:pt x="1261" y="8"/>
                  </a:cubicBezTo>
                  <a:cubicBezTo>
                    <a:pt x="1247" y="0"/>
                    <a:pt x="1229" y="5"/>
                    <a:pt x="1221" y="19"/>
                  </a:cubicBezTo>
                  <a:cubicBezTo>
                    <a:pt x="1221" y="19"/>
                    <a:pt x="1221" y="19"/>
                    <a:pt x="1221" y="19"/>
                  </a:cubicBezTo>
                  <a:cubicBezTo>
                    <a:pt x="1198" y="62"/>
                    <a:pt x="1198" y="62"/>
                    <a:pt x="1198" y="62"/>
                  </a:cubicBezTo>
                  <a:cubicBezTo>
                    <a:pt x="1190" y="60"/>
                    <a:pt x="1181" y="58"/>
                    <a:pt x="1172" y="58"/>
                  </a:cubicBezTo>
                  <a:cubicBezTo>
                    <a:pt x="904" y="58"/>
                    <a:pt x="904" y="58"/>
                    <a:pt x="904" y="58"/>
                  </a:cubicBezTo>
                  <a:cubicBezTo>
                    <a:pt x="839" y="58"/>
                    <a:pt x="786" y="110"/>
                    <a:pt x="786" y="175"/>
                  </a:cubicBezTo>
                  <a:cubicBezTo>
                    <a:pt x="786" y="175"/>
                    <a:pt x="786" y="175"/>
                    <a:pt x="786" y="175"/>
                  </a:cubicBezTo>
                  <a:cubicBezTo>
                    <a:pt x="786" y="443"/>
                    <a:pt x="786" y="443"/>
                    <a:pt x="786" y="443"/>
                  </a:cubicBezTo>
                  <a:cubicBezTo>
                    <a:pt x="786" y="483"/>
                    <a:pt x="806" y="520"/>
                    <a:pt x="840" y="541"/>
                  </a:cubicBezTo>
                  <a:cubicBezTo>
                    <a:pt x="747" y="682"/>
                    <a:pt x="747" y="682"/>
                    <a:pt x="747" y="682"/>
                  </a:cubicBezTo>
                  <a:cubicBezTo>
                    <a:pt x="739" y="668"/>
                    <a:pt x="727" y="657"/>
                    <a:pt x="713" y="649"/>
                  </a:cubicBezTo>
                  <a:cubicBezTo>
                    <a:pt x="689" y="633"/>
                    <a:pt x="660" y="626"/>
                    <a:pt x="632" y="630"/>
                  </a:cubicBezTo>
                  <a:cubicBezTo>
                    <a:pt x="622" y="611"/>
                    <a:pt x="607" y="595"/>
                    <a:pt x="589" y="583"/>
                  </a:cubicBezTo>
                  <a:cubicBezTo>
                    <a:pt x="551" y="559"/>
                    <a:pt x="502" y="557"/>
                    <a:pt x="462" y="579"/>
                  </a:cubicBezTo>
                  <a:cubicBezTo>
                    <a:pt x="456" y="572"/>
                    <a:pt x="448" y="566"/>
                    <a:pt x="441" y="561"/>
                  </a:cubicBezTo>
                  <a:cubicBezTo>
                    <a:pt x="388" y="526"/>
                    <a:pt x="316" y="537"/>
                    <a:pt x="277" y="587"/>
                  </a:cubicBezTo>
                  <a:cubicBezTo>
                    <a:pt x="275" y="589"/>
                    <a:pt x="272" y="591"/>
                    <a:pt x="271" y="594"/>
                  </a:cubicBezTo>
                  <a:cubicBezTo>
                    <a:pt x="78" y="887"/>
                    <a:pt x="78" y="887"/>
                    <a:pt x="78" y="887"/>
                  </a:cubicBezTo>
                  <a:cubicBezTo>
                    <a:pt x="0" y="1004"/>
                    <a:pt x="32" y="1161"/>
                    <a:pt x="149" y="1239"/>
                  </a:cubicBezTo>
                  <a:cubicBezTo>
                    <a:pt x="150" y="1239"/>
                    <a:pt x="150" y="1239"/>
                    <a:pt x="150" y="1239"/>
                  </a:cubicBezTo>
                  <a:cubicBezTo>
                    <a:pt x="340" y="1365"/>
                    <a:pt x="340" y="1365"/>
                    <a:pt x="340" y="1365"/>
                  </a:cubicBezTo>
                  <a:cubicBezTo>
                    <a:pt x="405" y="1407"/>
                    <a:pt x="461" y="1401"/>
                    <a:pt x="522" y="1394"/>
                  </a:cubicBezTo>
                  <a:cubicBezTo>
                    <a:pt x="561" y="1389"/>
                    <a:pt x="600" y="1387"/>
                    <a:pt x="640" y="1388"/>
                  </a:cubicBezTo>
                  <a:cubicBezTo>
                    <a:pt x="753" y="1397"/>
                    <a:pt x="885" y="1466"/>
                    <a:pt x="886" y="1468"/>
                  </a:cubicBezTo>
                  <a:cubicBezTo>
                    <a:pt x="891" y="1470"/>
                    <a:pt x="895" y="1471"/>
                    <a:pt x="900" y="1472"/>
                  </a:cubicBezTo>
                  <a:cubicBezTo>
                    <a:pt x="903" y="1472"/>
                    <a:pt x="903" y="1472"/>
                    <a:pt x="903" y="1472"/>
                  </a:cubicBezTo>
                  <a:cubicBezTo>
                    <a:pt x="910" y="1472"/>
                    <a:pt x="959" y="1462"/>
                    <a:pt x="981" y="1388"/>
                  </a:cubicBezTo>
                  <a:cubicBezTo>
                    <a:pt x="1009" y="1299"/>
                    <a:pt x="929" y="1218"/>
                    <a:pt x="836" y="1177"/>
                  </a:cubicBezTo>
                  <a:cubicBezTo>
                    <a:pt x="799" y="1160"/>
                    <a:pt x="759" y="1147"/>
                    <a:pt x="719" y="1140"/>
                  </a:cubicBezTo>
                  <a:cubicBezTo>
                    <a:pt x="1101" y="559"/>
                    <a:pt x="1101" y="559"/>
                    <a:pt x="1101" y="559"/>
                  </a:cubicBezTo>
                  <a:cubicBezTo>
                    <a:pt x="1172" y="559"/>
                    <a:pt x="1172" y="559"/>
                    <a:pt x="1172" y="559"/>
                  </a:cubicBezTo>
                  <a:cubicBezTo>
                    <a:pt x="1236" y="559"/>
                    <a:pt x="1288" y="507"/>
                    <a:pt x="1288" y="442"/>
                  </a:cubicBezTo>
                  <a:cubicBezTo>
                    <a:pt x="1288" y="442"/>
                    <a:pt x="1288" y="442"/>
                    <a:pt x="1288" y="442"/>
                  </a:cubicBezTo>
                  <a:cubicBezTo>
                    <a:pt x="1288" y="175"/>
                    <a:pt x="1288" y="175"/>
                    <a:pt x="1288" y="175"/>
                  </a:cubicBezTo>
                  <a:cubicBezTo>
                    <a:pt x="1288" y="142"/>
                    <a:pt x="1275" y="111"/>
                    <a:pt x="1251" y="90"/>
                  </a:cubicBezTo>
                  <a:close/>
                  <a:moveTo>
                    <a:pt x="845" y="442"/>
                  </a:moveTo>
                  <a:cubicBezTo>
                    <a:pt x="845" y="175"/>
                    <a:pt x="845" y="175"/>
                    <a:pt x="845" y="175"/>
                  </a:cubicBezTo>
                  <a:cubicBezTo>
                    <a:pt x="845" y="142"/>
                    <a:pt x="871" y="116"/>
                    <a:pt x="904" y="116"/>
                  </a:cubicBezTo>
                  <a:cubicBezTo>
                    <a:pt x="1168" y="116"/>
                    <a:pt x="1168" y="116"/>
                    <a:pt x="1168" y="116"/>
                  </a:cubicBezTo>
                  <a:cubicBezTo>
                    <a:pt x="1040" y="347"/>
                    <a:pt x="1040" y="347"/>
                    <a:pt x="1040" y="347"/>
                  </a:cubicBezTo>
                  <a:cubicBezTo>
                    <a:pt x="953" y="213"/>
                    <a:pt x="953" y="213"/>
                    <a:pt x="953" y="213"/>
                  </a:cubicBezTo>
                  <a:cubicBezTo>
                    <a:pt x="944" y="199"/>
                    <a:pt x="926" y="195"/>
                    <a:pt x="912" y="204"/>
                  </a:cubicBezTo>
                  <a:cubicBezTo>
                    <a:pt x="899" y="214"/>
                    <a:pt x="895" y="232"/>
                    <a:pt x="904" y="246"/>
                  </a:cubicBezTo>
                  <a:cubicBezTo>
                    <a:pt x="979" y="362"/>
                    <a:pt x="979" y="362"/>
                    <a:pt x="979" y="362"/>
                  </a:cubicBezTo>
                  <a:cubicBezTo>
                    <a:pt x="960" y="370"/>
                    <a:pt x="943" y="384"/>
                    <a:pt x="932" y="401"/>
                  </a:cubicBezTo>
                  <a:cubicBezTo>
                    <a:pt x="872" y="492"/>
                    <a:pt x="872" y="492"/>
                    <a:pt x="872" y="492"/>
                  </a:cubicBezTo>
                  <a:cubicBezTo>
                    <a:pt x="855" y="481"/>
                    <a:pt x="845" y="462"/>
                    <a:pt x="845" y="442"/>
                  </a:cubicBezTo>
                  <a:close/>
                  <a:moveTo>
                    <a:pt x="1071" y="499"/>
                  </a:moveTo>
                  <a:cubicBezTo>
                    <a:pt x="645" y="1146"/>
                    <a:pt x="645" y="1146"/>
                    <a:pt x="645" y="1146"/>
                  </a:cubicBezTo>
                  <a:cubicBezTo>
                    <a:pt x="640" y="1154"/>
                    <a:pt x="639" y="1163"/>
                    <a:pt x="641" y="1172"/>
                  </a:cubicBezTo>
                  <a:cubicBezTo>
                    <a:pt x="645" y="1180"/>
                    <a:pt x="652" y="1187"/>
                    <a:pt x="660" y="1190"/>
                  </a:cubicBezTo>
                  <a:cubicBezTo>
                    <a:pt x="671" y="1193"/>
                    <a:pt x="682" y="1195"/>
                    <a:pt x="693" y="1196"/>
                  </a:cubicBezTo>
                  <a:cubicBezTo>
                    <a:pt x="735" y="1201"/>
                    <a:pt x="775" y="1212"/>
                    <a:pt x="812" y="1231"/>
                  </a:cubicBezTo>
                  <a:cubicBezTo>
                    <a:pt x="868" y="1255"/>
                    <a:pt x="942" y="1313"/>
                    <a:pt x="926" y="1372"/>
                  </a:cubicBezTo>
                  <a:cubicBezTo>
                    <a:pt x="922" y="1387"/>
                    <a:pt x="913" y="1400"/>
                    <a:pt x="901" y="1410"/>
                  </a:cubicBezTo>
                  <a:cubicBezTo>
                    <a:pt x="820" y="1369"/>
                    <a:pt x="732" y="1342"/>
                    <a:pt x="641" y="1330"/>
                  </a:cubicBezTo>
                  <a:cubicBezTo>
                    <a:pt x="629" y="1330"/>
                    <a:pt x="617" y="1330"/>
                    <a:pt x="606" y="1330"/>
                  </a:cubicBezTo>
                  <a:cubicBezTo>
                    <a:pt x="571" y="1330"/>
                    <a:pt x="541" y="1334"/>
                    <a:pt x="513" y="1336"/>
                  </a:cubicBezTo>
                  <a:cubicBezTo>
                    <a:pt x="456" y="1343"/>
                    <a:pt x="419" y="1348"/>
                    <a:pt x="371" y="1317"/>
                  </a:cubicBezTo>
                  <a:cubicBezTo>
                    <a:pt x="181" y="1192"/>
                    <a:pt x="181" y="1192"/>
                    <a:pt x="181" y="1192"/>
                  </a:cubicBezTo>
                  <a:cubicBezTo>
                    <a:pt x="91" y="1132"/>
                    <a:pt x="66" y="1010"/>
                    <a:pt x="126" y="920"/>
                  </a:cubicBezTo>
                  <a:cubicBezTo>
                    <a:pt x="126" y="919"/>
                    <a:pt x="126" y="919"/>
                    <a:pt x="126" y="919"/>
                  </a:cubicBezTo>
                  <a:cubicBezTo>
                    <a:pt x="320" y="624"/>
                    <a:pt x="320" y="624"/>
                    <a:pt x="320" y="624"/>
                  </a:cubicBezTo>
                  <a:cubicBezTo>
                    <a:pt x="296" y="609"/>
                    <a:pt x="296" y="609"/>
                    <a:pt x="296" y="609"/>
                  </a:cubicBezTo>
                  <a:cubicBezTo>
                    <a:pt x="322" y="623"/>
                    <a:pt x="322" y="623"/>
                    <a:pt x="322" y="623"/>
                  </a:cubicBezTo>
                  <a:cubicBezTo>
                    <a:pt x="343" y="597"/>
                    <a:pt x="380" y="591"/>
                    <a:pt x="409" y="609"/>
                  </a:cubicBezTo>
                  <a:cubicBezTo>
                    <a:pt x="418" y="615"/>
                    <a:pt x="425" y="624"/>
                    <a:pt x="430" y="633"/>
                  </a:cubicBezTo>
                  <a:cubicBezTo>
                    <a:pt x="435" y="641"/>
                    <a:pt x="442" y="647"/>
                    <a:pt x="451" y="649"/>
                  </a:cubicBezTo>
                  <a:cubicBezTo>
                    <a:pt x="461" y="651"/>
                    <a:pt x="470" y="648"/>
                    <a:pt x="477" y="641"/>
                  </a:cubicBezTo>
                  <a:cubicBezTo>
                    <a:pt x="499" y="620"/>
                    <a:pt x="533" y="616"/>
                    <a:pt x="559" y="633"/>
                  </a:cubicBezTo>
                  <a:cubicBezTo>
                    <a:pt x="572" y="642"/>
                    <a:pt x="582" y="656"/>
                    <a:pt x="586" y="672"/>
                  </a:cubicBezTo>
                  <a:cubicBezTo>
                    <a:pt x="588" y="680"/>
                    <a:pt x="593" y="687"/>
                    <a:pt x="601" y="691"/>
                  </a:cubicBezTo>
                  <a:cubicBezTo>
                    <a:pt x="608" y="695"/>
                    <a:pt x="617" y="696"/>
                    <a:pt x="624" y="692"/>
                  </a:cubicBezTo>
                  <a:cubicBezTo>
                    <a:pt x="644" y="685"/>
                    <a:pt x="665" y="688"/>
                    <a:pt x="683" y="699"/>
                  </a:cubicBezTo>
                  <a:cubicBezTo>
                    <a:pt x="700" y="711"/>
                    <a:pt x="710" y="729"/>
                    <a:pt x="712" y="750"/>
                  </a:cubicBezTo>
                  <a:cubicBezTo>
                    <a:pt x="713" y="766"/>
                    <a:pt x="727" y="778"/>
                    <a:pt x="744" y="776"/>
                  </a:cubicBezTo>
                  <a:cubicBezTo>
                    <a:pt x="752" y="776"/>
                    <a:pt x="760" y="771"/>
                    <a:pt x="765" y="764"/>
                  </a:cubicBezTo>
                  <a:cubicBezTo>
                    <a:pt x="981" y="435"/>
                    <a:pt x="981" y="435"/>
                    <a:pt x="981" y="435"/>
                  </a:cubicBezTo>
                  <a:cubicBezTo>
                    <a:pt x="990" y="422"/>
                    <a:pt x="1003" y="413"/>
                    <a:pt x="1018" y="411"/>
                  </a:cubicBezTo>
                  <a:cubicBezTo>
                    <a:pt x="1033" y="408"/>
                    <a:pt x="1049" y="412"/>
                    <a:pt x="1061" y="421"/>
                  </a:cubicBezTo>
                  <a:cubicBezTo>
                    <a:pt x="1084" y="441"/>
                    <a:pt x="1088" y="474"/>
                    <a:pt x="1071" y="499"/>
                  </a:cubicBezTo>
                  <a:close/>
                  <a:moveTo>
                    <a:pt x="1231" y="442"/>
                  </a:moveTo>
                  <a:cubicBezTo>
                    <a:pt x="1231" y="475"/>
                    <a:pt x="1204" y="501"/>
                    <a:pt x="1172" y="501"/>
                  </a:cubicBezTo>
                  <a:cubicBezTo>
                    <a:pt x="1172" y="501"/>
                    <a:pt x="1172" y="501"/>
                    <a:pt x="1172" y="501"/>
                  </a:cubicBezTo>
                  <a:cubicBezTo>
                    <a:pt x="1133" y="501"/>
                    <a:pt x="1133" y="501"/>
                    <a:pt x="1133" y="501"/>
                  </a:cubicBezTo>
                  <a:cubicBezTo>
                    <a:pt x="1150" y="454"/>
                    <a:pt x="1134" y="402"/>
                    <a:pt x="1095" y="372"/>
                  </a:cubicBezTo>
                  <a:cubicBezTo>
                    <a:pt x="1095" y="372"/>
                    <a:pt x="1095" y="372"/>
                    <a:pt x="1095" y="372"/>
                  </a:cubicBezTo>
                  <a:cubicBezTo>
                    <a:pt x="1221" y="143"/>
                    <a:pt x="1221" y="143"/>
                    <a:pt x="1221" y="143"/>
                  </a:cubicBezTo>
                  <a:cubicBezTo>
                    <a:pt x="1228" y="152"/>
                    <a:pt x="1231" y="163"/>
                    <a:pt x="1232" y="175"/>
                  </a:cubicBezTo>
                  <a:lnTo>
                    <a:pt x="1231"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cs typeface="Arial"/>
              </a:endParaRPr>
            </a:p>
          </p:txBody>
        </p:sp>
        <p:sp>
          <p:nvSpPr>
            <p:cNvPr id="12" name="Freeform 6">
              <a:extLst>
                <a:ext uri="{FF2B5EF4-FFF2-40B4-BE49-F238E27FC236}">
                  <a16:creationId xmlns:a16="http://schemas.microsoft.com/office/drawing/2014/main" id="{31975255-FFCC-3E09-698E-4D2E8C410BA2}"/>
                </a:ext>
              </a:extLst>
            </p:cNvPr>
            <p:cNvSpPr>
              <a:spLocks noEditPoints="1"/>
            </p:cNvSpPr>
            <p:nvPr/>
          </p:nvSpPr>
          <p:spPr bwMode="auto">
            <a:xfrm>
              <a:off x="5878513" y="-3175"/>
              <a:ext cx="1263650" cy="1255713"/>
            </a:xfrm>
            <a:custGeom>
              <a:avLst/>
              <a:gdLst>
                <a:gd name="T0" fmla="*/ 88 w 356"/>
                <a:gd name="T1" fmla="*/ 354 h 354"/>
                <a:gd name="T2" fmla="*/ 268 w 356"/>
                <a:gd name="T3" fmla="*/ 354 h 354"/>
                <a:gd name="T4" fmla="*/ 356 w 356"/>
                <a:gd name="T5" fmla="*/ 266 h 354"/>
                <a:gd name="T6" fmla="*/ 356 w 356"/>
                <a:gd name="T7" fmla="*/ 88 h 354"/>
                <a:gd name="T8" fmla="*/ 268 w 356"/>
                <a:gd name="T9" fmla="*/ 0 h 354"/>
                <a:gd name="T10" fmla="*/ 88 w 356"/>
                <a:gd name="T11" fmla="*/ 0 h 354"/>
                <a:gd name="T12" fmla="*/ 1 w 356"/>
                <a:gd name="T13" fmla="*/ 88 h 354"/>
                <a:gd name="T14" fmla="*/ 1 w 356"/>
                <a:gd name="T15" fmla="*/ 266 h 354"/>
                <a:gd name="T16" fmla="*/ 88 w 356"/>
                <a:gd name="T17" fmla="*/ 354 h 354"/>
                <a:gd name="T18" fmla="*/ 88 w 356"/>
                <a:gd name="T19" fmla="*/ 354 h 354"/>
                <a:gd name="T20" fmla="*/ 60 w 356"/>
                <a:gd name="T21" fmla="*/ 88 h 354"/>
                <a:gd name="T22" fmla="*/ 88 w 356"/>
                <a:gd name="T23" fmla="*/ 58 h 354"/>
                <a:gd name="T24" fmla="*/ 268 w 356"/>
                <a:gd name="T25" fmla="*/ 58 h 354"/>
                <a:gd name="T26" fmla="*/ 296 w 356"/>
                <a:gd name="T27" fmla="*/ 88 h 354"/>
                <a:gd name="T28" fmla="*/ 296 w 356"/>
                <a:gd name="T29" fmla="*/ 266 h 354"/>
                <a:gd name="T30" fmla="*/ 267 w 356"/>
                <a:gd name="T31" fmla="*/ 295 h 354"/>
                <a:gd name="T32" fmla="*/ 267 w 356"/>
                <a:gd name="T33" fmla="*/ 295 h 354"/>
                <a:gd name="T34" fmla="*/ 88 w 356"/>
                <a:gd name="T35" fmla="*/ 295 h 354"/>
                <a:gd name="T36" fmla="*/ 59 w 356"/>
                <a:gd name="T37" fmla="*/ 267 h 354"/>
                <a:gd name="T38" fmla="*/ 59 w 356"/>
                <a:gd name="T39" fmla="*/ 266 h 354"/>
                <a:gd name="T40" fmla="*/ 60 w 356"/>
                <a:gd name="T41" fmla="*/ 8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6" h="354">
                  <a:moveTo>
                    <a:pt x="88" y="354"/>
                  </a:moveTo>
                  <a:cubicBezTo>
                    <a:pt x="268" y="354"/>
                    <a:pt x="268" y="354"/>
                    <a:pt x="268" y="354"/>
                  </a:cubicBezTo>
                  <a:cubicBezTo>
                    <a:pt x="316" y="354"/>
                    <a:pt x="356" y="315"/>
                    <a:pt x="356" y="266"/>
                  </a:cubicBezTo>
                  <a:cubicBezTo>
                    <a:pt x="356" y="88"/>
                    <a:pt x="356" y="88"/>
                    <a:pt x="356" y="88"/>
                  </a:cubicBezTo>
                  <a:cubicBezTo>
                    <a:pt x="356" y="39"/>
                    <a:pt x="316" y="0"/>
                    <a:pt x="268" y="0"/>
                  </a:cubicBezTo>
                  <a:cubicBezTo>
                    <a:pt x="88" y="0"/>
                    <a:pt x="88" y="0"/>
                    <a:pt x="88" y="0"/>
                  </a:cubicBezTo>
                  <a:cubicBezTo>
                    <a:pt x="40" y="0"/>
                    <a:pt x="1" y="39"/>
                    <a:pt x="1" y="88"/>
                  </a:cubicBezTo>
                  <a:cubicBezTo>
                    <a:pt x="1" y="266"/>
                    <a:pt x="1" y="266"/>
                    <a:pt x="1" y="266"/>
                  </a:cubicBezTo>
                  <a:cubicBezTo>
                    <a:pt x="0" y="315"/>
                    <a:pt x="40" y="354"/>
                    <a:pt x="88" y="354"/>
                  </a:cubicBezTo>
                  <a:cubicBezTo>
                    <a:pt x="88" y="354"/>
                    <a:pt x="88" y="354"/>
                    <a:pt x="88" y="354"/>
                  </a:cubicBezTo>
                  <a:close/>
                  <a:moveTo>
                    <a:pt x="60" y="88"/>
                  </a:moveTo>
                  <a:cubicBezTo>
                    <a:pt x="60" y="72"/>
                    <a:pt x="72" y="58"/>
                    <a:pt x="88" y="58"/>
                  </a:cubicBezTo>
                  <a:cubicBezTo>
                    <a:pt x="268" y="58"/>
                    <a:pt x="268" y="58"/>
                    <a:pt x="268" y="58"/>
                  </a:cubicBezTo>
                  <a:cubicBezTo>
                    <a:pt x="284" y="58"/>
                    <a:pt x="296" y="72"/>
                    <a:pt x="296" y="88"/>
                  </a:cubicBezTo>
                  <a:cubicBezTo>
                    <a:pt x="296" y="266"/>
                    <a:pt x="296" y="266"/>
                    <a:pt x="296" y="266"/>
                  </a:cubicBezTo>
                  <a:cubicBezTo>
                    <a:pt x="296" y="282"/>
                    <a:pt x="283" y="295"/>
                    <a:pt x="267" y="295"/>
                  </a:cubicBezTo>
                  <a:cubicBezTo>
                    <a:pt x="267" y="295"/>
                    <a:pt x="267" y="295"/>
                    <a:pt x="267" y="295"/>
                  </a:cubicBezTo>
                  <a:cubicBezTo>
                    <a:pt x="88" y="295"/>
                    <a:pt x="88" y="295"/>
                    <a:pt x="88" y="295"/>
                  </a:cubicBezTo>
                  <a:cubicBezTo>
                    <a:pt x="72" y="296"/>
                    <a:pt x="59" y="283"/>
                    <a:pt x="59" y="267"/>
                  </a:cubicBezTo>
                  <a:cubicBezTo>
                    <a:pt x="59" y="266"/>
                    <a:pt x="59" y="266"/>
                    <a:pt x="59" y="266"/>
                  </a:cubicBezTo>
                  <a:lnTo>
                    <a:pt x="60"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cs typeface="Arial"/>
              </a:endParaRPr>
            </a:p>
          </p:txBody>
        </p:sp>
        <p:sp>
          <p:nvSpPr>
            <p:cNvPr id="13" name="Freeform 7">
              <a:extLst>
                <a:ext uri="{FF2B5EF4-FFF2-40B4-BE49-F238E27FC236}">
                  <a16:creationId xmlns:a16="http://schemas.microsoft.com/office/drawing/2014/main" id="{41012417-9809-8530-92CD-7ABBE628C5D6}"/>
                </a:ext>
              </a:extLst>
            </p:cNvPr>
            <p:cNvSpPr>
              <a:spLocks/>
            </p:cNvSpPr>
            <p:nvPr/>
          </p:nvSpPr>
          <p:spPr bwMode="auto">
            <a:xfrm>
              <a:off x="5902326" y="4202113"/>
              <a:ext cx="1239838" cy="1260475"/>
            </a:xfrm>
            <a:custGeom>
              <a:avLst/>
              <a:gdLst>
                <a:gd name="T0" fmla="*/ 261 w 349"/>
                <a:gd name="T1" fmla="*/ 0 h 355"/>
                <a:gd name="T2" fmla="*/ 214 w 349"/>
                <a:gd name="T3" fmla="*/ 0 h 355"/>
                <a:gd name="T4" fmla="*/ 185 w 349"/>
                <a:gd name="T5" fmla="*/ 30 h 355"/>
                <a:gd name="T6" fmla="*/ 214 w 349"/>
                <a:gd name="T7" fmla="*/ 59 h 355"/>
                <a:gd name="T8" fmla="*/ 215 w 349"/>
                <a:gd name="T9" fmla="*/ 59 h 355"/>
                <a:gd name="T10" fmla="*/ 261 w 349"/>
                <a:gd name="T11" fmla="*/ 59 h 355"/>
                <a:gd name="T12" fmla="*/ 289 w 349"/>
                <a:gd name="T13" fmla="*/ 89 h 355"/>
                <a:gd name="T14" fmla="*/ 289 w 349"/>
                <a:gd name="T15" fmla="*/ 267 h 355"/>
                <a:gd name="T16" fmla="*/ 260 w 349"/>
                <a:gd name="T17" fmla="*/ 296 h 355"/>
                <a:gd name="T18" fmla="*/ 81 w 349"/>
                <a:gd name="T19" fmla="*/ 296 h 355"/>
                <a:gd name="T20" fmla="*/ 58 w 349"/>
                <a:gd name="T21" fmla="*/ 285 h 355"/>
                <a:gd name="T22" fmla="*/ 18 w 349"/>
                <a:gd name="T23" fmla="*/ 276 h 355"/>
                <a:gd name="T24" fmla="*/ 9 w 349"/>
                <a:gd name="T25" fmla="*/ 316 h 355"/>
                <a:gd name="T26" fmla="*/ 12 w 349"/>
                <a:gd name="T27" fmla="*/ 321 h 355"/>
                <a:gd name="T28" fmla="*/ 81 w 349"/>
                <a:gd name="T29" fmla="*/ 355 h 355"/>
                <a:gd name="T30" fmla="*/ 261 w 349"/>
                <a:gd name="T31" fmla="*/ 355 h 355"/>
                <a:gd name="T32" fmla="*/ 349 w 349"/>
                <a:gd name="T33" fmla="*/ 267 h 355"/>
                <a:gd name="T34" fmla="*/ 349 w 349"/>
                <a:gd name="T35" fmla="*/ 89 h 355"/>
                <a:gd name="T36" fmla="*/ 261 w 349"/>
                <a:gd name="T37" fmla="*/ 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9" h="355">
                  <a:moveTo>
                    <a:pt x="261" y="0"/>
                  </a:moveTo>
                  <a:cubicBezTo>
                    <a:pt x="214" y="0"/>
                    <a:pt x="214" y="0"/>
                    <a:pt x="214" y="0"/>
                  </a:cubicBezTo>
                  <a:cubicBezTo>
                    <a:pt x="198" y="1"/>
                    <a:pt x="185" y="14"/>
                    <a:pt x="185" y="30"/>
                  </a:cubicBezTo>
                  <a:cubicBezTo>
                    <a:pt x="185" y="46"/>
                    <a:pt x="198" y="59"/>
                    <a:pt x="214" y="59"/>
                  </a:cubicBezTo>
                  <a:cubicBezTo>
                    <a:pt x="214" y="59"/>
                    <a:pt x="214" y="59"/>
                    <a:pt x="215" y="59"/>
                  </a:cubicBezTo>
                  <a:cubicBezTo>
                    <a:pt x="261" y="59"/>
                    <a:pt x="261" y="59"/>
                    <a:pt x="261" y="59"/>
                  </a:cubicBezTo>
                  <a:cubicBezTo>
                    <a:pt x="277" y="60"/>
                    <a:pt x="289" y="73"/>
                    <a:pt x="289" y="89"/>
                  </a:cubicBezTo>
                  <a:cubicBezTo>
                    <a:pt x="289" y="267"/>
                    <a:pt x="289" y="267"/>
                    <a:pt x="289" y="267"/>
                  </a:cubicBezTo>
                  <a:cubicBezTo>
                    <a:pt x="289" y="283"/>
                    <a:pt x="276" y="296"/>
                    <a:pt x="260" y="296"/>
                  </a:cubicBezTo>
                  <a:cubicBezTo>
                    <a:pt x="81" y="296"/>
                    <a:pt x="81" y="296"/>
                    <a:pt x="81" y="296"/>
                  </a:cubicBezTo>
                  <a:cubicBezTo>
                    <a:pt x="72" y="296"/>
                    <a:pt x="64" y="292"/>
                    <a:pt x="58" y="285"/>
                  </a:cubicBezTo>
                  <a:cubicBezTo>
                    <a:pt x="49" y="271"/>
                    <a:pt x="31" y="267"/>
                    <a:pt x="18" y="276"/>
                  </a:cubicBezTo>
                  <a:cubicBezTo>
                    <a:pt x="4" y="285"/>
                    <a:pt x="0" y="303"/>
                    <a:pt x="9" y="316"/>
                  </a:cubicBezTo>
                  <a:cubicBezTo>
                    <a:pt x="10" y="318"/>
                    <a:pt x="11" y="319"/>
                    <a:pt x="12" y="321"/>
                  </a:cubicBezTo>
                  <a:cubicBezTo>
                    <a:pt x="28" y="342"/>
                    <a:pt x="54" y="355"/>
                    <a:pt x="81" y="355"/>
                  </a:cubicBezTo>
                  <a:cubicBezTo>
                    <a:pt x="261" y="355"/>
                    <a:pt x="261" y="355"/>
                    <a:pt x="261" y="355"/>
                  </a:cubicBezTo>
                  <a:cubicBezTo>
                    <a:pt x="309" y="355"/>
                    <a:pt x="349" y="316"/>
                    <a:pt x="349" y="267"/>
                  </a:cubicBezTo>
                  <a:cubicBezTo>
                    <a:pt x="349" y="89"/>
                    <a:pt x="349" y="89"/>
                    <a:pt x="349" y="89"/>
                  </a:cubicBezTo>
                  <a:cubicBezTo>
                    <a:pt x="349" y="40"/>
                    <a:pt x="309" y="0"/>
                    <a:pt x="26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cs typeface="Arial"/>
              </a:endParaRPr>
            </a:p>
          </p:txBody>
        </p:sp>
        <p:sp>
          <p:nvSpPr>
            <p:cNvPr id="14" name="Freeform 8">
              <a:extLst>
                <a:ext uri="{FF2B5EF4-FFF2-40B4-BE49-F238E27FC236}">
                  <a16:creationId xmlns:a16="http://schemas.microsoft.com/office/drawing/2014/main" id="{FC736BE4-8564-8E5A-8D0F-2FD190F77E49}"/>
                </a:ext>
              </a:extLst>
            </p:cNvPr>
            <p:cNvSpPr>
              <a:spLocks noEditPoints="1"/>
            </p:cNvSpPr>
            <p:nvPr/>
          </p:nvSpPr>
          <p:spPr bwMode="auto">
            <a:xfrm>
              <a:off x="3775076" y="2101850"/>
              <a:ext cx="1260475" cy="1255713"/>
            </a:xfrm>
            <a:custGeom>
              <a:avLst/>
              <a:gdLst>
                <a:gd name="T0" fmla="*/ 89 w 355"/>
                <a:gd name="T1" fmla="*/ 354 h 354"/>
                <a:gd name="T2" fmla="*/ 267 w 355"/>
                <a:gd name="T3" fmla="*/ 354 h 354"/>
                <a:gd name="T4" fmla="*/ 355 w 355"/>
                <a:gd name="T5" fmla="*/ 266 h 354"/>
                <a:gd name="T6" fmla="*/ 355 w 355"/>
                <a:gd name="T7" fmla="*/ 88 h 354"/>
                <a:gd name="T8" fmla="*/ 267 w 355"/>
                <a:gd name="T9" fmla="*/ 0 h 354"/>
                <a:gd name="T10" fmla="*/ 267 w 355"/>
                <a:gd name="T11" fmla="*/ 0 h 354"/>
                <a:gd name="T12" fmla="*/ 89 w 355"/>
                <a:gd name="T13" fmla="*/ 0 h 354"/>
                <a:gd name="T14" fmla="*/ 0 w 355"/>
                <a:gd name="T15" fmla="*/ 88 h 354"/>
                <a:gd name="T16" fmla="*/ 0 w 355"/>
                <a:gd name="T17" fmla="*/ 88 h 354"/>
                <a:gd name="T18" fmla="*/ 0 w 355"/>
                <a:gd name="T19" fmla="*/ 267 h 354"/>
                <a:gd name="T20" fmla="*/ 89 w 355"/>
                <a:gd name="T21" fmla="*/ 354 h 354"/>
                <a:gd name="T22" fmla="*/ 59 w 355"/>
                <a:gd name="T23" fmla="*/ 88 h 354"/>
                <a:gd name="T24" fmla="*/ 89 w 355"/>
                <a:gd name="T25" fmla="*/ 59 h 354"/>
                <a:gd name="T26" fmla="*/ 267 w 355"/>
                <a:gd name="T27" fmla="*/ 59 h 354"/>
                <a:gd name="T28" fmla="*/ 296 w 355"/>
                <a:gd name="T29" fmla="*/ 88 h 354"/>
                <a:gd name="T30" fmla="*/ 296 w 355"/>
                <a:gd name="T31" fmla="*/ 267 h 354"/>
                <a:gd name="T32" fmla="*/ 267 w 355"/>
                <a:gd name="T33" fmla="*/ 295 h 354"/>
                <a:gd name="T34" fmla="*/ 89 w 355"/>
                <a:gd name="T35" fmla="*/ 295 h 354"/>
                <a:gd name="T36" fmla="*/ 59 w 355"/>
                <a:gd name="T37" fmla="*/ 266 h 354"/>
                <a:gd name="T38" fmla="*/ 59 w 355"/>
                <a:gd name="T39" fmla="*/ 8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5" h="354">
                  <a:moveTo>
                    <a:pt x="89" y="354"/>
                  </a:moveTo>
                  <a:cubicBezTo>
                    <a:pt x="267" y="354"/>
                    <a:pt x="267" y="354"/>
                    <a:pt x="267" y="354"/>
                  </a:cubicBezTo>
                  <a:cubicBezTo>
                    <a:pt x="315" y="354"/>
                    <a:pt x="355" y="315"/>
                    <a:pt x="355" y="266"/>
                  </a:cubicBezTo>
                  <a:cubicBezTo>
                    <a:pt x="355" y="88"/>
                    <a:pt x="355" y="88"/>
                    <a:pt x="355" y="88"/>
                  </a:cubicBezTo>
                  <a:cubicBezTo>
                    <a:pt x="355" y="39"/>
                    <a:pt x="316" y="0"/>
                    <a:pt x="267" y="0"/>
                  </a:cubicBezTo>
                  <a:cubicBezTo>
                    <a:pt x="267" y="0"/>
                    <a:pt x="267" y="0"/>
                    <a:pt x="267" y="0"/>
                  </a:cubicBezTo>
                  <a:cubicBezTo>
                    <a:pt x="89" y="0"/>
                    <a:pt x="89" y="0"/>
                    <a:pt x="89" y="0"/>
                  </a:cubicBezTo>
                  <a:cubicBezTo>
                    <a:pt x="40" y="0"/>
                    <a:pt x="1" y="39"/>
                    <a:pt x="0" y="88"/>
                  </a:cubicBezTo>
                  <a:cubicBezTo>
                    <a:pt x="0" y="88"/>
                    <a:pt x="0" y="88"/>
                    <a:pt x="0" y="88"/>
                  </a:cubicBezTo>
                  <a:cubicBezTo>
                    <a:pt x="0" y="267"/>
                    <a:pt x="0" y="267"/>
                    <a:pt x="0" y="267"/>
                  </a:cubicBezTo>
                  <a:cubicBezTo>
                    <a:pt x="1" y="315"/>
                    <a:pt x="40" y="354"/>
                    <a:pt x="89" y="354"/>
                  </a:cubicBezTo>
                  <a:close/>
                  <a:moveTo>
                    <a:pt x="59" y="88"/>
                  </a:moveTo>
                  <a:cubicBezTo>
                    <a:pt x="60" y="72"/>
                    <a:pt x="73" y="59"/>
                    <a:pt x="89" y="59"/>
                  </a:cubicBezTo>
                  <a:cubicBezTo>
                    <a:pt x="267" y="59"/>
                    <a:pt x="267" y="59"/>
                    <a:pt x="267" y="59"/>
                  </a:cubicBezTo>
                  <a:cubicBezTo>
                    <a:pt x="283" y="59"/>
                    <a:pt x="296" y="72"/>
                    <a:pt x="296" y="88"/>
                  </a:cubicBezTo>
                  <a:cubicBezTo>
                    <a:pt x="296" y="267"/>
                    <a:pt x="296" y="267"/>
                    <a:pt x="296" y="267"/>
                  </a:cubicBezTo>
                  <a:cubicBezTo>
                    <a:pt x="296" y="283"/>
                    <a:pt x="283" y="295"/>
                    <a:pt x="267" y="295"/>
                  </a:cubicBezTo>
                  <a:cubicBezTo>
                    <a:pt x="89" y="295"/>
                    <a:pt x="89" y="295"/>
                    <a:pt x="89" y="295"/>
                  </a:cubicBezTo>
                  <a:cubicBezTo>
                    <a:pt x="72" y="295"/>
                    <a:pt x="59" y="282"/>
                    <a:pt x="59" y="266"/>
                  </a:cubicBezTo>
                  <a:lnTo>
                    <a:pt x="59"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cs typeface="Arial"/>
              </a:endParaRPr>
            </a:p>
          </p:txBody>
        </p:sp>
        <p:sp>
          <p:nvSpPr>
            <p:cNvPr id="15" name="Freeform 9">
              <a:extLst>
                <a:ext uri="{FF2B5EF4-FFF2-40B4-BE49-F238E27FC236}">
                  <a16:creationId xmlns:a16="http://schemas.microsoft.com/office/drawing/2014/main" id="{E39E0D25-5E36-0CB4-20D8-48E319D439F8}"/>
                </a:ext>
              </a:extLst>
            </p:cNvPr>
            <p:cNvSpPr>
              <a:spLocks noEditPoints="1"/>
            </p:cNvSpPr>
            <p:nvPr/>
          </p:nvSpPr>
          <p:spPr bwMode="auto">
            <a:xfrm>
              <a:off x="3775076" y="-3175"/>
              <a:ext cx="1260475" cy="1255713"/>
            </a:xfrm>
            <a:custGeom>
              <a:avLst/>
              <a:gdLst>
                <a:gd name="T0" fmla="*/ 89 w 355"/>
                <a:gd name="T1" fmla="*/ 354 h 354"/>
                <a:gd name="T2" fmla="*/ 267 w 355"/>
                <a:gd name="T3" fmla="*/ 354 h 354"/>
                <a:gd name="T4" fmla="*/ 355 w 355"/>
                <a:gd name="T5" fmla="*/ 266 h 354"/>
                <a:gd name="T6" fmla="*/ 355 w 355"/>
                <a:gd name="T7" fmla="*/ 266 h 354"/>
                <a:gd name="T8" fmla="*/ 355 w 355"/>
                <a:gd name="T9" fmla="*/ 88 h 354"/>
                <a:gd name="T10" fmla="*/ 267 w 355"/>
                <a:gd name="T11" fmla="*/ 0 h 354"/>
                <a:gd name="T12" fmla="*/ 89 w 355"/>
                <a:gd name="T13" fmla="*/ 0 h 354"/>
                <a:gd name="T14" fmla="*/ 0 w 355"/>
                <a:gd name="T15" fmla="*/ 88 h 354"/>
                <a:gd name="T16" fmla="*/ 0 w 355"/>
                <a:gd name="T17" fmla="*/ 266 h 354"/>
                <a:gd name="T18" fmla="*/ 89 w 355"/>
                <a:gd name="T19" fmla="*/ 354 h 354"/>
                <a:gd name="T20" fmla="*/ 59 w 355"/>
                <a:gd name="T21" fmla="*/ 88 h 354"/>
                <a:gd name="T22" fmla="*/ 88 w 355"/>
                <a:gd name="T23" fmla="*/ 58 h 354"/>
                <a:gd name="T24" fmla="*/ 89 w 355"/>
                <a:gd name="T25" fmla="*/ 58 h 354"/>
                <a:gd name="T26" fmla="*/ 267 w 355"/>
                <a:gd name="T27" fmla="*/ 58 h 354"/>
                <a:gd name="T28" fmla="*/ 296 w 355"/>
                <a:gd name="T29" fmla="*/ 88 h 354"/>
                <a:gd name="T30" fmla="*/ 296 w 355"/>
                <a:gd name="T31" fmla="*/ 266 h 354"/>
                <a:gd name="T32" fmla="*/ 267 w 355"/>
                <a:gd name="T33" fmla="*/ 295 h 354"/>
                <a:gd name="T34" fmla="*/ 89 w 355"/>
                <a:gd name="T35" fmla="*/ 295 h 354"/>
                <a:gd name="T36" fmla="*/ 59 w 355"/>
                <a:gd name="T37" fmla="*/ 267 h 354"/>
                <a:gd name="T38" fmla="*/ 59 w 355"/>
                <a:gd name="T39" fmla="*/ 266 h 354"/>
                <a:gd name="T40" fmla="*/ 59 w 355"/>
                <a:gd name="T41" fmla="*/ 8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5" h="354">
                  <a:moveTo>
                    <a:pt x="89" y="354"/>
                  </a:moveTo>
                  <a:cubicBezTo>
                    <a:pt x="267" y="354"/>
                    <a:pt x="267" y="354"/>
                    <a:pt x="267" y="354"/>
                  </a:cubicBezTo>
                  <a:cubicBezTo>
                    <a:pt x="316" y="354"/>
                    <a:pt x="355" y="315"/>
                    <a:pt x="355" y="266"/>
                  </a:cubicBezTo>
                  <a:cubicBezTo>
                    <a:pt x="355" y="266"/>
                    <a:pt x="355" y="266"/>
                    <a:pt x="355" y="266"/>
                  </a:cubicBezTo>
                  <a:cubicBezTo>
                    <a:pt x="355" y="88"/>
                    <a:pt x="355" y="88"/>
                    <a:pt x="355" y="88"/>
                  </a:cubicBezTo>
                  <a:cubicBezTo>
                    <a:pt x="355" y="39"/>
                    <a:pt x="315" y="0"/>
                    <a:pt x="267" y="0"/>
                  </a:cubicBezTo>
                  <a:cubicBezTo>
                    <a:pt x="89" y="0"/>
                    <a:pt x="89" y="0"/>
                    <a:pt x="89" y="0"/>
                  </a:cubicBezTo>
                  <a:cubicBezTo>
                    <a:pt x="40" y="0"/>
                    <a:pt x="1" y="39"/>
                    <a:pt x="0" y="88"/>
                  </a:cubicBezTo>
                  <a:cubicBezTo>
                    <a:pt x="0" y="266"/>
                    <a:pt x="0" y="266"/>
                    <a:pt x="0" y="266"/>
                  </a:cubicBezTo>
                  <a:cubicBezTo>
                    <a:pt x="0" y="315"/>
                    <a:pt x="40" y="354"/>
                    <a:pt x="89" y="354"/>
                  </a:cubicBezTo>
                  <a:close/>
                  <a:moveTo>
                    <a:pt x="59" y="88"/>
                  </a:moveTo>
                  <a:cubicBezTo>
                    <a:pt x="59" y="71"/>
                    <a:pt x="72" y="58"/>
                    <a:pt x="88" y="58"/>
                  </a:cubicBezTo>
                  <a:cubicBezTo>
                    <a:pt x="88" y="58"/>
                    <a:pt x="88" y="58"/>
                    <a:pt x="89" y="58"/>
                  </a:cubicBezTo>
                  <a:cubicBezTo>
                    <a:pt x="267" y="58"/>
                    <a:pt x="267" y="58"/>
                    <a:pt x="267" y="58"/>
                  </a:cubicBezTo>
                  <a:cubicBezTo>
                    <a:pt x="283" y="58"/>
                    <a:pt x="296" y="71"/>
                    <a:pt x="296" y="88"/>
                  </a:cubicBezTo>
                  <a:cubicBezTo>
                    <a:pt x="296" y="266"/>
                    <a:pt x="296" y="266"/>
                    <a:pt x="296" y="266"/>
                  </a:cubicBezTo>
                  <a:cubicBezTo>
                    <a:pt x="296" y="282"/>
                    <a:pt x="283" y="295"/>
                    <a:pt x="267" y="295"/>
                  </a:cubicBezTo>
                  <a:cubicBezTo>
                    <a:pt x="89" y="295"/>
                    <a:pt x="89" y="295"/>
                    <a:pt x="89" y="295"/>
                  </a:cubicBezTo>
                  <a:cubicBezTo>
                    <a:pt x="73" y="296"/>
                    <a:pt x="59" y="283"/>
                    <a:pt x="59" y="267"/>
                  </a:cubicBezTo>
                  <a:cubicBezTo>
                    <a:pt x="59" y="266"/>
                    <a:pt x="59" y="266"/>
                    <a:pt x="59" y="266"/>
                  </a:cubicBezTo>
                  <a:lnTo>
                    <a:pt x="59"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cs typeface="Arial"/>
              </a:endParaRPr>
            </a:p>
          </p:txBody>
        </p:sp>
        <p:sp>
          <p:nvSpPr>
            <p:cNvPr id="16" name="Freeform 10">
              <a:extLst>
                <a:ext uri="{FF2B5EF4-FFF2-40B4-BE49-F238E27FC236}">
                  <a16:creationId xmlns:a16="http://schemas.microsoft.com/office/drawing/2014/main" id="{6F9ED3A0-67AC-27EA-AADB-4F625DA94ACB}"/>
                </a:ext>
              </a:extLst>
            </p:cNvPr>
            <p:cNvSpPr>
              <a:spLocks noEditPoints="1"/>
            </p:cNvSpPr>
            <p:nvPr/>
          </p:nvSpPr>
          <p:spPr bwMode="auto">
            <a:xfrm>
              <a:off x="7986713" y="2101850"/>
              <a:ext cx="1260475" cy="1255713"/>
            </a:xfrm>
            <a:custGeom>
              <a:avLst/>
              <a:gdLst>
                <a:gd name="T0" fmla="*/ 267 w 355"/>
                <a:gd name="T1" fmla="*/ 0 h 354"/>
                <a:gd name="T2" fmla="*/ 88 w 355"/>
                <a:gd name="T3" fmla="*/ 0 h 354"/>
                <a:gd name="T4" fmla="*/ 0 w 355"/>
                <a:gd name="T5" fmla="*/ 88 h 354"/>
                <a:gd name="T6" fmla="*/ 0 w 355"/>
                <a:gd name="T7" fmla="*/ 267 h 354"/>
                <a:gd name="T8" fmla="*/ 88 w 355"/>
                <a:gd name="T9" fmla="*/ 354 h 354"/>
                <a:gd name="T10" fmla="*/ 267 w 355"/>
                <a:gd name="T11" fmla="*/ 354 h 354"/>
                <a:gd name="T12" fmla="*/ 354 w 355"/>
                <a:gd name="T13" fmla="*/ 267 h 354"/>
                <a:gd name="T14" fmla="*/ 354 w 355"/>
                <a:gd name="T15" fmla="*/ 88 h 354"/>
                <a:gd name="T16" fmla="*/ 268 w 355"/>
                <a:gd name="T17" fmla="*/ 0 h 354"/>
                <a:gd name="T18" fmla="*/ 267 w 355"/>
                <a:gd name="T19" fmla="*/ 0 h 354"/>
                <a:gd name="T20" fmla="*/ 296 w 355"/>
                <a:gd name="T21" fmla="*/ 266 h 354"/>
                <a:gd name="T22" fmla="*/ 267 w 355"/>
                <a:gd name="T23" fmla="*/ 295 h 354"/>
                <a:gd name="T24" fmla="*/ 88 w 355"/>
                <a:gd name="T25" fmla="*/ 295 h 354"/>
                <a:gd name="T26" fmla="*/ 59 w 355"/>
                <a:gd name="T27" fmla="*/ 266 h 354"/>
                <a:gd name="T28" fmla="*/ 59 w 355"/>
                <a:gd name="T29" fmla="*/ 88 h 354"/>
                <a:gd name="T30" fmla="*/ 88 w 355"/>
                <a:gd name="T31" fmla="*/ 59 h 354"/>
                <a:gd name="T32" fmla="*/ 267 w 355"/>
                <a:gd name="T33" fmla="*/ 59 h 354"/>
                <a:gd name="T34" fmla="*/ 296 w 355"/>
                <a:gd name="T35" fmla="*/ 88 h 354"/>
                <a:gd name="T36" fmla="*/ 296 w 355"/>
                <a:gd name="T37" fmla="*/ 266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5" h="354">
                  <a:moveTo>
                    <a:pt x="267" y="0"/>
                  </a:moveTo>
                  <a:cubicBezTo>
                    <a:pt x="88" y="0"/>
                    <a:pt x="88" y="0"/>
                    <a:pt x="88" y="0"/>
                  </a:cubicBezTo>
                  <a:cubicBezTo>
                    <a:pt x="39" y="0"/>
                    <a:pt x="0" y="39"/>
                    <a:pt x="0" y="88"/>
                  </a:cubicBezTo>
                  <a:cubicBezTo>
                    <a:pt x="0" y="267"/>
                    <a:pt x="0" y="267"/>
                    <a:pt x="0" y="267"/>
                  </a:cubicBezTo>
                  <a:cubicBezTo>
                    <a:pt x="1" y="315"/>
                    <a:pt x="39" y="354"/>
                    <a:pt x="88" y="354"/>
                  </a:cubicBezTo>
                  <a:cubicBezTo>
                    <a:pt x="267" y="354"/>
                    <a:pt x="267" y="354"/>
                    <a:pt x="267" y="354"/>
                  </a:cubicBezTo>
                  <a:cubicBezTo>
                    <a:pt x="315" y="354"/>
                    <a:pt x="354" y="315"/>
                    <a:pt x="354" y="267"/>
                  </a:cubicBezTo>
                  <a:cubicBezTo>
                    <a:pt x="354" y="88"/>
                    <a:pt x="354" y="88"/>
                    <a:pt x="354" y="88"/>
                  </a:cubicBezTo>
                  <a:cubicBezTo>
                    <a:pt x="355" y="39"/>
                    <a:pt x="316" y="0"/>
                    <a:pt x="268" y="0"/>
                  </a:cubicBezTo>
                  <a:cubicBezTo>
                    <a:pt x="267" y="0"/>
                    <a:pt x="267" y="0"/>
                    <a:pt x="267" y="0"/>
                  </a:cubicBezTo>
                  <a:close/>
                  <a:moveTo>
                    <a:pt x="296" y="266"/>
                  </a:moveTo>
                  <a:cubicBezTo>
                    <a:pt x="296" y="282"/>
                    <a:pt x="283" y="295"/>
                    <a:pt x="267" y="295"/>
                  </a:cubicBezTo>
                  <a:cubicBezTo>
                    <a:pt x="88" y="295"/>
                    <a:pt x="88" y="295"/>
                    <a:pt x="88" y="295"/>
                  </a:cubicBezTo>
                  <a:cubicBezTo>
                    <a:pt x="72" y="295"/>
                    <a:pt x="59" y="282"/>
                    <a:pt x="59" y="266"/>
                  </a:cubicBezTo>
                  <a:cubicBezTo>
                    <a:pt x="59" y="88"/>
                    <a:pt x="59" y="88"/>
                    <a:pt x="59" y="88"/>
                  </a:cubicBezTo>
                  <a:cubicBezTo>
                    <a:pt x="59" y="72"/>
                    <a:pt x="72" y="59"/>
                    <a:pt x="88" y="59"/>
                  </a:cubicBezTo>
                  <a:cubicBezTo>
                    <a:pt x="267" y="59"/>
                    <a:pt x="267" y="59"/>
                    <a:pt x="267" y="59"/>
                  </a:cubicBezTo>
                  <a:cubicBezTo>
                    <a:pt x="283" y="59"/>
                    <a:pt x="296" y="72"/>
                    <a:pt x="296" y="88"/>
                  </a:cubicBezTo>
                  <a:lnTo>
                    <a:pt x="296" y="2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cs typeface="Arial"/>
              </a:endParaRPr>
            </a:p>
          </p:txBody>
        </p:sp>
        <p:sp>
          <p:nvSpPr>
            <p:cNvPr id="17" name="Freeform 11">
              <a:extLst>
                <a:ext uri="{FF2B5EF4-FFF2-40B4-BE49-F238E27FC236}">
                  <a16:creationId xmlns:a16="http://schemas.microsoft.com/office/drawing/2014/main" id="{95E81201-F0D7-CCCD-F9ED-A0613D89F900}"/>
                </a:ext>
              </a:extLst>
            </p:cNvPr>
            <p:cNvSpPr>
              <a:spLocks noEditPoints="1"/>
            </p:cNvSpPr>
            <p:nvPr/>
          </p:nvSpPr>
          <p:spPr bwMode="auto">
            <a:xfrm>
              <a:off x="7986713" y="-3175"/>
              <a:ext cx="1260475" cy="1255713"/>
            </a:xfrm>
            <a:custGeom>
              <a:avLst/>
              <a:gdLst>
                <a:gd name="T0" fmla="*/ 267 w 355"/>
                <a:gd name="T1" fmla="*/ 0 h 354"/>
                <a:gd name="T2" fmla="*/ 88 w 355"/>
                <a:gd name="T3" fmla="*/ 0 h 354"/>
                <a:gd name="T4" fmla="*/ 0 w 355"/>
                <a:gd name="T5" fmla="*/ 88 h 354"/>
                <a:gd name="T6" fmla="*/ 0 w 355"/>
                <a:gd name="T7" fmla="*/ 266 h 354"/>
                <a:gd name="T8" fmla="*/ 88 w 355"/>
                <a:gd name="T9" fmla="*/ 354 h 354"/>
                <a:gd name="T10" fmla="*/ 267 w 355"/>
                <a:gd name="T11" fmla="*/ 354 h 354"/>
                <a:gd name="T12" fmla="*/ 354 w 355"/>
                <a:gd name="T13" fmla="*/ 266 h 354"/>
                <a:gd name="T14" fmla="*/ 354 w 355"/>
                <a:gd name="T15" fmla="*/ 266 h 354"/>
                <a:gd name="T16" fmla="*/ 354 w 355"/>
                <a:gd name="T17" fmla="*/ 88 h 354"/>
                <a:gd name="T18" fmla="*/ 267 w 355"/>
                <a:gd name="T19" fmla="*/ 0 h 354"/>
                <a:gd name="T20" fmla="*/ 296 w 355"/>
                <a:gd name="T21" fmla="*/ 266 h 354"/>
                <a:gd name="T22" fmla="*/ 267 w 355"/>
                <a:gd name="T23" fmla="*/ 295 h 354"/>
                <a:gd name="T24" fmla="*/ 88 w 355"/>
                <a:gd name="T25" fmla="*/ 295 h 354"/>
                <a:gd name="T26" fmla="*/ 59 w 355"/>
                <a:gd name="T27" fmla="*/ 266 h 354"/>
                <a:gd name="T28" fmla="*/ 59 w 355"/>
                <a:gd name="T29" fmla="*/ 88 h 354"/>
                <a:gd name="T30" fmla="*/ 88 w 355"/>
                <a:gd name="T31" fmla="*/ 58 h 354"/>
                <a:gd name="T32" fmla="*/ 267 w 355"/>
                <a:gd name="T33" fmla="*/ 58 h 354"/>
                <a:gd name="T34" fmla="*/ 296 w 355"/>
                <a:gd name="T35" fmla="*/ 88 h 354"/>
                <a:gd name="T36" fmla="*/ 296 w 355"/>
                <a:gd name="T37" fmla="*/ 266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5" h="354">
                  <a:moveTo>
                    <a:pt x="267" y="0"/>
                  </a:moveTo>
                  <a:cubicBezTo>
                    <a:pt x="88" y="0"/>
                    <a:pt x="88" y="0"/>
                    <a:pt x="88" y="0"/>
                  </a:cubicBezTo>
                  <a:cubicBezTo>
                    <a:pt x="39" y="0"/>
                    <a:pt x="0" y="39"/>
                    <a:pt x="0" y="88"/>
                  </a:cubicBezTo>
                  <a:cubicBezTo>
                    <a:pt x="0" y="266"/>
                    <a:pt x="0" y="266"/>
                    <a:pt x="0" y="266"/>
                  </a:cubicBezTo>
                  <a:cubicBezTo>
                    <a:pt x="0" y="315"/>
                    <a:pt x="39" y="354"/>
                    <a:pt x="88" y="354"/>
                  </a:cubicBezTo>
                  <a:cubicBezTo>
                    <a:pt x="267" y="354"/>
                    <a:pt x="267" y="354"/>
                    <a:pt x="267" y="354"/>
                  </a:cubicBezTo>
                  <a:cubicBezTo>
                    <a:pt x="315" y="354"/>
                    <a:pt x="355" y="315"/>
                    <a:pt x="354" y="266"/>
                  </a:cubicBezTo>
                  <a:cubicBezTo>
                    <a:pt x="354" y="266"/>
                    <a:pt x="354" y="266"/>
                    <a:pt x="354" y="266"/>
                  </a:cubicBezTo>
                  <a:cubicBezTo>
                    <a:pt x="354" y="88"/>
                    <a:pt x="354" y="88"/>
                    <a:pt x="354" y="88"/>
                  </a:cubicBezTo>
                  <a:cubicBezTo>
                    <a:pt x="354" y="39"/>
                    <a:pt x="315" y="0"/>
                    <a:pt x="267" y="0"/>
                  </a:cubicBezTo>
                  <a:close/>
                  <a:moveTo>
                    <a:pt x="296" y="266"/>
                  </a:moveTo>
                  <a:cubicBezTo>
                    <a:pt x="296" y="282"/>
                    <a:pt x="283" y="295"/>
                    <a:pt x="267" y="295"/>
                  </a:cubicBezTo>
                  <a:cubicBezTo>
                    <a:pt x="88" y="295"/>
                    <a:pt x="88" y="295"/>
                    <a:pt x="88" y="295"/>
                  </a:cubicBezTo>
                  <a:cubicBezTo>
                    <a:pt x="72" y="295"/>
                    <a:pt x="59" y="282"/>
                    <a:pt x="59" y="266"/>
                  </a:cubicBezTo>
                  <a:cubicBezTo>
                    <a:pt x="59" y="88"/>
                    <a:pt x="59" y="88"/>
                    <a:pt x="59" y="88"/>
                  </a:cubicBezTo>
                  <a:cubicBezTo>
                    <a:pt x="59" y="72"/>
                    <a:pt x="72" y="58"/>
                    <a:pt x="88" y="58"/>
                  </a:cubicBezTo>
                  <a:cubicBezTo>
                    <a:pt x="267" y="58"/>
                    <a:pt x="267" y="58"/>
                    <a:pt x="267" y="58"/>
                  </a:cubicBezTo>
                  <a:cubicBezTo>
                    <a:pt x="283" y="58"/>
                    <a:pt x="296" y="71"/>
                    <a:pt x="296" y="88"/>
                  </a:cubicBezTo>
                  <a:lnTo>
                    <a:pt x="296" y="2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cs typeface="Arial"/>
              </a:endParaRPr>
            </a:p>
          </p:txBody>
        </p:sp>
        <p:sp>
          <p:nvSpPr>
            <p:cNvPr id="18" name="Freeform 12">
              <a:extLst>
                <a:ext uri="{FF2B5EF4-FFF2-40B4-BE49-F238E27FC236}">
                  <a16:creationId xmlns:a16="http://schemas.microsoft.com/office/drawing/2014/main" id="{AC98E89B-F59F-5F9B-EF3D-73E1A13A61CD}"/>
                </a:ext>
              </a:extLst>
            </p:cNvPr>
            <p:cNvSpPr>
              <a:spLocks noEditPoints="1"/>
            </p:cNvSpPr>
            <p:nvPr/>
          </p:nvSpPr>
          <p:spPr bwMode="auto">
            <a:xfrm>
              <a:off x="7986713" y="4202113"/>
              <a:ext cx="1260475" cy="1260475"/>
            </a:xfrm>
            <a:custGeom>
              <a:avLst/>
              <a:gdLst>
                <a:gd name="T0" fmla="*/ 267 w 355"/>
                <a:gd name="T1" fmla="*/ 0 h 355"/>
                <a:gd name="T2" fmla="*/ 88 w 355"/>
                <a:gd name="T3" fmla="*/ 0 h 355"/>
                <a:gd name="T4" fmla="*/ 0 w 355"/>
                <a:gd name="T5" fmla="*/ 89 h 355"/>
                <a:gd name="T6" fmla="*/ 0 w 355"/>
                <a:gd name="T7" fmla="*/ 267 h 355"/>
                <a:gd name="T8" fmla="*/ 88 w 355"/>
                <a:gd name="T9" fmla="*/ 355 h 355"/>
                <a:gd name="T10" fmla="*/ 267 w 355"/>
                <a:gd name="T11" fmla="*/ 355 h 355"/>
                <a:gd name="T12" fmla="*/ 354 w 355"/>
                <a:gd name="T13" fmla="*/ 267 h 355"/>
                <a:gd name="T14" fmla="*/ 354 w 355"/>
                <a:gd name="T15" fmla="*/ 267 h 355"/>
                <a:gd name="T16" fmla="*/ 354 w 355"/>
                <a:gd name="T17" fmla="*/ 89 h 355"/>
                <a:gd name="T18" fmla="*/ 267 w 355"/>
                <a:gd name="T19" fmla="*/ 0 h 355"/>
                <a:gd name="T20" fmla="*/ 267 w 355"/>
                <a:gd name="T21" fmla="*/ 0 h 355"/>
                <a:gd name="T22" fmla="*/ 296 w 355"/>
                <a:gd name="T23" fmla="*/ 267 h 355"/>
                <a:gd name="T24" fmla="*/ 267 w 355"/>
                <a:gd name="T25" fmla="*/ 296 h 355"/>
                <a:gd name="T26" fmla="*/ 88 w 355"/>
                <a:gd name="T27" fmla="*/ 296 h 355"/>
                <a:gd name="T28" fmla="*/ 59 w 355"/>
                <a:gd name="T29" fmla="*/ 267 h 355"/>
                <a:gd name="T30" fmla="*/ 59 w 355"/>
                <a:gd name="T31" fmla="*/ 89 h 355"/>
                <a:gd name="T32" fmla="*/ 88 w 355"/>
                <a:gd name="T33" fmla="*/ 59 h 355"/>
                <a:gd name="T34" fmla="*/ 88 w 355"/>
                <a:gd name="T35" fmla="*/ 59 h 355"/>
                <a:gd name="T36" fmla="*/ 267 w 355"/>
                <a:gd name="T37" fmla="*/ 59 h 355"/>
                <a:gd name="T38" fmla="*/ 296 w 355"/>
                <a:gd name="T39" fmla="*/ 89 h 355"/>
                <a:gd name="T40" fmla="*/ 296 w 355"/>
                <a:gd name="T41" fmla="*/ 26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5" h="355">
                  <a:moveTo>
                    <a:pt x="267" y="0"/>
                  </a:moveTo>
                  <a:cubicBezTo>
                    <a:pt x="88" y="0"/>
                    <a:pt x="88" y="0"/>
                    <a:pt x="88" y="0"/>
                  </a:cubicBezTo>
                  <a:cubicBezTo>
                    <a:pt x="39" y="1"/>
                    <a:pt x="0" y="40"/>
                    <a:pt x="0" y="89"/>
                  </a:cubicBezTo>
                  <a:cubicBezTo>
                    <a:pt x="0" y="267"/>
                    <a:pt x="0" y="267"/>
                    <a:pt x="0" y="267"/>
                  </a:cubicBezTo>
                  <a:cubicBezTo>
                    <a:pt x="0" y="315"/>
                    <a:pt x="39" y="355"/>
                    <a:pt x="88" y="355"/>
                  </a:cubicBezTo>
                  <a:cubicBezTo>
                    <a:pt x="267" y="355"/>
                    <a:pt x="267" y="355"/>
                    <a:pt x="267" y="355"/>
                  </a:cubicBezTo>
                  <a:cubicBezTo>
                    <a:pt x="315" y="355"/>
                    <a:pt x="355" y="316"/>
                    <a:pt x="354" y="267"/>
                  </a:cubicBezTo>
                  <a:cubicBezTo>
                    <a:pt x="354" y="267"/>
                    <a:pt x="354" y="267"/>
                    <a:pt x="354" y="267"/>
                  </a:cubicBezTo>
                  <a:cubicBezTo>
                    <a:pt x="354" y="89"/>
                    <a:pt x="354" y="89"/>
                    <a:pt x="354" y="89"/>
                  </a:cubicBezTo>
                  <a:cubicBezTo>
                    <a:pt x="355" y="40"/>
                    <a:pt x="316" y="0"/>
                    <a:pt x="267" y="0"/>
                  </a:cubicBezTo>
                  <a:cubicBezTo>
                    <a:pt x="267" y="0"/>
                    <a:pt x="267" y="0"/>
                    <a:pt x="267" y="0"/>
                  </a:cubicBezTo>
                  <a:close/>
                  <a:moveTo>
                    <a:pt x="296" y="267"/>
                  </a:moveTo>
                  <a:cubicBezTo>
                    <a:pt x="296" y="283"/>
                    <a:pt x="283" y="296"/>
                    <a:pt x="267" y="296"/>
                  </a:cubicBezTo>
                  <a:cubicBezTo>
                    <a:pt x="88" y="296"/>
                    <a:pt x="88" y="296"/>
                    <a:pt x="88" y="296"/>
                  </a:cubicBezTo>
                  <a:cubicBezTo>
                    <a:pt x="72" y="296"/>
                    <a:pt x="59" y="283"/>
                    <a:pt x="59" y="267"/>
                  </a:cubicBezTo>
                  <a:cubicBezTo>
                    <a:pt x="59" y="89"/>
                    <a:pt x="59" y="89"/>
                    <a:pt x="59" y="89"/>
                  </a:cubicBezTo>
                  <a:cubicBezTo>
                    <a:pt x="59" y="72"/>
                    <a:pt x="71" y="59"/>
                    <a:pt x="88" y="59"/>
                  </a:cubicBezTo>
                  <a:cubicBezTo>
                    <a:pt x="88" y="59"/>
                    <a:pt x="88" y="59"/>
                    <a:pt x="88" y="59"/>
                  </a:cubicBezTo>
                  <a:cubicBezTo>
                    <a:pt x="267" y="59"/>
                    <a:pt x="267" y="59"/>
                    <a:pt x="267" y="59"/>
                  </a:cubicBezTo>
                  <a:cubicBezTo>
                    <a:pt x="283" y="59"/>
                    <a:pt x="296" y="72"/>
                    <a:pt x="296" y="89"/>
                  </a:cubicBezTo>
                  <a:lnTo>
                    <a:pt x="296" y="2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cs typeface="Arial"/>
              </a:endParaRPr>
            </a:p>
          </p:txBody>
        </p:sp>
      </p:grpSp>
      <p:sp>
        <p:nvSpPr>
          <p:cNvPr id="19" name="Title 1">
            <a:extLst>
              <a:ext uri="{FF2B5EF4-FFF2-40B4-BE49-F238E27FC236}">
                <a16:creationId xmlns:a16="http://schemas.microsoft.com/office/drawing/2014/main" id="{5B6A5E75-84B7-8091-4A55-F8F9BE5FD62F}"/>
              </a:ext>
            </a:extLst>
          </p:cNvPr>
          <p:cNvSpPr txBox="1">
            <a:spLocks/>
          </p:cNvSpPr>
          <p:nvPr/>
        </p:nvSpPr>
        <p:spPr>
          <a:xfrm>
            <a:off x="8153400" y="3308136"/>
            <a:ext cx="1745129" cy="744683"/>
          </a:xfrm>
          <a:prstGeom prst="rect">
            <a:avLst/>
          </a:prstGeom>
        </p:spPr>
        <p:txBody>
          <a:bodyPr anchor="ctr" anchorCtr="0"/>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7BDEFF"/>
                </a:solidFill>
                <a:effectLst/>
                <a:uLnTx/>
                <a:uFillTx/>
                <a:latin typeface="IntelOne Display Light"/>
                <a:cs typeface="Arial"/>
              </a:rPr>
              <a:t>Trust</a:t>
            </a:r>
          </a:p>
        </p:txBody>
      </p:sp>
      <p:grpSp>
        <p:nvGrpSpPr>
          <p:cNvPr id="20" name="Group 19">
            <a:extLst>
              <a:ext uri="{FF2B5EF4-FFF2-40B4-BE49-F238E27FC236}">
                <a16:creationId xmlns:a16="http://schemas.microsoft.com/office/drawing/2014/main" id="{47E16771-5C06-8A93-EF07-881251F6A550}"/>
              </a:ext>
            </a:extLst>
          </p:cNvPr>
          <p:cNvGrpSpPr>
            <a:grpSpLocks noChangeAspect="1"/>
          </p:cNvGrpSpPr>
          <p:nvPr/>
        </p:nvGrpSpPr>
        <p:grpSpPr>
          <a:xfrm>
            <a:off x="9072282" y="2092580"/>
            <a:ext cx="1227261" cy="1292248"/>
            <a:chOff x="2800351" y="0"/>
            <a:chExt cx="6535738" cy="6881813"/>
          </a:xfrm>
          <a:gradFill flip="none" rotWithShape="1">
            <a:gsLst>
              <a:gs pos="0">
                <a:srgbClr val="F9FEFF"/>
              </a:gs>
              <a:gs pos="100000">
                <a:srgbClr val="649FBA"/>
              </a:gs>
            </a:gsLst>
            <a:lin ang="18900000" scaled="1"/>
            <a:tileRect/>
          </a:gradFill>
        </p:grpSpPr>
        <p:sp>
          <p:nvSpPr>
            <p:cNvPr id="21" name="Freeform 16">
              <a:extLst>
                <a:ext uri="{FF2B5EF4-FFF2-40B4-BE49-F238E27FC236}">
                  <a16:creationId xmlns:a16="http://schemas.microsoft.com/office/drawing/2014/main" id="{6EA568D9-B12B-9B8A-3D75-9C313AEA3E1C}"/>
                </a:ext>
              </a:extLst>
            </p:cNvPr>
            <p:cNvSpPr>
              <a:spLocks noEditPoints="1"/>
            </p:cNvSpPr>
            <p:nvPr/>
          </p:nvSpPr>
          <p:spPr bwMode="auto">
            <a:xfrm>
              <a:off x="2800351" y="0"/>
              <a:ext cx="6535738" cy="6881813"/>
            </a:xfrm>
            <a:custGeom>
              <a:avLst/>
              <a:gdLst>
                <a:gd name="T0" fmla="*/ 1665 w 1889"/>
                <a:gd name="T1" fmla="*/ 44 h 1990"/>
                <a:gd name="T2" fmla="*/ 1185 w 1889"/>
                <a:gd name="T3" fmla="*/ 104 h 1990"/>
                <a:gd name="T4" fmla="*/ 89 w 1889"/>
                <a:gd name="T5" fmla="*/ 1394 h 1990"/>
                <a:gd name="T6" fmla="*/ 547 w 1889"/>
                <a:gd name="T7" fmla="*/ 1968 h 1990"/>
                <a:gd name="T8" fmla="*/ 1223 w 1889"/>
                <a:gd name="T9" fmla="*/ 1968 h 1990"/>
                <a:gd name="T10" fmla="*/ 1183 w 1889"/>
                <a:gd name="T11" fmla="*/ 1926 h 1990"/>
                <a:gd name="T12" fmla="*/ 1445 w 1889"/>
                <a:gd name="T13" fmla="*/ 1665 h 1990"/>
                <a:gd name="T14" fmla="*/ 1658 w 1889"/>
                <a:gd name="T15" fmla="*/ 1453 h 1990"/>
                <a:gd name="T16" fmla="*/ 506 w 1889"/>
                <a:gd name="T17" fmla="*/ 1926 h 1990"/>
                <a:gd name="T18" fmla="*/ 506 w 1889"/>
                <a:gd name="T19" fmla="*/ 1926 h 1990"/>
                <a:gd name="T20" fmla="*/ 699 w 1889"/>
                <a:gd name="T21" fmla="*/ 1814 h 1990"/>
                <a:gd name="T22" fmla="*/ 818 w 1889"/>
                <a:gd name="T23" fmla="*/ 1541 h 1990"/>
                <a:gd name="T24" fmla="*/ 988 w 1889"/>
                <a:gd name="T25" fmla="*/ 1814 h 1990"/>
                <a:gd name="T26" fmla="*/ 895 w 1889"/>
                <a:gd name="T27" fmla="*/ 1494 h 1990"/>
                <a:gd name="T28" fmla="*/ 1180 w 1889"/>
                <a:gd name="T29" fmla="*/ 1412 h 1990"/>
                <a:gd name="T30" fmla="*/ 973 w 1889"/>
                <a:gd name="T31" fmla="*/ 1424 h 1990"/>
                <a:gd name="T32" fmla="*/ 404 w 1889"/>
                <a:gd name="T33" fmla="*/ 1277 h 1990"/>
                <a:gd name="T34" fmla="*/ 704 w 1889"/>
                <a:gd name="T35" fmla="*/ 1188 h 1990"/>
                <a:gd name="T36" fmla="*/ 892 w 1889"/>
                <a:gd name="T37" fmla="*/ 998 h 1990"/>
                <a:gd name="T38" fmla="*/ 1010 w 1889"/>
                <a:gd name="T39" fmla="*/ 671 h 1990"/>
                <a:gd name="T40" fmla="*/ 1087 w 1889"/>
                <a:gd name="T41" fmla="*/ 790 h 1990"/>
                <a:gd name="T42" fmla="*/ 1205 w 1889"/>
                <a:gd name="T43" fmla="*/ 867 h 1990"/>
                <a:gd name="T44" fmla="*/ 1324 w 1889"/>
                <a:gd name="T45" fmla="*/ 908 h 1990"/>
                <a:gd name="T46" fmla="*/ 1404 w 1889"/>
                <a:gd name="T47" fmla="*/ 1012 h 1990"/>
                <a:gd name="T48" fmla="*/ 1232 w 1889"/>
                <a:gd name="T49" fmla="*/ 1356 h 1990"/>
                <a:gd name="T50" fmla="*/ 1062 w 1889"/>
                <a:gd name="T51" fmla="*/ 1661 h 1990"/>
                <a:gd name="T52" fmla="*/ 935 w 1889"/>
                <a:gd name="T53" fmla="*/ 888 h 1990"/>
                <a:gd name="T54" fmla="*/ 647 w 1889"/>
                <a:gd name="T55" fmla="*/ 654 h 1990"/>
                <a:gd name="T56" fmla="*/ 733 w 1889"/>
                <a:gd name="T57" fmla="*/ 662 h 1990"/>
                <a:gd name="T58" fmla="*/ 946 w 1889"/>
                <a:gd name="T59" fmla="*/ 653 h 1990"/>
                <a:gd name="T60" fmla="*/ 821 w 1889"/>
                <a:gd name="T61" fmla="*/ 988 h 1990"/>
                <a:gd name="T62" fmla="*/ 528 w 1889"/>
                <a:gd name="T63" fmla="*/ 850 h 1990"/>
                <a:gd name="T64" fmla="*/ 665 w 1889"/>
                <a:gd name="T65" fmla="*/ 1068 h 1990"/>
                <a:gd name="T66" fmla="*/ 411 w 1889"/>
                <a:gd name="T67" fmla="*/ 969 h 1990"/>
                <a:gd name="T68" fmla="*/ 665 w 1889"/>
                <a:gd name="T69" fmla="*/ 1068 h 1990"/>
                <a:gd name="T70" fmla="*/ 499 w 1889"/>
                <a:gd name="T71" fmla="*/ 1218 h 1990"/>
                <a:gd name="T72" fmla="*/ 328 w 1889"/>
                <a:gd name="T73" fmla="*/ 1046 h 1990"/>
                <a:gd name="T74" fmla="*/ 1505 w 1889"/>
                <a:gd name="T75" fmla="*/ 1299 h 1990"/>
                <a:gd name="T76" fmla="*/ 1365 w 1889"/>
                <a:gd name="T77" fmla="*/ 1263 h 1990"/>
                <a:gd name="T78" fmla="*/ 1398 w 1889"/>
                <a:gd name="T79" fmla="*/ 953 h 1990"/>
                <a:gd name="T80" fmla="*/ 1171 w 1889"/>
                <a:gd name="T81" fmla="*/ 718 h 1990"/>
                <a:gd name="T82" fmla="*/ 900 w 1889"/>
                <a:gd name="T83" fmla="*/ 570 h 1990"/>
                <a:gd name="T84" fmla="*/ 573 w 1889"/>
                <a:gd name="T85" fmla="*/ 700 h 1990"/>
                <a:gd name="T86" fmla="*/ 337 w 1889"/>
                <a:gd name="T87" fmla="*/ 927 h 1990"/>
                <a:gd name="T88" fmla="*/ 361 w 1889"/>
                <a:gd name="T89" fmla="*/ 1240 h 1990"/>
                <a:gd name="T90" fmla="*/ 185 w 1889"/>
                <a:gd name="T91" fmla="*/ 1301 h 1990"/>
                <a:gd name="T92" fmla="*/ 1496 w 1889"/>
                <a:gd name="T93" fmla="*/ 862 h 1990"/>
                <a:gd name="T94" fmla="*/ 1595 w 1889"/>
                <a:gd name="T95" fmla="*/ 1105 h 1990"/>
                <a:gd name="T96" fmla="*/ 1205 w 1889"/>
                <a:gd name="T97" fmla="*/ 323 h 1990"/>
                <a:gd name="T98" fmla="*/ 1639 w 1889"/>
                <a:gd name="T99" fmla="*/ 96 h 1990"/>
                <a:gd name="T100" fmla="*/ 1518 w 1889"/>
                <a:gd name="T101" fmla="*/ 808 h 1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89" h="1990">
                  <a:moveTo>
                    <a:pt x="1889" y="323"/>
                  </a:moveTo>
                  <a:cubicBezTo>
                    <a:pt x="1889" y="249"/>
                    <a:pt x="1876" y="175"/>
                    <a:pt x="1851" y="104"/>
                  </a:cubicBezTo>
                  <a:cubicBezTo>
                    <a:pt x="1841" y="80"/>
                    <a:pt x="1815" y="67"/>
                    <a:pt x="1790" y="75"/>
                  </a:cubicBezTo>
                  <a:cubicBezTo>
                    <a:pt x="1755" y="86"/>
                    <a:pt x="1711" y="66"/>
                    <a:pt x="1665" y="44"/>
                  </a:cubicBezTo>
                  <a:cubicBezTo>
                    <a:pt x="1620" y="19"/>
                    <a:pt x="1570" y="4"/>
                    <a:pt x="1518" y="0"/>
                  </a:cubicBezTo>
                  <a:cubicBezTo>
                    <a:pt x="1467" y="4"/>
                    <a:pt x="1416" y="19"/>
                    <a:pt x="1371" y="44"/>
                  </a:cubicBezTo>
                  <a:cubicBezTo>
                    <a:pt x="1325" y="66"/>
                    <a:pt x="1281" y="86"/>
                    <a:pt x="1246" y="75"/>
                  </a:cubicBezTo>
                  <a:cubicBezTo>
                    <a:pt x="1221" y="67"/>
                    <a:pt x="1195" y="80"/>
                    <a:pt x="1185" y="104"/>
                  </a:cubicBezTo>
                  <a:cubicBezTo>
                    <a:pt x="1160" y="175"/>
                    <a:pt x="1148" y="249"/>
                    <a:pt x="1148" y="323"/>
                  </a:cubicBezTo>
                  <a:cubicBezTo>
                    <a:pt x="1148" y="334"/>
                    <a:pt x="1148" y="345"/>
                    <a:pt x="1148" y="356"/>
                  </a:cubicBezTo>
                  <a:cubicBezTo>
                    <a:pt x="734" y="188"/>
                    <a:pt x="262" y="387"/>
                    <a:pt x="94" y="800"/>
                  </a:cubicBezTo>
                  <a:cubicBezTo>
                    <a:pt x="17" y="990"/>
                    <a:pt x="15" y="1203"/>
                    <a:pt x="89" y="1394"/>
                  </a:cubicBezTo>
                  <a:cubicBezTo>
                    <a:pt x="30" y="1453"/>
                    <a:pt x="30" y="1453"/>
                    <a:pt x="30" y="1453"/>
                  </a:cubicBezTo>
                  <a:cubicBezTo>
                    <a:pt x="8" y="1476"/>
                    <a:pt x="8" y="1511"/>
                    <a:pt x="30" y="1533"/>
                  </a:cubicBezTo>
                  <a:cubicBezTo>
                    <a:pt x="467" y="1968"/>
                    <a:pt x="467" y="1968"/>
                    <a:pt x="467" y="1968"/>
                  </a:cubicBezTo>
                  <a:cubicBezTo>
                    <a:pt x="489" y="1990"/>
                    <a:pt x="524" y="1990"/>
                    <a:pt x="547" y="1968"/>
                  </a:cubicBezTo>
                  <a:cubicBezTo>
                    <a:pt x="631" y="1884"/>
                    <a:pt x="631" y="1884"/>
                    <a:pt x="631" y="1884"/>
                  </a:cubicBezTo>
                  <a:cubicBezTo>
                    <a:pt x="771" y="1923"/>
                    <a:pt x="919" y="1923"/>
                    <a:pt x="1059" y="1884"/>
                  </a:cubicBezTo>
                  <a:cubicBezTo>
                    <a:pt x="1143" y="1968"/>
                    <a:pt x="1143" y="1968"/>
                    <a:pt x="1143" y="1968"/>
                  </a:cubicBezTo>
                  <a:cubicBezTo>
                    <a:pt x="1165" y="1990"/>
                    <a:pt x="1200" y="1990"/>
                    <a:pt x="1223" y="1968"/>
                  </a:cubicBezTo>
                  <a:cubicBezTo>
                    <a:pt x="1390" y="1802"/>
                    <a:pt x="1390" y="1802"/>
                    <a:pt x="1390" y="1802"/>
                  </a:cubicBezTo>
                  <a:cubicBezTo>
                    <a:pt x="1401" y="1790"/>
                    <a:pt x="1401" y="1772"/>
                    <a:pt x="1390" y="1761"/>
                  </a:cubicBezTo>
                  <a:cubicBezTo>
                    <a:pt x="1378" y="1750"/>
                    <a:pt x="1360" y="1750"/>
                    <a:pt x="1349" y="1761"/>
                  </a:cubicBezTo>
                  <a:cubicBezTo>
                    <a:pt x="1183" y="1926"/>
                    <a:pt x="1183" y="1926"/>
                    <a:pt x="1183" y="1926"/>
                  </a:cubicBezTo>
                  <a:cubicBezTo>
                    <a:pt x="1031" y="1775"/>
                    <a:pt x="1031" y="1775"/>
                    <a:pt x="1031" y="1775"/>
                  </a:cubicBezTo>
                  <a:cubicBezTo>
                    <a:pt x="1465" y="1341"/>
                    <a:pt x="1465" y="1341"/>
                    <a:pt x="1465" y="1341"/>
                  </a:cubicBezTo>
                  <a:cubicBezTo>
                    <a:pt x="1616" y="1493"/>
                    <a:pt x="1616" y="1493"/>
                    <a:pt x="1616" y="1493"/>
                  </a:cubicBezTo>
                  <a:cubicBezTo>
                    <a:pt x="1445" y="1665"/>
                    <a:pt x="1445" y="1665"/>
                    <a:pt x="1445" y="1665"/>
                  </a:cubicBezTo>
                  <a:cubicBezTo>
                    <a:pt x="1434" y="1676"/>
                    <a:pt x="1434" y="1694"/>
                    <a:pt x="1445" y="1706"/>
                  </a:cubicBezTo>
                  <a:cubicBezTo>
                    <a:pt x="1456" y="1717"/>
                    <a:pt x="1474" y="1717"/>
                    <a:pt x="1486" y="1706"/>
                  </a:cubicBezTo>
                  <a:cubicBezTo>
                    <a:pt x="1658" y="1533"/>
                    <a:pt x="1658" y="1533"/>
                    <a:pt x="1658" y="1533"/>
                  </a:cubicBezTo>
                  <a:cubicBezTo>
                    <a:pt x="1679" y="1511"/>
                    <a:pt x="1679" y="1475"/>
                    <a:pt x="1658" y="1453"/>
                  </a:cubicBezTo>
                  <a:cubicBezTo>
                    <a:pt x="1599" y="1394"/>
                    <a:pt x="1599" y="1394"/>
                    <a:pt x="1599" y="1394"/>
                  </a:cubicBezTo>
                  <a:cubicBezTo>
                    <a:pt x="1669" y="1211"/>
                    <a:pt x="1671" y="1009"/>
                    <a:pt x="1603" y="825"/>
                  </a:cubicBezTo>
                  <a:cubicBezTo>
                    <a:pt x="1788" y="708"/>
                    <a:pt x="1889" y="532"/>
                    <a:pt x="1889" y="323"/>
                  </a:cubicBezTo>
                  <a:close/>
                  <a:moveTo>
                    <a:pt x="506" y="1926"/>
                  </a:moveTo>
                  <a:cubicBezTo>
                    <a:pt x="74" y="1493"/>
                    <a:pt x="74" y="1493"/>
                    <a:pt x="74" y="1493"/>
                  </a:cubicBezTo>
                  <a:cubicBezTo>
                    <a:pt x="225" y="1341"/>
                    <a:pt x="225" y="1341"/>
                    <a:pt x="225" y="1341"/>
                  </a:cubicBezTo>
                  <a:cubicBezTo>
                    <a:pt x="658" y="1775"/>
                    <a:pt x="658" y="1775"/>
                    <a:pt x="658" y="1775"/>
                  </a:cubicBezTo>
                  <a:lnTo>
                    <a:pt x="506" y="1926"/>
                  </a:lnTo>
                  <a:close/>
                  <a:moveTo>
                    <a:pt x="988" y="1815"/>
                  </a:moveTo>
                  <a:cubicBezTo>
                    <a:pt x="1010" y="1836"/>
                    <a:pt x="1010" y="1836"/>
                    <a:pt x="1010" y="1836"/>
                  </a:cubicBezTo>
                  <a:cubicBezTo>
                    <a:pt x="900" y="1860"/>
                    <a:pt x="787" y="1860"/>
                    <a:pt x="678" y="1836"/>
                  </a:cubicBezTo>
                  <a:cubicBezTo>
                    <a:pt x="699" y="1814"/>
                    <a:pt x="699" y="1814"/>
                    <a:pt x="699" y="1814"/>
                  </a:cubicBezTo>
                  <a:cubicBezTo>
                    <a:pt x="710" y="1803"/>
                    <a:pt x="716" y="1789"/>
                    <a:pt x="716" y="1774"/>
                  </a:cubicBezTo>
                  <a:cubicBezTo>
                    <a:pt x="716" y="1759"/>
                    <a:pt x="710" y="1744"/>
                    <a:pt x="699" y="1733"/>
                  </a:cubicBezTo>
                  <a:cubicBezTo>
                    <a:pt x="662" y="1697"/>
                    <a:pt x="662" y="1697"/>
                    <a:pt x="662" y="1697"/>
                  </a:cubicBezTo>
                  <a:cubicBezTo>
                    <a:pt x="818" y="1541"/>
                    <a:pt x="818" y="1541"/>
                    <a:pt x="818" y="1541"/>
                  </a:cubicBezTo>
                  <a:cubicBezTo>
                    <a:pt x="825" y="1534"/>
                    <a:pt x="833" y="1527"/>
                    <a:pt x="841" y="1521"/>
                  </a:cubicBezTo>
                  <a:cubicBezTo>
                    <a:pt x="1021" y="1701"/>
                    <a:pt x="1021" y="1701"/>
                    <a:pt x="1021" y="1701"/>
                  </a:cubicBezTo>
                  <a:cubicBezTo>
                    <a:pt x="988" y="1733"/>
                    <a:pt x="988" y="1733"/>
                    <a:pt x="988" y="1733"/>
                  </a:cubicBezTo>
                  <a:cubicBezTo>
                    <a:pt x="966" y="1756"/>
                    <a:pt x="966" y="1792"/>
                    <a:pt x="988" y="1814"/>
                  </a:cubicBezTo>
                  <a:cubicBezTo>
                    <a:pt x="988" y="1814"/>
                    <a:pt x="989" y="1815"/>
                    <a:pt x="989" y="1815"/>
                  </a:cubicBezTo>
                  <a:lnTo>
                    <a:pt x="988" y="1815"/>
                  </a:lnTo>
                  <a:close/>
                  <a:moveTo>
                    <a:pt x="1062" y="1661"/>
                  </a:moveTo>
                  <a:cubicBezTo>
                    <a:pt x="895" y="1494"/>
                    <a:pt x="895" y="1494"/>
                    <a:pt x="895" y="1494"/>
                  </a:cubicBezTo>
                  <a:cubicBezTo>
                    <a:pt x="919" y="1485"/>
                    <a:pt x="945" y="1482"/>
                    <a:pt x="970" y="1483"/>
                  </a:cubicBezTo>
                  <a:cubicBezTo>
                    <a:pt x="1026" y="1485"/>
                    <a:pt x="1026" y="1485"/>
                    <a:pt x="1026" y="1485"/>
                  </a:cubicBezTo>
                  <a:cubicBezTo>
                    <a:pt x="1074" y="1486"/>
                    <a:pt x="1123" y="1475"/>
                    <a:pt x="1165" y="1451"/>
                  </a:cubicBezTo>
                  <a:cubicBezTo>
                    <a:pt x="1180" y="1444"/>
                    <a:pt x="1187" y="1426"/>
                    <a:pt x="1180" y="1412"/>
                  </a:cubicBezTo>
                  <a:cubicBezTo>
                    <a:pt x="1173" y="1397"/>
                    <a:pt x="1156" y="1390"/>
                    <a:pt x="1141" y="1397"/>
                  </a:cubicBezTo>
                  <a:cubicBezTo>
                    <a:pt x="1139" y="1398"/>
                    <a:pt x="1137" y="1399"/>
                    <a:pt x="1136" y="1400"/>
                  </a:cubicBezTo>
                  <a:cubicBezTo>
                    <a:pt x="1103" y="1419"/>
                    <a:pt x="1065" y="1428"/>
                    <a:pt x="1028" y="1427"/>
                  </a:cubicBezTo>
                  <a:cubicBezTo>
                    <a:pt x="973" y="1424"/>
                    <a:pt x="973" y="1424"/>
                    <a:pt x="973" y="1424"/>
                  </a:cubicBezTo>
                  <a:cubicBezTo>
                    <a:pt x="900" y="1421"/>
                    <a:pt x="830" y="1449"/>
                    <a:pt x="778" y="1500"/>
                  </a:cubicBezTo>
                  <a:cubicBezTo>
                    <a:pt x="622" y="1656"/>
                    <a:pt x="622" y="1656"/>
                    <a:pt x="622" y="1656"/>
                  </a:cubicBezTo>
                  <a:cubicBezTo>
                    <a:pt x="324" y="1357"/>
                    <a:pt x="324" y="1357"/>
                    <a:pt x="324" y="1357"/>
                  </a:cubicBezTo>
                  <a:cubicBezTo>
                    <a:pt x="404" y="1277"/>
                    <a:pt x="404" y="1277"/>
                    <a:pt x="404" y="1277"/>
                  </a:cubicBezTo>
                  <a:cubicBezTo>
                    <a:pt x="422" y="1286"/>
                    <a:pt x="441" y="1291"/>
                    <a:pt x="461" y="1291"/>
                  </a:cubicBezTo>
                  <a:cubicBezTo>
                    <a:pt x="513" y="1291"/>
                    <a:pt x="558" y="1256"/>
                    <a:pt x="570" y="1205"/>
                  </a:cubicBezTo>
                  <a:cubicBezTo>
                    <a:pt x="587" y="1215"/>
                    <a:pt x="606" y="1220"/>
                    <a:pt x="626" y="1220"/>
                  </a:cubicBezTo>
                  <a:cubicBezTo>
                    <a:pt x="655" y="1220"/>
                    <a:pt x="683" y="1209"/>
                    <a:pt x="704" y="1188"/>
                  </a:cubicBezTo>
                  <a:cubicBezTo>
                    <a:pt x="721" y="1173"/>
                    <a:pt x="732" y="1152"/>
                    <a:pt x="736" y="1130"/>
                  </a:cubicBezTo>
                  <a:cubicBezTo>
                    <a:pt x="751" y="1136"/>
                    <a:pt x="767" y="1139"/>
                    <a:pt x="783" y="1140"/>
                  </a:cubicBezTo>
                  <a:cubicBezTo>
                    <a:pt x="845" y="1140"/>
                    <a:pt x="895" y="1090"/>
                    <a:pt x="896" y="1028"/>
                  </a:cubicBezTo>
                  <a:cubicBezTo>
                    <a:pt x="896" y="1018"/>
                    <a:pt x="895" y="1008"/>
                    <a:pt x="892" y="998"/>
                  </a:cubicBezTo>
                  <a:cubicBezTo>
                    <a:pt x="954" y="992"/>
                    <a:pt x="999" y="937"/>
                    <a:pt x="992" y="875"/>
                  </a:cubicBezTo>
                  <a:cubicBezTo>
                    <a:pt x="990" y="849"/>
                    <a:pt x="978" y="824"/>
                    <a:pt x="959" y="806"/>
                  </a:cubicBezTo>
                  <a:cubicBezTo>
                    <a:pt x="917" y="764"/>
                    <a:pt x="917" y="764"/>
                    <a:pt x="917" y="764"/>
                  </a:cubicBezTo>
                  <a:cubicBezTo>
                    <a:pt x="1010" y="671"/>
                    <a:pt x="1010" y="671"/>
                    <a:pt x="1010" y="671"/>
                  </a:cubicBezTo>
                  <a:cubicBezTo>
                    <a:pt x="1031" y="650"/>
                    <a:pt x="1066" y="651"/>
                    <a:pt x="1087" y="673"/>
                  </a:cubicBezTo>
                  <a:cubicBezTo>
                    <a:pt x="1107" y="694"/>
                    <a:pt x="1107" y="727"/>
                    <a:pt x="1087" y="749"/>
                  </a:cubicBezTo>
                  <a:cubicBezTo>
                    <a:pt x="1087" y="749"/>
                    <a:pt x="1087" y="749"/>
                    <a:pt x="1087" y="749"/>
                  </a:cubicBezTo>
                  <a:cubicBezTo>
                    <a:pt x="1076" y="760"/>
                    <a:pt x="1076" y="778"/>
                    <a:pt x="1087" y="790"/>
                  </a:cubicBezTo>
                  <a:cubicBezTo>
                    <a:pt x="1098" y="801"/>
                    <a:pt x="1117" y="801"/>
                    <a:pt x="1128" y="790"/>
                  </a:cubicBezTo>
                  <a:cubicBezTo>
                    <a:pt x="1151" y="770"/>
                    <a:pt x="1185" y="772"/>
                    <a:pt x="1205" y="795"/>
                  </a:cubicBezTo>
                  <a:cubicBezTo>
                    <a:pt x="1224" y="815"/>
                    <a:pt x="1224" y="846"/>
                    <a:pt x="1205" y="867"/>
                  </a:cubicBezTo>
                  <a:cubicBezTo>
                    <a:pt x="1205" y="867"/>
                    <a:pt x="1205" y="867"/>
                    <a:pt x="1205" y="867"/>
                  </a:cubicBezTo>
                  <a:cubicBezTo>
                    <a:pt x="1194" y="878"/>
                    <a:pt x="1194" y="897"/>
                    <a:pt x="1205" y="908"/>
                  </a:cubicBezTo>
                  <a:cubicBezTo>
                    <a:pt x="1217" y="919"/>
                    <a:pt x="1235" y="919"/>
                    <a:pt x="1247" y="908"/>
                  </a:cubicBezTo>
                  <a:cubicBezTo>
                    <a:pt x="1268" y="887"/>
                    <a:pt x="1302" y="887"/>
                    <a:pt x="1324" y="908"/>
                  </a:cubicBezTo>
                  <a:cubicBezTo>
                    <a:pt x="1324" y="908"/>
                    <a:pt x="1324" y="908"/>
                    <a:pt x="1324" y="908"/>
                  </a:cubicBezTo>
                  <a:cubicBezTo>
                    <a:pt x="1345" y="929"/>
                    <a:pt x="1345" y="964"/>
                    <a:pt x="1324" y="985"/>
                  </a:cubicBezTo>
                  <a:cubicBezTo>
                    <a:pt x="1313" y="997"/>
                    <a:pt x="1313" y="1015"/>
                    <a:pt x="1324" y="1026"/>
                  </a:cubicBezTo>
                  <a:cubicBezTo>
                    <a:pt x="1335" y="1037"/>
                    <a:pt x="1354" y="1037"/>
                    <a:pt x="1365" y="1026"/>
                  </a:cubicBezTo>
                  <a:cubicBezTo>
                    <a:pt x="1376" y="1016"/>
                    <a:pt x="1390" y="1011"/>
                    <a:pt x="1404" y="1012"/>
                  </a:cubicBezTo>
                  <a:cubicBezTo>
                    <a:pt x="1419" y="1012"/>
                    <a:pt x="1433" y="1018"/>
                    <a:pt x="1443" y="1029"/>
                  </a:cubicBezTo>
                  <a:cubicBezTo>
                    <a:pt x="1463" y="1052"/>
                    <a:pt x="1462" y="1086"/>
                    <a:pt x="1441" y="1107"/>
                  </a:cubicBezTo>
                  <a:cubicBezTo>
                    <a:pt x="1232" y="1315"/>
                    <a:pt x="1232" y="1315"/>
                    <a:pt x="1232" y="1315"/>
                  </a:cubicBezTo>
                  <a:cubicBezTo>
                    <a:pt x="1221" y="1327"/>
                    <a:pt x="1221" y="1345"/>
                    <a:pt x="1232" y="1356"/>
                  </a:cubicBezTo>
                  <a:cubicBezTo>
                    <a:pt x="1243" y="1368"/>
                    <a:pt x="1262" y="1368"/>
                    <a:pt x="1273" y="1356"/>
                  </a:cubicBezTo>
                  <a:cubicBezTo>
                    <a:pt x="1324" y="1305"/>
                    <a:pt x="1324" y="1305"/>
                    <a:pt x="1324" y="1305"/>
                  </a:cubicBezTo>
                  <a:cubicBezTo>
                    <a:pt x="1371" y="1353"/>
                    <a:pt x="1371" y="1353"/>
                    <a:pt x="1371" y="1353"/>
                  </a:cubicBezTo>
                  <a:lnTo>
                    <a:pt x="1062" y="1661"/>
                  </a:lnTo>
                  <a:close/>
                  <a:moveTo>
                    <a:pt x="806" y="794"/>
                  </a:moveTo>
                  <a:cubicBezTo>
                    <a:pt x="865" y="794"/>
                    <a:pt x="865" y="794"/>
                    <a:pt x="865" y="794"/>
                  </a:cubicBezTo>
                  <a:cubicBezTo>
                    <a:pt x="919" y="848"/>
                    <a:pt x="919" y="848"/>
                    <a:pt x="919" y="848"/>
                  </a:cubicBezTo>
                  <a:cubicBezTo>
                    <a:pt x="930" y="858"/>
                    <a:pt x="936" y="873"/>
                    <a:pt x="935" y="888"/>
                  </a:cubicBezTo>
                  <a:cubicBezTo>
                    <a:pt x="935" y="903"/>
                    <a:pt x="928" y="917"/>
                    <a:pt x="917" y="927"/>
                  </a:cubicBezTo>
                  <a:cubicBezTo>
                    <a:pt x="895" y="947"/>
                    <a:pt x="860" y="946"/>
                    <a:pt x="839" y="924"/>
                  </a:cubicBezTo>
                  <a:cubicBezTo>
                    <a:pt x="647" y="731"/>
                    <a:pt x="647" y="731"/>
                    <a:pt x="647" y="731"/>
                  </a:cubicBezTo>
                  <a:cubicBezTo>
                    <a:pt x="625" y="710"/>
                    <a:pt x="625" y="675"/>
                    <a:pt x="647" y="654"/>
                  </a:cubicBezTo>
                  <a:cubicBezTo>
                    <a:pt x="655" y="646"/>
                    <a:pt x="665" y="641"/>
                    <a:pt x="676" y="639"/>
                  </a:cubicBezTo>
                  <a:cubicBezTo>
                    <a:pt x="676" y="662"/>
                    <a:pt x="676" y="662"/>
                    <a:pt x="676" y="662"/>
                  </a:cubicBezTo>
                  <a:cubicBezTo>
                    <a:pt x="676" y="734"/>
                    <a:pt x="734" y="793"/>
                    <a:pt x="806" y="794"/>
                  </a:cubicBezTo>
                  <a:close/>
                  <a:moveTo>
                    <a:pt x="733" y="662"/>
                  </a:moveTo>
                  <a:cubicBezTo>
                    <a:pt x="733" y="643"/>
                    <a:pt x="733" y="643"/>
                    <a:pt x="733" y="643"/>
                  </a:cubicBezTo>
                  <a:cubicBezTo>
                    <a:pt x="733" y="634"/>
                    <a:pt x="740" y="626"/>
                    <a:pt x="750" y="626"/>
                  </a:cubicBezTo>
                  <a:cubicBezTo>
                    <a:pt x="899" y="626"/>
                    <a:pt x="899" y="626"/>
                    <a:pt x="899" y="626"/>
                  </a:cubicBezTo>
                  <a:cubicBezTo>
                    <a:pt x="918" y="626"/>
                    <a:pt x="936" y="636"/>
                    <a:pt x="946" y="653"/>
                  </a:cubicBezTo>
                  <a:cubicBezTo>
                    <a:pt x="862" y="735"/>
                    <a:pt x="862" y="735"/>
                    <a:pt x="862" y="735"/>
                  </a:cubicBezTo>
                  <a:cubicBezTo>
                    <a:pt x="806" y="735"/>
                    <a:pt x="806" y="735"/>
                    <a:pt x="806" y="735"/>
                  </a:cubicBezTo>
                  <a:cubicBezTo>
                    <a:pt x="766" y="735"/>
                    <a:pt x="733" y="702"/>
                    <a:pt x="733" y="662"/>
                  </a:cubicBezTo>
                  <a:close/>
                  <a:moveTo>
                    <a:pt x="821" y="988"/>
                  </a:moveTo>
                  <a:cubicBezTo>
                    <a:pt x="831" y="999"/>
                    <a:pt x="837" y="1013"/>
                    <a:pt x="837" y="1027"/>
                  </a:cubicBezTo>
                  <a:cubicBezTo>
                    <a:pt x="837" y="1042"/>
                    <a:pt x="831" y="1056"/>
                    <a:pt x="820" y="1066"/>
                  </a:cubicBezTo>
                  <a:cubicBezTo>
                    <a:pt x="799" y="1087"/>
                    <a:pt x="765" y="1087"/>
                    <a:pt x="744" y="1066"/>
                  </a:cubicBezTo>
                  <a:cubicBezTo>
                    <a:pt x="528" y="850"/>
                    <a:pt x="528" y="850"/>
                    <a:pt x="528" y="850"/>
                  </a:cubicBezTo>
                  <a:cubicBezTo>
                    <a:pt x="508" y="827"/>
                    <a:pt x="510" y="793"/>
                    <a:pt x="533" y="773"/>
                  </a:cubicBezTo>
                  <a:cubicBezTo>
                    <a:pt x="553" y="755"/>
                    <a:pt x="584" y="755"/>
                    <a:pt x="605" y="773"/>
                  </a:cubicBezTo>
                  <a:lnTo>
                    <a:pt x="821" y="988"/>
                  </a:lnTo>
                  <a:close/>
                  <a:moveTo>
                    <a:pt x="665" y="1068"/>
                  </a:moveTo>
                  <a:cubicBezTo>
                    <a:pt x="675" y="1078"/>
                    <a:pt x="680" y="1092"/>
                    <a:pt x="680" y="1107"/>
                  </a:cubicBezTo>
                  <a:cubicBezTo>
                    <a:pt x="680" y="1122"/>
                    <a:pt x="675" y="1136"/>
                    <a:pt x="664" y="1146"/>
                  </a:cubicBezTo>
                  <a:cubicBezTo>
                    <a:pt x="643" y="1167"/>
                    <a:pt x="608" y="1167"/>
                    <a:pt x="587" y="1146"/>
                  </a:cubicBezTo>
                  <a:cubicBezTo>
                    <a:pt x="411" y="969"/>
                    <a:pt x="411" y="969"/>
                    <a:pt x="411" y="969"/>
                  </a:cubicBezTo>
                  <a:cubicBezTo>
                    <a:pt x="388" y="949"/>
                    <a:pt x="386" y="915"/>
                    <a:pt x="406" y="892"/>
                  </a:cubicBezTo>
                  <a:cubicBezTo>
                    <a:pt x="426" y="869"/>
                    <a:pt x="460" y="867"/>
                    <a:pt x="483" y="887"/>
                  </a:cubicBezTo>
                  <a:cubicBezTo>
                    <a:pt x="485" y="889"/>
                    <a:pt x="486" y="890"/>
                    <a:pt x="488" y="892"/>
                  </a:cubicBezTo>
                  <a:lnTo>
                    <a:pt x="665" y="1068"/>
                  </a:lnTo>
                  <a:close/>
                  <a:moveTo>
                    <a:pt x="405" y="1045"/>
                  </a:moveTo>
                  <a:cubicBezTo>
                    <a:pt x="499" y="1140"/>
                    <a:pt x="499" y="1140"/>
                    <a:pt x="499" y="1140"/>
                  </a:cubicBezTo>
                  <a:cubicBezTo>
                    <a:pt x="510" y="1150"/>
                    <a:pt x="515" y="1164"/>
                    <a:pt x="515" y="1179"/>
                  </a:cubicBezTo>
                  <a:cubicBezTo>
                    <a:pt x="515" y="1193"/>
                    <a:pt x="509" y="1208"/>
                    <a:pt x="499" y="1218"/>
                  </a:cubicBezTo>
                  <a:cubicBezTo>
                    <a:pt x="478" y="1239"/>
                    <a:pt x="443" y="1240"/>
                    <a:pt x="422" y="1219"/>
                  </a:cubicBezTo>
                  <a:cubicBezTo>
                    <a:pt x="422" y="1218"/>
                    <a:pt x="422" y="1218"/>
                    <a:pt x="421" y="1218"/>
                  </a:cubicBezTo>
                  <a:cubicBezTo>
                    <a:pt x="327" y="1123"/>
                    <a:pt x="327" y="1123"/>
                    <a:pt x="327" y="1123"/>
                  </a:cubicBezTo>
                  <a:cubicBezTo>
                    <a:pt x="306" y="1102"/>
                    <a:pt x="306" y="1067"/>
                    <a:pt x="328" y="1046"/>
                  </a:cubicBezTo>
                  <a:cubicBezTo>
                    <a:pt x="349" y="1026"/>
                    <a:pt x="383" y="1026"/>
                    <a:pt x="404" y="1046"/>
                  </a:cubicBezTo>
                  <a:lnTo>
                    <a:pt x="405" y="1045"/>
                  </a:lnTo>
                  <a:close/>
                  <a:moveTo>
                    <a:pt x="1554" y="1349"/>
                  </a:moveTo>
                  <a:cubicBezTo>
                    <a:pt x="1505" y="1299"/>
                    <a:pt x="1505" y="1299"/>
                    <a:pt x="1505" y="1299"/>
                  </a:cubicBezTo>
                  <a:cubicBezTo>
                    <a:pt x="1483" y="1277"/>
                    <a:pt x="1447" y="1277"/>
                    <a:pt x="1424" y="1299"/>
                  </a:cubicBezTo>
                  <a:cubicBezTo>
                    <a:pt x="1424" y="1299"/>
                    <a:pt x="1424" y="1299"/>
                    <a:pt x="1424" y="1299"/>
                  </a:cubicBezTo>
                  <a:cubicBezTo>
                    <a:pt x="1413" y="1311"/>
                    <a:pt x="1413" y="1311"/>
                    <a:pt x="1413" y="1311"/>
                  </a:cubicBezTo>
                  <a:cubicBezTo>
                    <a:pt x="1365" y="1263"/>
                    <a:pt x="1365" y="1263"/>
                    <a:pt x="1365" y="1263"/>
                  </a:cubicBezTo>
                  <a:cubicBezTo>
                    <a:pt x="1483" y="1146"/>
                    <a:pt x="1483" y="1146"/>
                    <a:pt x="1483" y="1146"/>
                  </a:cubicBezTo>
                  <a:cubicBezTo>
                    <a:pt x="1526" y="1103"/>
                    <a:pt x="1528" y="1033"/>
                    <a:pt x="1487" y="988"/>
                  </a:cubicBezTo>
                  <a:cubicBezTo>
                    <a:pt x="1465" y="965"/>
                    <a:pt x="1436" y="953"/>
                    <a:pt x="1405" y="953"/>
                  </a:cubicBezTo>
                  <a:cubicBezTo>
                    <a:pt x="1398" y="953"/>
                    <a:pt x="1398" y="953"/>
                    <a:pt x="1398" y="953"/>
                  </a:cubicBezTo>
                  <a:cubicBezTo>
                    <a:pt x="1399" y="921"/>
                    <a:pt x="1387" y="890"/>
                    <a:pt x="1365" y="867"/>
                  </a:cubicBezTo>
                  <a:cubicBezTo>
                    <a:pt x="1343" y="847"/>
                    <a:pt x="1315" y="835"/>
                    <a:pt x="1285" y="835"/>
                  </a:cubicBezTo>
                  <a:cubicBezTo>
                    <a:pt x="1279" y="835"/>
                    <a:pt x="1279" y="835"/>
                    <a:pt x="1279" y="835"/>
                  </a:cubicBezTo>
                  <a:cubicBezTo>
                    <a:pt x="1282" y="773"/>
                    <a:pt x="1234" y="720"/>
                    <a:pt x="1171" y="718"/>
                  </a:cubicBezTo>
                  <a:cubicBezTo>
                    <a:pt x="1168" y="718"/>
                    <a:pt x="1165" y="718"/>
                    <a:pt x="1162" y="718"/>
                  </a:cubicBezTo>
                  <a:cubicBezTo>
                    <a:pt x="1165" y="655"/>
                    <a:pt x="1116" y="603"/>
                    <a:pt x="1054" y="600"/>
                  </a:cubicBezTo>
                  <a:cubicBezTo>
                    <a:pt x="1032" y="598"/>
                    <a:pt x="1010" y="604"/>
                    <a:pt x="990" y="616"/>
                  </a:cubicBezTo>
                  <a:cubicBezTo>
                    <a:pt x="969" y="587"/>
                    <a:pt x="936" y="570"/>
                    <a:pt x="900" y="570"/>
                  </a:cubicBezTo>
                  <a:cubicBezTo>
                    <a:pt x="750" y="570"/>
                    <a:pt x="750" y="570"/>
                    <a:pt x="750" y="570"/>
                  </a:cubicBezTo>
                  <a:cubicBezTo>
                    <a:pt x="734" y="570"/>
                    <a:pt x="719" y="575"/>
                    <a:pt x="707" y="584"/>
                  </a:cubicBezTo>
                  <a:cubicBezTo>
                    <a:pt x="646" y="572"/>
                    <a:pt x="587" y="612"/>
                    <a:pt x="575" y="673"/>
                  </a:cubicBezTo>
                  <a:cubicBezTo>
                    <a:pt x="573" y="682"/>
                    <a:pt x="572" y="691"/>
                    <a:pt x="573" y="700"/>
                  </a:cubicBezTo>
                  <a:cubicBezTo>
                    <a:pt x="568" y="700"/>
                    <a:pt x="568" y="700"/>
                    <a:pt x="568" y="700"/>
                  </a:cubicBezTo>
                  <a:cubicBezTo>
                    <a:pt x="506" y="700"/>
                    <a:pt x="456" y="751"/>
                    <a:pt x="455" y="813"/>
                  </a:cubicBezTo>
                  <a:cubicBezTo>
                    <a:pt x="455" y="815"/>
                    <a:pt x="455" y="817"/>
                    <a:pt x="455" y="819"/>
                  </a:cubicBezTo>
                  <a:cubicBezTo>
                    <a:pt x="393" y="816"/>
                    <a:pt x="340" y="864"/>
                    <a:pt x="337" y="927"/>
                  </a:cubicBezTo>
                  <a:cubicBezTo>
                    <a:pt x="336" y="943"/>
                    <a:pt x="339" y="960"/>
                    <a:pt x="346" y="975"/>
                  </a:cubicBezTo>
                  <a:cubicBezTo>
                    <a:pt x="284" y="987"/>
                    <a:pt x="244" y="1046"/>
                    <a:pt x="256" y="1107"/>
                  </a:cubicBezTo>
                  <a:cubicBezTo>
                    <a:pt x="260" y="1129"/>
                    <a:pt x="271" y="1150"/>
                    <a:pt x="287" y="1166"/>
                  </a:cubicBezTo>
                  <a:cubicBezTo>
                    <a:pt x="361" y="1240"/>
                    <a:pt x="361" y="1240"/>
                    <a:pt x="361" y="1240"/>
                  </a:cubicBezTo>
                  <a:cubicBezTo>
                    <a:pt x="283" y="1318"/>
                    <a:pt x="283" y="1318"/>
                    <a:pt x="283" y="1318"/>
                  </a:cubicBezTo>
                  <a:cubicBezTo>
                    <a:pt x="266" y="1301"/>
                    <a:pt x="266" y="1301"/>
                    <a:pt x="266" y="1301"/>
                  </a:cubicBezTo>
                  <a:cubicBezTo>
                    <a:pt x="244" y="1279"/>
                    <a:pt x="208" y="1279"/>
                    <a:pt x="185" y="1301"/>
                  </a:cubicBezTo>
                  <a:cubicBezTo>
                    <a:pt x="185" y="1301"/>
                    <a:pt x="185" y="1301"/>
                    <a:pt x="185" y="1301"/>
                  </a:cubicBezTo>
                  <a:cubicBezTo>
                    <a:pt x="136" y="1351"/>
                    <a:pt x="136" y="1351"/>
                    <a:pt x="136" y="1351"/>
                  </a:cubicBezTo>
                  <a:cubicBezTo>
                    <a:pt x="0" y="959"/>
                    <a:pt x="208" y="532"/>
                    <a:pt x="599" y="397"/>
                  </a:cubicBezTo>
                  <a:cubicBezTo>
                    <a:pt x="782" y="334"/>
                    <a:pt x="981" y="343"/>
                    <a:pt x="1157" y="424"/>
                  </a:cubicBezTo>
                  <a:cubicBezTo>
                    <a:pt x="1186" y="609"/>
                    <a:pt x="1304" y="763"/>
                    <a:pt x="1496" y="862"/>
                  </a:cubicBezTo>
                  <a:cubicBezTo>
                    <a:pt x="1503" y="865"/>
                    <a:pt x="1510" y="867"/>
                    <a:pt x="1518" y="867"/>
                  </a:cubicBezTo>
                  <a:cubicBezTo>
                    <a:pt x="1526" y="867"/>
                    <a:pt x="1534" y="865"/>
                    <a:pt x="1541" y="862"/>
                  </a:cubicBezTo>
                  <a:cubicBezTo>
                    <a:pt x="1552" y="855"/>
                    <a:pt x="1552" y="855"/>
                    <a:pt x="1552" y="855"/>
                  </a:cubicBezTo>
                  <a:cubicBezTo>
                    <a:pt x="1581" y="935"/>
                    <a:pt x="1595" y="1020"/>
                    <a:pt x="1595" y="1105"/>
                  </a:cubicBezTo>
                  <a:cubicBezTo>
                    <a:pt x="1595" y="1188"/>
                    <a:pt x="1581" y="1270"/>
                    <a:pt x="1554" y="1349"/>
                  </a:cubicBezTo>
                  <a:close/>
                  <a:moveTo>
                    <a:pt x="1518" y="808"/>
                  </a:moveTo>
                  <a:cubicBezTo>
                    <a:pt x="1428" y="763"/>
                    <a:pt x="1351" y="696"/>
                    <a:pt x="1293" y="614"/>
                  </a:cubicBezTo>
                  <a:cubicBezTo>
                    <a:pt x="1235" y="529"/>
                    <a:pt x="1204" y="427"/>
                    <a:pt x="1205" y="323"/>
                  </a:cubicBezTo>
                  <a:cubicBezTo>
                    <a:pt x="1205" y="258"/>
                    <a:pt x="1215" y="194"/>
                    <a:pt x="1236" y="133"/>
                  </a:cubicBezTo>
                  <a:cubicBezTo>
                    <a:pt x="1290" y="146"/>
                    <a:pt x="1343" y="121"/>
                    <a:pt x="1395" y="96"/>
                  </a:cubicBezTo>
                  <a:cubicBezTo>
                    <a:pt x="1432" y="75"/>
                    <a:pt x="1474" y="62"/>
                    <a:pt x="1517" y="58"/>
                  </a:cubicBezTo>
                  <a:cubicBezTo>
                    <a:pt x="1560" y="62"/>
                    <a:pt x="1602" y="75"/>
                    <a:pt x="1639" y="96"/>
                  </a:cubicBezTo>
                  <a:cubicBezTo>
                    <a:pt x="1691" y="121"/>
                    <a:pt x="1744" y="146"/>
                    <a:pt x="1798" y="133"/>
                  </a:cubicBezTo>
                  <a:cubicBezTo>
                    <a:pt x="1819" y="194"/>
                    <a:pt x="1829" y="258"/>
                    <a:pt x="1829" y="323"/>
                  </a:cubicBezTo>
                  <a:cubicBezTo>
                    <a:pt x="1830" y="427"/>
                    <a:pt x="1799" y="529"/>
                    <a:pt x="1741" y="614"/>
                  </a:cubicBezTo>
                  <a:cubicBezTo>
                    <a:pt x="1684" y="696"/>
                    <a:pt x="1607" y="763"/>
                    <a:pt x="1518" y="8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cs typeface="Arial"/>
              </a:endParaRPr>
            </a:p>
          </p:txBody>
        </p:sp>
        <p:sp>
          <p:nvSpPr>
            <p:cNvPr id="22" name="Freeform 17">
              <a:extLst>
                <a:ext uri="{FF2B5EF4-FFF2-40B4-BE49-F238E27FC236}">
                  <a16:creationId xmlns:a16="http://schemas.microsoft.com/office/drawing/2014/main" id="{6ACD8B12-DFB5-2530-06EE-1CCAAAB8A393}"/>
                </a:ext>
              </a:extLst>
            </p:cNvPr>
            <p:cNvSpPr>
              <a:spLocks/>
            </p:cNvSpPr>
            <p:nvPr/>
          </p:nvSpPr>
          <p:spPr bwMode="auto">
            <a:xfrm>
              <a:off x="7159626" y="466725"/>
              <a:ext cx="1671638" cy="1784350"/>
            </a:xfrm>
            <a:custGeom>
              <a:avLst/>
              <a:gdLst>
                <a:gd name="T0" fmla="*/ 459 w 483"/>
                <a:gd name="T1" fmla="*/ 226 h 516"/>
                <a:gd name="T2" fmla="*/ 478 w 483"/>
                <a:gd name="T3" fmla="*/ 189 h 516"/>
                <a:gd name="T4" fmla="*/ 189 w 483"/>
                <a:gd name="T5" fmla="*/ 38 h 516"/>
                <a:gd name="T6" fmla="*/ 38 w 483"/>
                <a:gd name="T7" fmla="*/ 327 h 516"/>
                <a:gd name="T8" fmla="*/ 326 w 483"/>
                <a:gd name="T9" fmla="*/ 478 h 516"/>
                <a:gd name="T10" fmla="*/ 471 w 483"/>
                <a:gd name="T11" fmla="*/ 345 h 516"/>
                <a:gd name="T12" fmla="*/ 456 w 483"/>
                <a:gd name="T13" fmla="*/ 307 h 516"/>
                <a:gd name="T14" fmla="*/ 418 w 483"/>
                <a:gd name="T15" fmla="*/ 323 h 516"/>
                <a:gd name="T16" fmla="*/ 193 w 483"/>
                <a:gd name="T17" fmla="*/ 417 h 516"/>
                <a:gd name="T18" fmla="*/ 99 w 483"/>
                <a:gd name="T19" fmla="*/ 192 h 516"/>
                <a:gd name="T20" fmla="*/ 324 w 483"/>
                <a:gd name="T21" fmla="*/ 98 h 516"/>
                <a:gd name="T22" fmla="*/ 422 w 483"/>
                <a:gd name="T23" fmla="*/ 205 h 516"/>
                <a:gd name="T24" fmla="*/ 459 w 483"/>
                <a:gd name="T25" fmla="*/ 224 h 516"/>
                <a:gd name="T26" fmla="*/ 459 w 483"/>
                <a:gd name="T27" fmla="*/ 226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3" h="516">
                  <a:moveTo>
                    <a:pt x="459" y="226"/>
                  </a:moveTo>
                  <a:cubicBezTo>
                    <a:pt x="474" y="221"/>
                    <a:pt x="483" y="205"/>
                    <a:pt x="478" y="189"/>
                  </a:cubicBezTo>
                  <a:cubicBezTo>
                    <a:pt x="440" y="68"/>
                    <a:pt x="311" y="0"/>
                    <a:pt x="189" y="38"/>
                  </a:cubicBezTo>
                  <a:cubicBezTo>
                    <a:pt x="68" y="76"/>
                    <a:pt x="0" y="205"/>
                    <a:pt x="38" y="327"/>
                  </a:cubicBezTo>
                  <a:cubicBezTo>
                    <a:pt x="75" y="448"/>
                    <a:pt x="205" y="516"/>
                    <a:pt x="326" y="478"/>
                  </a:cubicBezTo>
                  <a:cubicBezTo>
                    <a:pt x="392" y="458"/>
                    <a:pt x="445" y="409"/>
                    <a:pt x="471" y="345"/>
                  </a:cubicBezTo>
                  <a:cubicBezTo>
                    <a:pt x="477" y="330"/>
                    <a:pt x="470" y="313"/>
                    <a:pt x="456" y="307"/>
                  </a:cubicBezTo>
                  <a:cubicBezTo>
                    <a:pt x="441" y="301"/>
                    <a:pt x="424" y="308"/>
                    <a:pt x="418" y="323"/>
                  </a:cubicBezTo>
                  <a:cubicBezTo>
                    <a:pt x="382" y="411"/>
                    <a:pt x="281" y="453"/>
                    <a:pt x="193" y="417"/>
                  </a:cubicBezTo>
                  <a:cubicBezTo>
                    <a:pt x="105" y="381"/>
                    <a:pt x="63" y="280"/>
                    <a:pt x="99" y="192"/>
                  </a:cubicBezTo>
                  <a:cubicBezTo>
                    <a:pt x="135" y="104"/>
                    <a:pt x="236" y="62"/>
                    <a:pt x="324" y="98"/>
                  </a:cubicBezTo>
                  <a:cubicBezTo>
                    <a:pt x="371" y="118"/>
                    <a:pt x="407" y="157"/>
                    <a:pt x="422" y="205"/>
                  </a:cubicBezTo>
                  <a:cubicBezTo>
                    <a:pt x="427" y="221"/>
                    <a:pt x="443" y="229"/>
                    <a:pt x="459" y="224"/>
                  </a:cubicBezTo>
                  <a:lnTo>
                    <a:pt x="459" y="2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cs typeface="Arial"/>
              </a:endParaRPr>
            </a:p>
          </p:txBody>
        </p:sp>
        <p:sp>
          <p:nvSpPr>
            <p:cNvPr id="23" name="Freeform 18">
              <a:extLst>
                <a:ext uri="{FF2B5EF4-FFF2-40B4-BE49-F238E27FC236}">
                  <a16:creationId xmlns:a16="http://schemas.microsoft.com/office/drawing/2014/main" id="{A23D4C2F-101D-F6FF-78ED-957998B5FA82}"/>
                </a:ext>
              </a:extLst>
            </p:cNvPr>
            <p:cNvSpPr>
              <a:spLocks/>
            </p:cNvSpPr>
            <p:nvPr/>
          </p:nvSpPr>
          <p:spPr bwMode="auto">
            <a:xfrm>
              <a:off x="7593013" y="1082675"/>
              <a:ext cx="904875" cy="587375"/>
            </a:xfrm>
            <a:custGeom>
              <a:avLst/>
              <a:gdLst>
                <a:gd name="T0" fmla="*/ 209 w 262"/>
                <a:gd name="T1" fmla="*/ 10 h 170"/>
                <a:gd name="T2" fmla="*/ 121 w 262"/>
                <a:gd name="T3" fmla="*/ 99 h 170"/>
                <a:gd name="T4" fmla="*/ 57 w 262"/>
                <a:gd name="T5" fmla="*/ 37 h 170"/>
                <a:gd name="T6" fmla="*/ 16 w 262"/>
                <a:gd name="T7" fmla="*/ 31 h 170"/>
                <a:gd name="T8" fmla="*/ 10 w 262"/>
                <a:gd name="T9" fmla="*/ 72 h 170"/>
                <a:gd name="T10" fmla="*/ 16 w 262"/>
                <a:gd name="T11" fmla="*/ 78 h 170"/>
                <a:gd name="T12" fmla="*/ 99 w 262"/>
                <a:gd name="T13" fmla="*/ 161 h 170"/>
                <a:gd name="T14" fmla="*/ 120 w 262"/>
                <a:gd name="T15" fmla="*/ 170 h 170"/>
                <a:gd name="T16" fmla="*/ 140 w 262"/>
                <a:gd name="T17" fmla="*/ 161 h 170"/>
                <a:gd name="T18" fmla="*/ 251 w 262"/>
                <a:gd name="T19" fmla="*/ 52 h 170"/>
                <a:gd name="T20" fmla="*/ 251 w 262"/>
                <a:gd name="T21" fmla="*/ 11 h 170"/>
                <a:gd name="T22" fmla="*/ 209 w 262"/>
                <a:gd name="T23" fmla="*/ 11 h 170"/>
                <a:gd name="T24" fmla="*/ 209 w 262"/>
                <a:gd name="T25" fmla="*/ 1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2" h="170">
                  <a:moveTo>
                    <a:pt x="209" y="10"/>
                  </a:moveTo>
                  <a:cubicBezTo>
                    <a:pt x="121" y="99"/>
                    <a:pt x="121" y="99"/>
                    <a:pt x="121" y="99"/>
                  </a:cubicBezTo>
                  <a:cubicBezTo>
                    <a:pt x="57" y="37"/>
                    <a:pt x="57" y="37"/>
                    <a:pt x="57" y="37"/>
                  </a:cubicBezTo>
                  <a:cubicBezTo>
                    <a:pt x="47" y="24"/>
                    <a:pt x="29" y="21"/>
                    <a:pt x="16" y="31"/>
                  </a:cubicBezTo>
                  <a:cubicBezTo>
                    <a:pt x="3" y="41"/>
                    <a:pt x="0" y="59"/>
                    <a:pt x="10" y="72"/>
                  </a:cubicBezTo>
                  <a:cubicBezTo>
                    <a:pt x="12" y="74"/>
                    <a:pt x="14" y="76"/>
                    <a:pt x="16" y="78"/>
                  </a:cubicBezTo>
                  <a:cubicBezTo>
                    <a:pt x="99" y="161"/>
                    <a:pt x="99" y="161"/>
                    <a:pt x="99" y="161"/>
                  </a:cubicBezTo>
                  <a:cubicBezTo>
                    <a:pt x="105" y="167"/>
                    <a:pt x="112" y="170"/>
                    <a:pt x="120" y="170"/>
                  </a:cubicBezTo>
                  <a:cubicBezTo>
                    <a:pt x="127" y="170"/>
                    <a:pt x="135" y="167"/>
                    <a:pt x="140" y="161"/>
                  </a:cubicBezTo>
                  <a:cubicBezTo>
                    <a:pt x="251" y="52"/>
                    <a:pt x="251" y="52"/>
                    <a:pt x="251" y="52"/>
                  </a:cubicBezTo>
                  <a:cubicBezTo>
                    <a:pt x="262" y="40"/>
                    <a:pt x="262" y="22"/>
                    <a:pt x="251" y="11"/>
                  </a:cubicBezTo>
                  <a:cubicBezTo>
                    <a:pt x="239" y="0"/>
                    <a:pt x="221" y="0"/>
                    <a:pt x="209" y="11"/>
                  </a:cubicBezTo>
                  <a:lnTo>
                    <a:pt x="209"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cs typeface="Arial"/>
              </a:endParaRPr>
            </a:p>
          </p:txBody>
        </p:sp>
      </p:grpSp>
      <p:pic>
        <p:nvPicPr>
          <p:cNvPr id="24" name="Image" descr="Image">
            <a:extLst>
              <a:ext uri="{FF2B5EF4-FFF2-40B4-BE49-F238E27FC236}">
                <a16:creationId xmlns:a16="http://schemas.microsoft.com/office/drawing/2014/main" id="{B827D3FC-59E1-0A29-145A-DF51C03E43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99810" y="2161609"/>
            <a:ext cx="1161708" cy="1180207"/>
          </a:xfrm>
          <a:prstGeom prst="rect">
            <a:avLst/>
          </a:prstGeom>
          <a:ln w="12700" cap="flat">
            <a:noFill/>
            <a:miter lim="400000"/>
          </a:ln>
          <a:effectLst/>
        </p:spPr>
      </p:pic>
      <p:sp>
        <p:nvSpPr>
          <p:cNvPr id="25" name="Title 1">
            <a:extLst>
              <a:ext uri="{FF2B5EF4-FFF2-40B4-BE49-F238E27FC236}">
                <a16:creationId xmlns:a16="http://schemas.microsoft.com/office/drawing/2014/main" id="{4ADADB37-9CFC-F021-94FB-14B93CE4A7B8}"/>
              </a:ext>
            </a:extLst>
          </p:cNvPr>
          <p:cNvSpPr txBox="1">
            <a:spLocks/>
          </p:cNvSpPr>
          <p:nvPr/>
        </p:nvSpPr>
        <p:spPr>
          <a:xfrm>
            <a:off x="1034484" y="3311889"/>
            <a:ext cx="1745129" cy="744683"/>
          </a:xfrm>
          <a:prstGeom prst="rect">
            <a:avLst/>
          </a:prstGeom>
        </p:spPr>
        <p:txBody>
          <a:bodyPr anchor="ctr" anchorCtr="0"/>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7BDEFF"/>
                </a:solidFill>
                <a:effectLst/>
                <a:uLnTx/>
                <a:uFillTx/>
                <a:latin typeface="IntelOne Display Light"/>
                <a:cs typeface="Arial"/>
              </a:rPr>
              <a:t>Open</a:t>
            </a:r>
          </a:p>
        </p:txBody>
      </p:sp>
      <p:sp>
        <p:nvSpPr>
          <p:cNvPr id="26" name="Content Placeholder 2">
            <a:extLst>
              <a:ext uri="{FF2B5EF4-FFF2-40B4-BE49-F238E27FC236}">
                <a16:creationId xmlns:a16="http://schemas.microsoft.com/office/drawing/2014/main" id="{B60F24A2-19EE-D2A4-4F99-2D40B9F4E001}"/>
              </a:ext>
            </a:extLst>
          </p:cNvPr>
          <p:cNvSpPr txBox="1">
            <a:spLocks/>
          </p:cNvSpPr>
          <p:nvPr/>
        </p:nvSpPr>
        <p:spPr>
          <a:xfrm>
            <a:off x="1051044" y="3834630"/>
            <a:ext cx="2993409" cy="62530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5000"/>
              </a:lnSpc>
              <a:spcBef>
                <a:spcPts val="1000"/>
              </a:spcBef>
              <a:spcAft>
                <a:spcPts val="0"/>
              </a:spcAft>
              <a:buClrTx/>
              <a:buSzTx/>
              <a:buFont typeface="Arial" panose="020B0604020202020204" pitchFamily="34" charset="0"/>
              <a:buNone/>
              <a:tabLst/>
              <a:defRPr/>
            </a:pPr>
            <a:r>
              <a:rPr kumimoji="0" lang="en-US" sz="1300" b="0" i="0" u="none" strike="noStrike" kern="1200" cap="none" spc="0" normalizeH="0" baseline="0" noProof="0">
                <a:ln>
                  <a:noFill/>
                </a:ln>
                <a:solidFill>
                  <a:prstClr val="white"/>
                </a:solidFill>
                <a:effectLst/>
                <a:uLnTx/>
                <a:uFillTx/>
                <a:latin typeface="IntelOne Display Light"/>
                <a:cs typeface="Arial"/>
              </a:rPr>
              <a:t>Programmability to enable productivity on high-performance open platforms   </a:t>
            </a:r>
          </a:p>
        </p:txBody>
      </p:sp>
      <p:sp>
        <p:nvSpPr>
          <p:cNvPr id="27" name="Content Placeholder 2">
            <a:extLst>
              <a:ext uri="{FF2B5EF4-FFF2-40B4-BE49-F238E27FC236}">
                <a16:creationId xmlns:a16="http://schemas.microsoft.com/office/drawing/2014/main" id="{508A7A86-92F1-983A-E337-4FAC2350C5FB}"/>
              </a:ext>
            </a:extLst>
          </p:cNvPr>
          <p:cNvSpPr txBox="1">
            <a:spLocks/>
          </p:cNvSpPr>
          <p:nvPr/>
        </p:nvSpPr>
        <p:spPr>
          <a:xfrm>
            <a:off x="4624979" y="3852558"/>
            <a:ext cx="2824692" cy="66078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5000"/>
              </a:lnSpc>
              <a:spcBef>
                <a:spcPts val="1000"/>
              </a:spcBef>
              <a:spcAft>
                <a:spcPts val="0"/>
              </a:spcAft>
              <a:buClrTx/>
              <a:buSzTx/>
              <a:buFont typeface="Arial" panose="020B0604020202020204" pitchFamily="34" charset="0"/>
              <a:buNone/>
              <a:tabLst/>
              <a:defRPr/>
            </a:pPr>
            <a:r>
              <a:rPr kumimoji="0" lang="en-US" sz="1300" b="0" i="0" u="none" strike="noStrike" kern="1200" cap="none" spc="0" normalizeH="0" baseline="0" noProof="0">
                <a:ln>
                  <a:noFill/>
                </a:ln>
                <a:solidFill>
                  <a:prstClr val="white"/>
                </a:solidFill>
                <a:effectLst/>
                <a:uLnTx/>
                <a:uFillTx/>
                <a:latin typeface="IntelOne Display Light"/>
                <a:cs typeface="Arial"/>
              </a:rPr>
              <a:t>Interoperability across hardware and software platforms and ecosystems</a:t>
            </a:r>
          </a:p>
        </p:txBody>
      </p:sp>
      <p:sp>
        <p:nvSpPr>
          <p:cNvPr id="28" name="Content Placeholder 2">
            <a:extLst>
              <a:ext uri="{FF2B5EF4-FFF2-40B4-BE49-F238E27FC236}">
                <a16:creationId xmlns:a16="http://schemas.microsoft.com/office/drawing/2014/main" id="{F2409A94-E4D7-59C1-C3C9-5A19CDFBBCAC}"/>
              </a:ext>
            </a:extLst>
          </p:cNvPr>
          <p:cNvSpPr txBox="1">
            <a:spLocks/>
          </p:cNvSpPr>
          <p:nvPr/>
        </p:nvSpPr>
        <p:spPr>
          <a:xfrm>
            <a:off x="8176540" y="3877822"/>
            <a:ext cx="3127200" cy="63552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300" b="0" i="0" u="none" strike="noStrike" kern="1200" cap="none" spc="0" normalizeH="0" baseline="0" noProof="0">
                <a:ln>
                  <a:noFill/>
                </a:ln>
                <a:solidFill>
                  <a:prstClr val="white"/>
                </a:solidFill>
                <a:effectLst/>
                <a:uLnTx/>
                <a:uFillTx/>
                <a:latin typeface="IntelOne Display Light"/>
                <a:cs typeface="Arial"/>
              </a:rPr>
              <a:t>Build with confidence and protect your investment with a secure, open, cross-architecture standard programming model</a:t>
            </a:r>
          </a:p>
        </p:txBody>
      </p:sp>
      <p:sp>
        <p:nvSpPr>
          <p:cNvPr id="30" name="TextBox 29">
            <a:extLst>
              <a:ext uri="{FF2B5EF4-FFF2-40B4-BE49-F238E27FC236}">
                <a16:creationId xmlns:a16="http://schemas.microsoft.com/office/drawing/2014/main" id="{3F326E72-9265-39C6-9744-818F20DB47FA}"/>
              </a:ext>
            </a:extLst>
          </p:cNvPr>
          <p:cNvSpPr txBox="1"/>
          <p:nvPr/>
        </p:nvSpPr>
        <p:spPr>
          <a:xfrm>
            <a:off x="874814" y="5064185"/>
            <a:ext cx="1044237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68B5"/>
                </a:solidFill>
                <a:effectLst/>
                <a:uLnTx/>
                <a:uFillTx/>
                <a:latin typeface="IntelOne Display Light" panose="020B0403020203020204" pitchFamily="34" charset="0"/>
                <a:cs typeface="Arial"/>
              </a:rPr>
              <a:t>oneAPI empowers developers to accelerate performance </a:t>
            </a:r>
            <a:br>
              <a:rPr kumimoji="0" lang="en-US" sz="2400" b="0" i="0" u="none" strike="noStrike" kern="1200" cap="none" spc="0" normalizeH="0" baseline="0" noProof="0">
                <a:ln>
                  <a:noFill/>
                </a:ln>
                <a:solidFill>
                  <a:srgbClr val="0068B5"/>
                </a:solidFill>
                <a:effectLst/>
                <a:uLnTx/>
                <a:uFillTx/>
                <a:latin typeface="IntelOne Display Light" panose="020B0403020203020204" pitchFamily="34" charset="0"/>
                <a:cs typeface="Arial"/>
              </a:rPr>
            </a:br>
            <a:r>
              <a:rPr kumimoji="0" lang="en-US" sz="2400" b="0" i="0" u="none" strike="noStrike" kern="1200" cap="none" spc="0" normalizeH="0" baseline="0" noProof="0">
                <a:ln>
                  <a:noFill/>
                </a:ln>
                <a:solidFill>
                  <a:srgbClr val="0068B5"/>
                </a:solidFill>
                <a:effectLst/>
                <a:uLnTx/>
                <a:uFillTx/>
                <a:latin typeface="IntelOne Display Light" panose="020B0403020203020204" pitchFamily="34" charset="0"/>
                <a:cs typeface="Arial"/>
              </a:rPr>
              <a:t>across diverse hardware vendors</a:t>
            </a:r>
          </a:p>
        </p:txBody>
      </p:sp>
    </p:spTree>
    <p:extLst>
      <p:ext uri="{BB962C8B-B14F-4D97-AF65-F5344CB8AC3E}">
        <p14:creationId xmlns:p14="http://schemas.microsoft.com/office/powerpoint/2010/main" val="31173958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Right 8">
            <a:extLst>
              <a:ext uri="{FF2B5EF4-FFF2-40B4-BE49-F238E27FC236}">
                <a16:creationId xmlns:a16="http://schemas.microsoft.com/office/drawing/2014/main" id="{E13EF1AF-5F9D-58E6-7E5F-25A7F6B1E4CB}"/>
              </a:ext>
            </a:extLst>
          </p:cNvPr>
          <p:cNvSpPr/>
          <p:nvPr/>
        </p:nvSpPr>
        <p:spPr>
          <a:xfrm>
            <a:off x="-14188" y="3161725"/>
            <a:ext cx="12192000" cy="672379"/>
          </a:xfrm>
          <a:prstGeom prst="rightArrow">
            <a:avLst/>
          </a:prstGeom>
          <a:gradFill flip="none" rotWithShape="1">
            <a:gsLst>
              <a:gs pos="80000">
                <a:srgbClr val="B4F0FF">
                  <a:alpha val="37000"/>
                </a:srgbClr>
              </a:gs>
              <a:gs pos="28000">
                <a:srgbClr val="B4F0FF">
                  <a:alpha val="60000"/>
                </a:srgbClr>
              </a:gs>
              <a:gs pos="50000">
                <a:srgbClr val="B4F0FF">
                  <a:alpha val="41000"/>
                </a:srgbClr>
              </a:gs>
              <a:gs pos="0">
                <a:schemeClr val="accent1">
                  <a:lumMod val="45000"/>
                  <a:lumOff val="55000"/>
                </a:schemeClr>
              </a:gs>
              <a:gs pos="100000">
                <a:schemeClr val="accent1">
                  <a:lumMod val="45000"/>
                  <a:lumOff val="55000"/>
                </a:schemeClr>
              </a:gs>
            </a:gsLst>
            <a:lin ang="108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8B5"/>
              </a:solidFill>
              <a:effectLst/>
              <a:uLnTx/>
              <a:uFillTx/>
              <a:latin typeface="IntelOne Display Regular"/>
              <a:cs typeface="Arial"/>
            </a:endParaRPr>
          </a:p>
        </p:txBody>
      </p:sp>
      <p:sp>
        <p:nvSpPr>
          <p:cNvPr id="3349" name="Rectangle 3348">
            <a:extLst>
              <a:ext uri="{FF2B5EF4-FFF2-40B4-BE49-F238E27FC236}">
                <a16:creationId xmlns:a16="http://schemas.microsoft.com/office/drawing/2014/main" id="{1A4310F0-B69A-A4BD-DCE1-36B7BF6496C3}"/>
              </a:ext>
            </a:extLst>
          </p:cNvPr>
          <p:cNvSpPr/>
          <p:nvPr/>
        </p:nvSpPr>
        <p:spPr>
          <a:xfrm>
            <a:off x="6981745" y="1668072"/>
            <a:ext cx="4301226" cy="3673312"/>
          </a:xfrm>
          <a:prstGeom prst="rect">
            <a:avLst/>
          </a:prstGeom>
          <a:solidFill>
            <a:schemeClr val="bg1">
              <a:lumMod val="9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Text"/>
              <a:cs typeface="Arial"/>
            </a:endParaRPr>
          </a:p>
        </p:txBody>
      </p:sp>
      <p:sp>
        <p:nvSpPr>
          <p:cNvPr id="3348" name="Rectangle 3347">
            <a:extLst>
              <a:ext uri="{FF2B5EF4-FFF2-40B4-BE49-F238E27FC236}">
                <a16:creationId xmlns:a16="http://schemas.microsoft.com/office/drawing/2014/main" id="{50E2B841-0BFF-1E2E-3E0D-29A436120EAE}"/>
              </a:ext>
            </a:extLst>
          </p:cNvPr>
          <p:cNvSpPr/>
          <p:nvPr/>
        </p:nvSpPr>
        <p:spPr>
          <a:xfrm>
            <a:off x="3660221" y="1668072"/>
            <a:ext cx="2880812" cy="3673312"/>
          </a:xfrm>
          <a:prstGeom prst="rect">
            <a:avLst/>
          </a:prstGeom>
          <a:solidFill>
            <a:schemeClr val="bg1">
              <a:lumMod val="9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Text"/>
              <a:cs typeface="Arial"/>
            </a:endParaRPr>
          </a:p>
        </p:txBody>
      </p:sp>
      <p:sp>
        <p:nvSpPr>
          <p:cNvPr id="3347" name="Rectangle 3346">
            <a:extLst>
              <a:ext uri="{FF2B5EF4-FFF2-40B4-BE49-F238E27FC236}">
                <a16:creationId xmlns:a16="http://schemas.microsoft.com/office/drawing/2014/main" id="{875B99CE-631D-A014-1088-74CA3E0B84BE}"/>
              </a:ext>
            </a:extLst>
          </p:cNvPr>
          <p:cNvSpPr/>
          <p:nvPr/>
        </p:nvSpPr>
        <p:spPr>
          <a:xfrm>
            <a:off x="880058" y="1664247"/>
            <a:ext cx="2371877" cy="3673312"/>
          </a:xfrm>
          <a:prstGeom prst="rect">
            <a:avLst/>
          </a:prstGeom>
          <a:solidFill>
            <a:schemeClr val="bg1">
              <a:lumMod val="9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Text"/>
              <a:cs typeface="Arial"/>
            </a:endParaRPr>
          </a:p>
        </p:txBody>
      </p:sp>
      <p:sp>
        <p:nvSpPr>
          <p:cNvPr id="3" name="Title 2">
            <a:extLst>
              <a:ext uri="{FF2B5EF4-FFF2-40B4-BE49-F238E27FC236}">
                <a16:creationId xmlns:a16="http://schemas.microsoft.com/office/drawing/2014/main" id="{E19D8D1C-BD6F-46EC-A921-18D75C083522}"/>
              </a:ext>
            </a:extLst>
          </p:cNvPr>
          <p:cNvSpPr>
            <a:spLocks noGrp="1"/>
          </p:cNvSpPr>
          <p:nvPr>
            <p:ph type="title"/>
          </p:nvPr>
        </p:nvSpPr>
        <p:spPr>
          <a:xfrm>
            <a:off x="874048" y="185165"/>
            <a:ext cx="9867434" cy="1024818"/>
          </a:xfrm>
        </p:spPr>
        <p:txBody>
          <a:bodyPr>
            <a:normAutofit/>
          </a:bodyPr>
          <a:lstStyle/>
          <a:p>
            <a:r>
              <a:rPr lang="en-US" sz="3600"/>
              <a:t>Evolving Heterogeneity</a:t>
            </a:r>
          </a:p>
        </p:txBody>
      </p:sp>
      <p:cxnSp>
        <p:nvCxnSpPr>
          <p:cNvPr id="8" name="Straight Connector 7">
            <a:extLst>
              <a:ext uri="{FF2B5EF4-FFF2-40B4-BE49-F238E27FC236}">
                <a16:creationId xmlns:a16="http://schemas.microsoft.com/office/drawing/2014/main" id="{3F64755C-A403-4A22-91A1-86C85C2CD2EF}"/>
              </a:ext>
            </a:extLst>
          </p:cNvPr>
          <p:cNvCxnSpPr>
            <a:cxnSpLocks/>
          </p:cNvCxnSpPr>
          <p:nvPr/>
        </p:nvCxnSpPr>
        <p:spPr>
          <a:xfrm>
            <a:off x="429695" y="475401"/>
            <a:ext cx="1133261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56F84D5F-8D8B-C720-8D4C-0CC18A048A59}"/>
              </a:ext>
            </a:extLst>
          </p:cNvPr>
          <p:cNvSpPr txBox="1"/>
          <p:nvPr/>
        </p:nvSpPr>
        <p:spPr>
          <a:xfrm>
            <a:off x="874048" y="1815698"/>
            <a:ext cx="2381928" cy="3231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68B5"/>
                </a:solidFill>
                <a:effectLst/>
                <a:uLnTx/>
                <a:uFillTx/>
                <a:latin typeface="IntelOne Display HE Bold" panose="020B0803020203020204" pitchFamily="34" charset="-79"/>
                <a:cs typeface="IntelOne Display HE Bold" panose="020B0803020203020204" pitchFamily="34" charset="-79"/>
              </a:rPr>
              <a:t>CPU Only Rack</a:t>
            </a:r>
            <a:endParaRPr kumimoji="0" lang="en-US" sz="1500" b="0" i="0" u="none" strike="noStrike" kern="1200" cap="none" spc="0" normalizeH="0" baseline="0" noProof="0">
              <a:ln>
                <a:noFill/>
              </a:ln>
              <a:solidFill>
                <a:srgbClr val="000000"/>
              </a:solidFill>
              <a:effectLst/>
              <a:uLnTx/>
              <a:uFillTx/>
              <a:latin typeface="IntelOne Display HE Bold" panose="020B0803020203020204" pitchFamily="34" charset="-79"/>
              <a:cs typeface="IntelOne Display HE Bold" panose="020B0803020203020204" pitchFamily="34" charset="-79"/>
            </a:endParaRPr>
          </a:p>
        </p:txBody>
      </p:sp>
      <p:sp>
        <p:nvSpPr>
          <p:cNvPr id="3049" name="TextBox 3048">
            <a:extLst>
              <a:ext uri="{FF2B5EF4-FFF2-40B4-BE49-F238E27FC236}">
                <a16:creationId xmlns:a16="http://schemas.microsoft.com/office/drawing/2014/main" id="{2E1F6947-9D39-E863-C4CE-6D4B668EE6B9}"/>
              </a:ext>
            </a:extLst>
          </p:cNvPr>
          <p:cNvSpPr txBox="1"/>
          <p:nvPr/>
        </p:nvSpPr>
        <p:spPr>
          <a:xfrm>
            <a:off x="3660221" y="1799784"/>
            <a:ext cx="2880811" cy="323165"/>
          </a:xfrm>
          <a:prstGeom prst="rect">
            <a:avLst/>
          </a:prstGeom>
          <a:no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68B5"/>
                </a:solidFill>
                <a:effectLst/>
                <a:uLnTx/>
                <a:uFillTx/>
                <a:latin typeface="IntelOne Display HE Bold" panose="020B0803020203020204" pitchFamily="34" charset="-79"/>
                <a:cs typeface="IntelOne Display HE Bold" panose="020B0803020203020204" pitchFamily="34" charset="-79"/>
              </a:rPr>
              <a:t>CPU Rack + CPU/</a:t>
            </a:r>
            <a:r>
              <a:rPr kumimoji="0" lang="en-US" sz="1500" b="0" i="0" u="none" strike="noStrike" kern="1200" cap="none" spc="0" normalizeH="0" baseline="0" noProof="0">
                <a:ln>
                  <a:noFill/>
                </a:ln>
                <a:solidFill>
                  <a:srgbClr val="EDB200"/>
                </a:solidFill>
                <a:effectLst/>
                <a:uLnTx/>
                <a:uFillTx/>
                <a:latin typeface="IntelOne Display HE Bold" panose="020B0803020203020204" pitchFamily="34" charset="-79"/>
                <a:cs typeface="IntelOne Display HE Bold" panose="020B0803020203020204" pitchFamily="34" charset="-79"/>
              </a:rPr>
              <a:t>GPU Rack</a:t>
            </a:r>
          </a:p>
        </p:txBody>
      </p:sp>
      <p:sp>
        <p:nvSpPr>
          <p:cNvPr id="3128" name="TextBox 3127">
            <a:extLst>
              <a:ext uri="{FF2B5EF4-FFF2-40B4-BE49-F238E27FC236}">
                <a16:creationId xmlns:a16="http://schemas.microsoft.com/office/drawing/2014/main" id="{49F1EAB0-DD60-76B6-61C2-0E46F3EEAEAA}"/>
              </a:ext>
            </a:extLst>
          </p:cNvPr>
          <p:cNvSpPr txBox="1"/>
          <p:nvPr/>
        </p:nvSpPr>
        <p:spPr>
          <a:xfrm>
            <a:off x="7091694" y="1788366"/>
            <a:ext cx="3164228" cy="3231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68B5"/>
                </a:solidFill>
                <a:effectLst/>
                <a:uLnTx/>
                <a:uFillTx/>
                <a:latin typeface="IntelOne Display HE Bold" panose="020B0803020203020204" pitchFamily="34" charset="-79"/>
                <a:cs typeface="IntelOne Display HE Bold" panose="020B0803020203020204" pitchFamily="34" charset="-79"/>
              </a:rPr>
              <a:t>CPU Rack + </a:t>
            </a:r>
            <a:r>
              <a:rPr lang="en-US" sz="1500">
                <a:solidFill>
                  <a:srgbClr val="0068B5"/>
                </a:solidFill>
                <a:latin typeface="IntelOne Display HE Bold" panose="020B0803020203020204" pitchFamily="34" charset="-79"/>
                <a:cs typeface="IntelOne Display HE Bold" panose="020B0803020203020204" pitchFamily="34" charset="-79"/>
              </a:rPr>
              <a:t>CPU Rack</a:t>
            </a:r>
            <a:r>
              <a:rPr kumimoji="0" lang="en-US" sz="1500" b="0" i="0" u="none" strike="noStrike" kern="1200" cap="none" spc="0" normalizeH="0" baseline="0" noProof="0">
                <a:ln>
                  <a:noFill/>
                </a:ln>
                <a:solidFill>
                  <a:schemeClr val="accent1"/>
                </a:solidFill>
                <a:effectLst/>
                <a:uLnTx/>
                <a:uFillTx/>
                <a:latin typeface="IntelOne Display HE Bold" panose="020B0803020203020204" pitchFamily="34" charset="-79"/>
                <a:cs typeface="IntelOne Display HE Bold" panose="020B0803020203020204" pitchFamily="34" charset="-79"/>
              </a:rPr>
              <a:t>+</a:t>
            </a:r>
            <a:r>
              <a:rPr kumimoji="0" lang="en-US" sz="1500" b="0" i="0" u="none" strike="noStrike" kern="1200" cap="none" spc="0" normalizeH="0" baseline="0" noProof="0">
                <a:ln>
                  <a:noFill/>
                </a:ln>
                <a:solidFill>
                  <a:srgbClr val="EDB200"/>
                </a:solidFill>
                <a:effectLst/>
                <a:uLnTx/>
                <a:uFillTx/>
                <a:latin typeface="IntelOne Display HE Bold" panose="020B0803020203020204" pitchFamily="34" charset="-79"/>
                <a:cs typeface="IntelOne Display HE Bold" panose="020B0803020203020204" pitchFamily="34" charset="-79"/>
              </a:rPr>
              <a:t> </a:t>
            </a:r>
            <a:r>
              <a:rPr kumimoji="0" lang="en-US" sz="1500" b="0" i="0" u="none" strike="noStrike" kern="1200" cap="none" spc="0" normalizeH="0" baseline="0" noProof="0">
                <a:ln>
                  <a:noFill/>
                </a:ln>
                <a:solidFill>
                  <a:srgbClr val="000000"/>
                </a:solidFill>
                <a:effectLst/>
                <a:uLnTx/>
                <a:uFillTx/>
                <a:latin typeface="IntelOne Display HE Bold" panose="020B0803020203020204" pitchFamily="34" charset="-79"/>
                <a:cs typeface="IntelOne Display HE Bold" panose="020B0803020203020204" pitchFamily="34" charset="-79"/>
              </a:rPr>
              <a:t>Pools of:</a:t>
            </a:r>
          </a:p>
        </p:txBody>
      </p:sp>
      <p:sp>
        <p:nvSpPr>
          <p:cNvPr id="3276" name="TextBox 3275">
            <a:extLst>
              <a:ext uri="{FF2B5EF4-FFF2-40B4-BE49-F238E27FC236}">
                <a16:creationId xmlns:a16="http://schemas.microsoft.com/office/drawing/2014/main" id="{2E8E5A0E-8AC8-30E0-553C-AB61EF28BD9F}"/>
              </a:ext>
            </a:extLst>
          </p:cNvPr>
          <p:cNvSpPr txBox="1"/>
          <p:nvPr/>
        </p:nvSpPr>
        <p:spPr>
          <a:xfrm>
            <a:off x="10190791" y="2439267"/>
            <a:ext cx="957907" cy="1051442"/>
          </a:xfrm>
          <a:prstGeom prst="rect">
            <a:avLst/>
          </a:prstGeom>
          <a:noFill/>
        </p:spPr>
        <p:txBody>
          <a:bodyPr wrap="square" rIns="0">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68B5"/>
                </a:solidFill>
                <a:effectLst/>
                <a:uLnTx/>
                <a:uFillTx/>
                <a:latin typeface="IntelOne Display HE Bold" panose="020B0803020203020204" pitchFamily="34" charset="-79"/>
                <a:cs typeface="IntelOne Display HE Bold" panose="020B0803020203020204" pitchFamily="34" charset="-79"/>
              </a:rPr>
              <a:t>CPU</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2">
                    <a:lumMod val="65000"/>
                  </a:schemeClr>
                </a:solidFill>
                <a:effectLst/>
                <a:uLnTx/>
                <a:uFillTx/>
                <a:latin typeface="IntelOne Display HE Bold" panose="020B0803020203020204" pitchFamily="34" charset="-79"/>
                <a:cs typeface="IntelOne Display HE Bold" panose="020B0803020203020204" pitchFamily="34" charset="-79"/>
              </a:rPr>
              <a:t>GPU 2</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00" b="0" i="0" u="none" strike="noStrike" kern="1200" cap="none" spc="0" normalizeH="0" baseline="0" noProof="0">
                <a:ln>
                  <a:noFill/>
                </a:ln>
                <a:solidFill>
                  <a:srgbClr val="E96115"/>
                </a:solidFill>
                <a:effectLst/>
                <a:uLnTx/>
                <a:uFillTx/>
                <a:latin typeface="IntelOne Display HE Bold" panose="020B0803020203020204" pitchFamily="34" charset="-79"/>
                <a:cs typeface="IntelOne Display HE Bold" panose="020B0803020203020204" pitchFamily="34" charset="-79"/>
              </a:rPr>
              <a:t>AI Accel</a:t>
            </a:r>
            <a:br>
              <a:rPr kumimoji="0" lang="en-US" sz="1100" b="0" i="0" u="none" strike="noStrike" kern="1200" cap="none" spc="0" normalizeH="0" baseline="0" noProof="0">
                <a:ln>
                  <a:noFill/>
                </a:ln>
                <a:solidFill>
                  <a:srgbClr val="0068B5"/>
                </a:solidFill>
                <a:effectLst/>
                <a:uLnTx/>
                <a:uFillTx/>
                <a:latin typeface="IntelOne Display HE Bold" panose="020B0803020203020204" pitchFamily="34" charset="-79"/>
                <a:cs typeface="IntelOne Display HE Bold" panose="020B0803020203020204" pitchFamily="34" charset="-79"/>
              </a:rPr>
            </a:br>
            <a:r>
              <a:rPr kumimoji="0" lang="en-US" sz="1100" b="0" i="0" u="none" strike="noStrike" kern="1200" cap="none" spc="0" normalizeH="0" baseline="0" noProof="0">
                <a:ln>
                  <a:noFill/>
                </a:ln>
                <a:solidFill>
                  <a:srgbClr val="8BAE46"/>
                </a:solidFill>
                <a:effectLst/>
                <a:uLnTx/>
                <a:uFillTx/>
                <a:latin typeface="IntelOne Display HE Bold" panose="020B0803020203020204" pitchFamily="34" charset="-79"/>
                <a:cs typeface="IntelOne Display HE Bold" panose="020B0803020203020204" pitchFamily="34" charset="-79"/>
              </a:rPr>
              <a:t>FPGA</a:t>
            </a:r>
            <a:br>
              <a:rPr kumimoji="0" lang="en-US" sz="1100" b="0" i="0" u="none" strike="noStrike" kern="1200" cap="none" spc="0" normalizeH="0" baseline="0" noProof="0">
                <a:ln>
                  <a:noFill/>
                </a:ln>
                <a:solidFill>
                  <a:srgbClr val="0068B5"/>
                </a:solidFill>
                <a:effectLst/>
                <a:uLnTx/>
                <a:uFillTx/>
                <a:latin typeface="IntelOne Display HE Bold" panose="020B0803020203020204" pitchFamily="34" charset="-79"/>
                <a:cs typeface="IntelOne Display HE Bold" panose="020B0803020203020204" pitchFamily="34" charset="-79"/>
              </a:rPr>
            </a:br>
            <a:r>
              <a:rPr kumimoji="0" lang="en-US" sz="1100" b="0" i="0" u="none" strike="noStrike" kern="1200" cap="none" spc="0" normalizeH="0" baseline="0" noProof="0">
                <a:ln>
                  <a:noFill/>
                </a:ln>
                <a:solidFill>
                  <a:srgbClr val="8F5DA2"/>
                </a:solidFill>
                <a:effectLst/>
                <a:uLnTx/>
                <a:uFillTx/>
                <a:latin typeface="IntelOne Display HE Bold" panose="020B0803020203020204" pitchFamily="34" charset="-79"/>
                <a:cs typeface="IntelOne Display HE Bold" panose="020B0803020203020204" pitchFamily="34" charset="-79"/>
              </a:rPr>
              <a:t>Other Accel</a:t>
            </a:r>
            <a:endParaRPr kumimoji="0" lang="en-US" sz="1100" b="0" i="0" u="none" strike="noStrike" kern="1200" cap="none" spc="0" normalizeH="0" baseline="0" noProof="0">
              <a:ln>
                <a:noFill/>
              </a:ln>
              <a:solidFill>
                <a:srgbClr val="8F5DA2"/>
              </a:solidFill>
              <a:effectLst/>
              <a:uLnTx/>
              <a:uFillTx/>
              <a:latin typeface="IntelOne Text"/>
              <a:cs typeface="Arial"/>
            </a:endParaRPr>
          </a:p>
        </p:txBody>
      </p:sp>
      <p:sp>
        <p:nvSpPr>
          <p:cNvPr id="3279" name="TextBox 3278">
            <a:extLst>
              <a:ext uri="{FF2B5EF4-FFF2-40B4-BE49-F238E27FC236}">
                <a16:creationId xmlns:a16="http://schemas.microsoft.com/office/drawing/2014/main" id="{9B8BB701-85FA-D9F3-69F3-BC6745B74120}"/>
              </a:ext>
            </a:extLst>
          </p:cNvPr>
          <p:cNvSpPr txBox="1"/>
          <p:nvPr/>
        </p:nvSpPr>
        <p:spPr>
          <a:xfrm flipH="1">
            <a:off x="3774820" y="3865573"/>
            <a:ext cx="2579084" cy="1265603"/>
          </a:xfrm>
          <a:prstGeom prst="rect">
            <a:avLst/>
          </a:prstGeom>
          <a:noFill/>
        </p:spPr>
        <p:txBody>
          <a:bodyPr wrap="square" r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500" b="0" i="0" u="none" strike="noStrike" kern="1200" cap="none" spc="0" normalizeH="0" baseline="0" noProof="0">
                <a:ln>
                  <a:noFill/>
                </a:ln>
                <a:solidFill>
                  <a:srgbClr val="000000"/>
                </a:solidFill>
                <a:effectLst/>
                <a:uLnTx/>
                <a:uFillTx/>
                <a:latin typeface="IntelOne Text"/>
                <a:cs typeface="Arial"/>
              </a:rPr>
              <a:t>Accelerated, but</a:t>
            </a:r>
          </a:p>
          <a:p>
            <a:pPr marL="182880" marR="0" lvl="0" indent="-182880" algn="l" defTabSz="914400" rtl="0" eaLnBrk="1" fontAlgn="auto" latinLnBrk="0" hangingPunct="1">
              <a:lnSpc>
                <a:spcPct val="85000"/>
              </a:lnSpc>
              <a:spcBef>
                <a:spcPts val="0"/>
              </a:spcBef>
              <a:spcAft>
                <a:spcPts val="600"/>
              </a:spcAft>
              <a:buClr>
                <a:srgbClr val="000000">
                  <a:lumMod val="50000"/>
                  <a:lumOff val="50000"/>
                </a:srgbClr>
              </a:buClr>
              <a:buSzTx/>
              <a:buFont typeface="Wingdings" panose="05000000000000000000" pitchFamily="2" charset="2"/>
              <a:buChar char="§"/>
              <a:tabLst/>
              <a:defRPr/>
            </a:pPr>
            <a:r>
              <a:rPr kumimoji="0" lang="en-US" sz="1500" b="0" i="0" u="none" strike="noStrike" kern="1200" cap="none" spc="0" normalizeH="0" baseline="0" noProof="0">
                <a:ln>
                  <a:noFill/>
                </a:ln>
                <a:solidFill>
                  <a:srgbClr val="000000"/>
                </a:solidFill>
                <a:effectLst/>
                <a:uLnTx/>
                <a:uFillTx/>
                <a:latin typeface="IntelOne Text"/>
                <a:cs typeface="Arial"/>
              </a:rPr>
              <a:t>Fixed ratio of CPU &amp; GPU</a:t>
            </a:r>
          </a:p>
          <a:p>
            <a:pPr marL="182880" marR="0" lvl="0" indent="-182880" algn="l" defTabSz="914400" rtl="0" eaLnBrk="1" fontAlgn="auto" latinLnBrk="0" hangingPunct="1">
              <a:lnSpc>
                <a:spcPct val="85000"/>
              </a:lnSpc>
              <a:spcBef>
                <a:spcPts val="0"/>
              </a:spcBef>
              <a:spcAft>
                <a:spcPts val="600"/>
              </a:spcAft>
              <a:buClr>
                <a:srgbClr val="000000">
                  <a:lumMod val="50000"/>
                  <a:lumOff val="50000"/>
                </a:srgbClr>
              </a:buClr>
              <a:buSzTx/>
              <a:buFont typeface="Wingdings" panose="05000000000000000000" pitchFamily="2" charset="2"/>
              <a:buChar char="§"/>
              <a:tabLst/>
              <a:defRPr/>
            </a:pPr>
            <a:r>
              <a:rPr kumimoji="0" lang="en-US" sz="1500" b="0" i="0" u="none" strike="noStrike" kern="1200" cap="none" spc="0" normalizeH="0" baseline="0" noProof="0">
                <a:ln>
                  <a:noFill/>
                </a:ln>
                <a:solidFill>
                  <a:srgbClr val="000000"/>
                </a:solidFill>
                <a:effectLst/>
                <a:uLnTx/>
                <a:uFillTx/>
                <a:latin typeface="IntelOne Text"/>
                <a:cs typeface="Arial"/>
              </a:rPr>
              <a:t>Accelerated resource may be constrained by </a:t>
            </a:r>
            <a:br>
              <a:rPr kumimoji="0" lang="en-US" sz="1500" b="0" i="0" u="none" strike="noStrike" kern="1200" cap="none" spc="0" normalizeH="0" baseline="0" noProof="0">
                <a:ln>
                  <a:noFill/>
                </a:ln>
                <a:solidFill>
                  <a:srgbClr val="000000"/>
                </a:solidFill>
                <a:effectLst/>
                <a:uLnTx/>
                <a:uFillTx/>
                <a:latin typeface="IntelOne Text"/>
                <a:cs typeface="Arial"/>
              </a:rPr>
            </a:br>
            <a:r>
              <a:rPr kumimoji="0" lang="en-US" sz="1500" b="0" i="0" u="none" strike="noStrike" kern="1200" cap="none" spc="0" normalizeH="0" baseline="0" noProof="0">
                <a:ln>
                  <a:noFill/>
                </a:ln>
                <a:solidFill>
                  <a:srgbClr val="000000"/>
                </a:solidFill>
                <a:effectLst/>
                <a:uLnTx/>
                <a:uFillTx/>
                <a:latin typeface="IntelOne Text"/>
                <a:cs typeface="Arial"/>
              </a:rPr>
              <a:t>datacenter design</a:t>
            </a:r>
          </a:p>
        </p:txBody>
      </p:sp>
      <p:sp>
        <p:nvSpPr>
          <p:cNvPr id="3280" name="TextBox 3279">
            <a:extLst>
              <a:ext uri="{FF2B5EF4-FFF2-40B4-BE49-F238E27FC236}">
                <a16:creationId xmlns:a16="http://schemas.microsoft.com/office/drawing/2014/main" id="{B633D0CF-490E-30D9-C793-43D1DB505FBC}"/>
              </a:ext>
            </a:extLst>
          </p:cNvPr>
          <p:cNvSpPr txBox="1"/>
          <p:nvPr/>
        </p:nvSpPr>
        <p:spPr>
          <a:xfrm flipH="1">
            <a:off x="7091694" y="3865573"/>
            <a:ext cx="404492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IntelOne Text"/>
                <a:cs typeface="Arial"/>
              </a:rPr>
              <a:t>Dynamically access pools of optimal accelerator that can include CPU, GPU, AI Accelerator, FPGA, and Other Specialty Accelerators</a:t>
            </a:r>
          </a:p>
        </p:txBody>
      </p:sp>
      <p:sp>
        <p:nvSpPr>
          <p:cNvPr id="3281" name="TextBox 3280">
            <a:extLst>
              <a:ext uri="{FF2B5EF4-FFF2-40B4-BE49-F238E27FC236}">
                <a16:creationId xmlns:a16="http://schemas.microsoft.com/office/drawing/2014/main" id="{5C94A7B2-CDA3-EF1F-0D8E-29627C35EA23}"/>
              </a:ext>
            </a:extLst>
          </p:cNvPr>
          <p:cNvSpPr txBox="1"/>
          <p:nvPr/>
        </p:nvSpPr>
        <p:spPr>
          <a:xfrm flipH="1">
            <a:off x="994963" y="3865573"/>
            <a:ext cx="195636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IntelOne Text"/>
                <a:cs typeface="Arial"/>
              </a:rPr>
              <a:t>A traditional general-purpose AI/HPC rack or cluster system</a:t>
            </a:r>
          </a:p>
        </p:txBody>
      </p:sp>
      <p:pic>
        <p:nvPicPr>
          <p:cNvPr id="4" name="Graphic 3">
            <a:extLst>
              <a:ext uri="{FF2B5EF4-FFF2-40B4-BE49-F238E27FC236}">
                <a16:creationId xmlns:a16="http://schemas.microsoft.com/office/drawing/2014/main" id="{50B9C061-085C-44DB-0A07-989878BFFF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6058" y="2207814"/>
            <a:ext cx="957907" cy="1387014"/>
          </a:xfrm>
          <a:prstGeom prst="rect">
            <a:avLst/>
          </a:prstGeom>
        </p:spPr>
      </p:pic>
      <p:grpSp>
        <p:nvGrpSpPr>
          <p:cNvPr id="3067" name="Graphic 5">
            <a:extLst>
              <a:ext uri="{FF2B5EF4-FFF2-40B4-BE49-F238E27FC236}">
                <a16:creationId xmlns:a16="http://schemas.microsoft.com/office/drawing/2014/main" id="{B0C28A30-5408-7672-235F-79C8E38F1C23}"/>
              </a:ext>
            </a:extLst>
          </p:cNvPr>
          <p:cNvGrpSpPr/>
          <p:nvPr/>
        </p:nvGrpSpPr>
        <p:grpSpPr>
          <a:xfrm>
            <a:off x="4093453" y="2207785"/>
            <a:ext cx="957386" cy="1387692"/>
            <a:chOff x="4093453" y="2207785"/>
            <a:chExt cx="957386" cy="1387692"/>
          </a:xfrm>
        </p:grpSpPr>
        <p:sp>
          <p:nvSpPr>
            <p:cNvPr id="3068" name="Freeform: Shape 3067">
              <a:extLst>
                <a:ext uri="{FF2B5EF4-FFF2-40B4-BE49-F238E27FC236}">
                  <a16:creationId xmlns:a16="http://schemas.microsoft.com/office/drawing/2014/main" id="{202B0DE0-134C-78CF-A5FE-BBF45E42794D}"/>
                </a:ext>
              </a:extLst>
            </p:cNvPr>
            <p:cNvSpPr/>
            <p:nvPr/>
          </p:nvSpPr>
          <p:spPr>
            <a:xfrm>
              <a:off x="4108753" y="2976872"/>
              <a:ext cx="926785" cy="455718"/>
            </a:xfrm>
            <a:custGeom>
              <a:avLst/>
              <a:gdLst>
                <a:gd name="connsiteX0" fmla="*/ 926785 w 926785"/>
                <a:gd name="connsiteY0" fmla="*/ 232669 h 455718"/>
                <a:gd name="connsiteX1" fmla="*/ 454637 w 926785"/>
                <a:gd name="connsiteY1" fmla="*/ 1255 h 455718"/>
                <a:gd name="connsiteX2" fmla="*/ 438643 w 926785"/>
                <a:gd name="connsiteY2" fmla="*/ 2599 h 455718"/>
                <a:gd name="connsiteX3" fmla="*/ 15994 w 926785"/>
                <a:gd name="connsiteY3" fmla="*/ 209870 h 455718"/>
                <a:gd name="connsiteX4" fmla="*/ 0 w 926785"/>
                <a:gd name="connsiteY4" fmla="*/ 224347 h 455718"/>
                <a:gd name="connsiteX5" fmla="*/ 472148 w 926785"/>
                <a:gd name="connsiteY5" fmla="*/ 455719 h 455718"/>
                <a:gd name="connsiteX6" fmla="*/ 487405 w 926785"/>
                <a:gd name="connsiteY6" fmla="*/ 441242 h 455718"/>
                <a:gd name="connsiteX7" fmla="*/ 910791 w 926785"/>
                <a:gd name="connsiteY7" fmla="*/ 233970 h 455718"/>
                <a:gd name="connsiteX8" fmla="*/ 926785 w 926785"/>
                <a:gd name="connsiteY8" fmla="*/ 232669 h 4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785" h="455718">
                  <a:moveTo>
                    <a:pt x="926785" y="232669"/>
                  </a:moveTo>
                  <a:lnTo>
                    <a:pt x="454637" y="1255"/>
                  </a:lnTo>
                  <a:cubicBezTo>
                    <a:pt x="448829" y="-1086"/>
                    <a:pt x="444451" y="128"/>
                    <a:pt x="438643" y="2599"/>
                  </a:cubicBezTo>
                  <a:lnTo>
                    <a:pt x="15994" y="209870"/>
                  </a:lnTo>
                  <a:cubicBezTo>
                    <a:pt x="8712" y="213901"/>
                    <a:pt x="4334" y="218019"/>
                    <a:pt x="0" y="224347"/>
                  </a:cubicBezTo>
                  <a:lnTo>
                    <a:pt x="472148" y="455719"/>
                  </a:lnTo>
                  <a:cubicBezTo>
                    <a:pt x="476526" y="449347"/>
                    <a:pt x="480860" y="445273"/>
                    <a:pt x="487405" y="441242"/>
                  </a:cubicBezTo>
                  <a:lnTo>
                    <a:pt x="910791" y="233970"/>
                  </a:lnTo>
                  <a:cubicBezTo>
                    <a:pt x="915862" y="231499"/>
                    <a:pt x="920977" y="230242"/>
                    <a:pt x="926785" y="232669"/>
                  </a:cubicBezTo>
                  <a:close/>
                </a:path>
              </a:pathLst>
            </a:custGeom>
            <a:solidFill>
              <a:srgbClr val="00C7FF"/>
            </a:solidFill>
            <a:ln w="4316" cap="flat">
              <a:noFill/>
              <a:prstDash val="solid"/>
              <a:miter/>
            </a:ln>
          </p:spPr>
          <p:txBody>
            <a:bodyPr rtlCol="0" anchor="ctr"/>
            <a:lstStyle/>
            <a:p>
              <a:endParaRPr lang="en-US"/>
            </a:p>
          </p:txBody>
        </p:sp>
        <p:sp>
          <p:nvSpPr>
            <p:cNvPr id="3069" name="Freeform: Shape 3068">
              <a:extLst>
                <a:ext uri="{FF2B5EF4-FFF2-40B4-BE49-F238E27FC236}">
                  <a16:creationId xmlns:a16="http://schemas.microsoft.com/office/drawing/2014/main" id="{E8D75255-4D51-DCAA-A6E3-C919AF762369}"/>
                </a:ext>
              </a:extLst>
            </p:cNvPr>
            <p:cNvSpPr/>
            <p:nvPr/>
          </p:nvSpPr>
          <p:spPr>
            <a:xfrm>
              <a:off x="4099997" y="2969616"/>
              <a:ext cx="943819" cy="470212"/>
            </a:xfrm>
            <a:custGeom>
              <a:avLst/>
              <a:gdLst>
                <a:gd name="connsiteX0" fmla="*/ 21109 w 943819"/>
                <a:gd name="connsiteY0" fmla="*/ 229219 h 470212"/>
                <a:gd name="connsiteX1" fmla="*/ 477956 w 943819"/>
                <a:gd name="connsiteY1" fmla="*/ 453265 h 470212"/>
                <a:gd name="connsiteX2" fmla="*/ 491783 w 943819"/>
                <a:gd name="connsiteY2" fmla="*/ 442342 h 470212"/>
                <a:gd name="connsiteX3" fmla="*/ 911528 w 943819"/>
                <a:gd name="connsiteY3" fmla="*/ 236630 h 470212"/>
                <a:gd name="connsiteX4" fmla="*/ 459058 w 943819"/>
                <a:gd name="connsiteY4" fmla="*/ 14795 h 470212"/>
                <a:gd name="connsiteX5" fmla="*/ 451039 w 943819"/>
                <a:gd name="connsiteY5" fmla="*/ 16355 h 470212"/>
                <a:gd name="connsiteX6" fmla="*/ 29127 w 943819"/>
                <a:gd name="connsiteY6" fmla="*/ 223367 h 470212"/>
                <a:gd name="connsiteX7" fmla="*/ 21109 w 943819"/>
                <a:gd name="connsiteY7" fmla="*/ 229219 h 470212"/>
                <a:gd name="connsiteX8" fmla="*/ 21109 w 943819"/>
                <a:gd name="connsiteY8" fmla="*/ 229219 h 470212"/>
                <a:gd name="connsiteX9" fmla="*/ 480860 w 943819"/>
                <a:gd name="connsiteY9" fmla="*/ 470212 h 470212"/>
                <a:gd name="connsiteX10" fmla="*/ 476483 w 943819"/>
                <a:gd name="connsiteY10" fmla="*/ 469215 h 470212"/>
                <a:gd name="connsiteX11" fmla="*/ 4378 w 943819"/>
                <a:gd name="connsiteY11" fmla="*/ 237887 h 470212"/>
                <a:gd name="connsiteX12" fmla="*/ 0 w 943819"/>
                <a:gd name="connsiteY12" fmla="*/ 233380 h 470212"/>
                <a:gd name="connsiteX13" fmla="*/ 1474 w 943819"/>
                <a:gd name="connsiteY13" fmla="*/ 227745 h 470212"/>
                <a:gd name="connsiteX14" fmla="*/ 20372 w 943819"/>
                <a:gd name="connsiteY14" fmla="*/ 211014 h 470212"/>
                <a:gd name="connsiteX15" fmla="*/ 443021 w 943819"/>
                <a:gd name="connsiteY15" fmla="*/ 3569 h 470212"/>
                <a:gd name="connsiteX16" fmla="*/ 467034 w 943819"/>
                <a:gd name="connsiteY16" fmla="*/ 1965 h 470212"/>
                <a:gd name="connsiteX17" fmla="*/ 939875 w 943819"/>
                <a:gd name="connsiteY17" fmla="*/ 233640 h 470212"/>
                <a:gd name="connsiteX18" fmla="*/ 942779 w 943819"/>
                <a:gd name="connsiteY18" fmla="*/ 243262 h 470212"/>
                <a:gd name="connsiteX19" fmla="*/ 931856 w 943819"/>
                <a:gd name="connsiteY19" fmla="*/ 246469 h 470212"/>
                <a:gd name="connsiteX20" fmla="*/ 923144 w 943819"/>
                <a:gd name="connsiteY20" fmla="*/ 247640 h 470212"/>
                <a:gd name="connsiteX21" fmla="*/ 500495 w 943819"/>
                <a:gd name="connsiteY21" fmla="*/ 454782 h 470212"/>
                <a:gd name="connsiteX22" fmla="*/ 488142 w 943819"/>
                <a:gd name="connsiteY22" fmla="*/ 466745 h 470212"/>
                <a:gd name="connsiteX23" fmla="*/ 480860 w 943819"/>
                <a:gd name="connsiteY23" fmla="*/ 470212 h 47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3819" h="470212">
                  <a:moveTo>
                    <a:pt x="21109" y="229219"/>
                  </a:moveTo>
                  <a:lnTo>
                    <a:pt x="477956" y="453265"/>
                  </a:lnTo>
                  <a:cubicBezTo>
                    <a:pt x="481597" y="449190"/>
                    <a:pt x="485975" y="445723"/>
                    <a:pt x="491783" y="442342"/>
                  </a:cubicBezTo>
                  <a:lnTo>
                    <a:pt x="911528" y="236630"/>
                  </a:lnTo>
                  <a:lnTo>
                    <a:pt x="459058" y="14795"/>
                  </a:lnTo>
                  <a:cubicBezTo>
                    <a:pt x="457584" y="14231"/>
                    <a:pt x="456154" y="14101"/>
                    <a:pt x="451039" y="16355"/>
                  </a:cubicBezTo>
                  <a:lnTo>
                    <a:pt x="29127" y="223367"/>
                  </a:lnTo>
                  <a:cubicBezTo>
                    <a:pt x="26223" y="225144"/>
                    <a:pt x="23319" y="226878"/>
                    <a:pt x="21109" y="229219"/>
                  </a:cubicBezTo>
                  <a:lnTo>
                    <a:pt x="21109" y="229219"/>
                  </a:lnTo>
                  <a:close/>
                  <a:moveTo>
                    <a:pt x="480860" y="470212"/>
                  </a:moveTo>
                  <a:cubicBezTo>
                    <a:pt x="479387" y="470212"/>
                    <a:pt x="477956" y="469865"/>
                    <a:pt x="476483" y="469215"/>
                  </a:cubicBezTo>
                  <a:lnTo>
                    <a:pt x="4378" y="237887"/>
                  </a:lnTo>
                  <a:cubicBezTo>
                    <a:pt x="2211" y="236890"/>
                    <a:pt x="737" y="235287"/>
                    <a:pt x="0" y="233380"/>
                  </a:cubicBezTo>
                  <a:cubicBezTo>
                    <a:pt x="0" y="231472"/>
                    <a:pt x="0" y="229479"/>
                    <a:pt x="1474" y="227745"/>
                  </a:cubicBezTo>
                  <a:cubicBezTo>
                    <a:pt x="5851" y="221026"/>
                    <a:pt x="10923" y="215869"/>
                    <a:pt x="20372" y="211014"/>
                  </a:cubicBezTo>
                  <a:lnTo>
                    <a:pt x="443021" y="3569"/>
                  </a:lnTo>
                  <a:cubicBezTo>
                    <a:pt x="450303" y="405"/>
                    <a:pt x="457584" y="-1763"/>
                    <a:pt x="467034" y="1965"/>
                  </a:cubicBezTo>
                  <a:lnTo>
                    <a:pt x="939875" y="233640"/>
                  </a:lnTo>
                  <a:cubicBezTo>
                    <a:pt x="943516" y="235547"/>
                    <a:pt x="944990" y="239838"/>
                    <a:pt x="942779" y="243262"/>
                  </a:cubicBezTo>
                  <a:cubicBezTo>
                    <a:pt x="940569" y="246730"/>
                    <a:pt x="936234" y="248073"/>
                    <a:pt x="931856" y="246469"/>
                  </a:cubicBezTo>
                  <a:cubicBezTo>
                    <a:pt x="929689" y="245559"/>
                    <a:pt x="928216" y="245473"/>
                    <a:pt x="923144" y="247640"/>
                  </a:cubicBezTo>
                  <a:lnTo>
                    <a:pt x="500495" y="454782"/>
                  </a:lnTo>
                  <a:cubicBezTo>
                    <a:pt x="495424" y="457686"/>
                    <a:pt x="491783" y="460633"/>
                    <a:pt x="488142" y="466745"/>
                  </a:cubicBezTo>
                  <a:cubicBezTo>
                    <a:pt x="485975" y="468955"/>
                    <a:pt x="483764" y="470212"/>
                    <a:pt x="480860" y="470212"/>
                  </a:cubicBezTo>
                  <a:close/>
                </a:path>
              </a:pathLst>
            </a:custGeom>
            <a:solidFill>
              <a:srgbClr val="0068B8"/>
            </a:solidFill>
            <a:ln w="4316" cap="flat">
              <a:noFill/>
              <a:prstDash val="solid"/>
              <a:miter/>
            </a:ln>
          </p:spPr>
          <p:txBody>
            <a:bodyPr rtlCol="0" anchor="ctr"/>
            <a:lstStyle/>
            <a:p>
              <a:endParaRPr lang="en-US"/>
            </a:p>
          </p:txBody>
        </p:sp>
        <p:sp>
          <p:nvSpPr>
            <p:cNvPr id="3070" name="Freeform: Shape 3069">
              <a:extLst>
                <a:ext uri="{FF2B5EF4-FFF2-40B4-BE49-F238E27FC236}">
                  <a16:creationId xmlns:a16="http://schemas.microsoft.com/office/drawing/2014/main" id="{213B2F1E-9044-485E-1B13-F83966B32AAC}"/>
                </a:ext>
              </a:extLst>
            </p:cNvPr>
            <p:cNvSpPr/>
            <p:nvPr/>
          </p:nvSpPr>
          <p:spPr>
            <a:xfrm>
              <a:off x="4573619" y="3208228"/>
              <a:ext cx="468463" cy="379963"/>
            </a:xfrm>
            <a:custGeom>
              <a:avLst/>
              <a:gdLst>
                <a:gd name="connsiteX0" fmla="*/ 468464 w 468463"/>
                <a:gd name="connsiteY0" fmla="*/ 13796 h 379963"/>
                <a:gd name="connsiteX1" fmla="*/ 461919 w 468463"/>
                <a:gd name="connsiteY1" fmla="*/ 1313 h 379963"/>
                <a:gd name="connsiteX2" fmla="*/ 445925 w 468463"/>
                <a:gd name="connsiteY2" fmla="*/ 2613 h 379963"/>
                <a:gd name="connsiteX3" fmla="*/ 22539 w 468463"/>
                <a:gd name="connsiteY3" fmla="*/ 209885 h 379963"/>
                <a:gd name="connsiteX4" fmla="*/ 7282 w 468463"/>
                <a:gd name="connsiteY4" fmla="*/ 224362 h 379963"/>
                <a:gd name="connsiteX5" fmla="*/ 7282 w 468463"/>
                <a:gd name="connsiteY5" fmla="*/ 224362 h 379963"/>
                <a:gd name="connsiteX6" fmla="*/ 0 w 468463"/>
                <a:gd name="connsiteY6" fmla="*/ 243520 h 379963"/>
                <a:gd name="connsiteX7" fmla="*/ 0 w 468463"/>
                <a:gd name="connsiteY7" fmla="*/ 366141 h 379963"/>
                <a:gd name="connsiteX8" fmla="*/ 7282 w 468463"/>
                <a:gd name="connsiteY8" fmla="*/ 378667 h 379963"/>
                <a:gd name="connsiteX9" fmla="*/ 22539 w 468463"/>
                <a:gd name="connsiteY9" fmla="*/ 377323 h 379963"/>
                <a:gd name="connsiteX10" fmla="*/ 445925 w 468463"/>
                <a:gd name="connsiteY10" fmla="*/ 170138 h 379963"/>
                <a:gd name="connsiteX11" fmla="*/ 468464 w 468463"/>
                <a:gd name="connsiteY11" fmla="*/ 136547 h 379963"/>
                <a:gd name="connsiteX12" fmla="*/ 468464 w 468463"/>
                <a:gd name="connsiteY12" fmla="*/ 13839 h 37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463" h="379963">
                  <a:moveTo>
                    <a:pt x="468464" y="13796"/>
                  </a:moveTo>
                  <a:cubicBezTo>
                    <a:pt x="468464" y="7598"/>
                    <a:pt x="466297" y="3307"/>
                    <a:pt x="461919" y="1313"/>
                  </a:cubicBezTo>
                  <a:cubicBezTo>
                    <a:pt x="457541" y="-724"/>
                    <a:pt x="451733" y="-464"/>
                    <a:pt x="445925" y="2613"/>
                  </a:cubicBezTo>
                  <a:lnTo>
                    <a:pt x="22539" y="209885"/>
                  </a:lnTo>
                  <a:cubicBezTo>
                    <a:pt x="16731" y="212962"/>
                    <a:pt x="10879" y="218294"/>
                    <a:pt x="7282" y="224362"/>
                  </a:cubicBezTo>
                  <a:lnTo>
                    <a:pt x="7282" y="224362"/>
                  </a:lnTo>
                  <a:cubicBezTo>
                    <a:pt x="2904" y="230473"/>
                    <a:pt x="0" y="237322"/>
                    <a:pt x="0" y="243520"/>
                  </a:cubicBezTo>
                  <a:lnTo>
                    <a:pt x="0" y="366141"/>
                  </a:lnTo>
                  <a:cubicBezTo>
                    <a:pt x="0" y="372339"/>
                    <a:pt x="2904" y="376630"/>
                    <a:pt x="7282" y="378667"/>
                  </a:cubicBezTo>
                  <a:cubicBezTo>
                    <a:pt x="10923" y="380704"/>
                    <a:pt x="16731" y="380401"/>
                    <a:pt x="22539" y="377323"/>
                  </a:cubicBezTo>
                  <a:lnTo>
                    <a:pt x="445925" y="170138"/>
                  </a:lnTo>
                  <a:cubicBezTo>
                    <a:pt x="458278" y="163897"/>
                    <a:pt x="468464" y="148900"/>
                    <a:pt x="468464" y="136547"/>
                  </a:cubicBezTo>
                  <a:lnTo>
                    <a:pt x="468464" y="13839"/>
                  </a:lnTo>
                  <a:close/>
                </a:path>
              </a:pathLst>
            </a:custGeom>
            <a:solidFill>
              <a:srgbClr val="FFFFFF"/>
            </a:solidFill>
            <a:ln w="4316" cap="flat">
              <a:noFill/>
              <a:prstDash val="solid"/>
              <a:miter/>
            </a:ln>
          </p:spPr>
          <p:txBody>
            <a:bodyPr rtlCol="0" anchor="ctr"/>
            <a:lstStyle/>
            <a:p>
              <a:endParaRPr lang="en-US"/>
            </a:p>
          </p:txBody>
        </p:sp>
        <p:sp>
          <p:nvSpPr>
            <p:cNvPr id="3071" name="Freeform: Shape 3070">
              <a:extLst>
                <a:ext uri="{FF2B5EF4-FFF2-40B4-BE49-F238E27FC236}">
                  <a16:creationId xmlns:a16="http://schemas.microsoft.com/office/drawing/2014/main" id="{9AA1B2F1-10E2-ED75-7554-BEFE723E230A}"/>
                </a:ext>
              </a:extLst>
            </p:cNvPr>
            <p:cNvSpPr/>
            <p:nvPr/>
          </p:nvSpPr>
          <p:spPr>
            <a:xfrm>
              <a:off x="4564864" y="3200973"/>
              <a:ext cx="485974" cy="394504"/>
            </a:xfrm>
            <a:custGeom>
              <a:avLst/>
              <a:gdLst>
                <a:gd name="connsiteX0" fmla="*/ 464866 w 485974"/>
                <a:gd name="connsiteY0" fmla="*/ 14506 h 394504"/>
                <a:gd name="connsiteX1" fmla="*/ 459058 w 485974"/>
                <a:gd name="connsiteY1" fmla="*/ 16153 h 394504"/>
                <a:gd name="connsiteX2" fmla="*/ 35672 w 485974"/>
                <a:gd name="connsiteY2" fmla="*/ 223425 h 394504"/>
                <a:gd name="connsiteX3" fmla="*/ 23319 w 485974"/>
                <a:gd name="connsiteY3" fmla="*/ 235215 h 394504"/>
                <a:gd name="connsiteX4" fmla="*/ 17511 w 485974"/>
                <a:gd name="connsiteY4" fmla="*/ 250732 h 394504"/>
                <a:gd name="connsiteX5" fmla="*/ 17511 w 485974"/>
                <a:gd name="connsiteY5" fmla="*/ 373353 h 394504"/>
                <a:gd name="connsiteX6" fmla="*/ 19678 w 485974"/>
                <a:gd name="connsiteY6" fmla="*/ 379594 h 394504"/>
                <a:gd name="connsiteX7" fmla="*/ 27697 w 485974"/>
                <a:gd name="connsiteY7" fmla="*/ 378294 h 394504"/>
                <a:gd name="connsiteX8" fmla="*/ 450346 w 485974"/>
                <a:gd name="connsiteY8" fmla="*/ 171022 h 394504"/>
                <a:gd name="connsiteX9" fmla="*/ 468551 w 485974"/>
                <a:gd name="connsiteY9" fmla="*/ 143715 h 394504"/>
                <a:gd name="connsiteX10" fmla="*/ 468551 w 485974"/>
                <a:gd name="connsiteY10" fmla="*/ 21008 h 394504"/>
                <a:gd name="connsiteX11" fmla="*/ 466383 w 485974"/>
                <a:gd name="connsiteY11" fmla="*/ 14810 h 394504"/>
                <a:gd name="connsiteX12" fmla="*/ 464910 w 485974"/>
                <a:gd name="connsiteY12" fmla="*/ 14463 h 394504"/>
                <a:gd name="connsiteX13" fmla="*/ 464910 w 485974"/>
                <a:gd name="connsiteY13" fmla="*/ 14463 h 394504"/>
                <a:gd name="connsiteX14" fmla="*/ 21845 w 485974"/>
                <a:gd name="connsiteY14" fmla="*/ 394505 h 394504"/>
                <a:gd name="connsiteX15" fmla="*/ 11660 w 485974"/>
                <a:gd name="connsiteY15" fmla="*/ 392208 h 394504"/>
                <a:gd name="connsiteX16" fmla="*/ 0 w 485974"/>
                <a:gd name="connsiteY16" fmla="*/ 373353 h 394504"/>
                <a:gd name="connsiteX17" fmla="*/ 0 w 485974"/>
                <a:gd name="connsiteY17" fmla="*/ 250732 h 394504"/>
                <a:gd name="connsiteX18" fmla="*/ 8019 w 485974"/>
                <a:gd name="connsiteY18" fmla="*/ 228020 h 394504"/>
                <a:gd name="connsiteX19" fmla="*/ 27654 w 485974"/>
                <a:gd name="connsiteY19" fmla="*/ 210856 h 394504"/>
                <a:gd name="connsiteX20" fmla="*/ 450303 w 485974"/>
                <a:gd name="connsiteY20" fmla="*/ 3584 h 394504"/>
                <a:gd name="connsiteX21" fmla="*/ 475052 w 485974"/>
                <a:gd name="connsiteY21" fmla="*/ 2283 h 394504"/>
                <a:gd name="connsiteX22" fmla="*/ 485975 w 485974"/>
                <a:gd name="connsiteY22" fmla="*/ 21051 h 394504"/>
                <a:gd name="connsiteX23" fmla="*/ 485975 w 485974"/>
                <a:gd name="connsiteY23" fmla="*/ 143759 h 394504"/>
                <a:gd name="connsiteX24" fmla="*/ 459058 w 485974"/>
                <a:gd name="connsiteY24" fmla="*/ 183592 h 394504"/>
                <a:gd name="connsiteX25" fmla="*/ 35672 w 485974"/>
                <a:gd name="connsiteY25" fmla="*/ 390864 h 394504"/>
                <a:gd name="connsiteX26" fmla="*/ 21845 w 485974"/>
                <a:gd name="connsiteY26" fmla="*/ 394505 h 39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5974" h="394504">
                  <a:moveTo>
                    <a:pt x="464866" y="14506"/>
                  </a:moveTo>
                  <a:cubicBezTo>
                    <a:pt x="463436" y="14506"/>
                    <a:pt x="461225" y="14983"/>
                    <a:pt x="459058" y="16153"/>
                  </a:cubicBezTo>
                  <a:lnTo>
                    <a:pt x="35672" y="223425"/>
                  </a:lnTo>
                  <a:cubicBezTo>
                    <a:pt x="31294" y="225723"/>
                    <a:pt x="26223" y="230014"/>
                    <a:pt x="23319" y="235215"/>
                  </a:cubicBezTo>
                  <a:cubicBezTo>
                    <a:pt x="19678" y="240416"/>
                    <a:pt x="17511" y="246094"/>
                    <a:pt x="17511" y="250732"/>
                  </a:cubicBezTo>
                  <a:lnTo>
                    <a:pt x="17511" y="373353"/>
                  </a:lnTo>
                  <a:cubicBezTo>
                    <a:pt x="17511" y="376517"/>
                    <a:pt x="18248" y="378858"/>
                    <a:pt x="19678" y="379594"/>
                  </a:cubicBezTo>
                  <a:cubicBezTo>
                    <a:pt x="21152" y="380201"/>
                    <a:pt x="23319" y="380158"/>
                    <a:pt x="27697" y="378294"/>
                  </a:cubicBezTo>
                  <a:lnTo>
                    <a:pt x="450346" y="171022"/>
                  </a:lnTo>
                  <a:cubicBezTo>
                    <a:pt x="459795" y="166124"/>
                    <a:pt x="468551" y="153424"/>
                    <a:pt x="468551" y="143715"/>
                  </a:cubicBezTo>
                  <a:lnTo>
                    <a:pt x="468551" y="21008"/>
                  </a:lnTo>
                  <a:cubicBezTo>
                    <a:pt x="468551" y="17280"/>
                    <a:pt x="467814" y="15373"/>
                    <a:pt x="466383" y="14810"/>
                  </a:cubicBezTo>
                  <a:cubicBezTo>
                    <a:pt x="465646" y="14550"/>
                    <a:pt x="465646" y="14463"/>
                    <a:pt x="464910" y="14463"/>
                  </a:cubicBezTo>
                  <a:lnTo>
                    <a:pt x="464910" y="14463"/>
                  </a:lnTo>
                  <a:close/>
                  <a:moveTo>
                    <a:pt x="21845" y="394505"/>
                  </a:moveTo>
                  <a:cubicBezTo>
                    <a:pt x="18205" y="394505"/>
                    <a:pt x="14564" y="393681"/>
                    <a:pt x="11660" y="392208"/>
                  </a:cubicBezTo>
                  <a:cubicBezTo>
                    <a:pt x="4378" y="388740"/>
                    <a:pt x="0" y="381892"/>
                    <a:pt x="0" y="373353"/>
                  </a:cubicBezTo>
                  <a:lnTo>
                    <a:pt x="0" y="250732"/>
                  </a:lnTo>
                  <a:cubicBezTo>
                    <a:pt x="0" y="243494"/>
                    <a:pt x="2904" y="235432"/>
                    <a:pt x="8019" y="228020"/>
                  </a:cubicBezTo>
                  <a:cubicBezTo>
                    <a:pt x="13133" y="220521"/>
                    <a:pt x="20415" y="214496"/>
                    <a:pt x="27654" y="210856"/>
                  </a:cubicBezTo>
                  <a:lnTo>
                    <a:pt x="450303" y="3584"/>
                  </a:lnTo>
                  <a:cubicBezTo>
                    <a:pt x="459015" y="-664"/>
                    <a:pt x="467770" y="-1184"/>
                    <a:pt x="475052" y="2283"/>
                  </a:cubicBezTo>
                  <a:cubicBezTo>
                    <a:pt x="481597" y="5664"/>
                    <a:pt x="485975" y="12513"/>
                    <a:pt x="485975" y="21051"/>
                  </a:cubicBezTo>
                  <a:lnTo>
                    <a:pt x="485975" y="143759"/>
                  </a:lnTo>
                  <a:cubicBezTo>
                    <a:pt x="485975" y="158626"/>
                    <a:pt x="474315" y="176180"/>
                    <a:pt x="459058" y="183592"/>
                  </a:cubicBezTo>
                  <a:lnTo>
                    <a:pt x="35672" y="390864"/>
                  </a:lnTo>
                  <a:cubicBezTo>
                    <a:pt x="31294" y="393291"/>
                    <a:pt x="26223" y="394505"/>
                    <a:pt x="21845" y="394505"/>
                  </a:cubicBezTo>
                  <a:close/>
                </a:path>
              </a:pathLst>
            </a:custGeom>
            <a:solidFill>
              <a:srgbClr val="0068B8"/>
            </a:solidFill>
            <a:ln w="4316" cap="flat">
              <a:noFill/>
              <a:prstDash val="solid"/>
              <a:miter/>
            </a:ln>
          </p:spPr>
          <p:txBody>
            <a:bodyPr rtlCol="0" anchor="ctr"/>
            <a:lstStyle/>
            <a:p>
              <a:endParaRPr lang="en-US"/>
            </a:p>
          </p:txBody>
        </p:sp>
        <p:sp>
          <p:nvSpPr>
            <p:cNvPr id="3072" name="Freeform: Shape 3071">
              <a:extLst>
                <a:ext uri="{FF2B5EF4-FFF2-40B4-BE49-F238E27FC236}">
                  <a16:creationId xmlns:a16="http://schemas.microsoft.com/office/drawing/2014/main" id="{6CBD1693-2C1F-EA18-A50A-B41B474EA95B}"/>
                </a:ext>
              </a:extLst>
            </p:cNvPr>
            <p:cNvSpPr/>
            <p:nvPr/>
          </p:nvSpPr>
          <p:spPr>
            <a:xfrm>
              <a:off x="4975160" y="3283009"/>
              <a:ext cx="40743" cy="59988"/>
            </a:xfrm>
            <a:custGeom>
              <a:avLst/>
              <a:gdLst>
                <a:gd name="connsiteX0" fmla="*/ 0 w 40743"/>
                <a:gd name="connsiteY0" fmla="*/ 59988 h 59988"/>
                <a:gd name="connsiteX1" fmla="*/ 40744 w 40743"/>
                <a:gd name="connsiteY1" fmla="*/ 39963 h 59988"/>
                <a:gd name="connsiteX2" fmla="*/ 40744 w 40743"/>
                <a:gd name="connsiteY2" fmla="*/ 0 h 59988"/>
                <a:gd name="connsiteX3" fmla="*/ 0 w 40743"/>
                <a:gd name="connsiteY3" fmla="*/ 20025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4" y="39963"/>
                  </a:lnTo>
                  <a:lnTo>
                    <a:pt x="40744" y="0"/>
                  </a:lnTo>
                  <a:lnTo>
                    <a:pt x="0" y="20025"/>
                  </a:lnTo>
                  <a:lnTo>
                    <a:pt x="0" y="59988"/>
                  </a:lnTo>
                  <a:close/>
                </a:path>
              </a:pathLst>
            </a:custGeom>
            <a:solidFill>
              <a:srgbClr val="A6EDF8"/>
            </a:solidFill>
            <a:ln w="4316" cap="flat">
              <a:noFill/>
              <a:prstDash val="solid"/>
              <a:miter/>
            </a:ln>
          </p:spPr>
          <p:txBody>
            <a:bodyPr rtlCol="0" anchor="ctr"/>
            <a:lstStyle/>
            <a:p>
              <a:endParaRPr lang="en-US"/>
            </a:p>
          </p:txBody>
        </p:sp>
        <p:sp>
          <p:nvSpPr>
            <p:cNvPr id="3073" name="Freeform: Shape 3072">
              <a:extLst>
                <a:ext uri="{FF2B5EF4-FFF2-40B4-BE49-F238E27FC236}">
                  <a16:creationId xmlns:a16="http://schemas.microsoft.com/office/drawing/2014/main" id="{CC63689E-DCBB-6E5A-085C-F64E926FB9C6}"/>
                </a:ext>
              </a:extLst>
            </p:cNvPr>
            <p:cNvSpPr/>
            <p:nvPr/>
          </p:nvSpPr>
          <p:spPr>
            <a:xfrm>
              <a:off x="4967141" y="3275776"/>
              <a:ext cx="57474" cy="74503"/>
            </a:xfrm>
            <a:custGeom>
              <a:avLst/>
              <a:gdLst>
                <a:gd name="connsiteX0" fmla="*/ 16731 w 57474"/>
                <a:gd name="connsiteY0" fmla="*/ 31419 h 74503"/>
                <a:gd name="connsiteX1" fmla="*/ 16731 w 57474"/>
                <a:gd name="connsiteY1" fmla="*/ 54652 h 74503"/>
                <a:gd name="connsiteX2" fmla="*/ 40743 w 57474"/>
                <a:gd name="connsiteY2" fmla="*/ 43035 h 74503"/>
                <a:gd name="connsiteX3" fmla="*/ 40743 w 57474"/>
                <a:gd name="connsiteY3" fmla="*/ 19803 h 74503"/>
                <a:gd name="connsiteX4" fmla="*/ 16731 w 57474"/>
                <a:gd name="connsiteY4" fmla="*/ 31419 h 74503"/>
                <a:gd name="connsiteX5" fmla="*/ 16731 w 57474"/>
                <a:gd name="connsiteY5" fmla="*/ 31419 h 74503"/>
                <a:gd name="connsiteX6" fmla="*/ 8019 w 57474"/>
                <a:gd name="connsiteY6" fmla="*/ 74460 h 74503"/>
                <a:gd name="connsiteX7" fmla="*/ 3641 w 57474"/>
                <a:gd name="connsiteY7" fmla="*/ 73463 h 74503"/>
                <a:gd name="connsiteX8" fmla="*/ 0 w 57474"/>
                <a:gd name="connsiteY8" fmla="*/ 67178 h 74503"/>
                <a:gd name="connsiteX9" fmla="*/ 0 w 57474"/>
                <a:gd name="connsiteY9" fmla="*/ 27215 h 74503"/>
                <a:gd name="connsiteX10" fmla="*/ 3641 w 57474"/>
                <a:gd name="connsiteY10" fmla="*/ 20930 h 74503"/>
                <a:gd name="connsiteX11" fmla="*/ 44384 w 57474"/>
                <a:gd name="connsiteY11" fmla="*/ 992 h 74503"/>
                <a:gd name="connsiteX12" fmla="*/ 53097 w 57474"/>
                <a:gd name="connsiteY12" fmla="*/ 992 h 74503"/>
                <a:gd name="connsiteX13" fmla="*/ 57474 w 57474"/>
                <a:gd name="connsiteY13" fmla="*/ 7233 h 74503"/>
                <a:gd name="connsiteX14" fmla="*/ 57474 w 57474"/>
                <a:gd name="connsiteY14" fmla="*/ 47196 h 74503"/>
                <a:gd name="connsiteX15" fmla="*/ 53097 w 57474"/>
                <a:gd name="connsiteY15" fmla="*/ 53481 h 74503"/>
                <a:gd name="connsiteX16" fmla="*/ 12353 w 57474"/>
                <a:gd name="connsiteY16" fmla="*/ 73506 h 74503"/>
                <a:gd name="connsiteX17" fmla="*/ 7975 w 57474"/>
                <a:gd name="connsiteY17" fmla="*/ 74503 h 7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74" h="74503">
                  <a:moveTo>
                    <a:pt x="16731" y="31419"/>
                  </a:moveTo>
                  <a:lnTo>
                    <a:pt x="16731" y="54652"/>
                  </a:lnTo>
                  <a:lnTo>
                    <a:pt x="40743" y="43035"/>
                  </a:lnTo>
                  <a:lnTo>
                    <a:pt x="40743" y="19803"/>
                  </a:lnTo>
                  <a:lnTo>
                    <a:pt x="16731" y="31419"/>
                  </a:lnTo>
                  <a:lnTo>
                    <a:pt x="16731" y="31419"/>
                  </a:lnTo>
                  <a:close/>
                  <a:moveTo>
                    <a:pt x="8019" y="74460"/>
                  </a:moveTo>
                  <a:cubicBezTo>
                    <a:pt x="6545" y="74460"/>
                    <a:pt x="5115" y="74113"/>
                    <a:pt x="3641" y="73463"/>
                  </a:cubicBezTo>
                  <a:cubicBezTo>
                    <a:pt x="1474" y="72163"/>
                    <a:pt x="0" y="69735"/>
                    <a:pt x="0" y="67178"/>
                  </a:cubicBezTo>
                  <a:lnTo>
                    <a:pt x="0" y="27215"/>
                  </a:lnTo>
                  <a:cubicBezTo>
                    <a:pt x="0" y="24614"/>
                    <a:pt x="1474" y="22187"/>
                    <a:pt x="3641" y="20930"/>
                  </a:cubicBezTo>
                  <a:lnTo>
                    <a:pt x="44384" y="992"/>
                  </a:lnTo>
                  <a:cubicBezTo>
                    <a:pt x="47288" y="-309"/>
                    <a:pt x="50929" y="-352"/>
                    <a:pt x="53097" y="992"/>
                  </a:cubicBezTo>
                  <a:cubicBezTo>
                    <a:pt x="56001" y="2292"/>
                    <a:pt x="57474" y="4633"/>
                    <a:pt x="57474" y="7233"/>
                  </a:cubicBezTo>
                  <a:lnTo>
                    <a:pt x="57474" y="47196"/>
                  </a:lnTo>
                  <a:cubicBezTo>
                    <a:pt x="57474" y="49841"/>
                    <a:pt x="56001" y="52224"/>
                    <a:pt x="53097" y="53481"/>
                  </a:cubicBezTo>
                  <a:lnTo>
                    <a:pt x="12353" y="73506"/>
                  </a:lnTo>
                  <a:cubicBezTo>
                    <a:pt x="10879" y="74113"/>
                    <a:pt x="9449" y="74503"/>
                    <a:pt x="7975" y="74503"/>
                  </a:cubicBezTo>
                  <a:close/>
                </a:path>
              </a:pathLst>
            </a:custGeom>
            <a:solidFill>
              <a:srgbClr val="0068B8"/>
            </a:solidFill>
            <a:ln w="4316" cap="flat">
              <a:noFill/>
              <a:prstDash val="solid"/>
              <a:miter/>
            </a:ln>
          </p:spPr>
          <p:txBody>
            <a:bodyPr rtlCol="0" anchor="ctr"/>
            <a:lstStyle/>
            <a:p>
              <a:endParaRPr lang="en-US"/>
            </a:p>
          </p:txBody>
        </p:sp>
        <p:sp>
          <p:nvSpPr>
            <p:cNvPr id="3074" name="Freeform: Shape 3073">
              <a:extLst>
                <a:ext uri="{FF2B5EF4-FFF2-40B4-BE49-F238E27FC236}">
                  <a16:creationId xmlns:a16="http://schemas.microsoft.com/office/drawing/2014/main" id="{BA6067ED-A2A3-906C-D3C8-D303329DB514}"/>
                </a:ext>
              </a:extLst>
            </p:cNvPr>
            <p:cNvSpPr/>
            <p:nvPr/>
          </p:nvSpPr>
          <p:spPr>
            <a:xfrm>
              <a:off x="4102208" y="3201219"/>
              <a:ext cx="478693" cy="385676"/>
            </a:xfrm>
            <a:custGeom>
              <a:avLst/>
              <a:gdLst>
                <a:gd name="connsiteX0" fmla="*/ 478650 w 478693"/>
                <a:gd name="connsiteY0" fmla="*/ 231328 h 385676"/>
                <a:gd name="connsiteX1" fmla="*/ 6545 w 478693"/>
                <a:gd name="connsiteY1" fmla="*/ 0 h 385676"/>
                <a:gd name="connsiteX2" fmla="*/ 6545 w 478693"/>
                <a:gd name="connsiteY2" fmla="*/ 87 h 385676"/>
                <a:gd name="connsiteX3" fmla="*/ 0 w 478693"/>
                <a:gd name="connsiteY3" fmla="*/ 19158 h 385676"/>
                <a:gd name="connsiteX4" fmla="*/ 0 w 478693"/>
                <a:gd name="connsiteY4" fmla="*/ 141779 h 385676"/>
                <a:gd name="connsiteX5" fmla="*/ 6545 w 478693"/>
                <a:gd name="connsiteY5" fmla="*/ 154305 h 385676"/>
                <a:gd name="connsiteX6" fmla="*/ 478693 w 478693"/>
                <a:gd name="connsiteY6" fmla="*/ 385677 h 385676"/>
                <a:gd name="connsiteX7" fmla="*/ 471411 w 478693"/>
                <a:gd name="connsiteY7" fmla="*/ 373150 h 385676"/>
                <a:gd name="connsiteX8" fmla="*/ 471411 w 478693"/>
                <a:gd name="connsiteY8" fmla="*/ 250529 h 385676"/>
                <a:gd name="connsiteX9" fmla="*/ 478693 w 478693"/>
                <a:gd name="connsiteY9" fmla="*/ 231458 h 385676"/>
                <a:gd name="connsiteX10" fmla="*/ 478693 w 478693"/>
                <a:gd name="connsiteY10" fmla="*/ 231458 h 3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693" h="385676">
                  <a:moveTo>
                    <a:pt x="478650" y="231328"/>
                  </a:moveTo>
                  <a:lnTo>
                    <a:pt x="6545" y="0"/>
                  </a:lnTo>
                  <a:lnTo>
                    <a:pt x="6545" y="87"/>
                  </a:lnTo>
                  <a:cubicBezTo>
                    <a:pt x="2167" y="6632"/>
                    <a:pt x="0" y="11616"/>
                    <a:pt x="0" y="19158"/>
                  </a:cubicBezTo>
                  <a:lnTo>
                    <a:pt x="0" y="141779"/>
                  </a:lnTo>
                  <a:cubicBezTo>
                    <a:pt x="0" y="147154"/>
                    <a:pt x="737" y="151098"/>
                    <a:pt x="6545" y="154305"/>
                  </a:cubicBezTo>
                  <a:lnTo>
                    <a:pt x="478693" y="385677"/>
                  </a:lnTo>
                  <a:cubicBezTo>
                    <a:pt x="472885" y="382469"/>
                    <a:pt x="472148" y="378525"/>
                    <a:pt x="471411" y="373150"/>
                  </a:cubicBezTo>
                  <a:lnTo>
                    <a:pt x="471411" y="250529"/>
                  </a:lnTo>
                  <a:cubicBezTo>
                    <a:pt x="472148" y="242988"/>
                    <a:pt x="474315" y="238003"/>
                    <a:pt x="478693" y="231458"/>
                  </a:cubicBezTo>
                  <a:lnTo>
                    <a:pt x="478693" y="231458"/>
                  </a:lnTo>
                  <a:close/>
                </a:path>
              </a:pathLst>
            </a:custGeom>
            <a:solidFill>
              <a:srgbClr val="00C7FF"/>
            </a:solidFill>
            <a:ln w="4316" cap="flat">
              <a:noFill/>
              <a:prstDash val="solid"/>
              <a:miter/>
            </a:ln>
          </p:spPr>
          <p:txBody>
            <a:bodyPr rtlCol="0" anchor="ctr"/>
            <a:lstStyle/>
            <a:p>
              <a:endParaRPr lang="en-US"/>
            </a:p>
          </p:txBody>
        </p:sp>
        <p:sp>
          <p:nvSpPr>
            <p:cNvPr id="3075" name="Freeform: Shape 3074">
              <a:extLst>
                <a:ext uri="{FF2B5EF4-FFF2-40B4-BE49-F238E27FC236}">
                  <a16:creationId xmlns:a16="http://schemas.microsoft.com/office/drawing/2014/main" id="{5500885E-57F8-5957-0764-B71D5310910E}"/>
                </a:ext>
              </a:extLst>
            </p:cNvPr>
            <p:cNvSpPr/>
            <p:nvPr/>
          </p:nvSpPr>
          <p:spPr>
            <a:xfrm>
              <a:off x="4093453" y="3193915"/>
              <a:ext cx="495707" cy="400176"/>
            </a:xfrm>
            <a:custGeom>
              <a:avLst/>
              <a:gdLst>
                <a:gd name="connsiteX0" fmla="*/ 18898 w 495707"/>
                <a:gd name="connsiteY0" fmla="*/ 17534 h 400176"/>
                <a:gd name="connsiteX1" fmla="*/ 16731 w 495707"/>
                <a:gd name="connsiteY1" fmla="*/ 26766 h 400176"/>
                <a:gd name="connsiteX2" fmla="*/ 16731 w 495707"/>
                <a:gd name="connsiteY2" fmla="*/ 149083 h 400176"/>
                <a:gd name="connsiteX3" fmla="*/ 20372 w 495707"/>
                <a:gd name="connsiteY3" fmla="*/ 155628 h 400176"/>
                <a:gd name="connsiteX4" fmla="*/ 471411 w 495707"/>
                <a:gd name="connsiteY4" fmla="*/ 377117 h 400176"/>
                <a:gd name="connsiteX5" fmla="*/ 471411 w 495707"/>
                <a:gd name="connsiteY5" fmla="*/ 257834 h 400176"/>
                <a:gd name="connsiteX6" fmla="*/ 475789 w 495707"/>
                <a:gd name="connsiteY6" fmla="*/ 241580 h 400176"/>
                <a:gd name="connsiteX7" fmla="*/ 18898 w 495707"/>
                <a:gd name="connsiteY7" fmla="*/ 17534 h 400176"/>
                <a:gd name="connsiteX8" fmla="*/ 18898 w 495707"/>
                <a:gd name="connsiteY8" fmla="*/ 17534 h 400176"/>
                <a:gd name="connsiteX9" fmla="*/ 487405 w 495707"/>
                <a:gd name="connsiteY9" fmla="*/ 400176 h 400176"/>
                <a:gd name="connsiteX10" fmla="*/ 483028 w 495707"/>
                <a:gd name="connsiteY10" fmla="*/ 399266 h 400176"/>
                <a:gd name="connsiteX11" fmla="*/ 10923 w 495707"/>
                <a:gd name="connsiteY11" fmla="*/ 167895 h 400176"/>
                <a:gd name="connsiteX12" fmla="*/ 0 w 495707"/>
                <a:gd name="connsiteY12" fmla="*/ 149343 h 400176"/>
                <a:gd name="connsiteX13" fmla="*/ 0 w 495707"/>
                <a:gd name="connsiteY13" fmla="*/ 26419 h 400176"/>
                <a:gd name="connsiteX14" fmla="*/ 7282 w 495707"/>
                <a:gd name="connsiteY14" fmla="*/ 3794 h 400176"/>
                <a:gd name="connsiteX15" fmla="*/ 13090 w 495707"/>
                <a:gd name="connsiteY15" fmla="*/ 283 h 400176"/>
                <a:gd name="connsiteX16" fmla="*/ 19635 w 495707"/>
                <a:gd name="connsiteY16" fmla="*/ 976 h 400176"/>
                <a:gd name="connsiteX17" fmla="*/ 491046 w 495707"/>
                <a:gd name="connsiteY17" fmla="*/ 232347 h 400176"/>
                <a:gd name="connsiteX18" fmla="*/ 494687 w 495707"/>
                <a:gd name="connsiteY18" fmla="*/ 242100 h 400176"/>
                <a:gd name="connsiteX19" fmla="*/ 488879 w 495707"/>
                <a:gd name="connsiteY19" fmla="*/ 258094 h 400176"/>
                <a:gd name="connsiteX20" fmla="*/ 488879 w 495707"/>
                <a:gd name="connsiteY20" fmla="*/ 380411 h 400176"/>
                <a:gd name="connsiteX21" fmla="*/ 491783 w 495707"/>
                <a:gd name="connsiteY21" fmla="*/ 386956 h 400176"/>
                <a:gd name="connsiteX22" fmla="*/ 494687 w 495707"/>
                <a:gd name="connsiteY22" fmla="*/ 396839 h 400176"/>
                <a:gd name="connsiteX23" fmla="*/ 487405 w 495707"/>
                <a:gd name="connsiteY23" fmla="*/ 400176 h 40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5707" h="400176">
                  <a:moveTo>
                    <a:pt x="18898" y="17534"/>
                  </a:moveTo>
                  <a:cubicBezTo>
                    <a:pt x="17424" y="20524"/>
                    <a:pt x="17424" y="23298"/>
                    <a:pt x="16731" y="26766"/>
                  </a:cubicBezTo>
                  <a:lnTo>
                    <a:pt x="16731" y="149083"/>
                  </a:lnTo>
                  <a:cubicBezTo>
                    <a:pt x="17468" y="153548"/>
                    <a:pt x="18205" y="154458"/>
                    <a:pt x="20372" y="155628"/>
                  </a:cubicBezTo>
                  <a:lnTo>
                    <a:pt x="471411" y="377117"/>
                  </a:lnTo>
                  <a:lnTo>
                    <a:pt x="471411" y="257834"/>
                  </a:lnTo>
                  <a:cubicBezTo>
                    <a:pt x="472148" y="251289"/>
                    <a:pt x="473578" y="246304"/>
                    <a:pt x="475789" y="241580"/>
                  </a:cubicBezTo>
                  <a:lnTo>
                    <a:pt x="18898" y="17534"/>
                  </a:lnTo>
                  <a:lnTo>
                    <a:pt x="18898" y="17534"/>
                  </a:lnTo>
                  <a:close/>
                  <a:moveTo>
                    <a:pt x="487405" y="400176"/>
                  </a:moveTo>
                  <a:cubicBezTo>
                    <a:pt x="485932" y="400176"/>
                    <a:pt x="484501" y="399916"/>
                    <a:pt x="483028" y="399266"/>
                  </a:cubicBezTo>
                  <a:lnTo>
                    <a:pt x="10923" y="167895"/>
                  </a:lnTo>
                  <a:cubicBezTo>
                    <a:pt x="1474" y="162520"/>
                    <a:pt x="0" y="155845"/>
                    <a:pt x="0" y="149343"/>
                  </a:cubicBezTo>
                  <a:lnTo>
                    <a:pt x="0" y="26419"/>
                  </a:lnTo>
                  <a:cubicBezTo>
                    <a:pt x="0" y="16883"/>
                    <a:pt x="2904" y="10772"/>
                    <a:pt x="7282" y="3794"/>
                  </a:cubicBezTo>
                  <a:cubicBezTo>
                    <a:pt x="8756" y="2146"/>
                    <a:pt x="10186" y="803"/>
                    <a:pt x="13090" y="283"/>
                  </a:cubicBezTo>
                  <a:cubicBezTo>
                    <a:pt x="15257" y="-281"/>
                    <a:pt x="17468" y="23"/>
                    <a:pt x="19635" y="976"/>
                  </a:cubicBezTo>
                  <a:lnTo>
                    <a:pt x="491046" y="232347"/>
                  </a:lnTo>
                  <a:cubicBezTo>
                    <a:pt x="495424" y="234298"/>
                    <a:pt x="496854" y="238632"/>
                    <a:pt x="494687" y="242100"/>
                  </a:cubicBezTo>
                  <a:cubicBezTo>
                    <a:pt x="490309" y="248385"/>
                    <a:pt x="489616" y="252286"/>
                    <a:pt x="488879" y="258094"/>
                  </a:cubicBezTo>
                  <a:lnTo>
                    <a:pt x="488879" y="380411"/>
                  </a:lnTo>
                  <a:cubicBezTo>
                    <a:pt x="488879" y="384919"/>
                    <a:pt x="490353" y="385786"/>
                    <a:pt x="491783" y="386956"/>
                  </a:cubicBezTo>
                  <a:cubicBezTo>
                    <a:pt x="495424" y="389167"/>
                    <a:pt x="496854" y="393544"/>
                    <a:pt x="494687" y="396839"/>
                  </a:cubicBezTo>
                  <a:cubicBezTo>
                    <a:pt x="492520" y="399006"/>
                    <a:pt x="489616" y="400176"/>
                    <a:pt x="487405" y="400176"/>
                  </a:cubicBezTo>
                  <a:close/>
                </a:path>
              </a:pathLst>
            </a:custGeom>
            <a:solidFill>
              <a:srgbClr val="0068B8"/>
            </a:solidFill>
            <a:ln w="4316" cap="flat">
              <a:noFill/>
              <a:prstDash val="solid"/>
              <a:miter/>
            </a:ln>
          </p:spPr>
          <p:txBody>
            <a:bodyPr rtlCol="0" anchor="ctr"/>
            <a:lstStyle/>
            <a:p>
              <a:endParaRPr lang="en-US"/>
            </a:p>
          </p:txBody>
        </p:sp>
        <p:sp>
          <p:nvSpPr>
            <p:cNvPr id="3076" name="Freeform: Shape 3075">
              <a:extLst>
                <a:ext uri="{FF2B5EF4-FFF2-40B4-BE49-F238E27FC236}">
                  <a16:creationId xmlns:a16="http://schemas.microsoft.com/office/drawing/2014/main" id="{9E0E99DD-0FF0-DAC0-054B-55B8CD9F8F6C}"/>
                </a:ext>
              </a:extLst>
            </p:cNvPr>
            <p:cNvSpPr/>
            <p:nvPr/>
          </p:nvSpPr>
          <p:spPr>
            <a:xfrm>
              <a:off x="4907499" y="3316168"/>
              <a:ext cx="40743" cy="59988"/>
            </a:xfrm>
            <a:custGeom>
              <a:avLst/>
              <a:gdLst>
                <a:gd name="connsiteX0" fmla="*/ 0 w 40743"/>
                <a:gd name="connsiteY0" fmla="*/ 59988 h 59988"/>
                <a:gd name="connsiteX1" fmla="*/ 40744 w 40743"/>
                <a:gd name="connsiteY1" fmla="*/ 40050 h 59988"/>
                <a:gd name="connsiteX2" fmla="*/ 40744 w 40743"/>
                <a:gd name="connsiteY2" fmla="*/ 0 h 59988"/>
                <a:gd name="connsiteX3" fmla="*/ 0 w 40743"/>
                <a:gd name="connsiteY3" fmla="*/ 20025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4" y="40050"/>
                  </a:lnTo>
                  <a:lnTo>
                    <a:pt x="40744" y="0"/>
                  </a:lnTo>
                  <a:lnTo>
                    <a:pt x="0" y="20025"/>
                  </a:lnTo>
                  <a:lnTo>
                    <a:pt x="0" y="59988"/>
                  </a:lnTo>
                  <a:close/>
                </a:path>
              </a:pathLst>
            </a:custGeom>
            <a:solidFill>
              <a:srgbClr val="A6EDF8"/>
            </a:solidFill>
            <a:ln w="4316" cap="flat">
              <a:noFill/>
              <a:prstDash val="solid"/>
              <a:miter/>
            </a:ln>
          </p:spPr>
          <p:txBody>
            <a:bodyPr rtlCol="0" anchor="ctr"/>
            <a:lstStyle/>
            <a:p>
              <a:endParaRPr lang="en-US"/>
            </a:p>
          </p:txBody>
        </p:sp>
        <p:sp>
          <p:nvSpPr>
            <p:cNvPr id="3077" name="Freeform: Shape 3076">
              <a:extLst>
                <a:ext uri="{FF2B5EF4-FFF2-40B4-BE49-F238E27FC236}">
                  <a16:creationId xmlns:a16="http://schemas.microsoft.com/office/drawing/2014/main" id="{82C038DB-70B5-9EFE-60C8-F22D67225B7C}"/>
                </a:ext>
              </a:extLst>
            </p:cNvPr>
            <p:cNvSpPr/>
            <p:nvPr/>
          </p:nvSpPr>
          <p:spPr>
            <a:xfrm>
              <a:off x="4898787" y="3308994"/>
              <a:ext cx="58254" cy="74486"/>
            </a:xfrm>
            <a:custGeom>
              <a:avLst/>
              <a:gdLst>
                <a:gd name="connsiteX0" fmla="*/ 17468 w 58254"/>
                <a:gd name="connsiteY0" fmla="*/ 31403 h 74486"/>
                <a:gd name="connsiteX1" fmla="*/ 17468 w 58254"/>
                <a:gd name="connsiteY1" fmla="*/ 54635 h 74486"/>
                <a:gd name="connsiteX2" fmla="*/ 41480 w 58254"/>
                <a:gd name="connsiteY2" fmla="*/ 43019 h 74486"/>
                <a:gd name="connsiteX3" fmla="*/ 41480 w 58254"/>
                <a:gd name="connsiteY3" fmla="*/ 19787 h 74486"/>
                <a:gd name="connsiteX4" fmla="*/ 17468 w 58254"/>
                <a:gd name="connsiteY4" fmla="*/ 31403 h 74486"/>
                <a:gd name="connsiteX5" fmla="*/ 17468 w 58254"/>
                <a:gd name="connsiteY5" fmla="*/ 31403 h 74486"/>
                <a:gd name="connsiteX6" fmla="*/ 8756 w 58254"/>
                <a:gd name="connsiteY6" fmla="*/ 74444 h 74486"/>
                <a:gd name="connsiteX7" fmla="*/ 4378 w 58254"/>
                <a:gd name="connsiteY7" fmla="*/ 73447 h 74486"/>
                <a:gd name="connsiteX8" fmla="*/ 0 w 58254"/>
                <a:gd name="connsiteY8" fmla="*/ 67162 h 74486"/>
                <a:gd name="connsiteX9" fmla="*/ 0 w 58254"/>
                <a:gd name="connsiteY9" fmla="*/ 27198 h 74486"/>
                <a:gd name="connsiteX10" fmla="*/ 4378 w 58254"/>
                <a:gd name="connsiteY10" fmla="*/ 20914 h 74486"/>
                <a:gd name="connsiteX11" fmla="*/ 45858 w 58254"/>
                <a:gd name="connsiteY11" fmla="*/ 975 h 74486"/>
                <a:gd name="connsiteX12" fmla="*/ 53877 w 58254"/>
                <a:gd name="connsiteY12" fmla="*/ 975 h 74486"/>
                <a:gd name="connsiteX13" fmla="*/ 58255 w 58254"/>
                <a:gd name="connsiteY13" fmla="*/ 7217 h 74486"/>
                <a:gd name="connsiteX14" fmla="*/ 58255 w 58254"/>
                <a:gd name="connsiteY14" fmla="*/ 47267 h 74486"/>
                <a:gd name="connsiteX15" fmla="*/ 53877 w 58254"/>
                <a:gd name="connsiteY15" fmla="*/ 53552 h 74486"/>
                <a:gd name="connsiteX16" fmla="*/ 13133 w 58254"/>
                <a:gd name="connsiteY16" fmla="*/ 73490 h 74486"/>
                <a:gd name="connsiteX17" fmla="*/ 8756 w 58254"/>
                <a:gd name="connsiteY17" fmla="*/ 74487 h 7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254" h="74486">
                  <a:moveTo>
                    <a:pt x="17468" y="31403"/>
                  </a:moveTo>
                  <a:lnTo>
                    <a:pt x="17468" y="54635"/>
                  </a:lnTo>
                  <a:lnTo>
                    <a:pt x="41480" y="43019"/>
                  </a:lnTo>
                  <a:lnTo>
                    <a:pt x="41480" y="19787"/>
                  </a:lnTo>
                  <a:lnTo>
                    <a:pt x="17468" y="31403"/>
                  </a:lnTo>
                  <a:lnTo>
                    <a:pt x="17468" y="31403"/>
                  </a:lnTo>
                  <a:close/>
                  <a:moveTo>
                    <a:pt x="8756" y="74444"/>
                  </a:moveTo>
                  <a:cubicBezTo>
                    <a:pt x="7282" y="74444"/>
                    <a:pt x="5851" y="74140"/>
                    <a:pt x="4378" y="73447"/>
                  </a:cubicBezTo>
                  <a:cubicBezTo>
                    <a:pt x="2211" y="72146"/>
                    <a:pt x="0" y="69806"/>
                    <a:pt x="0" y="67162"/>
                  </a:cubicBezTo>
                  <a:lnTo>
                    <a:pt x="0" y="27198"/>
                  </a:lnTo>
                  <a:cubicBezTo>
                    <a:pt x="0" y="24598"/>
                    <a:pt x="2167" y="22214"/>
                    <a:pt x="4378" y="20914"/>
                  </a:cubicBezTo>
                  <a:lnTo>
                    <a:pt x="45858" y="975"/>
                  </a:lnTo>
                  <a:cubicBezTo>
                    <a:pt x="48025" y="-325"/>
                    <a:pt x="50929" y="-325"/>
                    <a:pt x="53877" y="975"/>
                  </a:cubicBezTo>
                  <a:cubicBezTo>
                    <a:pt x="56781" y="2276"/>
                    <a:pt x="58255" y="4616"/>
                    <a:pt x="58255" y="7217"/>
                  </a:cubicBezTo>
                  <a:lnTo>
                    <a:pt x="58255" y="47267"/>
                  </a:lnTo>
                  <a:cubicBezTo>
                    <a:pt x="58255" y="49867"/>
                    <a:pt x="56781" y="52251"/>
                    <a:pt x="53877" y="53552"/>
                  </a:cubicBezTo>
                  <a:lnTo>
                    <a:pt x="13133" y="73490"/>
                  </a:lnTo>
                  <a:cubicBezTo>
                    <a:pt x="11660" y="74184"/>
                    <a:pt x="10229" y="74487"/>
                    <a:pt x="8756" y="74487"/>
                  </a:cubicBezTo>
                  <a:close/>
                </a:path>
              </a:pathLst>
            </a:custGeom>
            <a:solidFill>
              <a:srgbClr val="0068B8"/>
            </a:solidFill>
            <a:ln w="4316" cap="flat">
              <a:noFill/>
              <a:prstDash val="solid"/>
              <a:miter/>
            </a:ln>
          </p:spPr>
          <p:txBody>
            <a:bodyPr rtlCol="0" anchor="ctr"/>
            <a:lstStyle/>
            <a:p>
              <a:endParaRPr lang="en-US"/>
            </a:p>
          </p:txBody>
        </p:sp>
        <p:sp>
          <p:nvSpPr>
            <p:cNvPr id="3078" name="Freeform: Shape 3077">
              <a:extLst>
                <a:ext uri="{FF2B5EF4-FFF2-40B4-BE49-F238E27FC236}">
                  <a16:creationId xmlns:a16="http://schemas.microsoft.com/office/drawing/2014/main" id="{747150C5-1F9A-5DB6-7B87-E765A27E5EC6}"/>
                </a:ext>
              </a:extLst>
            </p:cNvPr>
            <p:cNvSpPr/>
            <p:nvPr/>
          </p:nvSpPr>
          <p:spPr>
            <a:xfrm>
              <a:off x="4606754" y="3360754"/>
              <a:ext cx="271208" cy="139322"/>
            </a:xfrm>
            <a:custGeom>
              <a:avLst/>
              <a:gdLst>
                <a:gd name="connsiteX0" fmla="*/ 8303 w 271208"/>
                <a:gd name="connsiteY0" fmla="*/ 139280 h 139322"/>
                <a:gd name="connsiteX1" fmla="*/ 1021 w 271208"/>
                <a:gd name="connsiteY1" fmla="*/ 135639 h 139322"/>
                <a:gd name="connsiteX2" fmla="*/ 3925 w 271208"/>
                <a:gd name="connsiteY2" fmla="*/ 125756 h 139322"/>
                <a:gd name="connsiteX3" fmla="*/ 258529 w 271208"/>
                <a:gd name="connsiteY3" fmla="*/ 968 h 139322"/>
                <a:gd name="connsiteX4" fmla="*/ 270188 w 271208"/>
                <a:gd name="connsiteY4" fmla="*/ 3699 h 139322"/>
                <a:gd name="connsiteX5" fmla="*/ 267284 w 271208"/>
                <a:gd name="connsiteY5" fmla="*/ 13581 h 139322"/>
                <a:gd name="connsiteX6" fmla="*/ 12680 w 271208"/>
                <a:gd name="connsiteY6" fmla="*/ 138326 h 139322"/>
                <a:gd name="connsiteX7" fmla="*/ 8303 w 271208"/>
                <a:gd name="connsiteY7" fmla="*/ 139323 h 13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208" h="139322">
                  <a:moveTo>
                    <a:pt x="8303" y="139280"/>
                  </a:moveTo>
                  <a:cubicBezTo>
                    <a:pt x="5399" y="139280"/>
                    <a:pt x="2495" y="137979"/>
                    <a:pt x="1021" y="135639"/>
                  </a:cubicBezTo>
                  <a:cubicBezTo>
                    <a:pt x="-1146" y="132171"/>
                    <a:pt x="284" y="127707"/>
                    <a:pt x="3925" y="125756"/>
                  </a:cubicBezTo>
                  <a:lnTo>
                    <a:pt x="258529" y="968"/>
                  </a:lnTo>
                  <a:cubicBezTo>
                    <a:pt x="262169" y="-1026"/>
                    <a:pt x="267978" y="145"/>
                    <a:pt x="270188" y="3699"/>
                  </a:cubicBezTo>
                  <a:cubicBezTo>
                    <a:pt x="272355" y="7166"/>
                    <a:pt x="270925" y="11631"/>
                    <a:pt x="267284" y="13581"/>
                  </a:cubicBezTo>
                  <a:lnTo>
                    <a:pt x="12680" y="138326"/>
                  </a:lnTo>
                  <a:cubicBezTo>
                    <a:pt x="11207" y="139019"/>
                    <a:pt x="9776" y="139323"/>
                    <a:pt x="8303" y="139323"/>
                  </a:cubicBezTo>
                  <a:close/>
                </a:path>
              </a:pathLst>
            </a:custGeom>
            <a:solidFill>
              <a:srgbClr val="0068B8"/>
            </a:solidFill>
            <a:ln w="4316" cap="flat">
              <a:noFill/>
              <a:prstDash val="solid"/>
              <a:miter/>
            </a:ln>
          </p:spPr>
          <p:txBody>
            <a:bodyPr rtlCol="0" anchor="ctr"/>
            <a:lstStyle/>
            <a:p>
              <a:endParaRPr lang="en-US"/>
            </a:p>
          </p:txBody>
        </p:sp>
        <p:sp>
          <p:nvSpPr>
            <p:cNvPr id="3079" name="Freeform: Shape 3078">
              <a:extLst>
                <a:ext uri="{FF2B5EF4-FFF2-40B4-BE49-F238E27FC236}">
                  <a16:creationId xmlns:a16="http://schemas.microsoft.com/office/drawing/2014/main" id="{F584E04D-1579-A5AF-FF96-2F579DA86636}"/>
                </a:ext>
              </a:extLst>
            </p:cNvPr>
            <p:cNvSpPr/>
            <p:nvPr/>
          </p:nvSpPr>
          <p:spPr>
            <a:xfrm>
              <a:off x="4108753" y="2786200"/>
              <a:ext cx="926785" cy="455718"/>
            </a:xfrm>
            <a:custGeom>
              <a:avLst/>
              <a:gdLst>
                <a:gd name="connsiteX0" fmla="*/ 926785 w 926785"/>
                <a:gd name="connsiteY0" fmla="*/ 232669 h 455718"/>
                <a:gd name="connsiteX1" fmla="*/ 454637 w 926785"/>
                <a:gd name="connsiteY1" fmla="*/ 1255 h 455718"/>
                <a:gd name="connsiteX2" fmla="*/ 438643 w 926785"/>
                <a:gd name="connsiteY2" fmla="*/ 2599 h 455718"/>
                <a:gd name="connsiteX3" fmla="*/ 15994 w 926785"/>
                <a:gd name="connsiteY3" fmla="*/ 209870 h 455718"/>
                <a:gd name="connsiteX4" fmla="*/ 0 w 926785"/>
                <a:gd name="connsiteY4" fmla="*/ 224347 h 455718"/>
                <a:gd name="connsiteX5" fmla="*/ 472148 w 926785"/>
                <a:gd name="connsiteY5" fmla="*/ 455719 h 455718"/>
                <a:gd name="connsiteX6" fmla="*/ 487405 w 926785"/>
                <a:gd name="connsiteY6" fmla="*/ 441242 h 455718"/>
                <a:gd name="connsiteX7" fmla="*/ 910791 w 926785"/>
                <a:gd name="connsiteY7" fmla="*/ 233970 h 455718"/>
                <a:gd name="connsiteX8" fmla="*/ 926785 w 926785"/>
                <a:gd name="connsiteY8" fmla="*/ 232669 h 4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785" h="455718">
                  <a:moveTo>
                    <a:pt x="926785" y="232669"/>
                  </a:moveTo>
                  <a:lnTo>
                    <a:pt x="454637" y="1255"/>
                  </a:lnTo>
                  <a:cubicBezTo>
                    <a:pt x="448829" y="-1086"/>
                    <a:pt x="444451" y="128"/>
                    <a:pt x="438643" y="2599"/>
                  </a:cubicBezTo>
                  <a:lnTo>
                    <a:pt x="15994" y="209870"/>
                  </a:lnTo>
                  <a:cubicBezTo>
                    <a:pt x="8712" y="213901"/>
                    <a:pt x="4334" y="218019"/>
                    <a:pt x="0" y="224347"/>
                  </a:cubicBezTo>
                  <a:lnTo>
                    <a:pt x="472148" y="455719"/>
                  </a:lnTo>
                  <a:cubicBezTo>
                    <a:pt x="476526" y="449347"/>
                    <a:pt x="480860" y="445273"/>
                    <a:pt x="487405" y="441242"/>
                  </a:cubicBezTo>
                  <a:lnTo>
                    <a:pt x="910791" y="233970"/>
                  </a:lnTo>
                  <a:cubicBezTo>
                    <a:pt x="915862" y="231499"/>
                    <a:pt x="920977" y="230242"/>
                    <a:pt x="926785" y="232669"/>
                  </a:cubicBezTo>
                  <a:close/>
                </a:path>
              </a:pathLst>
            </a:custGeom>
            <a:solidFill>
              <a:srgbClr val="00C7FF"/>
            </a:solidFill>
            <a:ln w="4316" cap="flat">
              <a:noFill/>
              <a:prstDash val="solid"/>
              <a:miter/>
            </a:ln>
          </p:spPr>
          <p:txBody>
            <a:bodyPr rtlCol="0" anchor="ctr"/>
            <a:lstStyle/>
            <a:p>
              <a:endParaRPr lang="en-US"/>
            </a:p>
          </p:txBody>
        </p:sp>
        <p:sp>
          <p:nvSpPr>
            <p:cNvPr id="3080" name="Freeform: Shape 3079">
              <a:extLst>
                <a:ext uri="{FF2B5EF4-FFF2-40B4-BE49-F238E27FC236}">
                  <a16:creationId xmlns:a16="http://schemas.microsoft.com/office/drawing/2014/main" id="{B7E5A313-D011-A980-0AF9-A2FC30438428}"/>
                </a:ext>
              </a:extLst>
            </p:cNvPr>
            <p:cNvSpPr/>
            <p:nvPr/>
          </p:nvSpPr>
          <p:spPr>
            <a:xfrm>
              <a:off x="4099997" y="2778945"/>
              <a:ext cx="943819" cy="470212"/>
            </a:xfrm>
            <a:custGeom>
              <a:avLst/>
              <a:gdLst>
                <a:gd name="connsiteX0" fmla="*/ 21109 w 943819"/>
                <a:gd name="connsiteY0" fmla="*/ 229219 h 470212"/>
                <a:gd name="connsiteX1" fmla="*/ 477956 w 943819"/>
                <a:gd name="connsiteY1" fmla="*/ 453265 h 470212"/>
                <a:gd name="connsiteX2" fmla="*/ 491783 w 943819"/>
                <a:gd name="connsiteY2" fmla="*/ 442342 h 470212"/>
                <a:gd name="connsiteX3" fmla="*/ 911528 w 943819"/>
                <a:gd name="connsiteY3" fmla="*/ 236630 h 470212"/>
                <a:gd name="connsiteX4" fmla="*/ 459058 w 943819"/>
                <a:gd name="connsiteY4" fmla="*/ 14795 h 470212"/>
                <a:gd name="connsiteX5" fmla="*/ 451039 w 943819"/>
                <a:gd name="connsiteY5" fmla="*/ 16355 h 470212"/>
                <a:gd name="connsiteX6" fmla="*/ 29127 w 943819"/>
                <a:gd name="connsiteY6" fmla="*/ 223367 h 470212"/>
                <a:gd name="connsiteX7" fmla="*/ 21109 w 943819"/>
                <a:gd name="connsiteY7" fmla="*/ 229219 h 470212"/>
                <a:gd name="connsiteX8" fmla="*/ 21109 w 943819"/>
                <a:gd name="connsiteY8" fmla="*/ 229219 h 470212"/>
                <a:gd name="connsiteX9" fmla="*/ 480860 w 943819"/>
                <a:gd name="connsiteY9" fmla="*/ 470212 h 470212"/>
                <a:gd name="connsiteX10" fmla="*/ 476483 w 943819"/>
                <a:gd name="connsiteY10" fmla="*/ 469215 h 470212"/>
                <a:gd name="connsiteX11" fmla="*/ 4378 w 943819"/>
                <a:gd name="connsiteY11" fmla="*/ 237887 h 470212"/>
                <a:gd name="connsiteX12" fmla="*/ 0 w 943819"/>
                <a:gd name="connsiteY12" fmla="*/ 233380 h 470212"/>
                <a:gd name="connsiteX13" fmla="*/ 1474 w 943819"/>
                <a:gd name="connsiteY13" fmla="*/ 227745 h 470212"/>
                <a:gd name="connsiteX14" fmla="*/ 20372 w 943819"/>
                <a:gd name="connsiteY14" fmla="*/ 211014 h 470212"/>
                <a:gd name="connsiteX15" fmla="*/ 443021 w 943819"/>
                <a:gd name="connsiteY15" fmla="*/ 3569 h 470212"/>
                <a:gd name="connsiteX16" fmla="*/ 467034 w 943819"/>
                <a:gd name="connsiteY16" fmla="*/ 1965 h 470212"/>
                <a:gd name="connsiteX17" fmla="*/ 939875 w 943819"/>
                <a:gd name="connsiteY17" fmla="*/ 233640 h 470212"/>
                <a:gd name="connsiteX18" fmla="*/ 942779 w 943819"/>
                <a:gd name="connsiteY18" fmla="*/ 243262 h 470212"/>
                <a:gd name="connsiteX19" fmla="*/ 931856 w 943819"/>
                <a:gd name="connsiteY19" fmla="*/ 246470 h 470212"/>
                <a:gd name="connsiteX20" fmla="*/ 923144 w 943819"/>
                <a:gd name="connsiteY20" fmla="*/ 247640 h 470212"/>
                <a:gd name="connsiteX21" fmla="*/ 500495 w 943819"/>
                <a:gd name="connsiteY21" fmla="*/ 454782 h 470212"/>
                <a:gd name="connsiteX22" fmla="*/ 488142 w 943819"/>
                <a:gd name="connsiteY22" fmla="*/ 466745 h 470212"/>
                <a:gd name="connsiteX23" fmla="*/ 480860 w 943819"/>
                <a:gd name="connsiteY23" fmla="*/ 470212 h 47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3819" h="470212">
                  <a:moveTo>
                    <a:pt x="21109" y="229219"/>
                  </a:moveTo>
                  <a:lnTo>
                    <a:pt x="477956" y="453265"/>
                  </a:lnTo>
                  <a:cubicBezTo>
                    <a:pt x="481597" y="449190"/>
                    <a:pt x="485975" y="445723"/>
                    <a:pt x="491783" y="442342"/>
                  </a:cubicBezTo>
                  <a:lnTo>
                    <a:pt x="911528" y="236630"/>
                  </a:lnTo>
                  <a:lnTo>
                    <a:pt x="459058" y="14795"/>
                  </a:lnTo>
                  <a:cubicBezTo>
                    <a:pt x="457584" y="14231"/>
                    <a:pt x="456154" y="14101"/>
                    <a:pt x="451039" y="16355"/>
                  </a:cubicBezTo>
                  <a:lnTo>
                    <a:pt x="29127" y="223367"/>
                  </a:lnTo>
                  <a:cubicBezTo>
                    <a:pt x="26223" y="225144"/>
                    <a:pt x="23319" y="226878"/>
                    <a:pt x="21109" y="229219"/>
                  </a:cubicBezTo>
                  <a:lnTo>
                    <a:pt x="21109" y="229219"/>
                  </a:lnTo>
                  <a:close/>
                  <a:moveTo>
                    <a:pt x="480860" y="470212"/>
                  </a:moveTo>
                  <a:cubicBezTo>
                    <a:pt x="479387" y="470212"/>
                    <a:pt x="477956" y="469865"/>
                    <a:pt x="476483" y="469215"/>
                  </a:cubicBezTo>
                  <a:lnTo>
                    <a:pt x="4378" y="237887"/>
                  </a:lnTo>
                  <a:cubicBezTo>
                    <a:pt x="2211" y="236890"/>
                    <a:pt x="737" y="235287"/>
                    <a:pt x="0" y="233380"/>
                  </a:cubicBezTo>
                  <a:cubicBezTo>
                    <a:pt x="0" y="231472"/>
                    <a:pt x="0" y="229479"/>
                    <a:pt x="1474" y="227745"/>
                  </a:cubicBezTo>
                  <a:cubicBezTo>
                    <a:pt x="5851" y="221026"/>
                    <a:pt x="10923" y="215869"/>
                    <a:pt x="20372" y="211014"/>
                  </a:cubicBezTo>
                  <a:lnTo>
                    <a:pt x="443021" y="3569"/>
                  </a:lnTo>
                  <a:cubicBezTo>
                    <a:pt x="450303" y="405"/>
                    <a:pt x="457584" y="-1763"/>
                    <a:pt x="467034" y="1965"/>
                  </a:cubicBezTo>
                  <a:lnTo>
                    <a:pt x="939875" y="233640"/>
                  </a:lnTo>
                  <a:cubicBezTo>
                    <a:pt x="943516" y="235547"/>
                    <a:pt x="944990" y="239838"/>
                    <a:pt x="942779" y="243262"/>
                  </a:cubicBezTo>
                  <a:cubicBezTo>
                    <a:pt x="940569" y="246730"/>
                    <a:pt x="936234" y="248073"/>
                    <a:pt x="931856" y="246470"/>
                  </a:cubicBezTo>
                  <a:cubicBezTo>
                    <a:pt x="929689" y="245559"/>
                    <a:pt x="928216" y="245473"/>
                    <a:pt x="923144" y="247640"/>
                  </a:cubicBezTo>
                  <a:lnTo>
                    <a:pt x="500495" y="454782"/>
                  </a:lnTo>
                  <a:cubicBezTo>
                    <a:pt x="495424" y="457686"/>
                    <a:pt x="491783" y="460633"/>
                    <a:pt x="488142" y="466745"/>
                  </a:cubicBezTo>
                  <a:cubicBezTo>
                    <a:pt x="485975" y="468955"/>
                    <a:pt x="483764" y="470212"/>
                    <a:pt x="480860" y="470212"/>
                  </a:cubicBezTo>
                  <a:close/>
                </a:path>
              </a:pathLst>
            </a:custGeom>
            <a:solidFill>
              <a:srgbClr val="0068B8"/>
            </a:solidFill>
            <a:ln w="4316" cap="flat">
              <a:noFill/>
              <a:prstDash val="solid"/>
              <a:miter/>
            </a:ln>
          </p:spPr>
          <p:txBody>
            <a:bodyPr rtlCol="0" anchor="ctr"/>
            <a:lstStyle/>
            <a:p>
              <a:endParaRPr lang="en-US"/>
            </a:p>
          </p:txBody>
        </p:sp>
        <p:sp>
          <p:nvSpPr>
            <p:cNvPr id="3081" name="Freeform: Shape 3080">
              <a:extLst>
                <a:ext uri="{FF2B5EF4-FFF2-40B4-BE49-F238E27FC236}">
                  <a16:creationId xmlns:a16="http://schemas.microsoft.com/office/drawing/2014/main" id="{8E174132-661A-DA17-4952-FBA4DB11919B}"/>
                </a:ext>
              </a:extLst>
            </p:cNvPr>
            <p:cNvSpPr/>
            <p:nvPr/>
          </p:nvSpPr>
          <p:spPr>
            <a:xfrm>
              <a:off x="4573619" y="3017557"/>
              <a:ext cx="468463" cy="379963"/>
            </a:xfrm>
            <a:custGeom>
              <a:avLst/>
              <a:gdLst>
                <a:gd name="connsiteX0" fmla="*/ 468464 w 468463"/>
                <a:gd name="connsiteY0" fmla="*/ 13796 h 379963"/>
                <a:gd name="connsiteX1" fmla="*/ 461919 w 468463"/>
                <a:gd name="connsiteY1" fmla="*/ 1313 h 379963"/>
                <a:gd name="connsiteX2" fmla="*/ 445925 w 468463"/>
                <a:gd name="connsiteY2" fmla="*/ 2613 h 379963"/>
                <a:gd name="connsiteX3" fmla="*/ 22539 w 468463"/>
                <a:gd name="connsiteY3" fmla="*/ 209885 h 379963"/>
                <a:gd name="connsiteX4" fmla="*/ 7282 w 468463"/>
                <a:gd name="connsiteY4" fmla="*/ 224362 h 379963"/>
                <a:gd name="connsiteX5" fmla="*/ 7282 w 468463"/>
                <a:gd name="connsiteY5" fmla="*/ 224362 h 379963"/>
                <a:gd name="connsiteX6" fmla="*/ 0 w 468463"/>
                <a:gd name="connsiteY6" fmla="*/ 243520 h 379963"/>
                <a:gd name="connsiteX7" fmla="*/ 0 w 468463"/>
                <a:gd name="connsiteY7" fmla="*/ 366141 h 379963"/>
                <a:gd name="connsiteX8" fmla="*/ 7282 w 468463"/>
                <a:gd name="connsiteY8" fmla="*/ 378667 h 379963"/>
                <a:gd name="connsiteX9" fmla="*/ 22539 w 468463"/>
                <a:gd name="connsiteY9" fmla="*/ 377324 h 379963"/>
                <a:gd name="connsiteX10" fmla="*/ 445925 w 468463"/>
                <a:gd name="connsiteY10" fmla="*/ 170138 h 379963"/>
                <a:gd name="connsiteX11" fmla="*/ 468464 w 468463"/>
                <a:gd name="connsiteY11" fmla="*/ 136547 h 379963"/>
                <a:gd name="connsiteX12" fmla="*/ 468464 w 468463"/>
                <a:gd name="connsiteY12" fmla="*/ 13839 h 37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463" h="379963">
                  <a:moveTo>
                    <a:pt x="468464" y="13796"/>
                  </a:moveTo>
                  <a:cubicBezTo>
                    <a:pt x="468464" y="7598"/>
                    <a:pt x="466297" y="3307"/>
                    <a:pt x="461919" y="1313"/>
                  </a:cubicBezTo>
                  <a:cubicBezTo>
                    <a:pt x="457541" y="-725"/>
                    <a:pt x="451733" y="-464"/>
                    <a:pt x="445925" y="2613"/>
                  </a:cubicBezTo>
                  <a:lnTo>
                    <a:pt x="22539" y="209885"/>
                  </a:lnTo>
                  <a:cubicBezTo>
                    <a:pt x="16731" y="212962"/>
                    <a:pt x="10879" y="218294"/>
                    <a:pt x="7282" y="224362"/>
                  </a:cubicBezTo>
                  <a:lnTo>
                    <a:pt x="7282" y="224362"/>
                  </a:lnTo>
                  <a:cubicBezTo>
                    <a:pt x="2904" y="230473"/>
                    <a:pt x="0" y="237322"/>
                    <a:pt x="0" y="243520"/>
                  </a:cubicBezTo>
                  <a:lnTo>
                    <a:pt x="0" y="366141"/>
                  </a:lnTo>
                  <a:cubicBezTo>
                    <a:pt x="0" y="372339"/>
                    <a:pt x="2904" y="376630"/>
                    <a:pt x="7282" y="378667"/>
                  </a:cubicBezTo>
                  <a:cubicBezTo>
                    <a:pt x="10923" y="380704"/>
                    <a:pt x="16731" y="380401"/>
                    <a:pt x="22539" y="377324"/>
                  </a:cubicBezTo>
                  <a:lnTo>
                    <a:pt x="445925" y="170138"/>
                  </a:lnTo>
                  <a:cubicBezTo>
                    <a:pt x="458278" y="163897"/>
                    <a:pt x="468464" y="148900"/>
                    <a:pt x="468464" y="136547"/>
                  </a:cubicBezTo>
                  <a:lnTo>
                    <a:pt x="468464" y="13839"/>
                  </a:lnTo>
                  <a:close/>
                </a:path>
              </a:pathLst>
            </a:custGeom>
            <a:solidFill>
              <a:srgbClr val="FFFFFF"/>
            </a:solidFill>
            <a:ln w="4316" cap="flat">
              <a:noFill/>
              <a:prstDash val="solid"/>
              <a:miter/>
            </a:ln>
          </p:spPr>
          <p:txBody>
            <a:bodyPr rtlCol="0" anchor="ctr"/>
            <a:lstStyle/>
            <a:p>
              <a:endParaRPr lang="en-US"/>
            </a:p>
          </p:txBody>
        </p:sp>
        <p:sp>
          <p:nvSpPr>
            <p:cNvPr id="3082" name="Freeform: Shape 3081">
              <a:extLst>
                <a:ext uri="{FF2B5EF4-FFF2-40B4-BE49-F238E27FC236}">
                  <a16:creationId xmlns:a16="http://schemas.microsoft.com/office/drawing/2014/main" id="{8A770B9C-B7FF-9BEA-BBB5-130DDEE5C1F7}"/>
                </a:ext>
              </a:extLst>
            </p:cNvPr>
            <p:cNvSpPr/>
            <p:nvPr/>
          </p:nvSpPr>
          <p:spPr>
            <a:xfrm>
              <a:off x="4564864" y="3010302"/>
              <a:ext cx="485974" cy="394504"/>
            </a:xfrm>
            <a:custGeom>
              <a:avLst/>
              <a:gdLst>
                <a:gd name="connsiteX0" fmla="*/ 464866 w 485974"/>
                <a:gd name="connsiteY0" fmla="*/ 14506 h 394504"/>
                <a:gd name="connsiteX1" fmla="*/ 459058 w 485974"/>
                <a:gd name="connsiteY1" fmla="*/ 16153 h 394504"/>
                <a:gd name="connsiteX2" fmla="*/ 35672 w 485974"/>
                <a:gd name="connsiteY2" fmla="*/ 223425 h 394504"/>
                <a:gd name="connsiteX3" fmla="*/ 23319 w 485974"/>
                <a:gd name="connsiteY3" fmla="*/ 235215 h 394504"/>
                <a:gd name="connsiteX4" fmla="*/ 17511 w 485974"/>
                <a:gd name="connsiteY4" fmla="*/ 250732 h 394504"/>
                <a:gd name="connsiteX5" fmla="*/ 17511 w 485974"/>
                <a:gd name="connsiteY5" fmla="*/ 373353 h 394504"/>
                <a:gd name="connsiteX6" fmla="*/ 19678 w 485974"/>
                <a:gd name="connsiteY6" fmla="*/ 379594 h 394504"/>
                <a:gd name="connsiteX7" fmla="*/ 27697 w 485974"/>
                <a:gd name="connsiteY7" fmla="*/ 378294 h 394504"/>
                <a:gd name="connsiteX8" fmla="*/ 450346 w 485974"/>
                <a:gd name="connsiteY8" fmla="*/ 171022 h 394504"/>
                <a:gd name="connsiteX9" fmla="*/ 468551 w 485974"/>
                <a:gd name="connsiteY9" fmla="*/ 143715 h 394504"/>
                <a:gd name="connsiteX10" fmla="*/ 468551 w 485974"/>
                <a:gd name="connsiteY10" fmla="*/ 21008 h 394504"/>
                <a:gd name="connsiteX11" fmla="*/ 466383 w 485974"/>
                <a:gd name="connsiteY11" fmla="*/ 14810 h 394504"/>
                <a:gd name="connsiteX12" fmla="*/ 464910 w 485974"/>
                <a:gd name="connsiteY12" fmla="*/ 14463 h 394504"/>
                <a:gd name="connsiteX13" fmla="*/ 464910 w 485974"/>
                <a:gd name="connsiteY13" fmla="*/ 14463 h 394504"/>
                <a:gd name="connsiteX14" fmla="*/ 21845 w 485974"/>
                <a:gd name="connsiteY14" fmla="*/ 394505 h 394504"/>
                <a:gd name="connsiteX15" fmla="*/ 11660 w 485974"/>
                <a:gd name="connsiteY15" fmla="*/ 392208 h 394504"/>
                <a:gd name="connsiteX16" fmla="*/ 0 w 485974"/>
                <a:gd name="connsiteY16" fmla="*/ 373353 h 394504"/>
                <a:gd name="connsiteX17" fmla="*/ 0 w 485974"/>
                <a:gd name="connsiteY17" fmla="*/ 250732 h 394504"/>
                <a:gd name="connsiteX18" fmla="*/ 8019 w 485974"/>
                <a:gd name="connsiteY18" fmla="*/ 228020 h 394504"/>
                <a:gd name="connsiteX19" fmla="*/ 27654 w 485974"/>
                <a:gd name="connsiteY19" fmla="*/ 210855 h 394504"/>
                <a:gd name="connsiteX20" fmla="*/ 450303 w 485974"/>
                <a:gd name="connsiteY20" fmla="*/ 3584 h 394504"/>
                <a:gd name="connsiteX21" fmla="*/ 475052 w 485974"/>
                <a:gd name="connsiteY21" fmla="*/ 2283 h 394504"/>
                <a:gd name="connsiteX22" fmla="*/ 485975 w 485974"/>
                <a:gd name="connsiteY22" fmla="*/ 21051 h 394504"/>
                <a:gd name="connsiteX23" fmla="*/ 485975 w 485974"/>
                <a:gd name="connsiteY23" fmla="*/ 143759 h 394504"/>
                <a:gd name="connsiteX24" fmla="*/ 459058 w 485974"/>
                <a:gd name="connsiteY24" fmla="*/ 183592 h 394504"/>
                <a:gd name="connsiteX25" fmla="*/ 35672 w 485974"/>
                <a:gd name="connsiteY25" fmla="*/ 390864 h 394504"/>
                <a:gd name="connsiteX26" fmla="*/ 21845 w 485974"/>
                <a:gd name="connsiteY26" fmla="*/ 394505 h 39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5974" h="394504">
                  <a:moveTo>
                    <a:pt x="464866" y="14506"/>
                  </a:moveTo>
                  <a:cubicBezTo>
                    <a:pt x="463436" y="14506"/>
                    <a:pt x="461225" y="14983"/>
                    <a:pt x="459058" y="16153"/>
                  </a:cubicBezTo>
                  <a:lnTo>
                    <a:pt x="35672" y="223425"/>
                  </a:lnTo>
                  <a:cubicBezTo>
                    <a:pt x="31294" y="225723"/>
                    <a:pt x="26223" y="230014"/>
                    <a:pt x="23319" y="235215"/>
                  </a:cubicBezTo>
                  <a:cubicBezTo>
                    <a:pt x="19678" y="240416"/>
                    <a:pt x="17511" y="246094"/>
                    <a:pt x="17511" y="250732"/>
                  </a:cubicBezTo>
                  <a:lnTo>
                    <a:pt x="17511" y="373353"/>
                  </a:lnTo>
                  <a:cubicBezTo>
                    <a:pt x="17511" y="376517"/>
                    <a:pt x="18248" y="378858"/>
                    <a:pt x="19678" y="379594"/>
                  </a:cubicBezTo>
                  <a:cubicBezTo>
                    <a:pt x="21152" y="380201"/>
                    <a:pt x="23319" y="380158"/>
                    <a:pt x="27697" y="378294"/>
                  </a:cubicBezTo>
                  <a:lnTo>
                    <a:pt x="450346" y="171022"/>
                  </a:lnTo>
                  <a:cubicBezTo>
                    <a:pt x="459795" y="166124"/>
                    <a:pt x="468551" y="153424"/>
                    <a:pt x="468551" y="143715"/>
                  </a:cubicBezTo>
                  <a:lnTo>
                    <a:pt x="468551" y="21008"/>
                  </a:lnTo>
                  <a:cubicBezTo>
                    <a:pt x="468551" y="17280"/>
                    <a:pt x="467814" y="15373"/>
                    <a:pt x="466383" y="14810"/>
                  </a:cubicBezTo>
                  <a:cubicBezTo>
                    <a:pt x="465646" y="14550"/>
                    <a:pt x="465646" y="14463"/>
                    <a:pt x="464910" y="14463"/>
                  </a:cubicBezTo>
                  <a:lnTo>
                    <a:pt x="464910" y="14463"/>
                  </a:lnTo>
                  <a:close/>
                  <a:moveTo>
                    <a:pt x="21845" y="394505"/>
                  </a:moveTo>
                  <a:cubicBezTo>
                    <a:pt x="18205" y="394505"/>
                    <a:pt x="14564" y="393681"/>
                    <a:pt x="11660" y="392208"/>
                  </a:cubicBezTo>
                  <a:cubicBezTo>
                    <a:pt x="4378" y="388740"/>
                    <a:pt x="0" y="381892"/>
                    <a:pt x="0" y="373353"/>
                  </a:cubicBezTo>
                  <a:lnTo>
                    <a:pt x="0" y="250732"/>
                  </a:lnTo>
                  <a:cubicBezTo>
                    <a:pt x="0" y="243494"/>
                    <a:pt x="2904" y="235432"/>
                    <a:pt x="8019" y="228020"/>
                  </a:cubicBezTo>
                  <a:cubicBezTo>
                    <a:pt x="13133" y="220521"/>
                    <a:pt x="20415" y="214496"/>
                    <a:pt x="27654" y="210855"/>
                  </a:cubicBezTo>
                  <a:lnTo>
                    <a:pt x="450303" y="3584"/>
                  </a:lnTo>
                  <a:cubicBezTo>
                    <a:pt x="459015" y="-664"/>
                    <a:pt x="467770" y="-1184"/>
                    <a:pt x="475052" y="2283"/>
                  </a:cubicBezTo>
                  <a:cubicBezTo>
                    <a:pt x="481597" y="5664"/>
                    <a:pt x="485975" y="12513"/>
                    <a:pt x="485975" y="21051"/>
                  </a:cubicBezTo>
                  <a:lnTo>
                    <a:pt x="485975" y="143759"/>
                  </a:lnTo>
                  <a:cubicBezTo>
                    <a:pt x="485975" y="158626"/>
                    <a:pt x="474315" y="176180"/>
                    <a:pt x="459058" y="183592"/>
                  </a:cubicBezTo>
                  <a:lnTo>
                    <a:pt x="35672" y="390864"/>
                  </a:lnTo>
                  <a:cubicBezTo>
                    <a:pt x="31294" y="393291"/>
                    <a:pt x="26223" y="394505"/>
                    <a:pt x="21845" y="394505"/>
                  </a:cubicBezTo>
                  <a:close/>
                </a:path>
              </a:pathLst>
            </a:custGeom>
            <a:solidFill>
              <a:srgbClr val="0068B8"/>
            </a:solidFill>
            <a:ln w="4316" cap="flat">
              <a:noFill/>
              <a:prstDash val="solid"/>
              <a:miter/>
            </a:ln>
          </p:spPr>
          <p:txBody>
            <a:bodyPr rtlCol="0" anchor="ctr"/>
            <a:lstStyle/>
            <a:p>
              <a:endParaRPr lang="en-US"/>
            </a:p>
          </p:txBody>
        </p:sp>
        <p:sp>
          <p:nvSpPr>
            <p:cNvPr id="3083" name="Freeform: Shape 3082">
              <a:extLst>
                <a:ext uri="{FF2B5EF4-FFF2-40B4-BE49-F238E27FC236}">
                  <a16:creationId xmlns:a16="http://schemas.microsoft.com/office/drawing/2014/main" id="{7E5B6BEA-E1B6-46A6-A6F8-2000D7F80F2A}"/>
                </a:ext>
              </a:extLst>
            </p:cNvPr>
            <p:cNvSpPr/>
            <p:nvPr/>
          </p:nvSpPr>
          <p:spPr>
            <a:xfrm>
              <a:off x="4975160" y="3092338"/>
              <a:ext cx="40743" cy="59988"/>
            </a:xfrm>
            <a:custGeom>
              <a:avLst/>
              <a:gdLst>
                <a:gd name="connsiteX0" fmla="*/ 0 w 40743"/>
                <a:gd name="connsiteY0" fmla="*/ 59988 h 59988"/>
                <a:gd name="connsiteX1" fmla="*/ 40744 w 40743"/>
                <a:gd name="connsiteY1" fmla="*/ 39963 h 59988"/>
                <a:gd name="connsiteX2" fmla="*/ 40744 w 40743"/>
                <a:gd name="connsiteY2" fmla="*/ 0 h 59988"/>
                <a:gd name="connsiteX3" fmla="*/ 0 w 40743"/>
                <a:gd name="connsiteY3" fmla="*/ 20025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4" y="39963"/>
                  </a:lnTo>
                  <a:lnTo>
                    <a:pt x="40744" y="0"/>
                  </a:lnTo>
                  <a:lnTo>
                    <a:pt x="0" y="20025"/>
                  </a:lnTo>
                  <a:lnTo>
                    <a:pt x="0" y="59988"/>
                  </a:lnTo>
                  <a:close/>
                </a:path>
              </a:pathLst>
            </a:custGeom>
            <a:solidFill>
              <a:srgbClr val="A6EDF8"/>
            </a:solidFill>
            <a:ln w="4316" cap="flat">
              <a:noFill/>
              <a:prstDash val="solid"/>
              <a:miter/>
            </a:ln>
          </p:spPr>
          <p:txBody>
            <a:bodyPr rtlCol="0" anchor="ctr"/>
            <a:lstStyle/>
            <a:p>
              <a:endParaRPr lang="en-US"/>
            </a:p>
          </p:txBody>
        </p:sp>
        <p:sp>
          <p:nvSpPr>
            <p:cNvPr id="3084" name="Freeform: Shape 3083">
              <a:extLst>
                <a:ext uri="{FF2B5EF4-FFF2-40B4-BE49-F238E27FC236}">
                  <a16:creationId xmlns:a16="http://schemas.microsoft.com/office/drawing/2014/main" id="{ADCC1E67-05D3-EE04-C5A1-71F3C369C7CB}"/>
                </a:ext>
              </a:extLst>
            </p:cNvPr>
            <p:cNvSpPr/>
            <p:nvPr/>
          </p:nvSpPr>
          <p:spPr>
            <a:xfrm>
              <a:off x="4967141" y="3085105"/>
              <a:ext cx="57474" cy="74503"/>
            </a:xfrm>
            <a:custGeom>
              <a:avLst/>
              <a:gdLst>
                <a:gd name="connsiteX0" fmla="*/ 16731 w 57474"/>
                <a:gd name="connsiteY0" fmla="*/ 31419 h 74503"/>
                <a:gd name="connsiteX1" fmla="*/ 16731 w 57474"/>
                <a:gd name="connsiteY1" fmla="*/ 54652 h 74503"/>
                <a:gd name="connsiteX2" fmla="*/ 40743 w 57474"/>
                <a:gd name="connsiteY2" fmla="*/ 43035 h 74503"/>
                <a:gd name="connsiteX3" fmla="*/ 40743 w 57474"/>
                <a:gd name="connsiteY3" fmla="*/ 19803 h 74503"/>
                <a:gd name="connsiteX4" fmla="*/ 16731 w 57474"/>
                <a:gd name="connsiteY4" fmla="*/ 31419 h 74503"/>
                <a:gd name="connsiteX5" fmla="*/ 16731 w 57474"/>
                <a:gd name="connsiteY5" fmla="*/ 31419 h 74503"/>
                <a:gd name="connsiteX6" fmla="*/ 8019 w 57474"/>
                <a:gd name="connsiteY6" fmla="*/ 74460 h 74503"/>
                <a:gd name="connsiteX7" fmla="*/ 3641 w 57474"/>
                <a:gd name="connsiteY7" fmla="*/ 73463 h 74503"/>
                <a:gd name="connsiteX8" fmla="*/ 0 w 57474"/>
                <a:gd name="connsiteY8" fmla="*/ 67178 h 74503"/>
                <a:gd name="connsiteX9" fmla="*/ 0 w 57474"/>
                <a:gd name="connsiteY9" fmla="*/ 27215 h 74503"/>
                <a:gd name="connsiteX10" fmla="*/ 3641 w 57474"/>
                <a:gd name="connsiteY10" fmla="*/ 20930 h 74503"/>
                <a:gd name="connsiteX11" fmla="*/ 44384 w 57474"/>
                <a:gd name="connsiteY11" fmla="*/ 992 h 74503"/>
                <a:gd name="connsiteX12" fmla="*/ 53097 w 57474"/>
                <a:gd name="connsiteY12" fmla="*/ 992 h 74503"/>
                <a:gd name="connsiteX13" fmla="*/ 57474 w 57474"/>
                <a:gd name="connsiteY13" fmla="*/ 7233 h 74503"/>
                <a:gd name="connsiteX14" fmla="*/ 57474 w 57474"/>
                <a:gd name="connsiteY14" fmla="*/ 47196 h 74503"/>
                <a:gd name="connsiteX15" fmla="*/ 53097 w 57474"/>
                <a:gd name="connsiteY15" fmla="*/ 53481 h 74503"/>
                <a:gd name="connsiteX16" fmla="*/ 12353 w 57474"/>
                <a:gd name="connsiteY16" fmla="*/ 73506 h 74503"/>
                <a:gd name="connsiteX17" fmla="*/ 7975 w 57474"/>
                <a:gd name="connsiteY17" fmla="*/ 74503 h 7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74" h="74503">
                  <a:moveTo>
                    <a:pt x="16731" y="31419"/>
                  </a:moveTo>
                  <a:lnTo>
                    <a:pt x="16731" y="54652"/>
                  </a:lnTo>
                  <a:lnTo>
                    <a:pt x="40743" y="43035"/>
                  </a:lnTo>
                  <a:lnTo>
                    <a:pt x="40743" y="19803"/>
                  </a:lnTo>
                  <a:lnTo>
                    <a:pt x="16731" y="31419"/>
                  </a:lnTo>
                  <a:lnTo>
                    <a:pt x="16731" y="31419"/>
                  </a:lnTo>
                  <a:close/>
                  <a:moveTo>
                    <a:pt x="8019" y="74460"/>
                  </a:moveTo>
                  <a:cubicBezTo>
                    <a:pt x="6545" y="74460"/>
                    <a:pt x="5115" y="74113"/>
                    <a:pt x="3641" y="73463"/>
                  </a:cubicBezTo>
                  <a:cubicBezTo>
                    <a:pt x="1474" y="72163"/>
                    <a:pt x="0" y="69735"/>
                    <a:pt x="0" y="67178"/>
                  </a:cubicBezTo>
                  <a:lnTo>
                    <a:pt x="0" y="27215"/>
                  </a:lnTo>
                  <a:cubicBezTo>
                    <a:pt x="0" y="24614"/>
                    <a:pt x="1474" y="22187"/>
                    <a:pt x="3641" y="20930"/>
                  </a:cubicBezTo>
                  <a:lnTo>
                    <a:pt x="44384" y="992"/>
                  </a:lnTo>
                  <a:cubicBezTo>
                    <a:pt x="47288" y="-309"/>
                    <a:pt x="50929" y="-352"/>
                    <a:pt x="53097" y="992"/>
                  </a:cubicBezTo>
                  <a:cubicBezTo>
                    <a:pt x="56001" y="2292"/>
                    <a:pt x="57474" y="4632"/>
                    <a:pt x="57474" y="7233"/>
                  </a:cubicBezTo>
                  <a:lnTo>
                    <a:pt x="57474" y="47196"/>
                  </a:lnTo>
                  <a:cubicBezTo>
                    <a:pt x="57474" y="49840"/>
                    <a:pt x="56001" y="52224"/>
                    <a:pt x="53097" y="53481"/>
                  </a:cubicBezTo>
                  <a:lnTo>
                    <a:pt x="12353" y="73506"/>
                  </a:lnTo>
                  <a:cubicBezTo>
                    <a:pt x="10879" y="74113"/>
                    <a:pt x="9449" y="74503"/>
                    <a:pt x="7975" y="74503"/>
                  </a:cubicBezTo>
                  <a:close/>
                </a:path>
              </a:pathLst>
            </a:custGeom>
            <a:solidFill>
              <a:srgbClr val="0068B8"/>
            </a:solidFill>
            <a:ln w="4316" cap="flat">
              <a:noFill/>
              <a:prstDash val="solid"/>
              <a:miter/>
            </a:ln>
          </p:spPr>
          <p:txBody>
            <a:bodyPr rtlCol="0" anchor="ctr"/>
            <a:lstStyle/>
            <a:p>
              <a:endParaRPr lang="en-US"/>
            </a:p>
          </p:txBody>
        </p:sp>
        <p:sp>
          <p:nvSpPr>
            <p:cNvPr id="3085" name="Freeform: Shape 3084">
              <a:extLst>
                <a:ext uri="{FF2B5EF4-FFF2-40B4-BE49-F238E27FC236}">
                  <a16:creationId xmlns:a16="http://schemas.microsoft.com/office/drawing/2014/main" id="{3F543957-4DF6-F73D-0D84-5D70665518D0}"/>
                </a:ext>
              </a:extLst>
            </p:cNvPr>
            <p:cNvSpPr/>
            <p:nvPr/>
          </p:nvSpPr>
          <p:spPr>
            <a:xfrm>
              <a:off x="4102208" y="3010548"/>
              <a:ext cx="478693" cy="385676"/>
            </a:xfrm>
            <a:custGeom>
              <a:avLst/>
              <a:gdLst>
                <a:gd name="connsiteX0" fmla="*/ 478650 w 478693"/>
                <a:gd name="connsiteY0" fmla="*/ 231328 h 385676"/>
                <a:gd name="connsiteX1" fmla="*/ 6545 w 478693"/>
                <a:gd name="connsiteY1" fmla="*/ 0 h 385676"/>
                <a:gd name="connsiteX2" fmla="*/ 6545 w 478693"/>
                <a:gd name="connsiteY2" fmla="*/ 87 h 385676"/>
                <a:gd name="connsiteX3" fmla="*/ 0 w 478693"/>
                <a:gd name="connsiteY3" fmla="*/ 19158 h 385676"/>
                <a:gd name="connsiteX4" fmla="*/ 0 w 478693"/>
                <a:gd name="connsiteY4" fmla="*/ 141779 h 385676"/>
                <a:gd name="connsiteX5" fmla="*/ 6545 w 478693"/>
                <a:gd name="connsiteY5" fmla="*/ 154305 h 385676"/>
                <a:gd name="connsiteX6" fmla="*/ 478693 w 478693"/>
                <a:gd name="connsiteY6" fmla="*/ 385677 h 385676"/>
                <a:gd name="connsiteX7" fmla="*/ 471411 w 478693"/>
                <a:gd name="connsiteY7" fmla="*/ 373150 h 385676"/>
                <a:gd name="connsiteX8" fmla="*/ 471411 w 478693"/>
                <a:gd name="connsiteY8" fmla="*/ 250529 h 385676"/>
                <a:gd name="connsiteX9" fmla="*/ 478693 w 478693"/>
                <a:gd name="connsiteY9" fmla="*/ 231458 h 385676"/>
                <a:gd name="connsiteX10" fmla="*/ 478693 w 478693"/>
                <a:gd name="connsiteY10" fmla="*/ 231458 h 3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693" h="385676">
                  <a:moveTo>
                    <a:pt x="478650" y="231328"/>
                  </a:moveTo>
                  <a:lnTo>
                    <a:pt x="6545" y="0"/>
                  </a:lnTo>
                  <a:lnTo>
                    <a:pt x="6545" y="87"/>
                  </a:lnTo>
                  <a:cubicBezTo>
                    <a:pt x="2167" y="6632"/>
                    <a:pt x="0" y="11616"/>
                    <a:pt x="0" y="19158"/>
                  </a:cubicBezTo>
                  <a:lnTo>
                    <a:pt x="0" y="141779"/>
                  </a:lnTo>
                  <a:cubicBezTo>
                    <a:pt x="0" y="147154"/>
                    <a:pt x="737" y="151098"/>
                    <a:pt x="6545" y="154305"/>
                  </a:cubicBezTo>
                  <a:lnTo>
                    <a:pt x="478693" y="385677"/>
                  </a:lnTo>
                  <a:cubicBezTo>
                    <a:pt x="472885" y="382469"/>
                    <a:pt x="472148" y="378525"/>
                    <a:pt x="471411" y="373150"/>
                  </a:cubicBezTo>
                  <a:lnTo>
                    <a:pt x="471411" y="250529"/>
                  </a:lnTo>
                  <a:cubicBezTo>
                    <a:pt x="472148" y="242988"/>
                    <a:pt x="474315" y="238003"/>
                    <a:pt x="478693" y="231458"/>
                  </a:cubicBezTo>
                  <a:lnTo>
                    <a:pt x="478693" y="231458"/>
                  </a:lnTo>
                  <a:close/>
                </a:path>
              </a:pathLst>
            </a:custGeom>
            <a:solidFill>
              <a:srgbClr val="00C7FF"/>
            </a:solidFill>
            <a:ln w="4316" cap="flat">
              <a:noFill/>
              <a:prstDash val="solid"/>
              <a:miter/>
            </a:ln>
          </p:spPr>
          <p:txBody>
            <a:bodyPr rtlCol="0" anchor="ctr"/>
            <a:lstStyle/>
            <a:p>
              <a:endParaRPr lang="en-US"/>
            </a:p>
          </p:txBody>
        </p:sp>
        <p:sp>
          <p:nvSpPr>
            <p:cNvPr id="3086" name="Freeform: Shape 3085">
              <a:extLst>
                <a:ext uri="{FF2B5EF4-FFF2-40B4-BE49-F238E27FC236}">
                  <a16:creationId xmlns:a16="http://schemas.microsoft.com/office/drawing/2014/main" id="{2AD989F8-6E6B-F54E-D6E7-322237EAB69C}"/>
                </a:ext>
              </a:extLst>
            </p:cNvPr>
            <p:cNvSpPr/>
            <p:nvPr/>
          </p:nvSpPr>
          <p:spPr>
            <a:xfrm>
              <a:off x="4093453" y="3003243"/>
              <a:ext cx="495707" cy="400176"/>
            </a:xfrm>
            <a:custGeom>
              <a:avLst/>
              <a:gdLst>
                <a:gd name="connsiteX0" fmla="*/ 18898 w 495707"/>
                <a:gd name="connsiteY0" fmla="*/ 17534 h 400176"/>
                <a:gd name="connsiteX1" fmla="*/ 16731 w 495707"/>
                <a:gd name="connsiteY1" fmla="*/ 26766 h 400176"/>
                <a:gd name="connsiteX2" fmla="*/ 16731 w 495707"/>
                <a:gd name="connsiteY2" fmla="*/ 149083 h 400176"/>
                <a:gd name="connsiteX3" fmla="*/ 20372 w 495707"/>
                <a:gd name="connsiteY3" fmla="*/ 155628 h 400176"/>
                <a:gd name="connsiteX4" fmla="*/ 471411 w 495707"/>
                <a:gd name="connsiteY4" fmla="*/ 377117 h 400176"/>
                <a:gd name="connsiteX5" fmla="*/ 471411 w 495707"/>
                <a:gd name="connsiteY5" fmla="*/ 257834 h 400176"/>
                <a:gd name="connsiteX6" fmla="*/ 475789 w 495707"/>
                <a:gd name="connsiteY6" fmla="*/ 241580 h 400176"/>
                <a:gd name="connsiteX7" fmla="*/ 18898 w 495707"/>
                <a:gd name="connsiteY7" fmla="*/ 17534 h 400176"/>
                <a:gd name="connsiteX8" fmla="*/ 18898 w 495707"/>
                <a:gd name="connsiteY8" fmla="*/ 17534 h 400176"/>
                <a:gd name="connsiteX9" fmla="*/ 487405 w 495707"/>
                <a:gd name="connsiteY9" fmla="*/ 400176 h 400176"/>
                <a:gd name="connsiteX10" fmla="*/ 483028 w 495707"/>
                <a:gd name="connsiteY10" fmla="*/ 399266 h 400176"/>
                <a:gd name="connsiteX11" fmla="*/ 10923 w 495707"/>
                <a:gd name="connsiteY11" fmla="*/ 167895 h 400176"/>
                <a:gd name="connsiteX12" fmla="*/ 0 w 495707"/>
                <a:gd name="connsiteY12" fmla="*/ 149343 h 400176"/>
                <a:gd name="connsiteX13" fmla="*/ 0 w 495707"/>
                <a:gd name="connsiteY13" fmla="*/ 26419 h 400176"/>
                <a:gd name="connsiteX14" fmla="*/ 7282 w 495707"/>
                <a:gd name="connsiteY14" fmla="*/ 3794 h 400176"/>
                <a:gd name="connsiteX15" fmla="*/ 13090 w 495707"/>
                <a:gd name="connsiteY15" fmla="*/ 283 h 400176"/>
                <a:gd name="connsiteX16" fmla="*/ 19635 w 495707"/>
                <a:gd name="connsiteY16" fmla="*/ 976 h 400176"/>
                <a:gd name="connsiteX17" fmla="*/ 491046 w 495707"/>
                <a:gd name="connsiteY17" fmla="*/ 232347 h 400176"/>
                <a:gd name="connsiteX18" fmla="*/ 494687 w 495707"/>
                <a:gd name="connsiteY18" fmla="*/ 242100 h 400176"/>
                <a:gd name="connsiteX19" fmla="*/ 488879 w 495707"/>
                <a:gd name="connsiteY19" fmla="*/ 258094 h 400176"/>
                <a:gd name="connsiteX20" fmla="*/ 488879 w 495707"/>
                <a:gd name="connsiteY20" fmla="*/ 380411 h 400176"/>
                <a:gd name="connsiteX21" fmla="*/ 491783 w 495707"/>
                <a:gd name="connsiteY21" fmla="*/ 386956 h 400176"/>
                <a:gd name="connsiteX22" fmla="*/ 494687 w 495707"/>
                <a:gd name="connsiteY22" fmla="*/ 396839 h 400176"/>
                <a:gd name="connsiteX23" fmla="*/ 487405 w 495707"/>
                <a:gd name="connsiteY23" fmla="*/ 400176 h 40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5707" h="400176">
                  <a:moveTo>
                    <a:pt x="18898" y="17534"/>
                  </a:moveTo>
                  <a:cubicBezTo>
                    <a:pt x="17424" y="20524"/>
                    <a:pt x="17424" y="23298"/>
                    <a:pt x="16731" y="26766"/>
                  </a:cubicBezTo>
                  <a:lnTo>
                    <a:pt x="16731" y="149083"/>
                  </a:lnTo>
                  <a:cubicBezTo>
                    <a:pt x="17468" y="153548"/>
                    <a:pt x="18205" y="154458"/>
                    <a:pt x="20372" y="155628"/>
                  </a:cubicBezTo>
                  <a:lnTo>
                    <a:pt x="471411" y="377117"/>
                  </a:lnTo>
                  <a:lnTo>
                    <a:pt x="471411" y="257834"/>
                  </a:lnTo>
                  <a:cubicBezTo>
                    <a:pt x="472148" y="251289"/>
                    <a:pt x="473578" y="246304"/>
                    <a:pt x="475789" y="241580"/>
                  </a:cubicBezTo>
                  <a:lnTo>
                    <a:pt x="18898" y="17534"/>
                  </a:lnTo>
                  <a:lnTo>
                    <a:pt x="18898" y="17534"/>
                  </a:lnTo>
                  <a:close/>
                  <a:moveTo>
                    <a:pt x="487405" y="400176"/>
                  </a:moveTo>
                  <a:cubicBezTo>
                    <a:pt x="485932" y="400176"/>
                    <a:pt x="484501" y="399916"/>
                    <a:pt x="483028" y="399266"/>
                  </a:cubicBezTo>
                  <a:lnTo>
                    <a:pt x="10923" y="167895"/>
                  </a:lnTo>
                  <a:cubicBezTo>
                    <a:pt x="1474" y="162520"/>
                    <a:pt x="0" y="155845"/>
                    <a:pt x="0" y="149343"/>
                  </a:cubicBezTo>
                  <a:lnTo>
                    <a:pt x="0" y="26419"/>
                  </a:lnTo>
                  <a:cubicBezTo>
                    <a:pt x="0" y="16883"/>
                    <a:pt x="2904" y="10772"/>
                    <a:pt x="7282" y="3794"/>
                  </a:cubicBezTo>
                  <a:cubicBezTo>
                    <a:pt x="8756" y="2146"/>
                    <a:pt x="10186" y="803"/>
                    <a:pt x="13090" y="283"/>
                  </a:cubicBezTo>
                  <a:cubicBezTo>
                    <a:pt x="15257" y="-281"/>
                    <a:pt x="17468" y="23"/>
                    <a:pt x="19635" y="976"/>
                  </a:cubicBezTo>
                  <a:lnTo>
                    <a:pt x="491046" y="232347"/>
                  </a:lnTo>
                  <a:cubicBezTo>
                    <a:pt x="495424" y="234298"/>
                    <a:pt x="496854" y="238632"/>
                    <a:pt x="494687" y="242100"/>
                  </a:cubicBezTo>
                  <a:cubicBezTo>
                    <a:pt x="490309" y="248385"/>
                    <a:pt x="489616" y="252286"/>
                    <a:pt x="488879" y="258094"/>
                  </a:cubicBezTo>
                  <a:lnTo>
                    <a:pt x="488879" y="380411"/>
                  </a:lnTo>
                  <a:cubicBezTo>
                    <a:pt x="488879" y="384919"/>
                    <a:pt x="490353" y="385786"/>
                    <a:pt x="491783" y="386956"/>
                  </a:cubicBezTo>
                  <a:cubicBezTo>
                    <a:pt x="495424" y="389167"/>
                    <a:pt x="496854" y="393544"/>
                    <a:pt x="494687" y="396839"/>
                  </a:cubicBezTo>
                  <a:cubicBezTo>
                    <a:pt x="492520" y="399006"/>
                    <a:pt x="489616" y="400176"/>
                    <a:pt x="487405" y="400176"/>
                  </a:cubicBezTo>
                  <a:close/>
                </a:path>
              </a:pathLst>
            </a:custGeom>
            <a:solidFill>
              <a:srgbClr val="0068B8"/>
            </a:solidFill>
            <a:ln w="4316" cap="flat">
              <a:noFill/>
              <a:prstDash val="solid"/>
              <a:miter/>
            </a:ln>
          </p:spPr>
          <p:txBody>
            <a:bodyPr rtlCol="0" anchor="ctr"/>
            <a:lstStyle/>
            <a:p>
              <a:endParaRPr lang="en-US"/>
            </a:p>
          </p:txBody>
        </p:sp>
        <p:sp>
          <p:nvSpPr>
            <p:cNvPr id="3087" name="Freeform: Shape 3086">
              <a:extLst>
                <a:ext uri="{FF2B5EF4-FFF2-40B4-BE49-F238E27FC236}">
                  <a16:creationId xmlns:a16="http://schemas.microsoft.com/office/drawing/2014/main" id="{5A2D3F13-AAA6-80B0-CECA-DF1811018A33}"/>
                </a:ext>
              </a:extLst>
            </p:cNvPr>
            <p:cNvSpPr/>
            <p:nvPr/>
          </p:nvSpPr>
          <p:spPr>
            <a:xfrm>
              <a:off x="4907499" y="3125497"/>
              <a:ext cx="40743" cy="59988"/>
            </a:xfrm>
            <a:custGeom>
              <a:avLst/>
              <a:gdLst>
                <a:gd name="connsiteX0" fmla="*/ 0 w 40743"/>
                <a:gd name="connsiteY0" fmla="*/ 59988 h 59988"/>
                <a:gd name="connsiteX1" fmla="*/ 40744 w 40743"/>
                <a:gd name="connsiteY1" fmla="*/ 40050 h 59988"/>
                <a:gd name="connsiteX2" fmla="*/ 40744 w 40743"/>
                <a:gd name="connsiteY2" fmla="*/ 0 h 59988"/>
                <a:gd name="connsiteX3" fmla="*/ 0 w 40743"/>
                <a:gd name="connsiteY3" fmla="*/ 20025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4" y="40050"/>
                  </a:lnTo>
                  <a:lnTo>
                    <a:pt x="40744" y="0"/>
                  </a:lnTo>
                  <a:lnTo>
                    <a:pt x="0" y="20025"/>
                  </a:lnTo>
                  <a:lnTo>
                    <a:pt x="0" y="59988"/>
                  </a:lnTo>
                  <a:close/>
                </a:path>
              </a:pathLst>
            </a:custGeom>
            <a:solidFill>
              <a:srgbClr val="A6EDF8"/>
            </a:solidFill>
            <a:ln w="4316" cap="flat">
              <a:noFill/>
              <a:prstDash val="solid"/>
              <a:miter/>
            </a:ln>
          </p:spPr>
          <p:txBody>
            <a:bodyPr rtlCol="0" anchor="ctr"/>
            <a:lstStyle/>
            <a:p>
              <a:endParaRPr lang="en-US"/>
            </a:p>
          </p:txBody>
        </p:sp>
        <p:sp>
          <p:nvSpPr>
            <p:cNvPr id="3088" name="Freeform: Shape 3087">
              <a:extLst>
                <a:ext uri="{FF2B5EF4-FFF2-40B4-BE49-F238E27FC236}">
                  <a16:creationId xmlns:a16="http://schemas.microsoft.com/office/drawing/2014/main" id="{23832BE7-ABFC-96EC-06B5-81326C64DA8C}"/>
                </a:ext>
              </a:extLst>
            </p:cNvPr>
            <p:cNvSpPr/>
            <p:nvPr/>
          </p:nvSpPr>
          <p:spPr>
            <a:xfrm>
              <a:off x="4898787" y="3118323"/>
              <a:ext cx="58254" cy="74486"/>
            </a:xfrm>
            <a:custGeom>
              <a:avLst/>
              <a:gdLst>
                <a:gd name="connsiteX0" fmla="*/ 17468 w 58254"/>
                <a:gd name="connsiteY0" fmla="*/ 31403 h 74486"/>
                <a:gd name="connsiteX1" fmla="*/ 17468 w 58254"/>
                <a:gd name="connsiteY1" fmla="*/ 54635 h 74486"/>
                <a:gd name="connsiteX2" fmla="*/ 41480 w 58254"/>
                <a:gd name="connsiteY2" fmla="*/ 43019 h 74486"/>
                <a:gd name="connsiteX3" fmla="*/ 41480 w 58254"/>
                <a:gd name="connsiteY3" fmla="*/ 19787 h 74486"/>
                <a:gd name="connsiteX4" fmla="*/ 17468 w 58254"/>
                <a:gd name="connsiteY4" fmla="*/ 31403 h 74486"/>
                <a:gd name="connsiteX5" fmla="*/ 17468 w 58254"/>
                <a:gd name="connsiteY5" fmla="*/ 31403 h 74486"/>
                <a:gd name="connsiteX6" fmla="*/ 8756 w 58254"/>
                <a:gd name="connsiteY6" fmla="*/ 74444 h 74486"/>
                <a:gd name="connsiteX7" fmla="*/ 4378 w 58254"/>
                <a:gd name="connsiteY7" fmla="*/ 73447 h 74486"/>
                <a:gd name="connsiteX8" fmla="*/ 0 w 58254"/>
                <a:gd name="connsiteY8" fmla="*/ 67162 h 74486"/>
                <a:gd name="connsiteX9" fmla="*/ 0 w 58254"/>
                <a:gd name="connsiteY9" fmla="*/ 27198 h 74486"/>
                <a:gd name="connsiteX10" fmla="*/ 4378 w 58254"/>
                <a:gd name="connsiteY10" fmla="*/ 20914 h 74486"/>
                <a:gd name="connsiteX11" fmla="*/ 45858 w 58254"/>
                <a:gd name="connsiteY11" fmla="*/ 975 h 74486"/>
                <a:gd name="connsiteX12" fmla="*/ 53877 w 58254"/>
                <a:gd name="connsiteY12" fmla="*/ 975 h 74486"/>
                <a:gd name="connsiteX13" fmla="*/ 58255 w 58254"/>
                <a:gd name="connsiteY13" fmla="*/ 7217 h 74486"/>
                <a:gd name="connsiteX14" fmla="*/ 58255 w 58254"/>
                <a:gd name="connsiteY14" fmla="*/ 47267 h 74486"/>
                <a:gd name="connsiteX15" fmla="*/ 53877 w 58254"/>
                <a:gd name="connsiteY15" fmla="*/ 53552 h 74486"/>
                <a:gd name="connsiteX16" fmla="*/ 13133 w 58254"/>
                <a:gd name="connsiteY16" fmla="*/ 73490 h 74486"/>
                <a:gd name="connsiteX17" fmla="*/ 8756 w 58254"/>
                <a:gd name="connsiteY17" fmla="*/ 74487 h 7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254" h="74486">
                  <a:moveTo>
                    <a:pt x="17468" y="31403"/>
                  </a:moveTo>
                  <a:lnTo>
                    <a:pt x="17468" y="54635"/>
                  </a:lnTo>
                  <a:lnTo>
                    <a:pt x="41480" y="43019"/>
                  </a:lnTo>
                  <a:lnTo>
                    <a:pt x="41480" y="19787"/>
                  </a:lnTo>
                  <a:lnTo>
                    <a:pt x="17468" y="31403"/>
                  </a:lnTo>
                  <a:lnTo>
                    <a:pt x="17468" y="31403"/>
                  </a:lnTo>
                  <a:close/>
                  <a:moveTo>
                    <a:pt x="8756" y="74444"/>
                  </a:moveTo>
                  <a:cubicBezTo>
                    <a:pt x="7282" y="74444"/>
                    <a:pt x="5851" y="74140"/>
                    <a:pt x="4378" y="73447"/>
                  </a:cubicBezTo>
                  <a:cubicBezTo>
                    <a:pt x="2211" y="72146"/>
                    <a:pt x="0" y="69806"/>
                    <a:pt x="0" y="67162"/>
                  </a:cubicBezTo>
                  <a:lnTo>
                    <a:pt x="0" y="27198"/>
                  </a:lnTo>
                  <a:cubicBezTo>
                    <a:pt x="0" y="24598"/>
                    <a:pt x="2167" y="22214"/>
                    <a:pt x="4378" y="20914"/>
                  </a:cubicBezTo>
                  <a:lnTo>
                    <a:pt x="45858" y="975"/>
                  </a:lnTo>
                  <a:cubicBezTo>
                    <a:pt x="48025" y="-325"/>
                    <a:pt x="50929" y="-325"/>
                    <a:pt x="53877" y="975"/>
                  </a:cubicBezTo>
                  <a:cubicBezTo>
                    <a:pt x="56781" y="2276"/>
                    <a:pt x="58255" y="4616"/>
                    <a:pt x="58255" y="7217"/>
                  </a:cubicBezTo>
                  <a:lnTo>
                    <a:pt x="58255" y="47267"/>
                  </a:lnTo>
                  <a:cubicBezTo>
                    <a:pt x="58255" y="49868"/>
                    <a:pt x="56781" y="52251"/>
                    <a:pt x="53877" y="53552"/>
                  </a:cubicBezTo>
                  <a:lnTo>
                    <a:pt x="13133" y="73490"/>
                  </a:lnTo>
                  <a:cubicBezTo>
                    <a:pt x="11660" y="74184"/>
                    <a:pt x="10229" y="74487"/>
                    <a:pt x="8756" y="74487"/>
                  </a:cubicBezTo>
                  <a:close/>
                </a:path>
              </a:pathLst>
            </a:custGeom>
            <a:solidFill>
              <a:srgbClr val="0068B8"/>
            </a:solidFill>
            <a:ln w="4316" cap="flat">
              <a:noFill/>
              <a:prstDash val="solid"/>
              <a:miter/>
            </a:ln>
          </p:spPr>
          <p:txBody>
            <a:bodyPr rtlCol="0" anchor="ctr"/>
            <a:lstStyle/>
            <a:p>
              <a:endParaRPr lang="en-US"/>
            </a:p>
          </p:txBody>
        </p:sp>
        <p:sp>
          <p:nvSpPr>
            <p:cNvPr id="3089" name="Freeform: Shape 3088">
              <a:extLst>
                <a:ext uri="{FF2B5EF4-FFF2-40B4-BE49-F238E27FC236}">
                  <a16:creationId xmlns:a16="http://schemas.microsoft.com/office/drawing/2014/main" id="{F4D152EE-C78C-9D16-E5E5-B67E028385CB}"/>
                </a:ext>
              </a:extLst>
            </p:cNvPr>
            <p:cNvSpPr/>
            <p:nvPr/>
          </p:nvSpPr>
          <p:spPr>
            <a:xfrm>
              <a:off x="4606754" y="3170083"/>
              <a:ext cx="271208" cy="139322"/>
            </a:xfrm>
            <a:custGeom>
              <a:avLst/>
              <a:gdLst>
                <a:gd name="connsiteX0" fmla="*/ 8303 w 271208"/>
                <a:gd name="connsiteY0" fmla="*/ 139280 h 139322"/>
                <a:gd name="connsiteX1" fmla="*/ 1021 w 271208"/>
                <a:gd name="connsiteY1" fmla="*/ 135639 h 139322"/>
                <a:gd name="connsiteX2" fmla="*/ 3925 w 271208"/>
                <a:gd name="connsiteY2" fmla="*/ 125756 h 139322"/>
                <a:gd name="connsiteX3" fmla="*/ 258529 w 271208"/>
                <a:gd name="connsiteY3" fmla="*/ 968 h 139322"/>
                <a:gd name="connsiteX4" fmla="*/ 270188 w 271208"/>
                <a:gd name="connsiteY4" fmla="*/ 3699 h 139322"/>
                <a:gd name="connsiteX5" fmla="*/ 267284 w 271208"/>
                <a:gd name="connsiteY5" fmla="*/ 13581 h 139322"/>
                <a:gd name="connsiteX6" fmla="*/ 12680 w 271208"/>
                <a:gd name="connsiteY6" fmla="*/ 138326 h 139322"/>
                <a:gd name="connsiteX7" fmla="*/ 8303 w 271208"/>
                <a:gd name="connsiteY7" fmla="*/ 139323 h 13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208" h="139322">
                  <a:moveTo>
                    <a:pt x="8303" y="139280"/>
                  </a:moveTo>
                  <a:cubicBezTo>
                    <a:pt x="5399" y="139280"/>
                    <a:pt x="2495" y="137979"/>
                    <a:pt x="1021" y="135639"/>
                  </a:cubicBezTo>
                  <a:cubicBezTo>
                    <a:pt x="-1146" y="132171"/>
                    <a:pt x="284" y="127707"/>
                    <a:pt x="3925" y="125756"/>
                  </a:cubicBezTo>
                  <a:lnTo>
                    <a:pt x="258529" y="968"/>
                  </a:lnTo>
                  <a:cubicBezTo>
                    <a:pt x="262169" y="-1026"/>
                    <a:pt x="267978" y="145"/>
                    <a:pt x="270188" y="3699"/>
                  </a:cubicBezTo>
                  <a:cubicBezTo>
                    <a:pt x="272355" y="7166"/>
                    <a:pt x="270925" y="11631"/>
                    <a:pt x="267284" y="13581"/>
                  </a:cubicBezTo>
                  <a:lnTo>
                    <a:pt x="12680" y="138326"/>
                  </a:lnTo>
                  <a:cubicBezTo>
                    <a:pt x="11207" y="139019"/>
                    <a:pt x="9776" y="139323"/>
                    <a:pt x="8303" y="139323"/>
                  </a:cubicBezTo>
                  <a:close/>
                </a:path>
              </a:pathLst>
            </a:custGeom>
            <a:solidFill>
              <a:srgbClr val="0068B8"/>
            </a:solidFill>
            <a:ln w="4316" cap="flat">
              <a:noFill/>
              <a:prstDash val="solid"/>
              <a:miter/>
            </a:ln>
          </p:spPr>
          <p:txBody>
            <a:bodyPr rtlCol="0" anchor="ctr"/>
            <a:lstStyle/>
            <a:p>
              <a:endParaRPr lang="en-US"/>
            </a:p>
          </p:txBody>
        </p:sp>
        <p:sp>
          <p:nvSpPr>
            <p:cNvPr id="3090" name="Freeform: Shape 3089">
              <a:extLst>
                <a:ext uri="{FF2B5EF4-FFF2-40B4-BE49-F238E27FC236}">
                  <a16:creationId xmlns:a16="http://schemas.microsoft.com/office/drawing/2014/main" id="{20EF1EB5-5157-7C6C-1175-5BBE00B1E298}"/>
                </a:ext>
              </a:extLst>
            </p:cNvPr>
            <p:cNvSpPr/>
            <p:nvPr/>
          </p:nvSpPr>
          <p:spPr>
            <a:xfrm>
              <a:off x="4108753" y="2595529"/>
              <a:ext cx="926785" cy="455718"/>
            </a:xfrm>
            <a:custGeom>
              <a:avLst/>
              <a:gdLst>
                <a:gd name="connsiteX0" fmla="*/ 926785 w 926785"/>
                <a:gd name="connsiteY0" fmla="*/ 232670 h 455718"/>
                <a:gd name="connsiteX1" fmla="*/ 454637 w 926785"/>
                <a:gd name="connsiteY1" fmla="*/ 1255 h 455718"/>
                <a:gd name="connsiteX2" fmla="*/ 438643 w 926785"/>
                <a:gd name="connsiteY2" fmla="*/ 2599 h 455718"/>
                <a:gd name="connsiteX3" fmla="*/ 15994 w 926785"/>
                <a:gd name="connsiteY3" fmla="*/ 209870 h 455718"/>
                <a:gd name="connsiteX4" fmla="*/ 0 w 926785"/>
                <a:gd name="connsiteY4" fmla="*/ 224347 h 455718"/>
                <a:gd name="connsiteX5" fmla="*/ 472148 w 926785"/>
                <a:gd name="connsiteY5" fmla="*/ 455719 h 455718"/>
                <a:gd name="connsiteX6" fmla="*/ 487405 w 926785"/>
                <a:gd name="connsiteY6" fmla="*/ 441242 h 455718"/>
                <a:gd name="connsiteX7" fmla="*/ 910791 w 926785"/>
                <a:gd name="connsiteY7" fmla="*/ 233970 h 455718"/>
                <a:gd name="connsiteX8" fmla="*/ 926785 w 926785"/>
                <a:gd name="connsiteY8" fmla="*/ 232670 h 4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785" h="455718">
                  <a:moveTo>
                    <a:pt x="926785" y="232670"/>
                  </a:moveTo>
                  <a:lnTo>
                    <a:pt x="454637" y="1255"/>
                  </a:lnTo>
                  <a:cubicBezTo>
                    <a:pt x="448829" y="-1086"/>
                    <a:pt x="444451" y="128"/>
                    <a:pt x="438643" y="2599"/>
                  </a:cubicBezTo>
                  <a:lnTo>
                    <a:pt x="15994" y="209870"/>
                  </a:lnTo>
                  <a:cubicBezTo>
                    <a:pt x="8712" y="213901"/>
                    <a:pt x="4334" y="218019"/>
                    <a:pt x="0" y="224347"/>
                  </a:cubicBezTo>
                  <a:lnTo>
                    <a:pt x="472148" y="455719"/>
                  </a:lnTo>
                  <a:cubicBezTo>
                    <a:pt x="476526" y="449347"/>
                    <a:pt x="480860" y="445273"/>
                    <a:pt x="487405" y="441242"/>
                  </a:cubicBezTo>
                  <a:lnTo>
                    <a:pt x="910791" y="233970"/>
                  </a:lnTo>
                  <a:cubicBezTo>
                    <a:pt x="915862" y="231499"/>
                    <a:pt x="920977" y="230242"/>
                    <a:pt x="926785" y="232670"/>
                  </a:cubicBezTo>
                  <a:close/>
                </a:path>
              </a:pathLst>
            </a:custGeom>
            <a:solidFill>
              <a:srgbClr val="00C7FF"/>
            </a:solidFill>
            <a:ln w="4316" cap="flat">
              <a:noFill/>
              <a:prstDash val="solid"/>
              <a:miter/>
            </a:ln>
          </p:spPr>
          <p:txBody>
            <a:bodyPr rtlCol="0" anchor="ctr"/>
            <a:lstStyle/>
            <a:p>
              <a:endParaRPr lang="en-US"/>
            </a:p>
          </p:txBody>
        </p:sp>
        <p:sp>
          <p:nvSpPr>
            <p:cNvPr id="3091" name="Freeform: Shape 3090">
              <a:extLst>
                <a:ext uri="{FF2B5EF4-FFF2-40B4-BE49-F238E27FC236}">
                  <a16:creationId xmlns:a16="http://schemas.microsoft.com/office/drawing/2014/main" id="{4CB1F010-B3D4-85AE-9985-A284C02C6CDA}"/>
                </a:ext>
              </a:extLst>
            </p:cNvPr>
            <p:cNvSpPr/>
            <p:nvPr/>
          </p:nvSpPr>
          <p:spPr>
            <a:xfrm>
              <a:off x="4099997" y="2588274"/>
              <a:ext cx="943819" cy="470255"/>
            </a:xfrm>
            <a:custGeom>
              <a:avLst/>
              <a:gdLst>
                <a:gd name="connsiteX0" fmla="*/ 21109 w 943819"/>
                <a:gd name="connsiteY0" fmla="*/ 229262 h 470255"/>
                <a:gd name="connsiteX1" fmla="*/ 477956 w 943819"/>
                <a:gd name="connsiteY1" fmla="*/ 453308 h 470255"/>
                <a:gd name="connsiteX2" fmla="*/ 491783 w 943819"/>
                <a:gd name="connsiteY2" fmla="*/ 442385 h 470255"/>
                <a:gd name="connsiteX3" fmla="*/ 911528 w 943819"/>
                <a:gd name="connsiteY3" fmla="*/ 236674 h 470255"/>
                <a:gd name="connsiteX4" fmla="*/ 459058 w 943819"/>
                <a:gd name="connsiteY4" fmla="*/ 14838 h 470255"/>
                <a:gd name="connsiteX5" fmla="*/ 451039 w 943819"/>
                <a:gd name="connsiteY5" fmla="*/ 16399 h 470255"/>
                <a:gd name="connsiteX6" fmla="*/ 29127 w 943819"/>
                <a:gd name="connsiteY6" fmla="*/ 223367 h 470255"/>
                <a:gd name="connsiteX7" fmla="*/ 21109 w 943819"/>
                <a:gd name="connsiteY7" fmla="*/ 229219 h 470255"/>
                <a:gd name="connsiteX8" fmla="*/ 21109 w 943819"/>
                <a:gd name="connsiteY8" fmla="*/ 229219 h 470255"/>
                <a:gd name="connsiteX9" fmla="*/ 480860 w 943819"/>
                <a:gd name="connsiteY9" fmla="*/ 470256 h 470255"/>
                <a:gd name="connsiteX10" fmla="*/ 476483 w 943819"/>
                <a:gd name="connsiteY10" fmla="*/ 469259 h 470255"/>
                <a:gd name="connsiteX11" fmla="*/ 4378 w 943819"/>
                <a:gd name="connsiteY11" fmla="*/ 237887 h 470255"/>
                <a:gd name="connsiteX12" fmla="*/ 0 w 943819"/>
                <a:gd name="connsiteY12" fmla="*/ 233380 h 470255"/>
                <a:gd name="connsiteX13" fmla="*/ 1474 w 943819"/>
                <a:gd name="connsiteY13" fmla="*/ 227745 h 470255"/>
                <a:gd name="connsiteX14" fmla="*/ 20372 w 943819"/>
                <a:gd name="connsiteY14" fmla="*/ 211014 h 470255"/>
                <a:gd name="connsiteX15" fmla="*/ 443021 w 943819"/>
                <a:gd name="connsiteY15" fmla="*/ 3569 h 470255"/>
                <a:gd name="connsiteX16" fmla="*/ 467034 w 943819"/>
                <a:gd name="connsiteY16" fmla="*/ 1965 h 470255"/>
                <a:gd name="connsiteX17" fmla="*/ 939875 w 943819"/>
                <a:gd name="connsiteY17" fmla="*/ 233640 h 470255"/>
                <a:gd name="connsiteX18" fmla="*/ 942779 w 943819"/>
                <a:gd name="connsiteY18" fmla="*/ 243262 h 470255"/>
                <a:gd name="connsiteX19" fmla="*/ 931856 w 943819"/>
                <a:gd name="connsiteY19" fmla="*/ 246470 h 470255"/>
                <a:gd name="connsiteX20" fmla="*/ 923144 w 943819"/>
                <a:gd name="connsiteY20" fmla="*/ 247640 h 470255"/>
                <a:gd name="connsiteX21" fmla="*/ 500495 w 943819"/>
                <a:gd name="connsiteY21" fmla="*/ 454782 h 470255"/>
                <a:gd name="connsiteX22" fmla="*/ 488142 w 943819"/>
                <a:gd name="connsiteY22" fmla="*/ 466745 h 470255"/>
                <a:gd name="connsiteX23" fmla="*/ 480860 w 943819"/>
                <a:gd name="connsiteY23" fmla="*/ 470212 h 470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3819" h="470255">
                  <a:moveTo>
                    <a:pt x="21109" y="229262"/>
                  </a:moveTo>
                  <a:lnTo>
                    <a:pt x="477956" y="453308"/>
                  </a:lnTo>
                  <a:cubicBezTo>
                    <a:pt x="481597" y="449234"/>
                    <a:pt x="485975" y="445766"/>
                    <a:pt x="491783" y="442385"/>
                  </a:cubicBezTo>
                  <a:lnTo>
                    <a:pt x="911528" y="236674"/>
                  </a:lnTo>
                  <a:lnTo>
                    <a:pt x="459058" y="14838"/>
                  </a:lnTo>
                  <a:cubicBezTo>
                    <a:pt x="457584" y="14275"/>
                    <a:pt x="456154" y="14145"/>
                    <a:pt x="451039" y="16399"/>
                  </a:cubicBezTo>
                  <a:lnTo>
                    <a:pt x="29127" y="223367"/>
                  </a:lnTo>
                  <a:cubicBezTo>
                    <a:pt x="26223" y="225144"/>
                    <a:pt x="23319" y="226878"/>
                    <a:pt x="21109" y="229219"/>
                  </a:cubicBezTo>
                  <a:lnTo>
                    <a:pt x="21109" y="229219"/>
                  </a:lnTo>
                  <a:close/>
                  <a:moveTo>
                    <a:pt x="480860" y="470256"/>
                  </a:moveTo>
                  <a:cubicBezTo>
                    <a:pt x="479387" y="470256"/>
                    <a:pt x="477956" y="469909"/>
                    <a:pt x="476483" y="469259"/>
                  </a:cubicBezTo>
                  <a:lnTo>
                    <a:pt x="4378" y="237887"/>
                  </a:lnTo>
                  <a:cubicBezTo>
                    <a:pt x="2211" y="236890"/>
                    <a:pt x="737" y="235287"/>
                    <a:pt x="0" y="233380"/>
                  </a:cubicBezTo>
                  <a:cubicBezTo>
                    <a:pt x="0" y="231472"/>
                    <a:pt x="0" y="229479"/>
                    <a:pt x="1474" y="227745"/>
                  </a:cubicBezTo>
                  <a:cubicBezTo>
                    <a:pt x="5851" y="221027"/>
                    <a:pt x="10923" y="215869"/>
                    <a:pt x="20372" y="211014"/>
                  </a:cubicBezTo>
                  <a:lnTo>
                    <a:pt x="443021" y="3569"/>
                  </a:lnTo>
                  <a:cubicBezTo>
                    <a:pt x="450303" y="405"/>
                    <a:pt x="457584" y="-1763"/>
                    <a:pt x="467034" y="1965"/>
                  </a:cubicBezTo>
                  <a:lnTo>
                    <a:pt x="939875" y="233640"/>
                  </a:lnTo>
                  <a:cubicBezTo>
                    <a:pt x="943516" y="235547"/>
                    <a:pt x="944990" y="239838"/>
                    <a:pt x="942779" y="243262"/>
                  </a:cubicBezTo>
                  <a:cubicBezTo>
                    <a:pt x="940569" y="246730"/>
                    <a:pt x="936234" y="248073"/>
                    <a:pt x="931856" y="246470"/>
                  </a:cubicBezTo>
                  <a:cubicBezTo>
                    <a:pt x="929689" y="245559"/>
                    <a:pt x="928216" y="245473"/>
                    <a:pt x="923144" y="247640"/>
                  </a:cubicBezTo>
                  <a:lnTo>
                    <a:pt x="500495" y="454782"/>
                  </a:lnTo>
                  <a:cubicBezTo>
                    <a:pt x="495424" y="457686"/>
                    <a:pt x="491783" y="460633"/>
                    <a:pt x="488142" y="466745"/>
                  </a:cubicBezTo>
                  <a:cubicBezTo>
                    <a:pt x="485975" y="468955"/>
                    <a:pt x="483764" y="470212"/>
                    <a:pt x="480860" y="470212"/>
                  </a:cubicBezTo>
                  <a:close/>
                </a:path>
              </a:pathLst>
            </a:custGeom>
            <a:solidFill>
              <a:srgbClr val="0068B8"/>
            </a:solidFill>
            <a:ln w="4316" cap="flat">
              <a:noFill/>
              <a:prstDash val="solid"/>
              <a:miter/>
            </a:ln>
          </p:spPr>
          <p:txBody>
            <a:bodyPr rtlCol="0" anchor="ctr"/>
            <a:lstStyle/>
            <a:p>
              <a:endParaRPr lang="en-US"/>
            </a:p>
          </p:txBody>
        </p:sp>
        <p:sp>
          <p:nvSpPr>
            <p:cNvPr id="3092" name="Freeform: Shape 3091">
              <a:extLst>
                <a:ext uri="{FF2B5EF4-FFF2-40B4-BE49-F238E27FC236}">
                  <a16:creationId xmlns:a16="http://schemas.microsoft.com/office/drawing/2014/main" id="{50FAB547-74AD-9DC6-3A5B-24DB76E717EE}"/>
                </a:ext>
              </a:extLst>
            </p:cNvPr>
            <p:cNvSpPr/>
            <p:nvPr/>
          </p:nvSpPr>
          <p:spPr>
            <a:xfrm>
              <a:off x="4573619" y="2826886"/>
              <a:ext cx="468463" cy="379963"/>
            </a:xfrm>
            <a:custGeom>
              <a:avLst/>
              <a:gdLst>
                <a:gd name="connsiteX0" fmla="*/ 468464 w 468463"/>
                <a:gd name="connsiteY0" fmla="*/ 13796 h 379963"/>
                <a:gd name="connsiteX1" fmla="*/ 461919 w 468463"/>
                <a:gd name="connsiteY1" fmla="*/ 1313 h 379963"/>
                <a:gd name="connsiteX2" fmla="*/ 445925 w 468463"/>
                <a:gd name="connsiteY2" fmla="*/ 2613 h 379963"/>
                <a:gd name="connsiteX3" fmla="*/ 22539 w 468463"/>
                <a:gd name="connsiteY3" fmla="*/ 209885 h 379963"/>
                <a:gd name="connsiteX4" fmla="*/ 7282 w 468463"/>
                <a:gd name="connsiteY4" fmla="*/ 224362 h 379963"/>
                <a:gd name="connsiteX5" fmla="*/ 7282 w 468463"/>
                <a:gd name="connsiteY5" fmla="*/ 224362 h 379963"/>
                <a:gd name="connsiteX6" fmla="*/ 0 w 468463"/>
                <a:gd name="connsiteY6" fmla="*/ 243520 h 379963"/>
                <a:gd name="connsiteX7" fmla="*/ 0 w 468463"/>
                <a:gd name="connsiteY7" fmla="*/ 366141 h 379963"/>
                <a:gd name="connsiteX8" fmla="*/ 7282 w 468463"/>
                <a:gd name="connsiteY8" fmla="*/ 378667 h 379963"/>
                <a:gd name="connsiteX9" fmla="*/ 22539 w 468463"/>
                <a:gd name="connsiteY9" fmla="*/ 377324 h 379963"/>
                <a:gd name="connsiteX10" fmla="*/ 445925 w 468463"/>
                <a:gd name="connsiteY10" fmla="*/ 170138 h 379963"/>
                <a:gd name="connsiteX11" fmla="*/ 468464 w 468463"/>
                <a:gd name="connsiteY11" fmla="*/ 136547 h 379963"/>
                <a:gd name="connsiteX12" fmla="*/ 468464 w 468463"/>
                <a:gd name="connsiteY12" fmla="*/ 13839 h 37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463" h="379963">
                  <a:moveTo>
                    <a:pt x="468464" y="13796"/>
                  </a:moveTo>
                  <a:cubicBezTo>
                    <a:pt x="468464" y="7598"/>
                    <a:pt x="466297" y="3306"/>
                    <a:pt x="461919" y="1313"/>
                  </a:cubicBezTo>
                  <a:cubicBezTo>
                    <a:pt x="457541" y="-724"/>
                    <a:pt x="451733" y="-464"/>
                    <a:pt x="445925" y="2613"/>
                  </a:cubicBezTo>
                  <a:lnTo>
                    <a:pt x="22539" y="209885"/>
                  </a:lnTo>
                  <a:cubicBezTo>
                    <a:pt x="16731" y="212962"/>
                    <a:pt x="10879" y="218294"/>
                    <a:pt x="7282" y="224362"/>
                  </a:cubicBezTo>
                  <a:lnTo>
                    <a:pt x="7282" y="224362"/>
                  </a:lnTo>
                  <a:cubicBezTo>
                    <a:pt x="2904" y="230473"/>
                    <a:pt x="0" y="237322"/>
                    <a:pt x="0" y="243520"/>
                  </a:cubicBezTo>
                  <a:lnTo>
                    <a:pt x="0" y="366141"/>
                  </a:lnTo>
                  <a:cubicBezTo>
                    <a:pt x="0" y="372339"/>
                    <a:pt x="2904" y="376630"/>
                    <a:pt x="7282" y="378667"/>
                  </a:cubicBezTo>
                  <a:cubicBezTo>
                    <a:pt x="10923" y="380704"/>
                    <a:pt x="16731" y="380401"/>
                    <a:pt x="22539" y="377324"/>
                  </a:cubicBezTo>
                  <a:lnTo>
                    <a:pt x="445925" y="170138"/>
                  </a:lnTo>
                  <a:cubicBezTo>
                    <a:pt x="458278" y="163897"/>
                    <a:pt x="468464" y="148900"/>
                    <a:pt x="468464" y="136547"/>
                  </a:cubicBezTo>
                  <a:lnTo>
                    <a:pt x="468464" y="13839"/>
                  </a:lnTo>
                  <a:close/>
                </a:path>
              </a:pathLst>
            </a:custGeom>
            <a:solidFill>
              <a:srgbClr val="FFFFFF"/>
            </a:solidFill>
            <a:ln w="4316" cap="flat">
              <a:noFill/>
              <a:prstDash val="solid"/>
              <a:miter/>
            </a:ln>
          </p:spPr>
          <p:txBody>
            <a:bodyPr rtlCol="0" anchor="ctr"/>
            <a:lstStyle/>
            <a:p>
              <a:endParaRPr lang="en-US"/>
            </a:p>
          </p:txBody>
        </p:sp>
        <p:sp>
          <p:nvSpPr>
            <p:cNvPr id="3093" name="Freeform: Shape 3092">
              <a:extLst>
                <a:ext uri="{FF2B5EF4-FFF2-40B4-BE49-F238E27FC236}">
                  <a16:creationId xmlns:a16="http://schemas.microsoft.com/office/drawing/2014/main" id="{05CFC0B4-1CF2-0C55-15B0-AFBB0C79FF91}"/>
                </a:ext>
              </a:extLst>
            </p:cNvPr>
            <p:cNvSpPr/>
            <p:nvPr/>
          </p:nvSpPr>
          <p:spPr>
            <a:xfrm>
              <a:off x="4564864" y="2819631"/>
              <a:ext cx="485974" cy="394504"/>
            </a:xfrm>
            <a:custGeom>
              <a:avLst/>
              <a:gdLst>
                <a:gd name="connsiteX0" fmla="*/ 464866 w 485974"/>
                <a:gd name="connsiteY0" fmla="*/ 14506 h 394504"/>
                <a:gd name="connsiteX1" fmla="*/ 459058 w 485974"/>
                <a:gd name="connsiteY1" fmla="*/ 16153 h 394504"/>
                <a:gd name="connsiteX2" fmla="*/ 35672 w 485974"/>
                <a:gd name="connsiteY2" fmla="*/ 223425 h 394504"/>
                <a:gd name="connsiteX3" fmla="*/ 23319 w 485974"/>
                <a:gd name="connsiteY3" fmla="*/ 235215 h 394504"/>
                <a:gd name="connsiteX4" fmla="*/ 17511 w 485974"/>
                <a:gd name="connsiteY4" fmla="*/ 250732 h 394504"/>
                <a:gd name="connsiteX5" fmla="*/ 17511 w 485974"/>
                <a:gd name="connsiteY5" fmla="*/ 373353 h 394504"/>
                <a:gd name="connsiteX6" fmla="*/ 19678 w 485974"/>
                <a:gd name="connsiteY6" fmla="*/ 379594 h 394504"/>
                <a:gd name="connsiteX7" fmla="*/ 27697 w 485974"/>
                <a:gd name="connsiteY7" fmla="*/ 378294 h 394504"/>
                <a:gd name="connsiteX8" fmla="*/ 450346 w 485974"/>
                <a:gd name="connsiteY8" fmla="*/ 171022 h 394504"/>
                <a:gd name="connsiteX9" fmla="*/ 468551 w 485974"/>
                <a:gd name="connsiteY9" fmla="*/ 143715 h 394504"/>
                <a:gd name="connsiteX10" fmla="*/ 468551 w 485974"/>
                <a:gd name="connsiteY10" fmla="*/ 21008 h 394504"/>
                <a:gd name="connsiteX11" fmla="*/ 466383 w 485974"/>
                <a:gd name="connsiteY11" fmla="*/ 14810 h 394504"/>
                <a:gd name="connsiteX12" fmla="*/ 464910 w 485974"/>
                <a:gd name="connsiteY12" fmla="*/ 14463 h 394504"/>
                <a:gd name="connsiteX13" fmla="*/ 464910 w 485974"/>
                <a:gd name="connsiteY13" fmla="*/ 14463 h 394504"/>
                <a:gd name="connsiteX14" fmla="*/ 21845 w 485974"/>
                <a:gd name="connsiteY14" fmla="*/ 394505 h 394504"/>
                <a:gd name="connsiteX15" fmla="*/ 11660 w 485974"/>
                <a:gd name="connsiteY15" fmla="*/ 392208 h 394504"/>
                <a:gd name="connsiteX16" fmla="*/ 0 w 485974"/>
                <a:gd name="connsiteY16" fmla="*/ 373353 h 394504"/>
                <a:gd name="connsiteX17" fmla="*/ 0 w 485974"/>
                <a:gd name="connsiteY17" fmla="*/ 250732 h 394504"/>
                <a:gd name="connsiteX18" fmla="*/ 8019 w 485974"/>
                <a:gd name="connsiteY18" fmla="*/ 228020 h 394504"/>
                <a:gd name="connsiteX19" fmla="*/ 27654 w 485974"/>
                <a:gd name="connsiteY19" fmla="*/ 210856 h 394504"/>
                <a:gd name="connsiteX20" fmla="*/ 450303 w 485974"/>
                <a:gd name="connsiteY20" fmla="*/ 3584 h 394504"/>
                <a:gd name="connsiteX21" fmla="*/ 475052 w 485974"/>
                <a:gd name="connsiteY21" fmla="*/ 2283 h 394504"/>
                <a:gd name="connsiteX22" fmla="*/ 485975 w 485974"/>
                <a:gd name="connsiteY22" fmla="*/ 21051 h 394504"/>
                <a:gd name="connsiteX23" fmla="*/ 485975 w 485974"/>
                <a:gd name="connsiteY23" fmla="*/ 143759 h 394504"/>
                <a:gd name="connsiteX24" fmla="*/ 459058 w 485974"/>
                <a:gd name="connsiteY24" fmla="*/ 183592 h 394504"/>
                <a:gd name="connsiteX25" fmla="*/ 35672 w 485974"/>
                <a:gd name="connsiteY25" fmla="*/ 390864 h 394504"/>
                <a:gd name="connsiteX26" fmla="*/ 21845 w 485974"/>
                <a:gd name="connsiteY26" fmla="*/ 394505 h 39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5974" h="394504">
                  <a:moveTo>
                    <a:pt x="464866" y="14506"/>
                  </a:moveTo>
                  <a:cubicBezTo>
                    <a:pt x="463436" y="14506"/>
                    <a:pt x="461225" y="14983"/>
                    <a:pt x="459058" y="16153"/>
                  </a:cubicBezTo>
                  <a:lnTo>
                    <a:pt x="35672" y="223425"/>
                  </a:lnTo>
                  <a:cubicBezTo>
                    <a:pt x="31294" y="225723"/>
                    <a:pt x="26223" y="230014"/>
                    <a:pt x="23319" y="235215"/>
                  </a:cubicBezTo>
                  <a:cubicBezTo>
                    <a:pt x="19678" y="240416"/>
                    <a:pt x="17511" y="246094"/>
                    <a:pt x="17511" y="250732"/>
                  </a:cubicBezTo>
                  <a:lnTo>
                    <a:pt x="17511" y="373353"/>
                  </a:lnTo>
                  <a:cubicBezTo>
                    <a:pt x="17511" y="376517"/>
                    <a:pt x="18248" y="378858"/>
                    <a:pt x="19678" y="379594"/>
                  </a:cubicBezTo>
                  <a:cubicBezTo>
                    <a:pt x="21152" y="380201"/>
                    <a:pt x="23319" y="380158"/>
                    <a:pt x="27697" y="378294"/>
                  </a:cubicBezTo>
                  <a:lnTo>
                    <a:pt x="450346" y="171022"/>
                  </a:lnTo>
                  <a:cubicBezTo>
                    <a:pt x="459795" y="166124"/>
                    <a:pt x="468551" y="153424"/>
                    <a:pt x="468551" y="143715"/>
                  </a:cubicBezTo>
                  <a:lnTo>
                    <a:pt x="468551" y="21008"/>
                  </a:lnTo>
                  <a:cubicBezTo>
                    <a:pt x="468551" y="17280"/>
                    <a:pt x="467814" y="15373"/>
                    <a:pt x="466383" y="14810"/>
                  </a:cubicBezTo>
                  <a:cubicBezTo>
                    <a:pt x="465646" y="14550"/>
                    <a:pt x="465646" y="14463"/>
                    <a:pt x="464910" y="14463"/>
                  </a:cubicBezTo>
                  <a:lnTo>
                    <a:pt x="464910" y="14463"/>
                  </a:lnTo>
                  <a:close/>
                  <a:moveTo>
                    <a:pt x="21845" y="394505"/>
                  </a:moveTo>
                  <a:cubicBezTo>
                    <a:pt x="18205" y="394505"/>
                    <a:pt x="14564" y="393681"/>
                    <a:pt x="11660" y="392208"/>
                  </a:cubicBezTo>
                  <a:cubicBezTo>
                    <a:pt x="4378" y="388740"/>
                    <a:pt x="0" y="381892"/>
                    <a:pt x="0" y="373353"/>
                  </a:cubicBezTo>
                  <a:lnTo>
                    <a:pt x="0" y="250732"/>
                  </a:lnTo>
                  <a:cubicBezTo>
                    <a:pt x="0" y="243494"/>
                    <a:pt x="2904" y="235432"/>
                    <a:pt x="8019" y="228020"/>
                  </a:cubicBezTo>
                  <a:cubicBezTo>
                    <a:pt x="13133" y="220521"/>
                    <a:pt x="20415" y="214496"/>
                    <a:pt x="27654" y="210856"/>
                  </a:cubicBezTo>
                  <a:lnTo>
                    <a:pt x="450303" y="3584"/>
                  </a:lnTo>
                  <a:cubicBezTo>
                    <a:pt x="459015" y="-664"/>
                    <a:pt x="467770" y="-1184"/>
                    <a:pt x="475052" y="2283"/>
                  </a:cubicBezTo>
                  <a:cubicBezTo>
                    <a:pt x="481597" y="5664"/>
                    <a:pt x="485975" y="12512"/>
                    <a:pt x="485975" y="21051"/>
                  </a:cubicBezTo>
                  <a:lnTo>
                    <a:pt x="485975" y="143759"/>
                  </a:lnTo>
                  <a:cubicBezTo>
                    <a:pt x="485975" y="158626"/>
                    <a:pt x="474315" y="176180"/>
                    <a:pt x="459058" y="183592"/>
                  </a:cubicBezTo>
                  <a:lnTo>
                    <a:pt x="35672" y="390864"/>
                  </a:lnTo>
                  <a:cubicBezTo>
                    <a:pt x="31294" y="393291"/>
                    <a:pt x="26223" y="394505"/>
                    <a:pt x="21845" y="394505"/>
                  </a:cubicBezTo>
                  <a:close/>
                </a:path>
              </a:pathLst>
            </a:custGeom>
            <a:solidFill>
              <a:srgbClr val="0068B8"/>
            </a:solidFill>
            <a:ln w="4316" cap="flat">
              <a:noFill/>
              <a:prstDash val="solid"/>
              <a:miter/>
            </a:ln>
          </p:spPr>
          <p:txBody>
            <a:bodyPr rtlCol="0" anchor="ctr"/>
            <a:lstStyle/>
            <a:p>
              <a:endParaRPr lang="en-US"/>
            </a:p>
          </p:txBody>
        </p:sp>
        <p:sp>
          <p:nvSpPr>
            <p:cNvPr id="3094" name="Freeform: Shape 3093">
              <a:extLst>
                <a:ext uri="{FF2B5EF4-FFF2-40B4-BE49-F238E27FC236}">
                  <a16:creationId xmlns:a16="http://schemas.microsoft.com/office/drawing/2014/main" id="{BC031243-8335-924B-A323-24D70D038D31}"/>
                </a:ext>
              </a:extLst>
            </p:cNvPr>
            <p:cNvSpPr/>
            <p:nvPr/>
          </p:nvSpPr>
          <p:spPr>
            <a:xfrm>
              <a:off x="4975160" y="2901667"/>
              <a:ext cx="40743" cy="59988"/>
            </a:xfrm>
            <a:custGeom>
              <a:avLst/>
              <a:gdLst>
                <a:gd name="connsiteX0" fmla="*/ 0 w 40743"/>
                <a:gd name="connsiteY0" fmla="*/ 59988 h 59988"/>
                <a:gd name="connsiteX1" fmla="*/ 40744 w 40743"/>
                <a:gd name="connsiteY1" fmla="*/ 39963 h 59988"/>
                <a:gd name="connsiteX2" fmla="*/ 40744 w 40743"/>
                <a:gd name="connsiteY2" fmla="*/ 0 h 59988"/>
                <a:gd name="connsiteX3" fmla="*/ 0 w 40743"/>
                <a:gd name="connsiteY3" fmla="*/ 20025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4" y="39963"/>
                  </a:lnTo>
                  <a:lnTo>
                    <a:pt x="40744" y="0"/>
                  </a:lnTo>
                  <a:lnTo>
                    <a:pt x="0" y="20025"/>
                  </a:lnTo>
                  <a:lnTo>
                    <a:pt x="0" y="59988"/>
                  </a:lnTo>
                  <a:close/>
                </a:path>
              </a:pathLst>
            </a:custGeom>
            <a:solidFill>
              <a:srgbClr val="A6EDF8"/>
            </a:solidFill>
            <a:ln w="4316" cap="flat">
              <a:noFill/>
              <a:prstDash val="solid"/>
              <a:miter/>
            </a:ln>
          </p:spPr>
          <p:txBody>
            <a:bodyPr rtlCol="0" anchor="ctr"/>
            <a:lstStyle/>
            <a:p>
              <a:endParaRPr lang="en-US"/>
            </a:p>
          </p:txBody>
        </p:sp>
        <p:sp>
          <p:nvSpPr>
            <p:cNvPr id="3095" name="Freeform: Shape 3094">
              <a:extLst>
                <a:ext uri="{FF2B5EF4-FFF2-40B4-BE49-F238E27FC236}">
                  <a16:creationId xmlns:a16="http://schemas.microsoft.com/office/drawing/2014/main" id="{804E28C9-2758-DB28-29D6-89A59F39BC46}"/>
                </a:ext>
              </a:extLst>
            </p:cNvPr>
            <p:cNvSpPr/>
            <p:nvPr/>
          </p:nvSpPr>
          <p:spPr>
            <a:xfrm>
              <a:off x="4967141" y="2894477"/>
              <a:ext cx="57474" cy="74503"/>
            </a:xfrm>
            <a:custGeom>
              <a:avLst/>
              <a:gdLst>
                <a:gd name="connsiteX0" fmla="*/ 16731 w 57474"/>
                <a:gd name="connsiteY0" fmla="*/ 31419 h 74503"/>
                <a:gd name="connsiteX1" fmla="*/ 16731 w 57474"/>
                <a:gd name="connsiteY1" fmla="*/ 54652 h 74503"/>
                <a:gd name="connsiteX2" fmla="*/ 40743 w 57474"/>
                <a:gd name="connsiteY2" fmla="*/ 43035 h 74503"/>
                <a:gd name="connsiteX3" fmla="*/ 40743 w 57474"/>
                <a:gd name="connsiteY3" fmla="*/ 19803 h 74503"/>
                <a:gd name="connsiteX4" fmla="*/ 16731 w 57474"/>
                <a:gd name="connsiteY4" fmla="*/ 31419 h 74503"/>
                <a:gd name="connsiteX5" fmla="*/ 16731 w 57474"/>
                <a:gd name="connsiteY5" fmla="*/ 31419 h 74503"/>
                <a:gd name="connsiteX6" fmla="*/ 8019 w 57474"/>
                <a:gd name="connsiteY6" fmla="*/ 74460 h 74503"/>
                <a:gd name="connsiteX7" fmla="*/ 3641 w 57474"/>
                <a:gd name="connsiteY7" fmla="*/ 73463 h 74503"/>
                <a:gd name="connsiteX8" fmla="*/ 0 w 57474"/>
                <a:gd name="connsiteY8" fmla="*/ 67178 h 74503"/>
                <a:gd name="connsiteX9" fmla="*/ 0 w 57474"/>
                <a:gd name="connsiteY9" fmla="*/ 27215 h 74503"/>
                <a:gd name="connsiteX10" fmla="*/ 3641 w 57474"/>
                <a:gd name="connsiteY10" fmla="*/ 20930 h 74503"/>
                <a:gd name="connsiteX11" fmla="*/ 44384 w 57474"/>
                <a:gd name="connsiteY11" fmla="*/ 992 h 74503"/>
                <a:gd name="connsiteX12" fmla="*/ 53097 w 57474"/>
                <a:gd name="connsiteY12" fmla="*/ 992 h 74503"/>
                <a:gd name="connsiteX13" fmla="*/ 57474 w 57474"/>
                <a:gd name="connsiteY13" fmla="*/ 7233 h 74503"/>
                <a:gd name="connsiteX14" fmla="*/ 57474 w 57474"/>
                <a:gd name="connsiteY14" fmla="*/ 47196 h 74503"/>
                <a:gd name="connsiteX15" fmla="*/ 53097 w 57474"/>
                <a:gd name="connsiteY15" fmla="*/ 53481 h 74503"/>
                <a:gd name="connsiteX16" fmla="*/ 12353 w 57474"/>
                <a:gd name="connsiteY16" fmla="*/ 73506 h 74503"/>
                <a:gd name="connsiteX17" fmla="*/ 7975 w 57474"/>
                <a:gd name="connsiteY17" fmla="*/ 74503 h 7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74" h="74503">
                  <a:moveTo>
                    <a:pt x="16731" y="31419"/>
                  </a:moveTo>
                  <a:lnTo>
                    <a:pt x="16731" y="54652"/>
                  </a:lnTo>
                  <a:lnTo>
                    <a:pt x="40743" y="43035"/>
                  </a:lnTo>
                  <a:lnTo>
                    <a:pt x="40743" y="19803"/>
                  </a:lnTo>
                  <a:lnTo>
                    <a:pt x="16731" y="31419"/>
                  </a:lnTo>
                  <a:lnTo>
                    <a:pt x="16731" y="31419"/>
                  </a:lnTo>
                  <a:close/>
                  <a:moveTo>
                    <a:pt x="8019" y="74460"/>
                  </a:moveTo>
                  <a:cubicBezTo>
                    <a:pt x="6545" y="74460"/>
                    <a:pt x="5115" y="74113"/>
                    <a:pt x="3641" y="73463"/>
                  </a:cubicBezTo>
                  <a:cubicBezTo>
                    <a:pt x="1474" y="72163"/>
                    <a:pt x="0" y="69735"/>
                    <a:pt x="0" y="67178"/>
                  </a:cubicBezTo>
                  <a:lnTo>
                    <a:pt x="0" y="27215"/>
                  </a:lnTo>
                  <a:cubicBezTo>
                    <a:pt x="0" y="24614"/>
                    <a:pt x="1474" y="22187"/>
                    <a:pt x="3641" y="20930"/>
                  </a:cubicBezTo>
                  <a:lnTo>
                    <a:pt x="44384" y="992"/>
                  </a:lnTo>
                  <a:cubicBezTo>
                    <a:pt x="47288" y="-309"/>
                    <a:pt x="50929" y="-352"/>
                    <a:pt x="53097" y="992"/>
                  </a:cubicBezTo>
                  <a:cubicBezTo>
                    <a:pt x="56001" y="2292"/>
                    <a:pt x="57474" y="4633"/>
                    <a:pt x="57474" y="7233"/>
                  </a:cubicBezTo>
                  <a:lnTo>
                    <a:pt x="57474" y="47196"/>
                  </a:lnTo>
                  <a:cubicBezTo>
                    <a:pt x="57474" y="49840"/>
                    <a:pt x="56001" y="52224"/>
                    <a:pt x="53097" y="53481"/>
                  </a:cubicBezTo>
                  <a:lnTo>
                    <a:pt x="12353" y="73506"/>
                  </a:lnTo>
                  <a:cubicBezTo>
                    <a:pt x="10879" y="74113"/>
                    <a:pt x="9449" y="74503"/>
                    <a:pt x="7975" y="74503"/>
                  </a:cubicBezTo>
                  <a:close/>
                </a:path>
              </a:pathLst>
            </a:custGeom>
            <a:solidFill>
              <a:srgbClr val="0068B8"/>
            </a:solidFill>
            <a:ln w="4316" cap="flat">
              <a:noFill/>
              <a:prstDash val="solid"/>
              <a:miter/>
            </a:ln>
          </p:spPr>
          <p:txBody>
            <a:bodyPr rtlCol="0" anchor="ctr"/>
            <a:lstStyle/>
            <a:p>
              <a:endParaRPr lang="en-US"/>
            </a:p>
          </p:txBody>
        </p:sp>
        <p:sp>
          <p:nvSpPr>
            <p:cNvPr id="3096" name="Freeform: Shape 3095">
              <a:extLst>
                <a:ext uri="{FF2B5EF4-FFF2-40B4-BE49-F238E27FC236}">
                  <a16:creationId xmlns:a16="http://schemas.microsoft.com/office/drawing/2014/main" id="{DFDD942C-B4B1-62C0-1392-D100ED387FD3}"/>
                </a:ext>
              </a:extLst>
            </p:cNvPr>
            <p:cNvSpPr/>
            <p:nvPr/>
          </p:nvSpPr>
          <p:spPr>
            <a:xfrm>
              <a:off x="4102208" y="2819877"/>
              <a:ext cx="478693" cy="385676"/>
            </a:xfrm>
            <a:custGeom>
              <a:avLst/>
              <a:gdLst>
                <a:gd name="connsiteX0" fmla="*/ 478650 w 478693"/>
                <a:gd name="connsiteY0" fmla="*/ 231328 h 385676"/>
                <a:gd name="connsiteX1" fmla="*/ 6545 w 478693"/>
                <a:gd name="connsiteY1" fmla="*/ 0 h 385676"/>
                <a:gd name="connsiteX2" fmla="*/ 6545 w 478693"/>
                <a:gd name="connsiteY2" fmla="*/ 87 h 385676"/>
                <a:gd name="connsiteX3" fmla="*/ 0 w 478693"/>
                <a:gd name="connsiteY3" fmla="*/ 19158 h 385676"/>
                <a:gd name="connsiteX4" fmla="*/ 0 w 478693"/>
                <a:gd name="connsiteY4" fmla="*/ 141779 h 385676"/>
                <a:gd name="connsiteX5" fmla="*/ 6545 w 478693"/>
                <a:gd name="connsiteY5" fmla="*/ 154305 h 385676"/>
                <a:gd name="connsiteX6" fmla="*/ 478693 w 478693"/>
                <a:gd name="connsiteY6" fmla="*/ 385677 h 385676"/>
                <a:gd name="connsiteX7" fmla="*/ 471411 w 478693"/>
                <a:gd name="connsiteY7" fmla="*/ 373150 h 385676"/>
                <a:gd name="connsiteX8" fmla="*/ 471411 w 478693"/>
                <a:gd name="connsiteY8" fmla="*/ 250529 h 385676"/>
                <a:gd name="connsiteX9" fmla="*/ 478693 w 478693"/>
                <a:gd name="connsiteY9" fmla="*/ 231458 h 385676"/>
                <a:gd name="connsiteX10" fmla="*/ 478693 w 478693"/>
                <a:gd name="connsiteY10" fmla="*/ 231458 h 3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693" h="385676">
                  <a:moveTo>
                    <a:pt x="478650" y="231328"/>
                  </a:moveTo>
                  <a:lnTo>
                    <a:pt x="6545" y="0"/>
                  </a:lnTo>
                  <a:lnTo>
                    <a:pt x="6545" y="87"/>
                  </a:lnTo>
                  <a:cubicBezTo>
                    <a:pt x="2167" y="6632"/>
                    <a:pt x="0" y="11616"/>
                    <a:pt x="0" y="19158"/>
                  </a:cubicBezTo>
                  <a:lnTo>
                    <a:pt x="0" y="141779"/>
                  </a:lnTo>
                  <a:cubicBezTo>
                    <a:pt x="0" y="147154"/>
                    <a:pt x="737" y="151098"/>
                    <a:pt x="6545" y="154305"/>
                  </a:cubicBezTo>
                  <a:lnTo>
                    <a:pt x="478693" y="385677"/>
                  </a:lnTo>
                  <a:cubicBezTo>
                    <a:pt x="472885" y="382469"/>
                    <a:pt x="472148" y="378525"/>
                    <a:pt x="471411" y="373150"/>
                  </a:cubicBezTo>
                  <a:lnTo>
                    <a:pt x="471411" y="250529"/>
                  </a:lnTo>
                  <a:cubicBezTo>
                    <a:pt x="472148" y="242988"/>
                    <a:pt x="474315" y="238003"/>
                    <a:pt x="478693" y="231458"/>
                  </a:cubicBezTo>
                  <a:lnTo>
                    <a:pt x="478693" y="231458"/>
                  </a:lnTo>
                  <a:close/>
                </a:path>
              </a:pathLst>
            </a:custGeom>
            <a:solidFill>
              <a:srgbClr val="00C7FF"/>
            </a:solidFill>
            <a:ln w="4316" cap="flat">
              <a:noFill/>
              <a:prstDash val="solid"/>
              <a:miter/>
            </a:ln>
          </p:spPr>
          <p:txBody>
            <a:bodyPr rtlCol="0" anchor="ctr"/>
            <a:lstStyle/>
            <a:p>
              <a:endParaRPr lang="en-US"/>
            </a:p>
          </p:txBody>
        </p:sp>
        <p:sp>
          <p:nvSpPr>
            <p:cNvPr id="3097" name="Freeform: Shape 3096">
              <a:extLst>
                <a:ext uri="{FF2B5EF4-FFF2-40B4-BE49-F238E27FC236}">
                  <a16:creationId xmlns:a16="http://schemas.microsoft.com/office/drawing/2014/main" id="{126E3D84-7156-CC50-300C-B808AD0C4B54}"/>
                </a:ext>
              </a:extLst>
            </p:cNvPr>
            <p:cNvSpPr/>
            <p:nvPr/>
          </p:nvSpPr>
          <p:spPr>
            <a:xfrm>
              <a:off x="4093453" y="2812572"/>
              <a:ext cx="495707" cy="400176"/>
            </a:xfrm>
            <a:custGeom>
              <a:avLst/>
              <a:gdLst>
                <a:gd name="connsiteX0" fmla="*/ 18898 w 495707"/>
                <a:gd name="connsiteY0" fmla="*/ 17534 h 400176"/>
                <a:gd name="connsiteX1" fmla="*/ 16731 w 495707"/>
                <a:gd name="connsiteY1" fmla="*/ 26766 h 400176"/>
                <a:gd name="connsiteX2" fmla="*/ 16731 w 495707"/>
                <a:gd name="connsiteY2" fmla="*/ 149083 h 400176"/>
                <a:gd name="connsiteX3" fmla="*/ 20372 w 495707"/>
                <a:gd name="connsiteY3" fmla="*/ 155628 h 400176"/>
                <a:gd name="connsiteX4" fmla="*/ 471411 w 495707"/>
                <a:gd name="connsiteY4" fmla="*/ 377117 h 400176"/>
                <a:gd name="connsiteX5" fmla="*/ 471411 w 495707"/>
                <a:gd name="connsiteY5" fmla="*/ 257834 h 400176"/>
                <a:gd name="connsiteX6" fmla="*/ 475789 w 495707"/>
                <a:gd name="connsiteY6" fmla="*/ 241580 h 400176"/>
                <a:gd name="connsiteX7" fmla="*/ 18898 w 495707"/>
                <a:gd name="connsiteY7" fmla="*/ 17534 h 400176"/>
                <a:gd name="connsiteX8" fmla="*/ 18898 w 495707"/>
                <a:gd name="connsiteY8" fmla="*/ 17534 h 400176"/>
                <a:gd name="connsiteX9" fmla="*/ 487405 w 495707"/>
                <a:gd name="connsiteY9" fmla="*/ 400176 h 400176"/>
                <a:gd name="connsiteX10" fmla="*/ 483028 w 495707"/>
                <a:gd name="connsiteY10" fmla="*/ 399266 h 400176"/>
                <a:gd name="connsiteX11" fmla="*/ 10923 w 495707"/>
                <a:gd name="connsiteY11" fmla="*/ 167895 h 400176"/>
                <a:gd name="connsiteX12" fmla="*/ 0 w 495707"/>
                <a:gd name="connsiteY12" fmla="*/ 149343 h 400176"/>
                <a:gd name="connsiteX13" fmla="*/ 0 w 495707"/>
                <a:gd name="connsiteY13" fmla="*/ 26419 h 400176"/>
                <a:gd name="connsiteX14" fmla="*/ 7282 w 495707"/>
                <a:gd name="connsiteY14" fmla="*/ 3793 h 400176"/>
                <a:gd name="connsiteX15" fmla="*/ 13090 w 495707"/>
                <a:gd name="connsiteY15" fmla="*/ 283 h 400176"/>
                <a:gd name="connsiteX16" fmla="*/ 19635 w 495707"/>
                <a:gd name="connsiteY16" fmla="*/ 976 h 400176"/>
                <a:gd name="connsiteX17" fmla="*/ 491046 w 495707"/>
                <a:gd name="connsiteY17" fmla="*/ 232347 h 400176"/>
                <a:gd name="connsiteX18" fmla="*/ 494687 w 495707"/>
                <a:gd name="connsiteY18" fmla="*/ 242100 h 400176"/>
                <a:gd name="connsiteX19" fmla="*/ 488879 w 495707"/>
                <a:gd name="connsiteY19" fmla="*/ 258094 h 400176"/>
                <a:gd name="connsiteX20" fmla="*/ 488879 w 495707"/>
                <a:gd name="connsiteY20" fmla="*/ 380411 h 400176"/>
                <a:gd name="connsiteX21" fmla="*/ 491783 w 495707"/>
                <a:gd name="connsiteY21" fmla="*/ 386956 h 400176"/>
                <a:gd name="connsiteX22" fmla="*/ 494687 w 495707"/>
                <a:gd name="connsiteY22" fmla="*/ 396839 h 400176"/>
                <a:gd name="connsiteX23" fmla="*/ 487405 w 495707"/>
                <a:gd name="connsiteY23" fmla="*/ 400176 h 40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5707" h="400176">
                  <a:moveTo>
                    <a:pt x="18898" y="17534"/>
                  </a:moveTo>
                  <a:cubicBezTo>
                    <a:pt x="17424" y="20524"/>
                    <a:pt x="17424" y="23298"/>
                    <a:pt x="16731" y="26766"/>
                  </a:cubicBezTo>
                  <a:lnTo>
                    <a:pt x="16731" y="149083"/>
                  </a:lnTo>
                  <a:cubicBezTo>
                    <a:pt x="17468" y="153548"/>
                    <a:pt x="18205" y="154458"/>
                    <a:pt x="20372" y="155628"/>
                  </a:cubicBezTo>
                  <a:lnTo>
                    <a:pt x="471411" y="377117"/>
                  </a:lnTo>
                  <a:lnTo>
                    <a:pt x="471411" y="257834"/>
                  </a:lnTo>
                  <a:cubicBezTo>
                    <a:pt x="472148" y="251289"/>
                    <a:pt x="473578" y="246304"/>
                    <a:pt x="475789" y="241580"/>
                  </a:cubicBezTo>
                  <a:lnTo>
                    <a:pt x="18898" y="17534"/>
                  </a:lnTo>
                  <a:lnTo>
                    <a:pt x="18898" y="17534"/>
                  </a:lnTo>
                  <a:close/>
                  <a:moveTo>
                    <a:pt x="487405" y="400176"/>
                  </a:moveTo>
                  <a:cubicBezTo>
                    <a:pt x="485932" y="400176"/>
                    <a:pt x="484501" y="399916"/>
                    <a:pt x="483028" y="399266"/>
                  </a:cubicBezTo>
                  <a:lnTo>
                    <a:pt x="10923" y="167895"/>
                  </a:lnTo>
                  <a:cubicBezTo>
                    <a:pt x="1474" y="162520"/>
                    <a:pt x="0" y="155845"/>
                    <a:pt x="0" y="149343"/>
                  </a:cubicBezTo>
                  <a:lnTo>
                    <a:pt x="0" y="26419"/>
                  </a:lnTo>
                  <a:cubicBezTo>
                    <a:pt x="0" y="16883"/>
                    <a:pt x="2904" y="10772"/>
                    <a:pt x="7282" y="3793"/>
                  </a:cubicBezTo>
                  <a:cubicBezTo>
                    <a:pt x="8756" y="2146"/>
                    <a:pt x="10186" y="803"/>
                    <a:pt x="13090" y="283"/>
                  </a:cubicBezTo>
                  <a:cubicBezTo>
                    <a:pt x="15257" y="-281"/>
                    <a:pt x="17468" y="23"/>
                    <a:pt x="19635" y="976"/>
                  </a:cubicBezTo>
                  <a:lnTo>
                    <a:pt x="491046" y="232347"/>
                  </a:lnTo>
                  <a:cubicBezTo>
                    <a:pt x="495424" y="234298"/>
                    <a:pt x="496854" y="238632"/>
                    <a:pt x="494687" y="242100"/>
                  </a:cubicBezTo>
                  <a:cubicBezTo>
                    <a:pt x="490309" y="248385"/>
                    <a:pt x="489616" y="252286"/>
                    <a:pt x="488879" y="258094"/>
                  </a:cubicBezTo>
                  <a:lnTo>
                    <a:pt x="488879" y="380411"/>
                  </a:lnTo>
                  <a:cubicBezTo>
                    <a:pt x="488879" y="384919"/>
                    <a:pt x="490353" y="385786"/>
                    <a:pt x="491783" y="386956"/>
                  </a:cubicBezTo>
                  <a:cubicBezTo>
                    <a:pt x="495424" y="389167"/>
                    <a:pt x="496854" y="393544"/>
                    <a:pt x="494687" y="396839"/>
                  </a:cubicBezTo>
                  <a:cubicBezTo>
                    <a:pt x="492520" y="399006"/>
                    <a:pt x="489616" y="400176"/>
                    <a:pt x="487405" y="400176"/>
                  </a:cubicBezTo>
                  <a:close/>
                </a:path>
              </a:pathLst>
            </a:custGeom>
            <a:solidFill>
              <a:srgbClr val="0068B8"/>
            </a:solidFill>
            <a:ln w="4316" cap="flat">
              <a:noFill/>
              <a:prstDash val="solid"/>
              <a:miter/>
            </a:ln>
          </p:spPr>
          <p:txBody>
            <a:bodyPr rtlCol="0" anchor="ctr"/>
            <a:lstStyle/>
            <a:p>
              <a:endParaRPr lang="en-US"/>
            </a:p>
          </p:txBody>
        </p:sp>
        <p:sp>
          <p:nvSpPr>
            <p:cNvPr id="3098" name="Freeform: Shape 3097">
              <a:extLst>
                <a:ext uri="{FF2B5EF4-FFF2-40B4-BE49-F238E27FC236}">
                  <a16:creationId xmlns:a16="http://schemas.microsoft.com/office/drawing/2014/main" id="{671BC7A0-644C-5F07-6238-BDBC75A1D979}"/>
                </a:ext>
              </a:extLst>
            </p:cNvPr>
            <p:cNvSpPr/>
            <p:nvPr/>
          </p:nvSpPr>
          <p:spPr>
            <a:xfrm>
              <a:off x="4907499" y="2934826"/>
              <a:ext cx="40743" cy="59988"/>
            </a:xfrm>
            <a:custGeom>
              <a:avLst/>
              <a:gdLst>
                <a:gd name="connsiteX0" fmla="*/ 0 w 40743"/>
                <a:gd name="connsiteY0" fmla="*/ 59988 h 59988"/>
                <a:gd name="connsiteX1" fmla="*/ 40744 w 40743"/>
                <a:gd name="connsiteY1" fmla="*/ 40050 h 59988"/>
                <a:gd name="connsiteX2" fmla="*/ 40744 w 40743"/>
                <a:gd name="connsiteY2" fmla="*/ 0 h 59988"/>
                <a:gd name="connsiteX3" fmla="*/ 0 w 40743"/>
                <a:gd name="connsiteY3" fmla="*/ 20025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4" y="40050"/>
                  </a:lnTo>
                  <a:lnTo>
                    <a:pt x="40744" y="0"/>
                  </a:lnTo>
                  <a:lnTo>
                    <a:pt x="0" y="20025"/>
                  </a:lnTo>
                  <a:lnTo>
                    <a:pt x="0" y="59988"/>
                  </a:lnTo>
                  <a:close/>
                </a:path>
              </a:pathLst>
            </a:custGeom>
            <a:solidFill>
              <a:srgbClr val="A6EDF8"/>
            </a:solidFill>
            <a:ln w="4316" cap="flat">
              <a:noFill/>
              <a:prstDash val="solid"/>
              <a:miter/>
            </a:ln>
          </p:spPr>
          <p:txBody>
            <a:bodyPr rtlCol="0" anchor="ctr"/>
            <a:lstStyle/>
            <a:p>
              <a:endParaRPr lang="en-US"/>
            </a:p>
          </p:txBody>
        </p:sp>
        <p:sp>
          <p:nvSpPr>
            <p:cNvPr id="3099" name="Freeform: Shape 3098">
              <a:extLst>
                <a:ext uri="{FF2B5EF4-FFF2-40B4-BE49-F238E27FC236}">
                  <a16:creationId xmlns:a16="http://schemas.microsoft.com/office/drawing/2014/main" id="{C6E10630-6588-1892-8602-493D9F0F4443}"/>
                </a:ext>
              </a:extLst>
            </p:cNvPr>
            <p:cNvSpPr/>
            <p:nvPr/>
          </p:nvSpPr>
          <p:spPr>
            <a:xfrm>
              <a:off x="4898787" y="2927652"/>
              <a:ext cx="58254" cy="74486"/>
            </a:xfrm>
            <a:custGeom>
              <a:avLst/>
              <a:gdLst>
                <a:gd name="connsiteX0" fmla="*/ 17468 w 58254"/>
                <a:gd name="connsiteY0" fmla="*/ 31403 h 74486"/>
                <a:gd name="connsiteX1" fmla="*/ 17468 w 58254"/>
                <a:gd name="connsiteY1" fmla="*/ 54635 h 74486"/>
                <a:gd name="connsiteX2" fmla="*/ 41480 w 58254"/>
                <a:gd name="connsiteY2" fmla="*/ 43019 h 74486"/>
                <a:gd name="connsiteX3" fmla="*/ 41480 w 58254"/>
                <a:gd name="connsiteY3" fmla="*/ 19787 h 74486"/>
                <a:gd name="connsiteX4" fmla="*/ 17468 w 58254"/>
                <a:gd name="connsiteY4" fmla="*/ 31403 h 74486"/>
                <a:gd name="connsiteX5" fmla="*/ 17468 w 58254"/>
                <a:gd name="connsiteY5" fmla="*/ 31403 h 74486"/>
                <a:gd name="connsiteX6" fmla="*/ 8756 w 58254"/>
                <a:gd name="connsiteY6" fmla="*/ 74444 h 74486"/>
                <a:gd name="connsiteX7" fmla="*/ 4378 w 58254"/>
                <a:gd name="connsiteY7" fmla="*/ 73447 h 74486"/>
                <a:gd name="connsiteX8" fmla="*/ 0 w 58254"/>
                <a:gd name="connsiteY8" fmla="*/ 67162 h 74486"/>
                <a:gd name="connsiteX9" fmla="*/ 0 w 58254"/>
                <a:gd name="connsiteY9" fmla="*/ 27199 h 74486"/>
                <a:gd name="connsiteX10" fmla="*/ 4378 w 58254"/>
                <a:gd name="connsiteY10" fmla="*/ 20914 h 74486"/>
                <a:gd name="connsiteX11" fmla="*/ 45858 w 58254"/>
                <a:gd name="connsiteY11" fmla="*/ 975 h 74486"/>
                <a:gd name="connsiteX12" fmla="*/ 53877 w 58254"/>
                <a:gd name="connsiteY12" fmla="*/ 975 h 74486"/>
                <a:gd name="connsiteX13" fmla="*/ 58255 w 58254"/>
                <a:gd name="connsiteY13" fmla="*/ 7217 h 74486"/>
                <a:gd name="connsiteX14" fmla="*/ 58255 w 58254"/>
                <a:gd name="connsiteY14" fmla="*/ 47267 h 74486"/>
                <a:gd name="connsiteX15" fmla="*/ 53877 w 58254"/>
                <a:gd name="connsiteY15" fmla="*/ 53552 h 74486"/>
                <a:gd name="connsiteX16" fmla="*/ 13133 w 58254"/>
                <a:gd name="connsiteY16" fmla="*/ 73490 h 74486"/>
                <a:gd name="connsiteX17" fmla="*/ 8756 w 58254"/>
                <a:gd name="connsiteY17" fmla="*/ 74487 h 7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254" h="74486">
                  <a:moveTo>
                    <a:pt x="17468" y="31403"/>
                  </a:moveTo>
                  <a:lnTo>
                    <a:pt x="17468" y="54635"/>
                  </a:lnTo>
                  <a:lnTo>
                    <a:pt x="41480" y="43019"/>
                  </a:lnTo>
                  <a:lnTo>
                    <a:pt x="41480" y="19787"/>
                  </a:lnTo>
                  <a:lnTo>
                    <a:pt x="17468" y="31403"/>
                  </a:lnTo>
                  <a:lnTo>
                    <a:pt x="17468" y="31403"/>
                  </a:lnTo>
                  <a:close/>
                  <a:moveTo>
                    <a:pt x="8756" y="74444"/>
                  </a:moveTo>
                  <a:cubicBezTo>
                    <a:pt x="7282" y="74444"/>
                    <a:pt x="5851" y="74140"/>
                    <a:pt x="4378" y="73447"/>
                  </a:cubicBezTo>
                  <a:cubicBezTo>
                    <a:pt x="2211" y="72146"/>
                    <a:pt x="0" y="69806"/>
                    <a:pt x="0" y="67162"/>
                  </a:cubicBezTo>
                  <a:lnTo>
                    <a:pt x="0" y="27199"/>
                  </a:lnTo>
                  <a:cubicBezTo>
                    <a:pt x="0" y="24598"/>
                    <a:pt x="2167" y="22214"/>
                    <a:pt x="4378" y="20914"/>
                  </a:cubicBezTo>
                  <a:lnTo>
                    <a:pt x="45858" y="975"/>
                  </a:lnTo>
                  <a:cubicBezTo>
                    <a:pt x="48025" y="-325"/>
                    <a:pt x="50929" y="-325"/>
                    <a:pt x="53877" y="975"/>
                  </a:cubicBezTo>
                  <a:cubicBezTo>
                    <a:pt x="56781" y="2276"/>
                    <a:pt x="58255" y="4616"/>
                    <a:pt x="58255" y="7217"/>
                  </a:cubicBezTo>
                  <a:lnTo>
                    <a:pt x="58255" y="47267"/>
                  </a:lnTo>
                  <a:cubicBezTo>
                    <a:pt x="58255" y="49867"/>
                    <a:pt x="56781" y="52251"/>
                    <a:pt x="53877" y="53552"/>
                  </a:cubicBezTo>
                  <a:lnTo>
                    <a:pt x="13133" y="73490"/>
                  </a:lnTo>
                  <a:cubicBezTo>
                    <a:pt x="11660" y="74184"/>
                    <a:pt x="10229" y="74487"/>
                    <a:pt x="8756" y="74487"/>
                  </a:cubicBezTo>
                  <a:close/>
                </a:path>
              </a:pathLst>
            </a:custGeom>
            <a:solidFill>
              <a:srgbClr val="0068B8"/>
            </a:solidFill>
            <a:ln w="4316" cap="flat">
              <a:noFill/>
              <a:prstDash val="solid"/>
              <a:miter/>
            </a:ln>
          </p:spPr>
          <p:txBody>
            <a:bodyPr rtlCol="0" anchor="ctr"/>
            <a:lstStyle/>
            <a:p>
              <a:endParaRPr lang="en-US"/>
            </a:p>
          </p:txBody>
        </p:sp>
        <p:sp>
          <p:nvSpPr>
            <p:cNvPr id="3100" name="Freeform: Shape 3099">
              <a:extLst>
                <a:ext uri="{FF2B5EF4-FFF2-40B4-BE49-F238E27FC236}">
                  <a16:creationId xmlns:a16="http://schemas.microsoft.com/office/drawing/2014/main" id="{A50F3E99-B3DA-B82E-9CB5-821198C38134}"/>
                </a:ext>
              </a:extLst>
            </p:cNvPr>
            <p:cNvSpPr/>
            <p:nvPr/>
          </p:nvSpPr>
          <p:spPr>
            <a:xfrm>
              <a:off x="4108753" y="2407171"/>
              <a:ext cx="926785" cy="455702"/>
            </a:xfrm>
            <a:custGeom>
              <a:avLst/>
              <a:gdLst>
                <a:gd name="connsiteX0" fmla="*/ 926785 w 926785"/>
                <a:gd name="connsiteY0" fmla="*/ 232610 h 455702"/>
                <a:gd name="connsiteX1" fmla="*/ 454637 w 926785"/>
                <a:gd name="connsiteY1" fmla="*/ 1326 h 455702"/>
                <a:gd name="connsiteX2" fmla="*/ 438643 w 926785"/>
                <a:gd name="connsiteY2" fmla="*/ 2626 h 455702"/>
                <a:gd name="connsiteX3" fmla="*/ 15994 w 926785"/>
                <a:gd name="connsiteY3" fmla="*/ 209898 h 455702"/>
                <a:gd name="connsiteX4" fmla="*/ 0 w 926785"/>
                <a:gd name="connsiteY4" fmla="*/ 224375 h 455702"/>
                <a:gd name="connsiteX5" fmla="*/ 472148 w 926785"/>
                <a:gd name="connsiteY5" fmla="*/ 455703 h 455702"/>
                <a:gd name="connsiteX6" fmla="*/ 487405 w 926785"/>
                <a:gd name="connsiteY6" fmla="*/ 441269 h 455702"/>
                <a:gd name="connsiteX7" fmla="*/ 910791 w 926785"/>
                <a:gd name="connsiteY7" fmla="*/ 233997 h 455702"/>
                <a:gd name="connsiteX8" fmla="*/ 926785 w 926785"/>
                <a:gd name="connsiteY8" fmla="*/ 232654 h 455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785" h="455702">
                  <a:moveTo>
                    <a:pt x="926785" y="232610"/>
                  </a:moveTo>
                  <a:lnTo>
                    <a:pt x="454637" y="1326"/>
                  </a:lnTo>
                  <a:cubicBezTo>
                    <a:pt x="448829" y="-1145"/>
                    <a:pt x="444451" y="155"/>
                    <a:pt x="438643" y="2626"/>
                  </a:cubicBezTo>
                  <a:lnTo>
                    <a:pt x="15994" y="209898"/>
                  </a:lnTo>
                  <a:cubicBezTo>
                    <a:pt x="8712" y="213929"/>
                    <a:pt x="4334" y="218003"/>
                    <a:pt x="0" y="224375"/>
                  </a:cubicBezTo>
                  <a:lnTo>
                    <a:pt x="472148" y="455703"/>
                  </a:lnTo>
                  <a:cubicBezTo>
                    <a:pt x="476526" y="449331"/>
                    <a:pt x="480860" y="445257"/>
                    <a:pt x="487405" y="441269"/>
                  </a:cubicBezTo>
                  <a:lnTo>
                    <a:pt x="910791" y="233997"/>
                  </a:lnTo>
                  <a:cubicBezTo>
                    <a:pt x="915862" y="231527"/>
                    <a:pt x="920977" y="230270"/>
                    <a:pt x="926785" y="232654"/>
                  </a:cubicBezTo>
                  <a:close/>
                </a:path>
              </a:pathLst>
            </a:custGeom>
            <a:solidFill>
              <a:srgbClr val="00C7FF"/>
            </a:solidFill>
            <a:ln w="4316" cap="flat">
              <a:noFill/>
              <a:prstDash val="solid"/>
              <a:miter/>
            </a:ln>
          </p:spPr>
          <p:txBody>
            <a:bodyPr rtlCol="0" anchor="ctr"/>
            <a:lstStyle/>
            <a:p>
              <a:endParaRPr lang="en-US"/>
            </a:p>
          </p:txBody>
        </p:sp>
        <p:sp>
          <p:nvSpPr>
            <p:cNvPr id="3101" name="Freeform: Shape 3100">
              <a:extLst>
                <a:ext uri="{FF2B5EF4-FFF2-40B4-BE49-F238E27FC236}">
                  <a16:creationId xmlns:a16="http://schemas.microsoft.com/office/drawing/2014/main" id="{7106EF44-16E5-AC0C-190B-1FA571DA6A33}"/>
                </a:ext>
              </a:extLst>
            </p:cNvPr>
            <p:cNvSpPr/>
            <p:nvPr/>
          </p:nvSpPr>
          <p:spPr>
            <a:xfrm>
              <a:off x="4099997" y="2399881"/>
              <a:ext cx="943819" cy="470274"/>
            </a:xfrm>
            <a:custGeom>
              <a:avLst/>
              <a:gdLst>
                <a:gd name="connsiteX0" fmla="*/ 21109 w 943819"/>
                <a:gd name="connsiteY0" fmla="*/ 229281 h 470274"/>
                <a:gd name="connsiteX1" fmla="*/ 477956 w 943819"/>
                <a:gd name="connsiteY1" fmla="*/ 453327 h 470274"/>
                <a:gd name="connsiteX2" fmla="*/ 491783 w 943819"/>
                <a:gd name="connsiteY2" fmla="*/ 442404 h 470274"/>
                <a:gd name="connsiteX3" fmla="*/ 911528 w 943819"/>
                <a:gd name="connsiteY3" fmla="*/ 236649 h 470274"/>
                <a:gd name="connsiteX4" fmla="*/ 459058 w 943819"/>
                <a:gd name="connsiteY4" fmla="*/ 14857 h 470274"/>
                <a:gd name="connsiteX5" fmla="*/ 451039 w 943819"/>
                <a:gd name="connsiteY5" fmla="*/ 16331 h 470274"/>
                <a:gd name="connsiteX6" fmla="*/ 29127 w 943819"/>
                <a:gd name="connsiteY6" fmla="*/ 223429 h 470274"/>
                <a:gd name="connsiteX7" fmla="*/ 21109 w 943819"/>
                <a:gd name="connsiteY7" fmla="*/ 229281 h 470274"/>
                <a:gd name="connsiteX8" fmla="*/ 21109 w 943819"/>
                <a:gd name="connsiteY8" fmla="*/ 229281 h 470274"/>
                <a:gd name="connsiteX9" fmla="*/ 480860 w 943819"/>
                <a:gd name="connsiteY9" fmla="*/ 470275 h 470274"/>
                <a:gd name="connsiteX10" fmla="*/ 476483 w 943819"/>
                <a:gd name="connsiteY10" fmla="*/ 469278 h 470274"/>
                <a:gd name="connsiteX11" fmla="*/ 4378 w 943819"/>
                <a:gd name="connsiteY11" fmla="*/ 237906 h 470274"/>
                <a:gd name="connsiteX12" fmla="*/ 0 w 943819"/>
                <a:gd name="connsiteY12" fmla="*/ 233399 h 470274"/>
                <a:gd name="connsiteX13" fmla="*/ 1474 w 943819"/>
                <a:gd name="connsiteY13" fmla="*/ 227764 h 470274"/>
                <a:gd name="connsiteX14" fmla="*/ 20372 w 943819"/>
                <a:gd name="connsiteY14" fmla="*/ 211033 h 470274"/>
                <a:gd name="connsiteX15" fmla="*/ 443021 w 943819"/>
                <a:gd name="connsiteY15" fmla="*/ 3588 h 470274"/>
                <a:gd name="connsiteX16" fmla="*/ 467034 w 943819"/>
                <a:gd name="connsiteY16" fmla="*/ 1984 h 470274"/>
                <a:gd name="connsiteX17" fmla="*/ 939875 w 943819"/>
                <a:gd name="connsiteY17" fmla="*/ 233572 h 470274"/>
                <a:gd name="connsiteX18" fmla="*/ 942779 w 943819"/>
                <a:gd name="connsiteY18" fmla="*/ 243281 h 470274"/>
                <a:gd name="connsiteX19" fmla="*/ 931856 w 943819"/>
                <a:gd name="connsiteY19" fmla="*/ 246489 h 470274"/>
                <a:gd name="connsiteX20" fmla="*/ 923144 w 943819"/>
                <a:gd name="connsiteY20" fmla="*/ 247746 h 470274"/>
                <a:gd name="connsiteX21" fmla="*/ 500495 w 943819"/>
                <a:gd name="connsiteY21" fmla="*/ 454801 h 470274"/>
                <a:gd name="connsiteX22" fmla="*/ 488142 w 943819"/>
                <a:gd name="connsiteY22" fmla="*/ 466807 h 470274"/>
                <a:gd name="connsiteX23" fmla="*/ 480860 w 943819"/>
                <a:gd name="connsiteY23" fmla="*/ 470275 h 470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3819" h="470274">
                  <a:moveTo>
                    <a:pt x="21109" y="229281"/>
                  </a:moveTo>
                  <a:lnTo>
                    <a:pt x="477956" y="453327"/>
                  </a:lnTo>
                  <a:cubicBezTo>
                    <a:pt x="481597" y="449253"/>
                    <a:pt x="485975" y="445785"/>
                    <a:pt x="491783" y="442404"/>
                  </a:cubicBezTo>
                  <a:lnTo>
                    <a:pt x="911528" y="236649"/>
                  </a:lnTo>
                  <a:lnTo>
                    <a:pt x="459058" y="14857"/>
                  </a:lnTo>
                  <a:cubicBezTo>
                    <a:pt x="457584" y="14294"/>
                    <a:pt x="456154" y="14164"/>
                    <a:pt x="451039" y="16331"/>
                  </a:cubicBezTo>
                  <a:lnTo>
                    <a:pt x="29127" y="223429"/>
                  </a:lnTo>
                  <a:cubicBezTo>
                    <a:pt x="26223" y="225207"/>
                    <a:pt x="23319" y="226940"/>
                    <a:pt x="21109" y="229281"/>
                  </a:cubicBezTo>
                  <a:lnTo>
                    <a:pt x="21109" y="229281"/>
                  </a:lnTo>
                  <a:close/>
                  <a:moveTo>
                    <a:pt x="480860" y="470275"/>
                  </a:moveTo>
                  <a:cubicBezTo>
                    <a:pt x="479387" y="470275"/>
                    <a:pt x="477956" y="469971"/>
                    <a:pt x="476483" y="469278"/>
                  </a:cubicBezTo>
                  <a:lnTo>
                    <a:pt x="4378" y="237906"/>
                  </a:lnTo>
                  <a:cubicBezTo>
                    <a:pt x="2211" y="236910"/>
                    <a:pt x="737" y="235262"/>
                    <a:pt x="0" y="233399"/>
                  </a:cubicBezTo>
                  <a:cubicBezTo>
                    <a:pt x="0" y="231492"/>
                    <a:pt x="0" y="229498"/>
                    <a:pt x="1474" y="227764"/>
                  </a:cubicBezTo>
                  <a:cubicBezTo>
                    <a:pt x="5851" y="221089"/>
                    <a:pt x="10923" y="215888"/>
                    <a:pt x="20372" y="211033"/>
                  </a:cubicBezTo>
                  <a:lnTo>
                    <a:pt x="443021" y="3588"/>
                  </a:lnTo>
                  <a:cubicBezTo>
                    <a:pt x="450303" y="424"/>
                    <a:pt x="457584" y="-1787"/>
                    <a:pt x="467034" y="1984"/>
                  </a:cubicBezTo>
                  <a:lnTo>
                    <a:pt x="939875" y="233572"/>
                  </a:lnTo>
                  <a:cubicBezTo>
                    <a:pt x="943516" y="235566"/>
                    <a:pt x="944990" y="239814"/>
                    <a:pt x="942779" y="243281"/>
                  </a:cubicBezTo>
                  <a:cubicBezTo>
                    <a:pt x="940569" y="246749"/>
                    <a:pt x="935497" y="248179"/>
                    <a:pt x="931856" y="246489"/>
                  </a:cubicBezTo>
                  <a:cubicBezTo>
                    <a:pt x="929689" y="245622"/>
                    <a:pt x="928216" y="245492"/>
                    <a:pt x="923144" y="247746"/>
                  </a:cubicBezTo>
                  <a:lnTo>
                    <a:pt x="500495" y="454801"/>
                  </a:lnTo>
                  <a:cubicBezTo>
                    <a:pt x="495424" y="457748"/>
                    <a:pt x="491783" y="460652"/>
                    <a:pt x="488142" y="466807"/>
                  </a:cubicBezTo>
                  <a:cubicBezTo>
                    <a:pt x="485975" y="469018"/>
                    <a:pt x="483764" y="470275"/>
                    <a:pt x="480860" y="470275"/>
                  </a:cubicBezTo>
                  <a:close/>
                </a:path>
              </a:pathLst>
            </a:custGeom>
            <a:solidFill>
              <a:srgbClr val="0068B8"/>
            </a:solidFill>
            <a:ln w="4316" cap="flat">
              <a:noFill/>
              <a:prstDash val="solid"/>
              <a:miter/>
            </a:ln>
          </p:spPr>
          <p:txBody>
            <a:bodyPr rtlCol="0" anchor="ctr"/>
            <a:lstStyle/>
            <a:p>
              <a:endParaRPr lang="en-US"/>
            </a:p>
          </p:txBody>
        </p:sp>
        <p:sp>
          <p:nvSpPr>
            <p:cNvPr id="3102" name="Freeform: Shape 3101">
              <a:extLst>
                <a:ext uri="{FF2B5EF4-FFF2-40B4-BE49-F238E27FC236}">
                  <a16:creationId xmlns:a16="http://schemas.microsoft.com/office/drawing/2014/main" id="{48B0E275-3BB9-A729-BDF7-80F1F50F520F}"/>
                </a:ext>
              </a:extLst>
            </p:cNvPr>
            <p:cNvSpPr/>
            <p:nvPr/>
          </p:nvSpPr>
          <p:spPr>
            <a:xfrm>
              <a:off x="4573619" y="2638504"/>
              <a:ext cx="468463" cy="379944"/>
            </a:xfrm>
            <a:custGeom>
              <a:avLst/>
              <a:gdLst>
                <a:gd name="connsiteX0" fmla="*/ 468464 w 468463"/>
                <a:gd name="connsiteY0" fmla="*/ 13891 h 379944"/>
                <a:gd name="connsiteX1" fmla="*/ 461919 w 468463"/>
                <a:gd name="connsiteY1" fmla="*/ 1278 h 379944"/>
                <a:gd name="connsiteX2" fmla="*/ 445925 w 468463"/>
                <a:gd name="connsiteY2" fmla="*/ 2621 h 379944"/>
                <a:gd name="connsiteX3" fmla="*/ 22539 w 468463"/>
                <a:gd name="connsiteY3" fmla="*/ 209893 h 379944"/>
                <a:gd name="connsiteX4" fmla="*/ 7282 w 468463"/>
                <a:gd name="connsiteY4" fmla="*/ 224327 h 379944"/>
                <a:gd name="connsiteX5" fmla="*/ 7282 w 468463"/>
                <a:gd name="connsiteY5" fmla="*/ 224327 h 379944"/>
                <a:gd name="connsiteX6" fmla="*/ 0 w 468463"/>
                <a:gd name="connsiteY6" fmla="*/ 243485 h 379944"/>
                <a:gd name="connsiteX7" fmla="*/ 0 w 468463"/>
                <a:gd name="connsiteY7" fmla="*/ 366106 h 379944"/>
                <a:gd name="connsiteX8" fmla="*/ 7282 w 468463"/>
                <a:gd name="connsiteY8" fmla="*/ 378632 h 379944"/>
                <a:gd name="connsiteX9" fmla="*/ 22539 w 468463"/>
                <a:gd name="connsiteY9" fmla="*/ 377332 h 379944"/>
                <a:gd name="connsiteX10" fmla="*/ 445925 w 468463"/>
                <a:gd name="connsiteY10" fmla="*/ 170017 h 379944"/>
                <a:gd name="connsiteX11" fmla="*/ 461919 w 468463"/>
                <a:gd name="connsiteY11" fmla="*/ 155540 h 379944"/>
                <a:gd name="connsiteX12" fmla="*/ 461919 w 468463"/>
                <a:gd name="connsiteY12" fmla="*/ 155540 h 379944"/>
                <a:gd name="connsiteX13" fmla="*/ 468464 w 468463"/>
                <a:gd name="connsiteY13" fmla="*/ 136468 h 379944"/>
                <a:gd name="connsiteX14" fmla="*/ 468464 w 468463"/>
                <a:gd name="connsiteY14" fmla="*/ 13848 h 37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8463" h="379944">
                  <a:moveTo>
                    <a:pt x="468464" y="13891"/>
                  </a:moveTo>
                  <a:cubicBezTo>
                    <a:pt x="468464" y="7736"/>
                    <a:pt x="466297" y="3315"/>
                    <a:pt x="461919" y="1278"/>
                  </a:cubicBezTo>
                  <a:cubicBezTo>
                    <a:pt x="457541" y="-716"/>
                    <a:pt x="451733" y="-456"/>
                    <a:pt x="445925" y="2621"/>
                  </a:cubicBezTo>
                  <a:lnTo>
                    <a:pt x="22539" y="209893"/>
                  </a:lnTo>
                  <a:cubicBezTo>
                    <a:pt x="16731" y="212971"/>
                    <a:pt x="10879" y="218302"/>
                    <a:pt x="7282" y="224327"/>
                  </a:cubicBezTo>
                  <a:lnTo>
                    <a:pt x="7282" y="224327"/>
                  </a:lnTo>
                  <a:cubicBezTo>
                    <a:pt x="2904" y="230438"/>
                    <a:pt x="0" y="237287"/>
                    <a:pt x="0" y="243485"/>
                  </a:cubicBezTo>
                  <a:lnTo>
                    <a:pt x="0" y="366106"/>
                  </a:lnTo>
                  <a:cubicBezTo>
                    <a:pt x="0" y="372261"/>
                    <a:pt x="2904" y="376595"/>
                    <a:pt x="7282" y="378632"/>
                  </a:cubicBezTo>
                  <a:cubicBezTo>
                    <a:pt x="10923" y="380669"/>
                    <a:pt x="16731" y="380409"/>
                    <a:pt x="22539" y="377332"/>
                  </a:cubicBezTo>
                  <a:lnTo>
                    <a:pt x="445925" y="170017"/>
                  </a:lnTo>
                  <a:cubicBezTo>
                    <a:pt x="451733" y="166939"/>
                    <a:pt x="457541" y="161695"/>
                    <a:pt x="461919" y="155540"/>
                  </a:cubicBezTo>
                  <a:lnTo>
                    <a:pt x="461919" y="155540"/>
                  </a:lnTo>
                  <a:cubicBezTo>
                    <a:pt x="466297" y="149472"/>
                    <a:pt x="468464" y="142623"/>
                    <a:pt x="468464" y="136468"/>
                  </a:cubicBezTo>
                  <a:lnTo>
                    <a:pt x="468464" y="13848"/>
                  </a:lnTo>
                  <a:close/>
                </a:path>
              </a:pathLst>
            </a:custGeom>
            <a:solidFill>
              <a:srgbClr val="FFFFFF"/>
            </a:solidFill>
            <a:ln w="4316" cap="flat">
              <a:noFill/>
              <a:prstDash val="solid"/>
              <a:miter/>
            </a:ln>
          </p:spPr>
          <p:txBody>
            <a:bodyPr rtlCol="0" anchor="ctr"/>
            <a:lstStyle/>
            <a:p>
              <a:endParaRPr lang="en-US"/>
            </a:p>
          </p:txBody>
        </p:sp>
        <p:sp>
          <p:nvSpPr>
            <p:cNvPr id="3103" name="Freeform: Shape 3102">
              <a:extLst>
                <a:ext uri="{FF2B5EF4-FFF2-40B4-BE49-F238E27FC236}">
                  <a16:creationId xmlns:a16="http://schemas.microsoft.com/office/drawing/2014/main" id="{E082F378-EC50-5960-1E3E-75775E5B063E}"/>
                </a:ext>
              </a:extLst>
            </p:cNvPr>
            <p:cNvSpPr/>
            <p:nvPr/>
          </p:nvSpPr>
          <p:spPr>
            <a:xfrm>
              <a:off x="4564864" y="2631206"/>
              <a:ext cx="485974" cy="394555"/>
            </a:xfrm>
            <a:custGeom>
              <a:avLst/>
              <a:gdLst>
                <a:gd name="connsiteX0" fmla="*/ 464866 w 485974"/>
                <a:gd name="connsiteY0" fmla="*/ 14557 h 394555"/>
                <a:gd name="connsiteX1" fmla="*/ 459058 w 485974"/>
                <a:gd name="connsiteY1" fmla="*/ 16248 h 394555"/>
                <a:gd name="connsiteX2" fmla="*/ 35672 w 485974"/>
                <a:gd name="connsiteY2" fmla="*/ 223520 h 394555"/>
                <a:gd name="connsiteX3" fmla="*/ 23319 w 485974"/>
                <a:gd name="connsiteY3" fmla="*/ 235309 h 394555"/>
                <a:gd name="connsiteX4" fmla="*/ 17511 w 485974"/>
                <a:gd name="connsiteY4" fmla="*/ 250826 h 394555"/>
                <a:gd name="connsiteX5" fmla="*/ 17511 w 485974"/>
                <a:gd name="connsiteY5" fmla="*/ 373447 h 394555"/>
                <a:gd name="connsiteX6" fmla="*/ 19678 w 485974"/>
                <a:gd name="connsiteY6" fmla="*/ 379689 h 394555"/>
                <a:gd name="connsiteX7" fmla="*/ 27697 w 485974"/>
                <a:gd name="connsiteY7" fmla="*/ 378388 h 394555"/>
                <a:gd name="connsiteX8" fmla="*/ 450346 w 485974"/>
                <a:gd name="connsiteY8" fmla="*/ 171117 h 394555"/>
                <a:gd name="connsiteX9" fmla="*/ 463436 w 485974"/>
                <a:gd name="connsiteY9" fmla="*/ 159327 h 394555"/>
                <a:gd name="connsiteX10" fmla="*/ 468507 w 485974"/>
                <a:gd name="connsiteY10" fmla="*/ 143810 h 394555"/>
                <a:gd name="connsiteX11" fmla="*/ 468507 w 485974"/>
                <a:gd name="connsiteY11" fmla="*/ 21189 h 394555"/>
                <a:gd name="connsiteX12" fmla="*/ 466340 w 485974"/>
                <a:gd name="connsiteY12" fmla="*/ 14904 h 394555"/>
                <a:gd name="connsiteX13" fmla="*/ 464866 w 485974"/>
                <a:gd name="connsiteY13" fmla="*/ 14601 h 394555"/>
                <a:gd name="connsiteX14" fmla="*/ 464866 w 485974"/>
                <a:gd name="connsiteY14" fmla="*/ 14601 h 394555"/>
                <a:gd name="connsiteX15" fmla="*/ 21845 w 485974"/>
                <a:gd name="connsiteY15" fmla="*/ 394556 h 394555"/>
                <a:gd name="connsiteX16" fmla="*/ 11660 w 485974"/>
                <a:gd name="connsiteY16" fmla="*/ 392259 h 394555"/>
                <a:gd name="connsiteX17" fmla="*/ 0 w 485974"/>
                <a:gd name="connsiteY17" fmla="*/ 373404 h 394555"/>
                <a:gd name="connsiteX18" fmla="*/ 0 w 485974"/>
                <a:gd name="connsiteY18" fmla="*/ 250783 h 394555"/>
                <a:gd name="connsiteX19" fmla="*/ 8019 w 485974"/>
                <a:gd name="connsiteY19" fmla="*/ 227984 h 394555"/>
                <a:gd name="connsiteX20" fmla="*/ 27654 w 485974"/>
                <a:gd name="connsiteY20" fmla="*/ 210863 h 394555"/>
                <a:gd name="connsiteX21" fmla="*/ 450303 w 485974"/>
                <a:gd name="connsiteY21" fmla="*/ 3591 h 394555"/>
                <a:gd name="connsiteX22" fmla="*/ 475052 w 485974"/>
                <a:gd name="connsiteY22" fmla="*/ 2248 h 394555"/>
                <a:gd name="connsiteX23" fmla="*/ 485975 w 485974"/>
                <a:gd name="connsiteY23" fmla="*/ 21146 h 394555"/>
                <a:gd name="connsiteX24" fmla="*/ 485975 w 485974"/>
                <a:gd name="connsiteY24" fmla="*/ 143766 h 394555"/>
                <a:gd name="connsiteX25" fmla="*/ 478000 w 485974"/>
                <a:gd name="connsiteY25" fmla="*/ 166522 h 394555"/>
                <a:gd name="connsiteX26" fmla="*/ 459101 w 485974"/>
                <a:gd name="connsiteY26" fmla="*/ 183643 h 394555"/>
                <a:gd name="connsiteX27" fmla="*/ 35716 w 485974"/>
                <a:gd name="connsiteY27" fmla="*/ 390915 h 394555"/>
                <a:gd name="connsiteX28" fmla="*/ 21889 w 485974"/>
                <a:gd name="connsiteY28" fmla="*/ 394556 h 394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5974" h="394555">
                  <a:moveTo>
                    <a:pt x="464866" y="14557"/>
                  </a:moveTo>
                  <a:cubicBezTo>
                    <a:pt x="463436" y="14557"/>
                    <a:pt x="461225" y="14991"/>
                    <a:pt x="459058" y="16248"/>
                  </a:cubicBezTo>
                  <a:lnTo>
                    <a:pt x="35672" y="223520"/>
                  </a:lnTo>
                  <a:cubicBezTo>
                    <a:pt x="31294" y="225817"/>
                    <a:pt x="26223" y="230151"/>
                    <a:pt x="23319" y="235309"/>
                  </a:cubicBezTo>
                  <a:cubicBezTo>
                    <a:pt x="19678" y="240511"/>
                    <a:pt x="17511" y="246102"/>
                    <a:pt x="17511" y="250826"/>
                  </a:cubicBezTo>
                  <a:lnTo>
                    <a:pt x="17511" y="373447"/>
                  </a:lnTo>
                  <a:cubicBezTo>
                    <a:pt x="17511" y="376611"/>
                    <a:pt x="18248" y="378952"/>
                    <a:pt x="19678" y="379689"/>
                  </a:cubicBezTo>
                  <a:cubicBezTo>
                    <a:pt x="21152" y="380296"/>
                    <a:pt x="23319" y="380252"/>
                    <a:pt x="27697" y="378388"/>
                  </a:cubicBezTo>
                  <a:lnTo>
                    <a:pt x="450346" y="171117"/>
                  </a:lnTo>
                  <a:cubicBezTo>
                    <a:pt x="454724" y="168776"/>
                    <a:pt x="459795" y="164441"/>
                    <a:pt x="463436" y="159327"/>
                  </a:cubicBezTo>
                  <a:cubicBezTo>
                    <a:pt x="467077" y="154126"/>
                    <a:pt x="468507" y="148534"/>
                    <a:pt x="468507" y="143810"/>
                  </a:cubicBezTo>
                  <a:lnTo>
                    <a:pt x="468507" y="21189"/>
                  </a:lnTo>
                  <a:cubicBezTo>
                    <a:pt x="468507" y="18025"/>
                    <a:pt x="467770" y="15641"/>
                    <a:pt x="466340" y="14904"/>
                  </a:cubicBezTo>
                  <a:cubicBezTo>
                    <a:pt x="465603" y="14731"/>
                    <a:pt x="465603" y="14601"/>
                    <a:pt x="464866" y="14601"/>
                  </a:cubicBezTo>
                  <a:lnTo>
                    <a:pt x="464866" y="14601"/>
                  </a:lnTo>
                  <a:close/>
                  <a:moveTo>
                    <a:pt x="21845" y="394556"/>
                  </a:moveTo>
                  <a:cubicBezTo>
                    <a:pt x="18205" y="394556"/>
                    <a:pt x="14564" y="393732"/>
                    <a:pt x="11660" y="392259"/>
                  </a:cubicBezTo>
                  <a:cubicBezTo>
                    <a:pt x="4378" y="388878"/>
                    <a:pt x="0" y="381943"/>
                    <a:pt x="0" y="373404"/>
                  </a:cubicBezTo>
                  <a:lnTo>
                    <a:pt x="0" y="250783"/>
                  </a:lnTo>
                  <a:cubicBezTo>
                    <a:pt x="0" y="243545"/>
                    <a:pt x="2904" y="235483"/>
                    <a:pt x="8019" y="227984"/>
                  </a:cubicBezTo>
                  <a:cubicBezTo>
                    <a:pt x="13133" y="220572"/>
                    <a:pt x="20415" y="214504"/>
                    <a:pt x="27654" y="210863"/>
                  </a:cubicBezTo>
                  <a:lnTo>
                    <a:pt x="450303" y="3591"/>
                  </a:lnTo>
                  <a:cubicBezTo>
                    <a:pt x="459015" y="-657"/>
                    <a:pt x="467770" y="-1177"/>
                    <a:pt x="475052" y="2248"/>
                  </a:cubicBezTo>
                  <a:cubicBezTo>
                    <a:pt x="481597" y="5715"/>
                    <a:pt x="485975" y="12563"/>
                    <a:pt x="485975" y="21146"/>
                  </a:cubicBezTo>
                  <a:lnTo>
                    <a:pt x="485975" y="143766"/>
                  </a:lnTo>
                  <a:cubicBezTo>
                    <a:pt x="485975" y="151005"/>
                    <a:pt x="483071" y="159067"/>
                    <a:pt x="478000" y="166522"/>
                  </a:cubicBezTo>
                  <a:cubicBezTo>
                    <a:pt x="472885" y="173934"/>
                    <a:pt x="466340" y="180045"/>
                    <a:pt x="459101" y="183643"/>
                  </a:cubicBezTo>
                  <a:lnTo>
                    <a:pt x="35716" y="390915"/>
                  </a:lnTo>
                  <a:cubicBezTo>
                    <a:pt x="31338" y="393342"/>
                    <a:pt x="26267" y="394556"/>
                    <a:pt x="21889" y="394556"/>
                  </a:cubicBezTo>
                  <a:close/>
                </a:path>
              </a:pathLst>
            </a:custGeom>
            <a:solidFill>
              <a:srgbClr val="0068B8"/>
            </a:solidFill>
            <a:ln w="4316" cap="flat">
              <a:noFill/>
              <a:prstDash val="solid"/>
              <a:miter/>
            </a:ln>
          </p:spPr>
          <p:txBody>
            <a:bodyPr rtlCol="0" anchor="ctr"/>
            <a:lstStyle/>
            <a:p>
              <a:endParaRPr lang="en-US"/>
            </a:p>
          </p:txBody>
        </p:sp>
        <p:sp>
          <p:nvSpPr>
            <p:cNvPr id="3104" name="Freeform: Shape 3103">
              <a:extLst>
                <a:ext uri="{FF2B5EF4-FFF2-40B4-BE49-F238E27FC236}">
                  <a16:creationId xmlns:a16="http://schemas.microsoft.com/office/drawing/2014/main" id="{BD3E8757-C94E-668F-AE79-0F6333FAB492}"/>
                </a:ext>
              </a:extLst>
            </p:cNvPr>
            <p:cNvSpPr/>
            <p:nvPr/>
          </p:nvSpPr>
          <p:spPr>
            <a:xfrm>
              <a:off x="4975160" y="2713293"/>
              <a:ext cx="40743" cy="59988"/>
            </a:xfrm>
            <a:custGeom>
              <a:avLst/>
              <a:gdLst>
                <a:gd name="connsiteX0" fmla="*/ 0 w 40743"/>
                <a:gd name="connsiteY0" fmla="*/ 59988 h 59988"/>
                <a:gd name="connsiteX1" fmla="*/ 40744 w 40743"/>
                <a:gd name="connsiteY1" fmla="*/ 40050 h 59988"/>
                <a:gd name="connsiteX2" fmla="*/ 40744 w 40743"/>
                <a:gd name="connsiteY2" fmla="*/ 0 h 59988"/>
                <a:gd name="connsiteX3" fmla="*/ 0 w 40743"/>
                <a:gd name="connsiteY3" fmla="*/ 20025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4" y="40050"/>
                  </a:lnTo>
                  <a:lnTo>
                    <a:pt x="40744" y="0"/>
                  </a:lnTo>
                  <a:lnTo>
                    <a:pt x="0" y="20025"/>
                  </a:lnTo>
                  <a:lnTo>
                    <a:pt x="0" y="59988"/>
                  </a:lnTo>
                  <a:close/>
                </a:path>
              </a:pathLst>
            </a:custGeom>
            <a:solidFill>
              <a:srgbClr val="A6EDF8"/>
            </a:solidFill>
            <a:ln w="4316" cap="flat">
              <a:noFill/>
              <a:prstDash val="solid"/>
              <a:miter/>
            </a:ln>
          </p:spPr>
          <p:txBody>
            <a:bodyPr rtlCol="0" anchor="ctr"/>
            <a:lstStyle/>
            <a:p>
              <a:endParaRPr lang="en-US"/>
            </a:p>
          </p:txBody>
        </p:sp>
        <p:sp>
          <p:nvSpPr>
            <p:cNvPr id="3105" name="Freeform: Shape 3104">
              <a:extLst>
                <a:ext uri="{FF2B5EF4-FFF2-40B4-BE49-F238E27FC236}">
                  <a16:creationId xmlns:a16="http://schemas.microsoft.com/office/drawing/2014/main" id="{A525F43D-C472-6E9A-7FE1-5D7DD9881B53}"/>
                </a:ext>
              </a:extLst>
            </p:cNvPr>
            <p:cNvSpPr/>
            <p:nvPr/>
          </p:nvSpPr>
          <p:spPr>
            <a:xfrm>
              <a:off x="4967141" y="2706087"/>
              <a:ext cx="57474" cy="74562"/>
            </a:xfrm>
            <a:custGeom>
              <a:avLst/>
              <a:gdLst>
                <a:gd name="connsiteX0" fmla="*/ 16731 w 57474"/>
                <a:gd name="connsiteY0" fmla="*/ 31435 h 74562"/>
                <a:gd name="connsiteX1" fmla="*/ 16731 w 57474"/>
                <a:gd name="connsiteY1" fmla="*/ 54625 h 74562"/>
                <a:gd name="connsiteX2" fmla="*/ 40743 w 57474"/>
                <a:gd name="connsiteY2" fmla="*/ 43052 h 74562"/>
                <a:gd name="connsiteX3" fmla="*/ 40743 w 57474"/>
                <a:gd name="connsiteY3" fmla="*/ 19819 h 74562"/>
                <a:gd name="connsiteX4" fmla="*/ 16731 w 57474"/>
                <a:gd name="connsiteY4" fmla="*/ 31435 h 74562"/>
                <a:gd name="connsiteX5" fmla="*/ 16731 w 57474"/>
                <a:gd name="connsiteY5" fmla="*/ 31435 h 74562"/>
                <a:gd name="connsiteX6" fmla="*/ 8019 w 57474"/>
                <a:gd name="connsiteY6" fmla="*/ 74476 h 74562"/>
                <a:gd name="connsiteX7" fmla="*/ 3641 w 57474"/>
                <a:gd name="connsiteY7" fmla="*/ 73479 h 74562"/>
                <a:gd name="connsiteX8" fmla="*/ 0 w 57474"/>
                <a:gd name="connsiteY8" fmla="*/ 67194 h 74562"/>
                <a:gd name="connsiteX9" fmla="*/ 0 w 57474"/>
                <a:gd name="connsiteY9" fmla="*/ 27231 h 74562"/>
                <a:gd name="connsiteX10" fmla="*/ 3641 w 57474"/>
                <a:gd name="connsiteY10" fmla="*/ 20946 h 74562"/>
                <a:gd name="connsiteX11" fmla="*/ 44384 w 57474"/>
                <a:gd name="connsiteY11" fmla="*/ 1008 h 74562"/>
                <a:gd name="connsiteX12" fmla="*/ 53097 w 57474"/>
                <a:gd name="connsiteY12" fmla="*/ 1008 h 74562"/>
                <a:gd name="connsiteX13" fmla="*/ 57474 w 57474"/>
                <a:gd name="connsiteY13" fmla="*/ 7249 h 74562"/>
                <a:gd name="connsiteX14" fmla="*/ 57474 w 57474"/>
                <a:gd name="connsiteY14" fmla="*/ 47299 h 74562"/>
                <a:gd name="connsiteX15" fmla="*/ 53097 w 57474"/>
                <a:gd name="connsiteY15" fmla="*/ 53541 h 74562"/>
                <a:gd name="connsiteX16" fmla="*/ 12353 w 57474"/>
                <a:gd name="connsiteY16" fmla="*/ 73566 h 74562"/>
                <a:gd name="connsiteX17" fmla="*/ 7975 w 57474"/>
                <a:gd name="connsiteY17" fmla="*/ 74563 h 7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74" h="74562">
                  <a:moveTo>
                    <a:pt x="16731" y="31435"/>
                  </a:moveTo>
                  <a:lnTo>
                    <a:pt x="16731" y="54625"/>
                  </a:lnTo>
                  <a:lnTo>
                    <a:pt x="40743" y="43052"/>
                  </a:lnTo>
                  <a:lnTo>
                    <a:pt x="40743" y="19819"/>
                  </a:lnTo>
                  <a:lnTo>
                    <a:pt x="16731" y="31435"/>
                  </a:lnTo>
                  <a:lnTo>
                    <a:pt x="16731" y="31435"/>
                  </a:lnTo>
                  <a:close/>
                  <a:moveTo>
                    <a:pt x="8019" y="74476"/>
                  </a:moveTo>
                  <a:cubicBezTo>
                    <a:pt x="6545" y="74476"/>
                    <a:pt x="5115" y="74129"/>
                    <a:pt x="3641" y="73479"/>
                  </a:cubicBezTo>
                  <a:cubicBezTo>
                    <a:pt x="1474" y="72179"/>
                    <a:pt x="0" y="69795"/>
                    <a:pt x="0" y="67194"/>
                  </a:cubicBezTo>
                  <a:lnTo>
                    <a:pt x="0" y="27231"/>
                  </a:lnTo>
                  <a:cubicBezTo>
                    <a:pt x="0" y="24630"/>
                    <a:pt x="1474" y="22203"/>
                    <a:pt x="3641" y="20946"/>
                  </a:cubicBezTo>
                  <a:lnTo>
                    <a:pt x="44384" y="1008"/>
                  </a:lnTo>
                  <a:cubicBezTo>
                    <a:pt x="47288" y="-336"/>
                    <a:pt x="50929" y="-336"/>
                    <a:pt x="53097" y="1008"/>
                  </a:cubicBezTo>
                  <a:cubicBezTo>
                    <a:pt x="56001" y="2265"/>
                    <a:pt x="57474" y="4649"/>
                    <a:pt x="57474" y="7249"/>
                  </a:cubicBezTo>
                  <a:lnTo>
                    <a:pt x="57474" y="47299"/>
                  </a:lnTo>
                  <a:cubicBezTo>
                    <a:pt x="57474" y="49813"/>
                    <a:pt x="56001" y="52241"/>
                    <a:pt x="53097" y="53541"/>
                  </a:cubicBezTo>
                  <a:lnTo>
                    <a:pt x="12353" y="73566"/>
                  </a:lnTo>
                  <a:cubicBezTo>
                    <a:pt x="10879" y="74173"/>
                    <a:pt x="9449" y="74563"/>
                    <a:pt x="7975" y="74563"/>
                  </a:cubicBezTo>
                  <a:close/>
                </a:path>
              </a:pathLst>
            </a:custGeom>
            <a:solidFill>
              <a:srgbClr val="0068B8"/>
            </a:solidFill>
            <a:ln w="4316" cap="flat">
              <a:noFill/>
              <a:prstDash val="solid"/>
              <a:miter/>
            </a:ln>
          </p:spPr>
          <p:txBody>
            <a:bodyPr rtlCol="0" anchor="ctr"/>
            <a:lstStyle/>
            <a:p>
              <a:endParaRPr lang="en-US"/>
            </a:p>
          </p:txBody>
        </p:sp>
        <p:sp>
          <p:nvSpPr>
            <p:cNvPr id="3106" name="Freeform: Shape 3105">
              <a:extLst>
                <a:ext uri="{FF2B5EF4-FFF2-40B4-BE49-F238E27FC236}">
                  <a16:creationId xmlns:a16="http://schemas.microsoft.com/office/drawing/2014/main" id="{041CE24B-FDCB-3C53-A9F9-3C9D1980A9E3}"/>
                </a:ext>
              </a:extLst>
            </p:cNvPr>
            <p:cNvSpPr/>
            <p:nvPr/>
          </p:nvSpPr>
          <p:spPr>
            <a:xfrm>
              <a:off x="4102208" y="2631503"/>
              <a:ext cx="478693" cy="385633"/>
            </a:xfrm>
            <a:custGeom>
              <a:avLst/>
              <a:gdLst>
                <a:gd name="connsiteX0" fmla="*/ 478650 w 478693"/>
                <a:gd name="connsiteY0" fmla="*/ 231371 h 385633"/>
                <a:gd name="connsiteX1" fmla="*/ 6545 w 478693"/>
                <a:gd name="connsiteY1" fmla="*/ 0 h 385633"/>
                <a:gd name="connsiteX2" fmla="*/ 6545 w 478693"/>
                <a:gd name="connsiteY2" fmla="*/ 0 h 385633"/>
                <a:gd name="connsiteX3" fmla="*/ 0 w 478693"/>
                <a:gd name="connsiteY3" fmla="*/ 19071 h 385633"/>
                <a:gd name="connsiteX4" fmla="*/ 0 w 478693"/>
                <a:gd name="connsiteY4" fmla="*/ 141735 h 385633"/>
                <a:gd name="connsiteX5" fmla="*/ 6545 w 478693"/>
                <a:gd name="connsiteY5" fmla="*/ 154262 h 385633"/>
                <a:gd name="connsiteX6" fmla="*/ 478693 w 478693"/>
                <a:gd name="connsiteY6" fmla="*/ 385633 h 385633"/>
                <a:gd name="connsiteX7" fmla="*/ 471411 w 478693"/>
                <a:gd name="connsiteY7" fmla="*/ 373107 h 385633"/>
                <a:gd name="connsiteX8" fmla="*/ 471411 w 478693"/>
                <a:gd name="connsiteY8" fmla="*/ 250486 h 385633"/>
                <a:gd name="connsiteX9" fmla="*/ 478693 w 478693"/>
                <a:gd name="connsiteY9" fmla="*/ 231328 h 385633"/>
                <a:gd name="connsiteX10" fmla="*/ 478693 w 478693"/>
                <a:gd name="connsiteY10" fmla="*/ 231328 h 38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693" h="385633">
                  <a:moveTo>
                    <a:pt x="478650" y="231371"/>
                  </a:moveTo>
                  <a:lnTo>
                    <a:pt x="6545" y="0"/>
                  </a:lnTo>
                  <a:lnTo>
                    <a:pt x="6545" y="0"/>
                  </a:lnTo>
                  <a:cubicBezTo>
                    <a:pt x="2167" y="6588"/>
                    <a:pt x="0" y="11616"/>
                    <a:pt x="0" y="19071"/>
                  </a:cubicBezTo>
                  <a:lnTo>
                    <a:pt x="0" y="141735"/>
                  </a:lnTo>
                  <a:cubicBezTo>
                    <a:pt x="0" y="147110"/>
                    <a:pt x="737" y="151055"/>
                    <a:pt x="6545" y="154262"/>
                  </a:cubicBezTo>
                  <a:lnTo>
                    <a:pt x="478693" y="385633"/>
                  </a:lnTo>
                  <a:cubicBezTo>
                    <a:pt x="472885" y="382426"/>
                    <a:pt x="472148" y="378481"/>
                    <a:pt x="471411" y="373107"/>
                  </a:cubicBezTo>
                  <a:lnTo>
                    <a:pt x="471411" y="250486"/>
                  </a:lnTo>
                  <a:cubicBezTo>
                    <a:pt x="472148" y="242944"/>
                    <a:pt x="474315" y="237960"/>
                    <a:pt x="478693" y="231328"/>
                  </a:cubicBezTo>
                  <a:lnTo>
                    <a:pt x="478693" y="231328"/>
                  </a:lnTo>
                  <a:close/>
                </a:path>
              </a:pathLst>
            </a:custGeom>
            <a:solidFill>
              <a:srgbClr val="00C7FF"/>
            </a:solidFill>
            <a:ln w="4316" cap="flat">
              <a:noFill/>
              <a:prstDash val="solid"/>
              <a:miter/>
            </a:ln>
          </p:spPr>
          <p:txBody>
            <a:bodyPr rtlCol="0" anchor="ctr"/>
            <a:lstStyle/>
            <a:p>
              <a:endParaRPr lang="en-US"/>
            </a:p>
          </p:txBody>
        </p:sp>
        <p:sp>
          <p:nvSpPr>
            <p:cNvPr id="3107" name="Freeform: Shape 3106">
              <a:extLst>
                <a:ext uri="{FF2B5EF4-FFF2-40B4-BE49-F238E27FC236}">
                  <a16:creationId xmlns:a16="http://schemas.microsoft.com/office/drawing/2014/main" id="{6A533D15-DEF0-C73D-A486-81E40E5FA223}"/>
                </a:ext>
              </a:extLst>
            </p:cNvPr>
            <p:cNvSpPr/>
            <p:nvPr/>
          </p:nvSpPr>
          <p:spPr>
            <a:xfrm>
              <a:off x="4093453" y="2624234"/>
              <a:ext cx="495707" cy="400227"/>
            </a:xfrm>
            <a:custGeom>
              <a:avLst/>
              <a:gdLst>
                <a:gd name="connsiteX0" fmla="*/ 18898 w 495707"/>
                <a:gd name="connsiteY0" fmla="*/ 17542 h 400227"/>
                <a:gd name="connsiteX1" fmla="*/ 16731 w 495707"/>
                <a:gd name="connsiteY1" fmla="*/ 26731 h 400227"/>
                <a:gd name="connsiteX2" fmla="*/ 16731 w 495707"/>
                <a:gd name="connsiteY2" fmla="*/ 149048 h 400227"/>
                <a:gd name="connsiteX3" fmla="*/ 20372 w 495707"/>
                <a:gd name="connsiteY3" fmla="*/ 155593 h 400227"/>
                <a:gd name="connsiteX4" fmla="*/ 471411 w 495707"/>
                <a:gd name="connsiteY4" fmla="*/ 377082 h 400227"/>
                <a:gd name="connsiteX5" fmla="*/ 471411 w 495707"/>
                <a:gd name="connsiteY5" fmla="*/ 257799 h 400227"/>
                <a:gd name="connsiteX6" fmla="*/ 475789 w 495707"/>
                <a:gd name="connsiteY6" fmla="*/ 241545 h 400227"/>
                <a:gd name="connsiteX7" fmla="*/ 18898 w 495707"/>
                <a:gd name="connsiteY7" fmla="*/ 17542 h 400227"/>
                <a:gd name="connsiteX8" fmla="*/ 18898 w 495707"/>
                <a:gd name="connsiteY8" fmla="*/ 17542 h 400227"/>
                <a:gd name="connsiteX9" fmla="*/ 487405 w 495707"/>
                <a:gd name="connsiteY9" fmla="*/ 400228 h 400227"/>
                <a:gd name="connsiteX10" fmla="*/ 483028 w 495707"/>
                <a:gd name="connsiteY10" fmla="*/ 399231 h 400227"/>
                <a:gd name="connsiteX11" fmla="*/ 10923 w 495707"/>
                <a:gd name="connsiteY11" fmla="*/ 167903 h 400227"/>
                <a:gd name="connsiteX12" fmla="*/ 0 w 495707"/>
                <a:gd name="connsiteY12" fmla="*/ 149352 h 400227"/>
                <a:gd name="connsiteX13" fmla="*/ 0 w 495707"/>
                <a:gd name="connsiteY13" fmla="*/ 26341 h 400227"/>
                <a:gd name="connsiteX14" fmla="*/ 7282 w 495707"/>
                <a:gd name="connsiteY14" fmla="*/ 3802 h 400227"/>
                <a:gd name="connsiteX15" fmla="*/ 13090 w 495707"/>
                <a:gd name="connsiteY15" fmla="*/ 291 h 400227"/>
                <a:gd name="connsiteX16" fmla="*/ 19635 w 495707"/>
                <a:gd name="connsiteY16" fmla="*/ 1028 h 400227"/>
                <a:gd name="connsiteX17" fmla="*/ 491046 w 495707"/>
                <a:gd name="connsiteY17" fmla="*/ 232312 h 400227"/>
                <a:gd name="connsiteX18" fmla="*/ 494687 w 495707"/>
                <a:gd name="connsiteY18" fmla="*/ 242065 h 400227"/>
                <a:gd name="connsiteX19" fmla="*/ 488879 w 495707"/>
                <a:gd name="connsiteY19" fmla="*/ 258059 h 400227"/>
                <a:gd name="connsiteX20" fmla="*/ 488879 w 495707"/>
                <a:gd name="connsiteY20" fmla="*/ 380376 h 400227"/>
                <a:gd name="connsiteX21" fmla="*/ 491783 w 495707"/>
                <a:gd name="connsiteY21" fmla="*/ 387008 h 400227"/>
                <a:gd name="connsiteX22" fmla="*/ 494687 w 495707"/>
                <a:gd name="connsiteY22" fmla="*/ 396847 h 400227"/>
                <a:gd name="connsiteX23" fmla="*/ 487405 w 495707"/>
                <a:gd name="connsiteY23" fmla="*/ 400228 h 400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5707" h="400227">
                  <a:moveTo>
                    <a:pt x="18898" y="17542"/>
                  </a:moveTo>
                  <a:cubicBezTo>
                    <a:pt x="17424" y="20489"/>
                    <a:pt x="17424" y="23307"/>
                    <a:pt x="16731" y="26731"/>
                  </a:cubicBezTo>
                  <a:lnTo>
                    <a:pt x="16731" y="149048"/>
                  </a:lnTo>
                  <a:cubicBezTo>
                    <a:pt x="17468" y="153556"/>
                    <a:pt x="18205" y="154423"/>
                    <a:pt x="20372" y="155593"/>
                  </a:cubicBezTo>
                  <a:lnTo>
                    <a:pt x="471411" y="377082"/>
                  </a:lnTo>
                  <a:lnTo>
                    <a:pt x="471411" y="257799"/>
                  </a:lnTo>
                  <a:cubicBezTo>
                    <a:pt x="472148" y="251254"/>
                    <a:pt x="473578" y="246312"/>
                    <a:pt x="475789" y="241545"/>
                  </a:cubicBezTo>
                  <a:lnTo>
                    <a:pt x="18898" y="17542"/>
                  </a:lnTo>
                  <a:lnTo>
                    <a:pt x="18898" y="17542"/>
                  </a:lnTo>
                  <a:close/>
                  <a:moveTo>
                    <a:pt x="487405" y="400228"/>
                  </a:moveTo>
                  <a:cubicBezTo>
                    <a:pt x="485932" y="400228"/>
                    <a:pt x="484501" y="399924"/>
                    <a:pt x="483028" y="399231"/>
                  </a:cubicBezTo>
                  <a:lnTo>
                    <a:pt x="10923" y="167903"/>
                  </a:lnTo>
                  <a:cubicBezTo>
                    <a:pt x="1474" y="162528"/>
                    <a:pt x="0" y="155853"/>
                    <a:pt x="0" y="149352"/>
                  </a:cubicBezTo>
                  <a:lnTo>
                    <a:pt x="0" y="26341"/>
                  </a:lnTo>
                  <a:cubicBezTo>
                    <a:pt x="0" y="16892"/>
                    <a:pt x="2904" y="10694"/>
                    <a:pt x="7282" y="3802"/>
                  </a:cubicBezTo>
                  <a:cubicBezTo>
                    <a:pt x="8756" y="2068"/>
                    <a:pt x="10186" y="854"/>
                    <a:pt x="13090" y="291"/>
                  </a:cubicBezTo>
                  <a:cubicBezTo>
                    <a:pt x="15257" y="-273"/>
                    <a:pt x="17468" y="-13"/>
                    <a:pt x="19635" y="1028"/>
                  </a:cubicBezTo>
                  <a:lnTo>
                    <a:pt x="491046" y="232312"/>
                  </a:lnTo>
                  <a:cubicBezTo>
                    <a:pt x="495424" y="234306"/>
                    <a:pt x="496854" y="238597"/>
                    <a:pt x="494687" y="242065"/>
                  </a:cubicBezTo>
                  <a:cubicBezTo>
                    <a:pt x="490309" y="248350"/>
                    <a:pt x="489616" y="252251"/>
                    <a:pt x="488879" y="258059"/>
                  </a:cubicBezTo>
                  <a:lnTo>
                    <a:pt x="488879" y="380376"/>
                  </a:lnTo>
                  <a:cubicBezTo>
                    <a:pt x="488879" y="384884"/>
                    <a:pt x="490353" y="385751"/>
                    <a:pt x="491783" y="387008"/>
                  </a:cubicBezTo>
                  <a:cubicBezTo>
                    <a:pt x="495424" y="389175"/>
                    <a:pt x="496854" y="393466"/>
                    <a:pt x="494687" y="396847"/>
                  </a:cubicBezTo>
                  <a:cubicBezTo>
                    <a:pt x="492520" y="399014"/>
                    <a:pt x="489616" y="400228"/>
                    <a:pt x="487405" y="400228"/>
                  </a:cubicBezTo>
                  <a:close/>
                </a:path>
              </a:pathLst>
            </a:custGeom>
            <a:solidFill>
              <a:srgbClr val="0068B8"/>
            </a:solidFill>
            <a:ln w="4316" cap="flat">
              <a:noFill/>
              <a:prstDash val="solid"/>
              <a:miter/>
            </a:ln>
          </p:spPr>
          <p:txBody>
            <a:bodyPr rtlCol="0" anchor="ctr"/>
            <a:lstStyle/>
            <a:p>
              <a:endParaRPr lang="en-US"/>
            </a:p>
          </p:txBody>
        </p:sp>
        <p:sp>
          <p:nvSpPr>
            <p:cNvPr id="3108" name="Freeform: Shape 3107">
              <a:extLst>
                <a:ext uri="{FF2B5EF4-FFF2-40B4-BE49-F238E27FC236}">
                  <a16:creationId xmlns:a16="http://schemas.microsoft.com/office/drawing/2014/main" id="{62EC2E35-386E-C504-BBB8-A8EF7DB98CCE}"/>
                </a:ext>
              </a:extLst>
            </p:cNvPr>
            <p:cNvSpPr/>
            <p:nvPr/>
          </p:nvSpPr>
          <p:spPr>
            <a:xfrm>
              <a:off x="4907499" y="2746495"/>
              <a:ext cx="40743" cy="59988"/>
            </a:xfrm>
            <a:custGeom>
              <a:avLst/>
              <a:gdLst>
                <a:gd name="connsiteX0" fmla="*/ 0 w 40743"/>
                <a:gd name="connsiteY0" fmla="*/ 59988 h 59988"/>
                <a:gd name="connsiteX1" fmla="*/ 40744 w 40743"/>
                <a:gd name="connsiteY1" fmla="*/ 40007 h 59988"/>
                <a:gd name="connsiteX2" fmla="*/ 40744 w 40743"/>
                <a:gd name="connsiteY2" fmla="*/ 0 h 59988"/>
                <a:gd name="connsiteX3" fmla="*/ 0 w 40743"/>
                <a:gd name="connsiteY3" fmla="*/ 19982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4" y="40007"/>
                  </a:lnTo>
                  <a:lnTo>
                    <a:pt x="40744" y="0"/>
                  </a:lnTo>
                  <a:lnTo>
                    <a:pt x="0" y="19982"/>
                  </a:lnTo>
                  <a:lnTo>
                    <a:pt x="0" y="59988"/>
                  </a:lnTo>
                  <a:close/>
                </a:path>
              </a:pathLst>
            </a:custGeom>
            <a:solidFill>
              <a:srgbClr val="A6EDF8"/>
            </a:solidFill>
            <a:ln w="4316" cap="flat">
              <a:noFill/>
              <a:prstDash val="solid"/>
              <a:miter/>
            </a:ln>
          </p:spPr>
          <p:txBody>
            <a:bodyPr rtlCol="0" anchor="ctr"/>
            <a:lstStyle/>
            <a:p>
              <a:endParaRPr lang="en-US"/>
            </a:p>
          </p:txBody>
        </p:sp>
        <p:sp>
          <p:nvSpPr>
            <p:cNvPr id="3109" name="Freeform: Shape 3108">
              <a:extLst>
                <a:ext uri="{FF2B5EF4-FFF2-40B4-BE49-F238E27FC236}">
                  <a16:creationId xmlns:a16="http://schemas.microsoft.com/office/drawing/2014/main" id="{19776081-296C-357B-E8E0-434C4883A84F}"/>
                </a:ext>
              </a:extLst>
            </p:cNvPr>
            <p:cNvSpPr/>
            <p:nvPr/>
          </p:nvSpPr>
          <p:spPr>
            <a:xfrm>
              <a:off x="4898787" y="2739278"/>
              <a:ext cx="58254" cy="74443"/>
            </a:xfrm>
            <a:custGeom>
              <a:avLst/>
              <a:gdLst>
                <a:gd name="connsiteX0" fmla="*/ 17468 w 58254"/>
                <a:gd name="connsiteY0" fmla="*/ 31403 h 74443"/>
                <a:gd name="connsiteX1" fmla="*/ 17468 w 58254"/>
                <a:gd name="connsiteY1" fmla="*/ 54635 h 74443"/>
                <a:gd name="connsiteX2" fmla="*/ 41480 w 58254"/>
                <a:gd name="connsiteY2" fmla="*/ 43019 h 74443"/>
                <a:gd name="connsiteX3" fmla="*/ 41480 w 58254"/>
                <a:gd name="connsiteY3" fmla="*/ 19787 h 74443"/>
                <a:gd name="connsiteX4" fmla="*/ 17468 w 58254"/>
                <a:gd name="connsiteY4" fmla="*/ 31403 h 74443"/>
                <a:gd name="connsiteX5" fmla="*/ 17468 w 58254"/>
                <a:gd name="connsiteY5" fmla="*/ 31403 h 74443"/>
                <a:gd name="connsiteX6" fmla="*/ 8756 w 58254"/>
                <a:gd name="connsiteY6" fmla="*/ 74444 h 74443"/>
                <a:gd name="connsiteX7" fmla="*/ 4378 w 58254"/>
                <a:gd name="connsiteY7" fmla="*/ 73447 h 74443"/>
                <a:gd name="connsiteX8" fmla="*/ 0 w 58254"/>
                <a:gd name="connsiteY8" fmla="*/ 67162 h 74443"/>
                <a:gd name="connsiteX9" fmla="*/ 0 w 58254"/>
                <a:gd name="connsiteY9" fmla="*/ 27198 h 74443"/>
                <a:gd name="connsiteX10" fmla="*/ 4378 w 58254"/>
                <a:gd name="connsiteY10" fmla="*/ 20914 h 74443"/>
                <a:gd name="connsiteX11" fmla="*/ 45858 w 58254"/>
                <a:gd name="connsiteY11" fmla="*/ 975 h 74443"/>
                <a:gd name="connsiteX12" fmla="*/ 53877 w 58254"/>
                <a:gd name="connsiteY12" fmla="*/ 975 h 74443"/>
                <a:gd name="connsiteX13" fmla="*/ 58255 w 58254"/>
                <a:gd name="connsiteY13" fmla="*/ 7217 h 74443"/>
                <a:gd name="connsiteX14" fmla="*/ 58255 w 58254"/>
                <a:gd name="connsiteY14" fmla="*/ 47223 h 74443"/>
                <a:gd name="connsiteX15" fmla="*/ 53877 w 58254"/>
                <a:gd name="connsiteY15" fmla="*/ 53508 h 74443"/>
                <a:gd name="connsiteX16" fmla="*/ 13133 w 58254"/>
                <a:gd name="connsiteY16" fmla="*/ 73447 h 74443"/>
                <a:gd name="connsiteX17" fmla="*/ 8756 w 58254"/>
                <a:gd name="connsiteY17" fmla="*/ 74444 h 7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254" h="74443">
                  <a:moveTo>
                    <a:pt x="17468" y="31403"/>
                  </a:moveTo>
                  <a:lnTo>
                    <a:pt x="17468" y="54635"/>
                  </a:lnTo>
                  <a:lnTo>
                    <a:pt x="41480" y="43019"/>
                  </a:lnTo>
                  <a:lnTo>
                    <a:pt x="41480" y="19787"/>
                  </a:lnTo>
                  <a:lnTo>
                    <a:pt x="17468" y="31403"/>
                  </a:lnTo>
                  <a:lnTo>
                    <a:pt x="17468" y="31403"/>
                  </a:lnTo>
                  <a:close/>
                  <a:moveTo>
                    <a:pt x="8756" y="74444"/>
                  </a:moveTo>
                  <a:cubicBezTo>
                    <a:pt x="7282" y="74444"/>
                    <a:pt x="5851" y="74140"/>
                    <a:pt x="4378" y="73447"/>
                  </a:cubicBezTo>
                  <a:cubicBezTo>
                    <a:pt x="2211" y="72146"/>
                    <a:pt x="0" y="69719"/>
                    <a:pt x="0" y="67162"/>
                  </a:cubicBezTo>
                  <a:lnTo>
                    <a:pt x="0" y="27198"/>
                  </a:lnTo>
                  <a:cubicBezTo>
                    <a:pt x="0" y="24598"/>
                    <a:pt x="2167" y="22171"/>
                    <a:pt x="4378" y="20914"/>
                  </a:cubicBezTo>
                  <a:lnTo>
                    <a:pt x="45858" y="975"/>
                  </a:lnTo>
                  <a:cubicBezTo>
                    <a:pt x="48025" y="-325"/>
                    <a:pt x="50929" y="-325"/>
                    <a:pt x="53877" y="975"/>
                  </a:cubicBezTo>
                  <a:cubicBezTo>
                    <a:pt x="56781" y="2276"/>
                    <a:pt x="58255" y="4703"/>
                    <a:pt x="58255" y="7217"/>
                  </a:cubicBezTo>
                  <a:lnTo>
                    <a:pt x="58255" y="47223"/>
                  </a:lnTo>
                  <a:cubicBezTo>
                    <a:pt x="58255" y="49824"/>
                    <a:pt x="56781" y="52208"/>
                    <a:pt x="53877" y="53508"/>
                  </a:cubicBezTo>
                  <a:lnTo>
                    <a:pt x="13133" y="73447"/>
                  </a:lnTo>
                  <a:cubicBezTo>
                    <a:pt x="11660" y="74140"/>
                    <a:pt x="10229" y="74444"/>
                    <a:pt x="8756" y="74444"/>
                  </a:cubicBezTo>
                  <a:close/>
                </a:path>
              </a:pathLst>
            </a:custGeom>
            <a:solidFill>
              <a:srgbClr val="0068B8"/>
            </a:solidFill>
            <a:ln w="4316" cap="flat">
              <a:noFill/>
              <a:prstDash val="solid"/>
              <a:miter/>
            </a:ln>
          </p:spPr>
          <p:txBody>
            <a:bodyPr rtlCol="0" anchor="ctr"/>
            <a:lstStyle/>
            <a:p>
              <a:endParaRPr lang="en-US"/>
            </a:p>
          </p:txBody>
        </p:sp>
        <p:sp>
          <p:nvSpPr>
            <p:cNvPr id="3110" name="Freeform: Shape 3109">
              <a:extLst>
                <a:ext uri="{FF2B5EF4-FFF2-40B4-BE49-F238E27FC236}">
                  <a16:creationId xmlns:a16="http://schemas.microsoft.com/office/drawing/2014/main" id="{9BA241D5-013D-EFFE-98E1-360F95973609}"/>
                </a:ext>
              </a:extLst>
            </p:cNvPr>
            <p:cNvSpPr/>
            <p:nvPr/>
          </p:nvSpPr>
          <p:spPr>
            <a:xfrm>
              <a:off x="4108753" y="2215054"/>
              <a:ext cx="926785" cy="455675"/>
            </a:xfrm>
            <a:custGeom>
              <a:avLst/>
              <a:gdLst>
                <a:gd name="connsiteX0" fmla="*/ 926785 w 926785"/>
                <a:gd name="connsiteY0" fmla="*/ 232669 h 455675"/>
                <a:gd name="connsiteX1" fmla="*/ 454680 w 926785"/>
                <a:gd name="connsiteY1" fmla="*/ 1255 h 455675"/>
                <a:gd name="connsiteX2" fmla="*/ 438686 w 926785"/>
                <a:gd name="connsiteY2" fmla="*/ 2599 h 455675"/>
                <a:gd name="connsiteX3" fmla="*/ 15994 w 926785"/>
                <a:gd name="connsiteY3" fmla="*/ 209870 h 455675"/>
                <a:gd name="connsiteX4" fmla="*/ 0 w 926785"/>
                <a:gd name="connsiteY4" fmla="*/ 224347 h 455675"/>
                <a:gd name="connsiteX5" fmla="*/ 472148 w 926785"/>
                <a:gd name="connsiteY5" fmla="*/ 455675 h 455675"/>
                <a:gd name="connsiteX6" fmla="*/ 487405 w 926785"/>
                <a:gd name="connsiteY6" fmla="*/ 441242 h 455675"/>
                <a:gd name="connsiteX7" fmla="*/ 910791 w 926785"/>
                <a:gd name="connsiteY7" fmla="*/ 233970 h 455675"/>
                <a:gd name="connsiteX8" fmla="*/ 926785 w 926785"/>
                <a:gd name="connsiteY8" fmla="*/ 232669 h 45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785" h="455675">
                  <a:moveTo>
                    <a:pt x="926785" y="232669"/>
                  </a:moveTo>
                  <a:lnTo>
                    <a:pt x="454680" y="1255"/>
                  </a:lnTo>
                  <a:cubicBezTo>
                    <a:pt x="448872" y="-1086"/>
                    <a:pt x="444495" y="128"/>
                    <a:pt x="438686" y="2599"/>
                  </a:cubicBezTo>
                  <a:lnTo>
                    <a:pt x="15994" y="209870"/>
                  </a:lnTo>
                  <a:cubicBezTo>
                    <a:pt x="8712" y="213901"/>
                    <a:pt x="4334" y="218019"/>
                    <a:pt x="0" y="224347"/>
                  </a:cubicBezTo>
                  <a:lnTo>
                    <a:pt x="472148" y="455675"/>
                  </a:lnTo>
                  <a:cubicBezTo>
                    <a:pt x="476526" y="449304"/>
                    <a:pt x="480860" y="445229"/>
                    <a:pt x="487405" y="441242"/>
                  </a:cubicBezTo>
                  <a:lnTo>
                    <a:pt x="910791" y="233970"/>
                  </a:lnTo>
                  <a:cubicBezTo>
                    <a:pt x="915862" y="231499"/>
                    <a:pt x="920977" y="230242"/>
                    <a:pt x="926785" y="232669"/>
                  </a:cubicBezTo>
                  <a:close/>
                </a:path>
              </a:pathLst>
            </a:custGeom>
            <a:solidFill>
              <a:srgbClr val="94EFFF"/>
            </a:solidFill>
            <a:ln w="4316" cap="flat">
              <a:noFill/>
              <a:prstDash val="solid"/>
              <a:miter/>
            </a:ln>
          </p:spPr>
          <p:txBody>
            <a:bodyPr rtlCol="0" anchor="ctr"/>
            <a:lstStyle/>
            <a:p>
              <a:endParaRPr lang="en-US"/>
            </a:p>
          </p:txBody>
        </p:sp>
        <p:sp>
          <p:nvSpPr>
            <p:cNvPr id="3111" name="Freeform: Shape 3110">
              <a:extLst>
                <a:ext uri="{FF2B5EF4-FFF2-40B4-BE49-F238E27FC236}">
                  <a16:creationId xmlns:a16="http://schemas.microsoft.com/office/drawing/2014/main" id="{A41A7754-659B-0B06-3491-99871977173B}"/>
                </a:ext>
              </a:extLst>
            </p:cNvPr>
            <p:cNvSpPr/>
            <p:nvPr/>
          </p:nvSpPr>
          <p:spPr>
            <a:xfrm>
              <a:off x="4099997" y="2207785"/>
              <a:ext cx="943819" cy="470226"/>
            </a:xfrm>
            <a:custGeom>
              <a:avLst/>
              <a:gdLst>
                <a:gd name="connsiteX0" fmla="*/ 21109 w 943819"/>
                <a:gd name="connsiteY0" fmla="*/ 229232 h 470226"/>
                <a:gd name="connsiteX1" fmla="*/ 477956 w 943819"/>
                <a:gd name="connsiteY1" fmla="*/ 453278 h 470226"/>
                <a:gd name="connsiteX2" fmla="*/ 491783 w 943819"/>
                <a:gd name="connsiteY2" fmla="*/ 442356 h 470226"/>
                <a:gd name="connsiteX3" fmla="*/ 911528 w 943819"/>
                <a:gd name="connsiteY3" fmla="*/ 236644 h 470226"/>
                <a:gd name="connsiteX4" fmla="*/ 459058 w 943819"/>
                <a:gd name="connsiteY4" fmla="*/ 14809 h 470226"/>
                <a:gd name="connsiteX5" fmla="*/ 451039 w 943819"/>
                <a:gd name="connsiteY5" fmla="*/ 16369 h 470226"/>
                <a:gd name="connsiteX6" fmla="*/ 29127 w 943819"/>
                <a:gd name="connsiteY6" fmla="*/ 223381 h 470226"/>
                <a:gd name="connsiteX7" fmla="*/ 21109 w 943819"/>
                <a:gd name="connsiteY7" fmla="*/ 229232 h 470226"/>
                <a:gd name="connsiteX8" fmla="*/ 21109 w 943819"/>
                <a:gd name="connsiteY8" fmla="*/ 229232 h 470226"/>
                <a:gd name="connsiteX9" fmla="*/ 480860 w 943819"/>
                <a:gd name="connsiteY9" fmla="*/ 470226 h 470226"/>
                <a:gd name="connsiteX10" fmla="*/ 476483 w 943819"/>
                <a:gd name="connsiteY10" fmla="*/ 469229 h 470226"/>
                <a:gd name="connsiteX11" fmla="*/ 4378 w 943819"/>
                <a:gd name="connsiteY11" fmla="*/ 237901 h 470226"/>
                <a:gd name="connsiteX12" fmla="*/ 0 w 943819"/>
                <a:gd name="connsiteY12" fmla="*/ 233393 h 470226"/>
                <a:gd name="connsiteX13" fmla="*/ 1474 w 943819"/>
                <a:gd name="connsiteY13" fmla="*/ 227845 h 470226"/>
                <a:gd name="connsiteX14" fmla="*/ 20372 w 943819"/>
                <a:gd name="connsiteY14" fmla="*/ 211028 h 470226"/>
                <a:gd name="connsiteX15" fmla="*/ 443021 w 943819"/>
                <a:gd name="connsiteY15" fmla="*/ 3626 h 470226"/>
                <a:gd name="connsiteX16" fmla="*/ 467034 w 943819"/>
                <a:gd name="connsiteY16" fmla="*/ 2022 h 470226"/>
                <a:gd name="connsiteX17" fmla="*/ 939875 w 943819"/>
                <a:gd name="connsiteY17" fmla="*/ 233610 h 470226"/>
                <a:gd name="connsiteX18" fmla="*/ 942779 w 943819"/>
                <a:gd name="connsiteY18" fmla="*/ 243233 h 470226"/>
                <a:gd name="connsiteX19" fmla="*/ 931856 w 943819"/>
                <a:gd name="connsiteY19" fmla="*/ 246440 h 470226"/>
                <a:gd name="connsiteX20" fmla="*/ 923144 w 943819"/>
                <a:gd name="connsiteY20" fmla="*/ 247610 h 470226"/>
                <a:gd name="connsiteX21" fmla="*/ 500495 w 943819"/>
                <a:gd name="connsiteY21" fmla="*/ 454752 h 470226"/>
                <a:gd name="connsiteX22" fmla="*/ 488142 w 943819"/>
                <a:gd name="connsiteY22" fmla="*/ 466715 h 470226"/>
                <a:gd name="connsiteX23" fmla="*/ 480860 w 943819"/>
                <a:gd name="connsiteY23" fmla="*/ 470183 h 47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3819" h="470226">
                  <a:moveTo>
                    <a:pt x="21109" y="229232"/>
                  </a:moveTo>
                  <a:lnTo>
                    <a:pt x="477956" y="453278"/>
                  </a:lnTo>
                  <a:cubicBezTo>
                    <a:pt x="481597" y="449204"/>
                    <a:pt x="485975" y="445737"/>
                    <a:pt x="491783" y="442356"/>
                  </a:cubicBezTo>
                  <a:lnTo>
                    <a:pt x="911528" y="236644"/>
                  </a:lnTo>
                  <a:lnTo>
                    <a:pt x="459058" y="14809"/>
                  </a:lnTo>
                  <a:cubicBezTo>
                    <a:pt x="457584" y="14245"/>
                    <a:pt x="456154" y="14115"/>
                    <a:pt x="451039" y="16369"/>
                  </a:cubicBezTo>
                  <a:lnTo>
                    <a:pt x="29127" y="223381"/>
                  </a:lnTo>
                  <a:cubicBezTo>
                    <a:pt x="26223" y="225158"/>
                    <a:pt x="23319" y="226892"/>
                    <a:pt x="21109" y="229232"/>
                  </a:cubicBezTo>
                  <a:lnTo>
                    <a:pt x="21109" y="229232"/>
                  </a:lnTo>
                  <a:close/>
                  <a:moveTo>
                    <a:pt x="480860" y="470226"/>
                  </a:moveTo>
                  <a:cubicBezTo>
                    <a:pt x="479387" y="470226"/>
                    <a:pt x="477956" y="469923"/>
                    <a:pt x="476483" y="469229"/>
                  </a:cubicBezTo>
                  <a:lnTo>
                    <a:pt x="4378" y="237901"/>
                  </a:lnTo>
                  <a:cubicBezTo>
                    <a:pt x="2211" y="236904"/>
                    <a:pt x="737" y="235301"/>
                    <a:pt x="0" y="233393"/>
                  </a:cubicBezTo>
                  <a:cubicBezTo>
                    <a:pt x="0" y="231486"/>
                    <a:pt x="0" y="229492"/>
                    <a:pt x="1474" y="227845"/>
                  </a:cubicBezTo>
                  <a:cubicBezTo>
                    <a:pt x="5851" y="221127"/>
                    <a:pt x="10923" y="215926"/>
                    <a:pt x="20372" y="211028"/>
                  </a:cubicBezTo>
                  <a:lnTo>
                    <a:pt x="443021" y="3626"/>
                  </a:lnTo>
                  <a:cubicBezTo>
                    <a:pt x="450303" y="462"/>
                    <a:pt x="457584" y="-1835"/>
                    <a:pt x="467034" y="2022"/>
                  </a:cubicBezTo>
                  <a:lnTo>
                    <a:pt x="939875" y="233610"/>
                  </a:lnTo>
                  <a:cubicBezTo>
                    <a:pt x="943516" y="235517"/>
                    <a:pt x="944990" y="239808"/>
                    <a:pt x="942779" y="243233"/>
                  </a:cubicBezTo>
                  <a:cubicBezTo>
                    <a:pt x="940569" y="246700"/>
                    <a:pt x="935497" y="248044"/>
                    <a:pt x="931856" y="246440"/>
                  </a:cubicBezTo>
                  <a:cubicBezTo>
                    <a:pt x="929689" y="245573"/>
                    <a:pt x="928216" y="245443"/>
                    <a:pt x="923144" y="247610"/>
                  </a:cubicBezTo>
                  <a:lnTo>
                    <a:pt x="500495" y="454752"/>
                  </a:lnTo>
                  <a:cubicBezTo>
                    <a:pt x="495424" y="457700"/>
                    <a:pt x="491783" y="460690"/>
                    <a:pt x="488142" y="466715"/>
                  </a:cubicBezTo>
                  <a:cubicBezTo>
                    <a:pt x="485975" y="468926"/>
                    <a:pt x="483764" y="470183"/>
                    <a:pt x="480860" y="470183"/>
                  </a:cubicBezTo>
                  <a:close/>
                </a:path>
              </a:pathLst>
            </a:custGeom>
            <a:solidFill>
              <a:srgbClr val="0068B8"/>
            </a:solidFill>
            <a:ln w="4316" cap="flat">
              <a:noFill/>
              <a:prstDash val="solid"/>
              <a:miter/>
            </a:ln>
          </p:spPr>
          <p:txBody>
            <a:bodyPr rtlCol="0" anchor="ctr"/>
            <a:lstStyle/>
            <a:p>
              <a:endParaRPr lang="en-US"/>
            </a:p>
          </p:txBody>
        </p:sp>
        <p:sp>
          <p:nvSpPr>
            <p:cNvPr id="3112" name="Freeform: Shape 3111">
              <a:extLst>
                <a:ext uri="{FF2B5EF4-FFF2-40B4-BE49-F238E27FC236}">
                  <a16:creationId xmlns:a16="http://schemas.microsoft.com/office/drawing/2014/main" id="{5D0B3CBB-2E09-7C04-1EC4-D05EBDC67CA2}"/>
                </a:ext>
              </a:extLst>
            </p:cNvPr>
            <p:cNvSpPr/>
            <p:nvPr/>
          </p:nvSpPr>
          <p:spPr>
            <a:xfrm>
              <a:off x="4573619" y="2446424"/>
              <a:ext cx="468463" cy="379909"/>
            </a:xfrm>
            <a:custGeom>
              <a:avLst/>
              <a:gdLst>
                <a:gd name="connsiteX0" fmla="*/ 468464 w 468463"/>
                <a:gd name="connsiteY0" fmla="*/ 13826 h 379909"/>
                <a:gd name="connsiteX1" fmla="*/ 461919 w 468463"/>
                <a:gd name="connsiteY1" fmla="*/ 1299 h 379909"/>
                <a:gd name="connsiteX2" fmla="*/ 445925 w 468463"/>
                <a:gd name="connsiteY2" fmla="*/ 2600 h 379909"/>
                <a:gd name="connsiteX3" fmla="*/ 22539 w 468463"/>
                <a:gd name="connsiteY3" fmla="*/ 209872 h 379909"/>
                <a:gd name="connsiteX4" fmla="*/ 7282 w 468463"/>
                <a:gd name="connsiteY4" fmla="*/ 224305 h 379909"/>
                <a:gd name="connsiteX5" fmla="*/ 7282 w 468463"/>
                <a:gd name="connsiteY5" fmla="*/ 224305 h 379909"/>
                <a:gd name="connsiteX6" fmla="*/ 0 w 468463"/>
                <a:gd name="connsiteY6" fmla="*/ 243463 h 379909"/>
                <a:gd name="connsiteX7" fmla="*/ 0 w 468463"/>
                <a:gd name="connsiteY7" fmla="*/ 366084 h 379909"/>
                <a:gd name="connsiteX8" fmla="*/ 7282 w 468463"/>
                <a:gd name="connsiteY8" fmla="*/ 378610 h 379909"/>
                <a:gd name="connsiteX9" fmla="*/ 22539 w 468463"/>
                <a:gd name="connsiteY9" fmla="*/ 377310 h 379909"/>
                <a:gd name="connsiteX10" fmla="*/ 445925 w 468463"/>
                <a:gd name="connsiteY10" fmla="*/ 170038 h 379909"/>
                <a:gd name="connsiteX11" fmla="*/ 461919 w 468463"/>
                <a:gd name="connsiteY11" fmla="*/ 155518 h 379909"/>
                <a:gd name="connsiteX12" fmla="*/ 461919 w 468463"/>
                <a:gd name="connsiteY12" fmla="*/ 155518 h 379909"/>
                <a:gd name="connsiteX13" fmla="*/ 468464 w 468463"/>
                <a:gd name="connsiteY13" fmla="*/ 136446 h 379909"/>
                <a:gd name="connsiteX14" fmla="*/ 468464 w 468463"/>
                <a:gd name="connsiteY14" fmla="*/ 13826 h 37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8463" h="379909">
                  <a:moveTo>
                    <a:pt x="468464" y="13826"/>
                  </a:moveTo>
                  <a:cubicBezTo>
                    <a:pt x="468464" y="7628"/>
                    <a:pt x="466297" y="3250"/>
                    <a:pt x="461919" y="1299"/>
                  </a:cubicBezTo>
                  <a:cubicBezTo>
                    <a:pt x="457541" y="-738"/>
                    <a:pt x="451733" y="-434"/>
                    <a:pt x="445925" y="2600"/>
                  </a:cubicBezTo>
                  <a:lnTo>
                    <a:pt x="22539" y="209872"/>
                  </a:lnTo>
                  <a:cubicBezTo>
                    <a:pt x="16731" y="212949"/>
                    <a:pt x="10879" y="218280"/>
                    <a:pt x="7282" y="224305"/>
                  </a:cubicBezTo>
                  <a:lnTo>
                    <a:pt x="7282" y="224305"/>
                  </a:lnTo>
                  <a:cubicBezTo>
                    <a:pt x="2904" y="230417"/>
                    <a:pt x="0" y="237265"/>
                    <a:pt x="0" y="243463"/>
                  </a:cubicBezTo>
                  <a:lnTo>
                    <a:pt x="0" y="366084"/>
                  </a:lnTo>
                  <a:cubicBezTo>
                    <a:pt x="0" y="372239"/>
                    <a:pt x="2904" y="376573"/>
                    <a:pt x="7282" y="378610"/>
                  </a:cubicBezTo>
                  <a:cubicBezTo>
                    <a:pt x="10923" y="380648"/>
                    <a:pt x="16731" y="380344"/>
                    <a:pt x="22539" y="377310"/>
                  </a:cubicBezTo>
                  <a:lnTo>
                    <a:pt x="445925" y="170038"/>
                  </a:lnTo>
                  <a:cubicBezTo>
                    <a:pt x="451733" y="166961"/>
                    <a:pt x="457541" y="161629"/>
                    <a:pt x="461919" y="155518"/>
                  </a:cubicBezTo>
                  <a:lnTo>
                    <a:pt x="461919" y="155518"/>
                  </a:lnTo>
                  <a:cubicBezTo>
                    <a:pt x="466297" y="149450"/>
                    <a:pt x="468464" y="142601"/>
                    <a:pt x="468464" y="136446"/>
                  </a:cubicBezTo>
                  <a:lnTo>
                    <a:pt x="468464" y="13826"/>
                  </a:lnTo>
                  <a:close/>
                </a:path>
              </a:pathLst>
            </a:custGeom>
            <a:solidFill>
              <a:srgbClr val="FFFFFF"/>
            </a:solidFill>
            <a:ln w="4316" cap="flat">
              <a:noFill/>
              <a:prstDash val="solid"/>
              <a:miter/>
            </a:ln>
          </p:spPr>
          <p:txBody>
            <a:bodyPr rtlCol="0" anchor="ctr"/>
            <a:lstStyle/>
            <a:p>
              <a:endParaRPr lang="en-US"/>
            </a:p>
          </p:txBody>
        </p:sp>
        <p:sp>
          <p:nvSpPr>
            <p:cNvPr id="3113" name="Freeform: Shape 3112">
              <a:extLst>
                <a:ext uri="{FF2B5EF4-FFF2-40B4-BE49-F238E27FC236}">
                  <a16:creationId xmlns:a16="http://schemas.microsoft.com/office/drawing/2014/main" id="{9CDBCF93-FFAB-3E96-1C52-5631CEA3B1E9}"/>
                </a:ext>
              </a:extLst>
            </p:cNvPr>
            <p:cNvSpPr/>
            <p:nvPr/>
          </p:nvSpPr>
          <p:spPr>
            <a:xfrm>
              <a:off x="4564864" y="2439148"/>
              <a:ext cx="485974" cy="394512"/>
            </a:xfrm>
            <a:custGeom>
              <a:avLst/>
              <a:gdLst>
                <a:gd name="connsiteX0" fmla="*/ 464866 w 485974"/>
                <a:gd name="connsiteY0" fmla="*/ 14514 h 394512"/>
                <a:gd name="connsiteX1" fmla="*/ 459058 w 485974"/>
                <a:gd name="connsiteY1" fmla="*/ 16204 h 394512"/>
                <a:gd name="connsiteX2" fmla="*/ 35672 w 485974"/>
                <a:gd name="connsiteY2" fmla="*/ 223476 h 394512"/>
                <a:gd name="connsiteX3" fmla="*/ 23319 w 485974"/>
                <a:gd name="connsiteY3" fmla="*/ 235266 h 394512"/>
                <a:gd name="connsiteX4" fmla="*/ 17511 w 485974"/>
                <a:gd name="connsiteY4" fmla="*/ 250783 h 394512"/>
                <a:gd name="connsiteX5" fmla="*/ 17511 w 485974"/>
                <a:gd name="connsiteY5" fmla="*/ 373404 h 394512"/>
                <a:gd name="connsiteX6" fmla="*/ 19678 w 485974"/>
                <a:gd name="connsiteY6" fmla="*/ 379645 h 394512"/>
                <a:gd name="connsiteX7" fmla="*/ 27697 w 485974"/>
                <a:gd name="connsiteY7" fmla="*/ 378345 h 394512"/>
                <a:gd name="connsiteX8" fmla="*/ 450346 w 485974"/>
                <a:gd name="connsiteY8" fmla="*/ 171073 h 394512"/>
                <a:gd name="connsiteX9" fmla="*/ 463436 w 485974"/>
                <a:gd name="connsiteY9" fmla="*/ 159284 h 394512"/>
                <a:gd name="connsiteX10" fmla="*/ 468507 w 485974"/>
                <a:gd name="connsiteY10" fmla="*/ 143766 h 394512"/>
                <a:gd name="connsiteX11" fmla="*/ 468507 w 485974"/>
                <a:gd name="connsiteY11" fmla="*/ 21146 h 394512"/>
                <a:gd name="connsiteX12" fmla="*/ 466340 w 485974"/>
                <a:gd name="connsiteY12" fmla="*/ 14904 h 394512"/>
                <a:gd name="connsiteX13" fmla="*/ 464866 w 485974"/>
                <a:gd name="connsiteY13" fmla="*/ 14514 h 394512"/>
                <a:gd name="connsiteX14" fmla="*/ 464866 w 485974"/>
                <a:gd name="connsiteY14" fmla="*/ 14514 h 394512"/>
                <a:gd name="connsiteX15" fmla="*/ 21845 w 485974"/>
                <a:gd name="connsiteY15" fmla="*/ 394512 h 394512"/>
                <a:gd name="connsiteX16" fmla="*/ 11660 w 485974"/>
                <a:gd name="connsiteY16" fmla="*/ 392215 h 394512"/>
                <a:gd name="connsiteX17" fmla="*/ 0 w 485974"/>
                <a:gd name="connsiteY17" fmla="*/ 373360 h 394512"/>
                <a:gd name="connsiteX18" fmla="*/ 0 w 485974"/>
                <a:gd name="connsiteY18" fmla="*/ 250740 h 394512"/>
                <a:gd name="connsiteX19" fmla="*/ 8019 w 485974"/>
                <a:gd name="connsiteY19" fmla="*/ 227984 h 394512"/>
                <a:gd name="connsiteX20" fmla="*/ 27654 w 485974"/>
                <a:gd name="connsiteY20" fmla="*/ 210820 h 394512"/>
                <a:gd name="connsiteX21" fmla="*/ 450303 w 485974"/>
                <a:gd name="connsiteY21" fmla="*/ 3548 h 394512"/>
                <a:gd name="connsiteX22" fmla="*/ 475052 w 485974"/>
                <a:gd name="connsiteY22" fmla="*/ 2247 h 394512"/>
                <a:gd name="connsiteX23" fmla="*/ 485975 w 485974"/>
                <a:gd name="connsiteY23" fmla="*/ 21102 h 394512"/>
                <a:gd name="connsiteX24" fmla="*/ 485975 w 485974"/>
                <a:gd name="connsiteY24" fmla="*/ 143723 h 394512"/>
                <a:gd name="connsiteX25" fmla="*/ 478000 w 485974"/>
                <a:gd name="connsiteY25" fmla="*/ 166479 h 394512"/>
                <a:gd name="connsiteX26" fmla="*/ 459101 w 485974"/>
                <a:gd name="connsiteY26" fmla="*/ 183600 h 394512"/>
                <a:gd name="connsiteX27" fmla="*/ 35716 w 485974"/>
                <a:gd name="connsiteY27" fmla="*/ 390872 h 394512"/>
                <a:gd name="connsiteX28" fmla="*/ 21889 w 485974"/>
                <a:gd name="connsiteY28" fmla="*/ 394512 h 39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5974" h="394512">
                  <a:moveTo>
                    <a:pt x="464866" y="14514"/>
                  </a:moveTo>
                  <a:cubicBezTo>
                    <a:pt x="463436" y="14514"/>
                    <a:pt x="461225" y="14947"/>
                    <a:pt x="459058" y="16204"/>
                  </a:cubicBezTo>
                  <a:lnTo>
                    <a:pt x="35672" y="223476"/>
                  </a:lnTo>
                  <a:cubicBezTo>
                    <a:pt x="31294" y="225817"/>
                    <a:pt x="26223" y="230065"/>
                    <a:pt x="23319" y="235266"/>
                  </a:cubicBezTo>
                  <a:cubicBezTo>
                    <a:pt x="19678" y="240467"/>
                    <a:pt x="17511" y="246145"/>
                    <a:pt x="17511" y="250783"/>
                  </a:cubicBezTo>
                  <a:lnTo>
                    <a:pt x="17511" y="373404"/>
                  </a:lnTo>
                  <a:cubicBezTo>
                    <a:pt x="17511" y="377175"/>
                    <a:pt x="18985" y="379082"/>
                    <a:pt x="19678" y="379645"/>
                  </a:cubicBezTo>
                  <a:cubicBezTo>
                    <a:pt x="21152" y="380209"/>
                    <a:pt x="23319" y="380209"/>
                    <a:pt x="27697" y="378345"/>
                  </a:cubicBezTo>
                  <a:lnTo>
                    <a:pt x="450346" y="171073"/>
                  </a:lnTo>
                  <a:cubicBezTo>
                    <a:pt x="454724" y="168733"/>
                    <a:pt x="459795" y="164441"/>
                    <a:pt x="463436" y="159284"/>
                  </a:cubicBezTo>
                  <a:cubicBezTo>
                    <a:pt x="467077" y="154082"/>
                    <a:pt x="468507" y="148404"/>
                    <a:pt x="468507" y="143766"/>
                  </a:cubicBezTo>
                  <a:lnTo>
                    <a:pt x="468507" y="21146"/>
                  </a:lnTo>
                  <a:cubicBezTo>
                    <a:pt x="468507" y="17375"/>
                    <a:pt x="467770" y="15467"/>
                    <a:pt x="466340" y="14904"/>
                  </a:cubicBezTo>
                  <a:cubicBezTo>
                    <a:pt x="465603" y="14644"/>
                    <a:pt x="465603" y="14514"/>
                    <a:pt x="464866" y="14514"/>
                  </a:cubicBezTo>
                  <a:lnTo>
                    <a:pt x="464866" y="14514"/>
                  </a:lnTo>
                  <a:close/>
                  <a:moveTo>
                    <a:pt x="21845" y="394512"/>
                  </a:moveTo>
                  <a:cubicBezTo>
                    <a:pt x="18205" y="394512"/>
                    <a:pt x="14564" y="393689"/>
                    <a:pt x="11660" y="392215"/>
                  </a:cubicBezTo>
                  <a:cubicBezTo>
                    <a:pt x="4378" y="388834"/>
                    <a:pt x="0" y="381899"/>
                    <a:pt x="0" y="373360"/>
                  </a:cubicBezTo>
                  <a:lnTo>
                    <a:pt x="0" y="250740"/>
                  </a:lnTo>
                  <a:cubicBezTo>
                    <a:pt x="0" y="243501"/>
                    <a:pt x="2904" y="235396"/>
                    <a:pt x="8019" y="227984"/>
                  </a:cubicBezTo>
                  <a:cubicBezTo>
                    <a:pt x="13133" y="220572"/>
                    <a:pt x="20415" y="214461"/>
                    <a:pt x="27654" y="210820"/>
                  </a:cubicBezTo>
                  <a:lnTo>
                    <a:pt x="450303" y="3548"/>
                  </a:lnTo>
                  <a:cubicBezTo>
                    <a:pt x="459015" y="-700"/>
                    <a:pt x="467770" y="-1133"/>
                    <a:pt x="475052" y="2247"/>
                  </a:cubicBezTo>
                  <a:cubicBezTo>
                    <a:pt x="481597" y="5628"/>
                    <a:pt x="485975" y="12563"/>
                    <a:pt x="485975" y="21102"/>
                  </a:cubicBezTo>
                  <a:lnTo>
                    <a:pt x="485975" y="143723"/>
                  </a:lnTo>
                  <a:cubicBezTo>
                    <a:pt x="485975" y="150961"/>
                    <a:pt x="483071" y="159023"/>
                    <a:pt x="478000" y="166479"/>
                  </a:cubicBezTo>
                  <a:cubicBezTo>
                    <a:pt x="472885" y="173934"/>
                    <a:pt x="466340" y="180002"/>
                    <a:pt x="459101" y="183600"/>
                  </a:cubicBezTo>
                  <a:lnTo>
                    <a:pt x="35716" y="390872"/>
                  </a:lnTo>
                  <a:cubicBezTo>
                    <a:pt x="31338" y="393299"/>
                    <a:pt x="26267" y="394512"/>
                    <a:pt x="21889" y="394512"/>
                  </a:cubicBezTo>
                  <a:close/>
                </a:path>
              </a:pathLst>
            </a:custGeom>
            <a:solidFill>
              <a:srgbClr val="0068B8"/>
            </a:solidFill>
            <a:ln w="4316" cap="flat">
              <a:noFill/>
              <a:prstDash val="solid"/>
              <a:miter/>
            </a:ln>
          </p:spPr>
          <p:txBody>
            <a:bodyPr rtlCol="0" anchor="ctr"/>
            <a:lstStyle/>
            <a:p>
              <a:endParaRPr lang="en-US"/>
            </a:p>
          </p:txBody>
        </p:sp>
        <p:sp>
          <p:nvSpPr>
            <p:cNvPr id="3114" name="Freeform: Shape 3113">
              <a:extLst>
                <a:ext uri="{FF2B5EF4-FFF2-40B4-BE49-F238E27FC236}">
                  <a16:creationId xmlns:a16="http://schemas.microsoft.com/office/drawing/2014/main" id="{87DC2D8F-F392-0D72-8E3F-D47A0257A24A}"/>
                </a:ext>
              </a:extLst>
            </p:cNvPr>
            <p:cNvSpPr/>
            <p:nvPr/>
          </p:nvSpPr>
          <p:spPr>
            <a:xfrm>
              <a:off x="4975160" y="2521192"/>
              <a:ext cx="40743" cy="59944"/>
            </a:xfrm>
            <a:custGeom>
              <a:avLst/>
              <a:gdLst>
                <a:gd name="connsiteX0" fmla="*/ 0 w 40743"/>
                <a:gd name="connsiteY0" fmla="*/ 59945 h 59944"/>
                <a:gd name="connsiteX1" fmla="*/ 40744 w 40743"/>
                <a:gd name="connsiteY1" fmla="*/ 40007 h 59944"/>
                <a:gd name="connsiteX2" fmla="*/ 40744 w 40743"/>
                <a:gd name="connsiteY2" fmla="*/ 0 h 59944"/>
                <a:gd name="connsiteX3" fmla="*/ 0 w 40743"/>
                <a:gd name="connsiteY3" fmla="*/ 19982 h 59944"/>
                <a:gd name="connsiteX4" fmla="*/ 0 w 40743"/>
                <a:gd name="connsiteY4" fmla="*/ 59945 h 59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44">
                  <a:moveTo>
                    <a:pt x="0" y="59945"/>
                  </a:moveTo>
                  <a:lnTo>
                    <a:pt x="40744" y="40007"/>
                  </a:lnTo>
                  <a:lnTo>
                    <a:pt x="40744" y="0"/>
                  </a:lnTo>
                  <a:lnTo>
                    <a:pt x="0" y="19982"/>
                  </a:lnTo>
                  <a:lnTo>
                    <a:pt x="0" y="59945"/>
                  </a:lnTo>
                  <a:close/>
                </a:path>
              </a:pathLst>
            </a:custGeom>
            <a:solidFill>
              <a:srgbClr val="A6EDF8"/>
            </a:solidFill>
            <a:ln w="4316" cap="flat">
              <a:noFill/>
              <a:prstDash val="solid"/>
              <a:miter/>
            </a:ln>
          </p:spPr>
          <p:txBody>
            <a:bodyPr rtlCol="0" anchor="ctr"/>
            <a:lstStyle/>
            <a:p>
              <a:endParaRPr lang="en-US"/>
            </a:p>
          </p:txBody>
        </p:sp>
        <p:sp>
          <p:nvSpPr>
            <p:cNvPr id="3115" name="Freeform: Shape 3114">
              <a:extLst>
                <a:ext uri="{FF2B5EF4-FFF2-40B4-BE49-F238E27FC236}">
                  <a16:creationId xmlns:a16="http://schemas.microsoft.com/office/drawing/2014/main" id="{1F7CA2BF-3902-48C3-4D6B-F557D5E68A58}"/>
                </a:ext>
              </a:extLst>
            </p:cNvPr>
            <p:cNvSpPr/>
            <p:nvPr/>
          </p:nvSpPr>
          <p:spPr>
            <a:xfrm>
              <a:off x="4967141" y="2513943"/>
              <a:ext cx="57474" cy="74476"/>
            </a:xfrm>
            <a:custGeom>
              <a:avLst/>
              <a:gdLst>
                <a:gd name="connsiteX0" fmla="*/ 16731 w 57474"/>
                <a:gd name="connsiteY0" fmla="*/ 31435 h 74476"/>
                <a:gd name="connsiteX1" fmla="*/ 16731 w 57474"/>
                <a:gd name="connsiteY1" fmla="*/ 54668 h 74476"/>
                <a:gd name="connsiteX2" fmla="*/ 40743 w 57474"/>
                <a:gd name="connsiteY2" fmla="*/ 43052 h 74476"/>
                <a:gd name="connsiteX3" fmla="*/ 40743 w 57474"/>
                <a:gd name="connsiteY3" fmla="*/ 19819 h 74476"/>
                <a:gd name="connsiteX4" fmla="*/ 16731 w 57474"/>
                <a:gd name="connsiteY4" fmla="*/ 31435 h 74476"/>
                <a:gd name="connsiteX5" fmla="*/ 16731 w 57474"/>
                <a:gd name="connsiteY5" fmla="*/ 31435 h 74476"/>
                <a:gd name="connsiteX6" fmla="*/ 8019 w 57474"/>
                <a:gd name="connsiteY6" fmla="*/ 74476 h 74476"/>
                <a:gd name="connsiteX7" fmla="*/ 3641 w 57474"/>
                <a:gd name="connsiteY7" fmla="*/ 73479 h 74476"/>
                <a:gd name="connsiteX8" fmla="*/ 0 w 57474"/>
                <a:gd name="connsiteY8" fmla="*/ 67194 h 74476"/>
                <a:gd name="connsiteX9" fmla="*/ 0 w 57474"/>
                <a:gd name="connsiteY9" fmla="*/ 27231 h 74476"/>
                <a:gd name="connsiteX10" fmla="*/ 3641 w 57474"/>
                <a:gd name="connsiteY10" fmla="*/ 20946 h 74476"/>
                <a:gd name="connsiteX11" fmla="*/ 44384 w 57474"/>
                <a:gd name="connsiteY11" fmla="*/ 1008 h 74476"/>
                <a:gd name="connsiteX12" fmla="*/ 53097 w 57474"/>
                <a:gd name="connsiteY12" fmla="*/ 1008 h 74476"/>
                <a:gd name="connsiteX13" fmla="*/ 57474 w 57474"/>
                <a:gd name="connsiteY13" fmla="*/ 7249 h 74476"/>
                <a:gd name="connsiteX14" fmla="*/ 57474 w 57474"/>
                <a:gd name="connsiteY14" fmla="*/ 47256 h 74476"/>
                <a:gd name="connsiteX15" fmla="*/ 53097 w 57474"/>
                <a:gd name="connsiteY15" fmla="*/ 53541 h 74476"/>
                <a:gd name="connsiteX16" fmla="*/ 12353 w 57474"/>
                <a:gd name="connsiteY16" fmla="*/ 73479 h 74476"/>
                <a:gd name="connsiteX17" fmla="*/ 7975 w 57474"/>
                <a:gd name="connsiteY17" fmla="*/ 74476 h 7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74" h="74476">
                  <a:moveTo>
                    <a:pt x="16731" y="31435"/>
                  </a:moveTo>
                  <a:lnTo>
                    <a:pt x="16731" y="54668"/>
                  </a:lnTo>
                  <a:lnTo>
                    <a:pt x="40743" y="43052"/>
                  </a:lnTo>
                  <a:lnTo>
                    <a:pt x="40743" y="19819"/>
                  </a:lnTo>
                  <a:lnTo>
                    <a:pt x="16731" y="31435"/>
                  </a:lnTo>
                  <a:lnTo>
                    <a:pt x="16731" y="31435"/>
                  </a:lnTo>
                  <a:close/>
                  <a:moveTo>
                    <a:pt x="8019" y="74476"/>
                  </a:moveTo>
                  <a:cubicBezTo>
                    <a:pt x="6545" y="74476"/>
                    <a:pt x="5115" y="74173"/>
                    <a:pt x="3641" y="73479"/>
                  </a:cubicBezTo>
                  <a:cubicBezTo>
                    <a:pt x="1474" y="72179"/>
                    <a:pt x="0" y="69795"/>
                    <a:pt x="0" y="67194"/>
                  </a:cubicBezTo>
                  <a:lnTo>
                    <a:pt x="0" y="27231"/>
                  </a:lnTo>
                  <a:cubicBezTo>
                    <a:pt x="0" y="24630"/>
                    <a:pt x="1474" y="22246"/>
                    <a:pt x="3641" y="20946"/>
                  </a:cubicBezTo>
                  <a:lnTo>
                    <a:pt x="44384" y="1008"/>
                  </a:lnTo>
                  <a:cubicBezTo>
                    <a:pt x="47288" y="-336"/>
                    <a:pt x="50929" y="-336"/>
                    <a:pt x="53097" y="1008"/>
                  </a:cubicBezTo>
                  <a:cubicBezTo>
                    <a:pt x="56001" y="2308"/>
                    <a:pt x="57474" y="4649"/>
                    <a:pt x="57474" y="7249"/>
                  </a:cubicBezTo>
                  <a:lnTo>
                    <a:pt x="57474" y="47256"/>
                  </a:lnTo>
                  <a:cubicBezTo>
                    <a:pt x="57474" y="49857"/>
                    <a:pt x="56001" y="52284"/>
                    <a:pt x="53097" y="53541"/>
                  </a:cubicBezTo>
                  <a:lnTo>
                    <a:pt x="12353" y="73479"/>
                  </a:lnTo>
                  <a:cubicBezTo>
                    <a:pt x="10879" y="74173"/>
                    <a:pt x="9449" y="74476"/>
                    <a:pt x="7975" y="74476"/>
                  </a:cubicBezTo>
                  <a:close/>
                </a:path>
              </a:pathLst>
            </a:custGeom>
            <a:solidFill>
              <a:srgbClr val="0068B8"/>
            </a:solidFill>
            <a:ln w="4316" cap="flat">
              <a:noFill/>
              <a:prstDash val="solid"/>
              <a:miter/>
            </a:ln>
          </p:spPr>
          <p:txBody>
            <a:bodyPr rtlCol="0" anchor="ctr"/>
            <a:lstStyle/>
            <a:p>
              <a:endParaRPr lang="en-US"/>
            </a:p>
          </p:txBody>
        </p:sp>
        <p:sp>
          <p:nvSpPr>
            <p:cNvPr id="3116" name="Freeform: Shape 3115">
              <a:extLst>
                <a:ext uri="{FF2B5EF4-FFF2-40B4-BE49-F238E27FC236}">
                  <a16:creationId xmlns:a16="http://schemas.microsoft.com/office/drawing/2014/main" id="{0AD137D1-FEC7-7AA6-EE45-83D47FAD7090}"/>
                </a:ext>
              </a:extLst>
            </p:cNvPr>
            <p:cNvSpPr/>
            <p:nvPr/>
          </p:nvSpPr>
          <p:spPr>
            <a:xfrm>
              <a:off x="4102208" y="2439401"/>
              <a:ext cx="478693" cy="385676"/>
            </a:xfrm>
            <a:custGeom>
              <a:avLst/>
              <a:gdLst>
                <a:gd name="connsiteX0" fmla="*/ 478650 w 478693"/>
                <a:gd name="connsiteY0" fmla="*/ 231328 h 385676"/>
                <a:gd name="connsiteX1" fmla="*/ 6545 w 478693"/>
                <a:gd name="connsiteY1" fmla="*/ 0 h 385676"/>
                <a:gd name="connsiteX2" fmla="*/ 6545 w 478693"/>
                <a:gd name="connsiteY2" fmla="*/ 0 h 385676"/>
                <a:gd name="connsiteX3" fmla="*/ 0 w 478693"/>
                <a:gd name="connsiteY3" fmla="*/ 19158 h 385676"/>
                <a:gd name="connsiteX4" fmla="*/ 0 w 478693"/>
                <a:gd name="connsiteY4" fmla="*/ 141779 h 385676"/>
                <a:gd name="connsiteX5" fmla="*/ 6545 w 478693"/>
                <a:gd name="connsiteY5" fmla="*/ 154305 h 385676"/>
                <a:gd name="connsiteX6" fmla="*/ 478693 w 478693"/>
                <a:gd name="connsiteY6" fmla="*/ 385677 h 385676"/>
                <a:gd name="connsiteX7" fmla="*/ 471411 w 478693"/>
                <a:gd name="connsiteY7" fmla="*/ 373150 h 385676"/>
                <a:gd name="connsiteX8" fmla="*/ 471411 w 478693"/>
                <a:gd name="connsiteY8" fmla="*/ 250529 h 385676"/>
                <a:gd name="connsiteX9" fmla="*/ 478693 w 478693"/>
                <a:gd name="connsiteY9" fmla="*/ 231415 h 385676"/>
                <a:gd name="connsiteX10" fmla="*/ 478693 w 478693"/>
                <a:gd name="connsiteY10" fmla="*/ 231415 h 3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693" h="385676">
                  <a:moveTo>
                    <a:pt x="478650" y="231328"/>
                  </a:moveTo>
                  <a:lnTo>
                    <a:pt x="6545" y="0"/>
                  </a:lnTo>
                  <a:lnTo>
                    <a:pt x="6545" y="0"/>
                  </a:lnTo>
                  <a:cubicBezTo>
                    <a:pt x="2167" y="6588"/>
                    <a:pt x="0" y="11616"/>
                    <a:pt x="0" y="19158"/>
                  </a:cubicBezTo>
                  <a:lnTo>
                    <a:pt x="0" y="141779"/>
                  </a:lnTo>
                  <a:cubicBezTo>
                    <a:pt x="0" y="147154"/>
                    <a:pt x="737" y="151098"/>
                    <a:pt x="6545" y="154305"/>
                  </a:cubicBezTo>
                  <a:lnTo>
                    <a:pt x="478693" y="385677"/>
                  </a:lnTo>
                  <a:cubicBezTo>
                    <a:pt x="472885" y="382469"/>
                    <a:pt x="472148" y="378525"/>
                    <a:pt x="471411" y="373150"/>
                  </a:cubicBezTo>
                  <a:lnTo>
                    <a:pt x="471411" y="250529"/>
                  </a:lnTo>
                  <a:cubicBezTo>
                    <a:pt x="472148" y="243031"/>
                    <a:pt x="474315" y="238003"/>
                    <a:pt x="478693" y="231415"/>
                  </a:cubicBezTo>
                  <a:lnTo>
                    <a:pt x="478693" y="231415"/>
                  </a:lnTo>
                  <a:close/>
                </a:path>
              </a:pathLst>
            </a:custGeom>
            <a:solidFill>
              <a:srgbClr val="00C7FF"/>
            </a:solidFill>
            <a:ln w="4316" cap="flat">
              <a:noFill/>
              <a:prstDash val="solid"/>
              <a:miter/>
            </a:ln>
          </p:spPr>
          <p:txBody>
            <a:bodyPr rtlCol="0" anchor="ctr"/>
            <a:lstStyle/>
            <a:p>
              <a:endParaRPr lang="en-US"/>
            </a:p>
          </p:txBody>
        </p:sp>
        <p:sp>
          <p:nvSpPr>
            <p:cNvPr id="3117" name="Freeform: Shape 3116">
              <a:extLst>
                <a:ext uri="{FF2B5EF4-FFF2-40B4-BE49-F238E27FC236}">
                  <a16:creationId xmlns:a16="http://schemas.microsoft.com/office/drawing/2014/main" id="{15300DA7-A4EE-546A-CF1A-16837C4F7682}"/>
                </a:ext>
              </a:extLst>
            </p:cNvPr>
            <p:cNvSpPr/>
            <p:nvPr/>
          </p:nvSpPr>
          <p:spPr>
            <a:xfrm>
              <a:off x="4093453" y="2432099"/>
              <a:ext cx="495707" cy="400217"/>
            </a:xfrm>
            <a:custGeom>
              <a:avLst/>
              <a:gdLst>
                <a:gd name="connsiteX0" fmla="*/ 18898 w 495707"/>
                <a:gd name="connsiteY0" fmla="*/ 17532 h 400217"/>
                <a:gd name="connsiteX1" fmla="*/ 16731 w 495707"/>
                <a:gd name="connsiteY1" fmla="*/ 26721 h 400217"/>
                <a:gd name="connsiteX2" fmla="*/ 16731 w 495707"/>
                <a:gd name="connsiteY2" fmla="*/ 149038 h 400217"/>
                <a:gd name="connsiteX3" fmla="*/ 20372 w 495707"/>
                <a:gd name="connsiteY3" fmla="*/ 155583 h 400217"/>
                <a:gd name="connsiteX4" fmla="*/ 471411 w 495707"/>
                <a:gd name="connsiteY4" fmla="*/ 377072 h 400217"/>
                <a:gd name="connsiteX5" fmla="*/ 471411 w 495707"/>
                <a:gd name="connsiteY5" fmla="*/ 257789 h 400217"/>
                <a:gd name="connsiteX6" fmla="*/ 475789 w 495707"/>
                <a:gd name="connsiteY6" fmla="*/ 241535 h 400217"/>
                <a:gd name="connsiteX7" fmla="*/ 18898 w 495707"/>
                <a:gd name="connsiteY7" fmla="*/ 17532 h 400217"/>
                <a:gd name="connsiteX8" fmla="*/ 18898 w 495707"/>
                <a:gd name="connsiteY8" fmla="*/ 17532 h 400217"/>
                <a:gd name="connsiteX9" fmla="*/ 487405 w 495707"/>
                <a:gd name="connsiteY9" fmla="*/ 400218 h 400217"/>
                <a:gd name="connsiteX10" fmla="*/ 483028 w 495707"/>
                <a:gd name="connsiteY10" fmla="*/ 399221 h 400217"/>
                <a:gd name="connsiteX11" fmla="*/ 10923 w 495707"/>
                <a:gd name="connsiteY11" fmla="*/ 167893 h 400217"/>
                <a:gd name="connsiteX12" fmla="*/ 0 w 495707"/>
                <a:gd name="connsiteY12" fmla="*/ 149342 h 400217"/>
                <a:gd name="connsiteX13" fmla="*/ 0 w 495707"/>
                <a:gd name="connsiteY13" fmla="*/ 26418 h 400217"/>
                <a:gd name="connsiteX14" fmla="*/ 7282 w 495707"/>
                <a:gd name="connsiteY14" fmla="*/ 3792 h 400217"/>
                <a:gd name="connsiteX15" fmla="*/ 13090 w 495707"/>
                <a:gd name="connsiteY15" fmla="*/ 281 h 400217"/>
                <a:gd name="connsiteX16" fmla="*/ 19635 w 495707"/>
                <a:gd name="connsiteY16" fmla="*/ 1018 h 400217"/>
                <a:gd name="connsiteX17" fmla="*/ 491046 w 495707"/>
                <a:gd name="connsiteY17" fmla="*/ 232346 h 400217"/>
                <a:gd name="connsiteX18" fmla="*/ 494687 w 495707"/>
                <a:gd name="connsiteY18" fmla="*/ 242055 h 400217"/>
                <a:gd name="connsiteX19" fmla="*/ 488879 w 495707"/>
                <a:gd name="connsiteY19" fmla="*/ 258049 h 400217"/>
                <a:gd name="connsiteX20" fmla="*/ 488879 w 495707"/>
                <a:gd name="connsiteY20" fmla="*/ 380366 h 400217"/>
                <a:gd name="connsiteX21" fmla="*/ 491783 w 495707"/>
                <a:gd name="connsiteY21" fmla="*/ 386998 h 400217"/>
                <a:gd name="connsiteX22" fmla="*/ 494687 w 495707"/>
                <a:gd name="connsiteY22" fmla="*/ 396837 h 400217"/>
                <a:gd name="connsiteX23" fmla="*/ 487405 w 495707"/>
                <a:gd name="connsiteY23" fmla="*/ 400218 h 40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5707" h="400217">
                  <a:moveTo>
                    <a:pt x="18898" y="17532"/>
                  </a:moveTo>
                  <a:cubicBezTo>
                    <a:pt x="17424" y="20479"/>
                    <a:pt x="17424" y="23297"/>
                    <a:pt x="16731" y="26721"/>
                  </a:cubicBezTo>
                  <a:lnTo>
                    <a:pt x="16731" y="149038"/>
                  </a:lnTo>
                  <a:cubicBezTo>
                    <a:pt x="17468" y="153503"/>
                    <a:pt x="18205" y="154413"/>
                    <a:pt x="20372" y="155583"/>
                  </a:cubicBezTo>
                  <a:lnTo>
                    <a:pt x="471411" y="377072"/>
                  </a:lnTo>
                  <a:lnTo>
                    <a:pt x="471411" y="257789"/>
                  </a:lnTo>
                  <a:cubicBezTo>
                    <a:pt x="472148" y="251244"/>
                    <a:pt x="473578" y="246303"/>
                    <a:pt x="475789" y="241535"/>
                  </a:cubicBezTo>
                  <a:lnTo>
                    <a:pt x="18898" y="17532"/>
                  </a:lnTo>
                  <a:lnTo>
                    <a:pt x="18898" y="17532"/>
                  </a:lnTo>
                  <a:close/>
                  <a:moveTo>
                    <a:pt x="487405" y="400218"/>
                  </a:moveTo>
                  <a:cubicBezTo>
                    <a:pt x="485932" y="400218"/>
                    <a:pt x="484501" y="399914"/>
                    <a:pt x="483028" y="399221"/>
                  </a:cubicBezTo>
                  <a:lnTo>
                    <a:pt x="10923" y="167893"/>
                  </a:lnTo>
                  <a:cubicBezTo>
                    <a:pt x="1474" y="162518"/>
                    <a:pt x="0" y="155843"/>
                    <a:pt x="0" y="149342"/>
                  </a:cubicBezTo>
                  <a:lnTo>
                    <a:pt x="0" y="26418"/>
                  </a:lnTo>
                  <a:cubicBezTo>
                    <a:pt x="0" y="16882"/>
                    <a:pt x="2904" y="10814"/>
                    <a:pt x="7282" y="3792"/>
                  </a:cubicBezTo>
                  <a:cubicBezTo>
                    <a:pt x="8756" y="2145"/>
                    <a:pt x="10186" y="844"/>
                    <a:pt x="13090" y="281"/>
                  </a:cubicBezTo>
                  <a:cubicBezTo>
                    <a:pt x="15257" y="-283"/>
                    <a:pt x="17468" y="21"/>
                    <a:pt x="19635" y="1018"/>
                  </a:cubicBezTo>
                  <a:lnTo>
                    <a:pt x="491046" y="232346"/>
                  </a:lnTo>
                  <a:cubicBezTo>
                    <a:pt x="495424" y="234253"/>
                    <a:pt x="496854" y="238587"/>
                    <a:pt x="494687" y="242055"/>
                  </a:cubicBezTo>
                  <a:cubicBezTo>
                    <a:pt x="490309" y="248340"/>
                    <a:pt x="489616" y="252241"/>
                    <a:pt x="488879" y="258049"/>
                  </a:cubicBezTo>
                  <a:lnTo>
                    <a:pt x="488879" y="380366"/>
                  </a:lnTo>
                  <a:cubicBezTo>
                    <a:pt x="488879" y="384874"/>
                    <a:pt x="490353" y="385741"/>
                    <a:pt x="491783" y="386998"/>
                  </a:cubicBezTo>
                  <a:cubicBezTo>
                    <a:pt x="495424" y="389165"/>
                    <a:pt x="496854" y="393543"/>
                    <a:pt x="494687" y="396837"/>
                  </a:cubicBezTo>
                  <a:cubicBezTo>
                    <a:pt x="492520" y="399004"/>
                    <a:pt x="489616" y="400218"/>
                    <a:pt x="487405" y="400218"/>
                  </a:cubicBezTo>
                  <a:close/>
                </a:path>
              </a:pathLst>
            </a:custGeom>
            <a:solidFill>
              <a:srgbClr val="0068B8"/>
            </a:solidFill>
            <a:ln w="4316" cap="flat">
              <a:noFill/>
              <a:prstDash val="solid"/>
              <a:miter/>
            </a:ln>
          </p:spPr>
          <p:txBody>
            <a:bodyPr rtlCol="0" anchor="ctr"/>
            <a:lstStyle/>
            <a:p>
              <a:endParaRPr lang="en-US"/>
            </a:p>
          </p:txBody>
        </p:sp>
        <p:sp>
          <p:nvSpPr>
            <p:cNvPr id="3118" name="Freeform: Shape 3117">
              <a:extLst>
                <a:ext uri="{FF2B5EF4-FFF2-40B4-BE49-F238E27FC236}">
                  <a16:creationId xmlns:a16="http://schemas.microsoft.com/office/drawing/2014/main" id="{C5B97961-DA5C-EC67-5051-3D921A60A4ED}"/>
                </a:ext>
              </a:extLst>
            </p:cNvPr>
            <p:cNvSpPr/>
            <p:nvPr/>
          </p:nvSpPr>
          <p:spPr>
            <a:xfrm>
              <a:off x="4907499" y="2554394"/>
              <a:ext cx="40743" cy="59988"/>
            </a:xfrm>
            <a:custGeom>
              <a:avLst/>
              <a:gdLst>
                <a:gd name="connsiteX0" fmla="*/ 0 w 40743"/>
                <a:gd name="connsiteY0" fmla="*/ 59988 h 59988"/>
                <a:gd name="connsiteX1" fmla="*/ 40744 w 40743"/>
                <a:gd name="connsiteY1" fmla="*/ 40007 h 59988"/>
                <a:gd name="connsiteX2" fmla="*/ 40744 w 40743"/>
                <a:gd name="connsiteY2" fmla="*/ 0 h 59988"/>
                <a:gd name="connsiteX3" fmla="*/ 0 w 40743"/>
                <a:gd name="connsiteY3" fmla="*/ 19982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4" y="40007"/>
                  </a:lnTo>
                  <a:lnTo>
                    <a:pt x="40744" y="0"/>
                  </a:lnTo>
                  <a:lnTo>
                    <a:pt x="0" y="19982"/>
                  </a:lnTo>
                  <a:lnTo>
                    <a:pt x="0" y="59988"/>
                  </a:lnTo>
                  <a:close/>
                </a:path>
              </a:pathLst>
            </a:custGeom>
            <a:solidFill>
              <a:srgbClr val="A6EDF8"/>
            </a:solidFill>
            <a:ln w="4316" cap="flat">
              <a:noFill/>
              <a:prstDash val="solid"/>
              <a:miter/>
            </a:ln>
          </p:spPr>
          <p:txBody>
            <a:bodyPr rtlCol="0" anchor="ctr"/>
            <a:lstStyle/>
            <a:p>
              <a:endParaRPr lang="en-US"/>
            </a:p>
          </p:txBody>
        </p:sp>
        <p:sp>
          <p:nvSpPr>
            <p:cNvPr id="3119" name="Freeform: Shape 3118">
              <a:extLst>
                <a:ext uri="{FF2B5EF4-FFF2-40B4-BE49-F238E27FC236}">
                  <a16:creationId xmlns:a16="http://schemas.microsoft.com/office/drawing/2014/main" id="{5B593547-C8E8-CE54-4E9D-BEF572698038}"/>
                </a:ext>
              </a:extLst>
            </p:cNvPr>
            <p:cNvSpPr/>
            <p:nvPr/>
          </p:nvSpPr>
          <p:spPr>
            <a:xfrm>
              <a:off x="4898787" y="2547090"/>
              <a:ext cx="58254" cy="74530"/>
            </a:xfrm>
            <a:custGeom>
              <a:avLst/>
              <a:gdLst>
                <a:gd name="connsiteX0" fmla="*/ 17468 w 58254"/>
                <a:gd name="connsiteY0" fmla="*/ 31490 h 74530"/>
                <a:gd name="connsiteX1" fmla="*/ 17468 w 58254"/>
                <a:gd name="connsiteY1" fmla="*/ 54722 h 74530"/>
                <a:gd name="connsiteX2" fmla="*/ 41480 w 58254"/>
                <a:gd name="connsiteY2" fmla="*/ 43106 h 74530"/>
                <a:gd name="connsiteX3" fmla="*/ 41480 w 58254"/>
                <a:gd name="connsiteY3" fmla="*/ 19917 h 74530"/>
                <a:gd name="connsiteX4" fmla="*/ 17468 w 58254"/>
                <a:gd name="connsiteY4" fmla="*/ 31490 h 74530"/>
                <a:gd name="connsiteX5" fmla="*/ 17468 w 58254"/>
                <a:gd name="connsiteY5" fmla="*/ 31490 h 74530"/>
                <a:gd name="connsiteX6" fmla="*/ 8756 w 58254"/>
                <a:gd name="connsiteY6" fmla="*/ 74530 h 74530"/>
                <a:gd name="connsiteX7" fmla="*/ 4378 w 58254"/>
                <a:gd name="connsiteY7" fmla="*/ 73533 h 74530"/>
                <a:gd name="connsiteX8" fmla="*/ 0 w 58254"/>
                <a:gd name="connsiteY8" fmla="*/ 67292 h 74530"/>
                <a:gd name="connsiteX9" fmla="*/ 0 w 58254"/>
                <a:gd name="connsiteY9" fmla="*/ 27242 h 74530"/>
                <a:gd name="connsiteX10" fmla="*/ 4378 w 58254"/>
                <a:gd name="connsiteY10" fmla="*/ 21000 h 74530"/>
                <a:gd name="connsiteX11" fmla="*/ 45858 w 58254"/>
                <a:gd name="connsiteY11" fmla="*/ 975 h 74530"/>
                <a:gd name="connsiteX12" fmla="*/ 53877 w 58254"/>
                <a:gd name="connsiteY12" fmla="*/ 975 h 74530"/>
                <a:gd name="connsiteX13" fmla="*/ 58255 w 58254"/>
                <a:gd name="connsiteY13" fmla="*/ 7260 h 74530"/>
                <a:gd name="connsiteX14" fmla="*/ 58255 w 58254"/>
                <a:gd name="connsiteY14" fmla="*/ 47223 h 74530"/>
                <a:gd name="connsiteX15" fmla="*/ 53877 w 58254"/>
                <a:gd name="connsiteY15" fmla="*/ 53508 h 74530"/>
                <a:gd name="connsiteX16" fmla="*/ 13133 w 58254"/>
                <a:gd name="connsiteY16" fmla="*/ 73447 h 74530"/>
                <a:gd name="connsiteX17" fmla="*/ 8756 w 58254"/>
                <a:gd name="connsiteY17" fmla="*/ 74444 h 74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254" h="74530">
                  <a:moveTo>
                    <a:pt x="17468" y="31490"/>
                  </a:moveTo>
                  <a:lnTo>
                    <a:pt x="17468" y="54722"/>
                  </a:lnTo>
                  <a:lnTo>
                    <a:pt x="41480" y="43106"/>
                  </a:lnTo>
                  <a:lnTo>
                    <a:pt x="41480" y="19917"/>
                  </a:lnTo>
                  <a:lnTo>
                    <a:pt x="17468" y="31490"/>
                  </a:lnTo>
                  <a:lnTo>
                    <a:pt x="17468" y="31490"/>
                  </a:lnTo>
                  <a:close/>
                  <a:moveTo>
                    <a:pt x="8756" y="74530"/>
                  </a:moveTo>
                  <a:cubicBezTo>
                    <a:pt x="7282" y="74530"/>
                    <a:pt x="5851" y="74227"/>
                    <a:pt x="4378" y="73533"/>
                  </a:cubicBezTo>
                  <a:cubicBezTo>
                    <a:pt x="2211" y="72233"/>
                    <a:pt x="0" y="69893"/>
                    <a:pt x="0" y="67292"/>
                  </a:cubicBezTo>
                  <a:lnTo>
                    <a:pt x="0" y="27242"/>
                  </a:lnTo>
                  <a:cubicBezTo>
                    <a:pt x="0" y="24641"/>
                    <a:pt x="2167" y="22257"/>
                    <a:pt x="4378" y="21000"/>
                  </a:cubicBezTo>
                  <a:lnTo>
                    <a:pt x="45858" y="975"/>
                  </a:lnTo>
                  <a:cubicBezTo>
                    <a:pt x="48025" y="-325"/>
                    <a:pt x="50929" y="-325"/>
                    <a:pt x="53877" y="975"/>
                  </a:cubicBezTo>
                  <a:cubicBezTo>
                    <a:pt x="56781" y="2276"/>
                    <a:pt x="58255" y="4703"/>
                    <a:pt x="58255" y="7260"/>
                  </a:cubicBezTo>
                  <a:lnTo>
                    <a:pt x="58255" y="47223"/>
                  </a:lnTo>
                  <a:cubicBezTo>
                    <a:pt x="58255" y="49824"/>
                    <a:pt x="56781" y="52208"/>
                    <a:pt x="53877" y="53508"/>
                  </a:cubicBezTo>
                  <a:lnTo>
                    <a:pt x="13133" y="73447"/>
                  </a:lnTo>
                  <a:cubicBezTo>
                    <a:pt x="11660" y="74140"/>
                    <a:pt x="10229" y="74444"/>
                    <a:pt x="8756" y="74444"/>
                  </a:cubicBezTo>
                  <a:close/>
                </a:path>
              </a:pathLst>
            </a:custGeom>
            <a:solidFill>
              <a:srgbClr val="0068B8"/>
            </a:solidFill>
            <a:ln w="4316" cap="flat">
              <a:noFill/>
              <a:prstDash val="solid"/>
              <a:miter/>
            </a:ln>
          </p:spPr>
          <p:txBody>
            <a:bodyPr rtlCol="0" anchor="ctr"/>
            <a:lstStyle/>
            <a:p>
              <a:endParaRPr lang="en-US"/>
            </a:p>
          </p:txBody>
        </p:sp>
        <p:sp>
          <p:nvSpPr>
            <p:cNvPr id="3120" name="Freeform: Shape 3119">
              <a:extLst>
                <a:ext uri="{FF2B5EF4-FFF2-40B4-BE49-F238E27FC236}">
                  <a16:creationId xmlns:a16="http://schemas.microsoft.com/office/drawing/2014/main" id="{511B7981-7615-BCE7-9DB5-62805E684D1F}"/>
                </a:ext>
              </a:extLst>
            </p:cNvPr>
            <p:cNvSpPr/>
            <p:nvPr/>
          </p:nvSpPr>
          <p:spPr>
            <a:xfrm>
              <a:off x="4606754" y="2598953"/>
              <a:ext cx="271208" cy="139263"/>
            </a:xfrm>
            <a:custGeom>
              <a:avLst/>
              <a:gdLst>
                <a:gd name="connsiteX0" fmla="*/ 8303 w 271208"/>
                <a:gd name="connsiteY0" fmla="*/ 139263 h 139263"/>
                <a:gd name="connsiteX1" fmla="*/ 1021 w 271208"/>
                <a:gd name="connsiteY1" fmla="*/ 135622 h 139263"/>
                <a:gd name="connsiteX2" fmla="*/ 3925 w 271208"/>
                <a:gd name="connsiteY2" fmla="*/ 125740 h 139263"/>
                <a:gd name="connsiteX3" fmla="*/ 258529 w 271208"/>
                <a:gd name="connsiteY3" fmla="*/ 952 h 139263"/>
                <a:gd name="connsiteX4" fmla="*/ 270188 w 271208"/>
                <a:gd name="connsiteY4" fmla="*/ 3596 h 139263"/>
                <a:gd name="connsiteX5" fmla="*/ 267284 w 271208"/>
                <a:gd name="connsiteY5" fmla="*/ 13522 h 139263"/>
                <a:gd name="connsiteX6" fmla="*/ 12680 w 271208"/>
                <a:gd name="connsiteY6" fmla="*/ 138266 h 139263"/>
                <a:gd name="connsiteX7" fmla="*/ 8303 w 271208"/>
                <a:gd name="connsiteY7" fmla="*/ 139263 h 13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208" h="139263">
                  <a:moveTo>
                    <a:pt x="8303" y="139263"/>
                  </a:moveTo>
                  <a:cubicBezTo>
                    <a:pt x="5399" y="139263"/>
                    <a:pt x="2495" y="137963"/>
                    <a:pt x="1021" y="135622"/>
                  </a:cubicBezTo>
                  <a:cubicBezTo>
                    <a:pt x="-1146" y="132155"/>
                    <a:pt x="284" y="127734"/>
                    <a:pt x="3925" y="125740"/>
                  </a:cubicBezTo>
                  <a:lnTo>
                    <a:pt x="258529" y="952"/>
                  </a:lnTo>
                  <a:cubicBezTo>
                    <a:pt x="262169" y="-998"/>
                    <a:pt x="267978" y="129"/>
                    <a:pt x="270188" y="3596"/>
                  </a:cubicBezTo>
                  <a:cubicBezTo>
                    <a:pt x="272355" y="7107"/>
                    <a:pt x="270925" y="11528"/>
                    <a:pt x="267284" y="13522"/>
                  </a:cubicBezTo>
                  <a:lnTo>
                    <a:pt x="12680" y="138266"/>
                  </a:lnTo>
                  <a:cubicBezTo>
                    <a:pt x="11207" y="138960"/>
                    <a:pt x="9776" y="139263"/>
                    <a:pt x="8303" y="139263"/>
                  </a:cubicBezTo>
                  <a:close/>
                </a:path>
              </a:pathLst>
            </a:custGeom>
            <a:solidFill>
              <a:srgbClr val="0068B8"/>
            </a:solidFill>
            <a:ln w="4316" cap="flat">
              <a:noFill/>
              <a:prstDash val="solid"/>
              <a:miter/>
            </a:ln>
          </p:spPr>
          <p:txBody>
            <a:bodyPr rtlCol="0" anchor="ctr"/>
            <a:lstStyle/>
            <a:p>
              <a:endParaRPr lang="en-US"/>
            </a:p>
          </p:txBody>
        </p:sp>
        <p:sp>
          <p:nvSpPr>
            <p:cNvPr id="3121" name="Freeform: Shape 3120">
              <a:extLst>
                <a:ext uri="{FF2B5EF4-FFF2-40B4-BE49-F238E27FC236}">
                  <a16:creationId xmlns:a16="http://schemas.microsoft.com/office/drawing/2014/main" id="{7432CEF7-F0F6-098C-5A80-210FA829BC08}"/>
                </a:ext>
              </a:extLst>
            </p:cNvPr>
            <p:cNvSpPr/>
            <p:nvPr/>
          </p:nvSpPr>
          <p:spPr>
            <a:xfrm>
              <a:off x="4606754" y="2791048"/>
              <a:ext cx="271208" cy="139269"/>
            </a:xfrm>
            <a:custGeom>
              <a:avLst/>
              <a:gdLst>
                <a:gd name="connsiteX0" fmla="*/ 8303 w 271208"/>
                <a:gd name="connsiteY0" fmla="*/ 139270 h 139269"/>
                <a:gd name="connsiteX1" fmla="*/ 1021 w 271208"/>
                <a:gd name="connsiteY1" fmla="*/ 135629 h 139269"/>
                <a:gd name="connsiteX2" fmla="*/ 3925 w 271208"/>
                <a:gd name="connsiteY2" fmla="*/ 125746 h 139269"/>
                <a:gd name="connsiteX3" fmla="*/ 258529 w 271208"/>
                <a:gd name="connsiteY3" fmla="*/ 1002 h 139269"/>
                <a:gd name="connsiteX4" fmla="*/ 270188 w 271208"/>
                <a:gd name="connsiteY4" fmla="*/ 3602 h 139269"/>
                <a:gd name="connsiteX5" fmla="*/ 267284 w 271208"/>
                <a:gd name="connsiteY5" fmla="*/ 13572 h 139269"/>
                <a:gd name="connsiteX6" fmla="*/ 12680 w 271208"/>
                <a:gd name="connsiteY6" fmla="*/ 138273 h 139269"/>
                <a:gd name="connsiteX7" fmla="*/ 8303 w 271208"/>
                <a:gd name="connsiteY7" fmla="*/ 139270 h 13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208" h="139269">
                  <a:moveTo>
                    <a:pt x="8303" y="139270"/>
                  </a:moveTo>
                  <a:cubicBezTo>
                    <a:pt x="5399" y="139270"/>
                    <a:pt x="2495" y="137969"/>
                    <a:pt x="1021" y="135629"/>
                  </a:cubicBezTo>
                  <a:cubicBezTo>
                    <a:pt x="-1146" y="132161"/>
                    <a:pt x="284" y="127740"/>
                    <a:pt x="3925" y="125746"/>
                  </a:cubicBezTo>
                  <a:lnTo>
                    <a:pt x="258529" y="1002"/>
                  </a:lnTo>
                  <a:cubicBezTo>
                    <a:pt x="262169" y="-1035"/>
                    <a:pt x="267978" y="135"/>
                    <a:pt x="270188" y="3602"/>
                  </a:cubicBezTo>
                  <a:cubicBezTo>
                    <a:pt x="272355" y="7113"/>
                    <a:pt x="270925" y="11578"/>
                    <a:pt x="267284" y="13572"/>
                  </a:cubicBezTo>
                  <a:lnTo>
                    <a:pt x="12680" y="138273"/>
                  </a:lnTo>
                  <a:cubicBezTo>
                    <a:pt x="11207" y="138966"/>
                    <a:pt x="9776" y="139270"/>
                    <a:pt x="8303" y="139270"/>
                  </a:cubicBezTo>
                  <a:close/>
                </a:path>
              </a:pathLst>
            </a:custGeom>
            <a:solidFill>
              <a:srgbClr val="0068B8"/>
            </a:solidFill>
            <a:ln w="4316" cap="flat">
              <a:noFill/>
              <a:prstDash val="solid"/>
              <a:miter/>
            </a:ln>
          </p:spPr>
          <p:txBody>
            <a:bodyPr rtlCol="0" anchor="ctr"/>
            <a:lstStyle/>
            <a:p>
              <a:endParaRPr lang="en-US"/>
            </a:p>
          </p:txBody>
        </p:sp>
        <p:sp>
          <p:nvSpPr>
            <p:cNvPr id="3122" name="Freeform: Shape 3121">
              <a:extLst>
                <a:ext uri="{FF2B5EF4-FFF2-40B4-BE49-F238E27FC236}">
                  <a16:creationId xmlns:a16="http://schemas.microsoft.com/office/drawing/2014/main" id="{812A17C9-7711-1637-7AF0-FB416592BB2F}"/>
                </a:ext>
              </a:extLst>
            </p:cNvPr>
            <p:cNvSpPr/>
            <p:nvPr/>
          </p:nvSpPr>
          <p:spPr>
            <a:xfrm>
              <a:off x="4606754" y="2979412"/>
              <a:ext cx="271208" cy="139322"/>
            </a:xfrm>
            <a:custGeom>
              <a:avLst/>
              <a:gdLst>
                <a:gd name="connsiteX0" fmla="*/ 8303 w 271208"/>
                <a:gd name="connsiteY0" fmla="*/ 139280 h 139322"/>
                <a:gd name="connsiteX1" fmla="*/ 1021 w 271208"/>
                <a:gd name="connsiteY1" fmla="*/ 135639 h 139322"/>
                <a:gd name="connsiteX2" fmla="*/ 3925 w 271208"/>
                <a:gd name="connsiteY2" fmla="*/ 125756 h 139322"/>
                <a:gd name="connsiteX3" fmla="*/ 258529 w 271208"/>
                <a:gd name="connsiteY3" fmla="*/ 968 h 139322"/>
                <a:gd name="connsiteX4" fmla="*/ 270188 w 271208"/>
                <a:gd name="connsiteY4" fmla="*/ 3699 h 139322"/>
                <a:gd name="connsiteX5" fmla="*/ 267284 w 271208"/>
                <a:gd name="connsiteY5" fmla="*/ 13581 h 139322"/>
                <a:gd name="connsiteX6" fmla="*/ 12680 w 271208"/>
                <a:gd name="connsiteY6" fmla="*/ 138326 h 139322"/>
                <a:gd name="connsiteX7" fmla="*/ 8303 w 271208"/>
                <a:gd name="connsiteY7" fmla="*/ 139323 h 13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208" h="139322">
                  <a:moveTo>
                    <a:pt x="8303" y="139280"/>
                  </a:moveTo>
                  <a:cubicBezTo>
                    <a:pt x="5399" y="139280"/>
                    <a:pt x="2495" y="137979"/>
                    <a:pt x="1021" y="135639"/>
                  </a:cubicBezTo>
                  <a:cubicBezTo>
                    <a:pt x="-1146" y="132171"/>
                    <a:pt x="284" y="127707"/>
                    <a:pt x="3925" y="125756"/>
                  </a:cubicBezTo>
                  <a:lnTo>
                    <a:pt x="258529" y="968"/>
                  </a:lnTo>
                  <a:cubicBezTo>
                    <a:pt x="262169" y="-1026"/>
                    <a:pt x="267978" y="145"/>
                    <a:pt x="270188" y="3699"/>
                  </a:cubicBezTo>
                  <a:cubicBezTo>
                    <a:pt x="272355" y="7166"/>
                    <a:pt x="270925" y="11631"/>
                    <a:pt x="267284" y="13581"/>
                  </a:cubicBezTo>
                  <a:lnTo>
                    <a:pt x="12680" y="138326"/>
                  </a:lnTo>
                  <a:cubicBezTo>
                    <a:pt x="11207" y="139019"/>
                    <a:pt x="9776" y="139323"/>
                    <a:pt x="8303" y="139323"/>
                  </a:cubicBezTo>
                  <a:close/>
                </a:path>
              </a:pathLst>
            </a:custGeom>
            <a:solidFill>
              <a:srgbClr val="0068B8"/>
            </a:solidFill>
            <a:ln w="4316" cap="flat">
              <a:noFill/>
              <a:prstDash val="solid"/>
              <a:miter/>
            </a:ln>
          </p:spPr>
          <p:txBody>
            <a:bodyPr rtlCol="0" anchor="ctr"/>
            <a:lstStyle/>
            <a:p>
              <a:endParaRPr lang="en-US"/>
            </a:p>
          </p:txBody>
        </p:sp>
      </p:grpSp>
      <p:grpSp>
        <p:nvGrpSpPr>
          <p:cNvPr id="3123" name="Graphic 5">
            <a:extLst>
              <a:ext uri="{FF2B5EF4-FFF2-40B4-BE49-F238E27FC236}">
                <a16:creationId xmlns:a16="http://schemas.microsoft.com/office/drawing/2014/main" id="{5EECE239-FA29-AE9B-0189-F078861283B6}"/>
              </a:ext>
            </a:extLst>
          </p:cNvPr>
          <p:cNvGrpSpPr/>
          <p:nvPr/>
        </p:nvGrpSpPr>
        <p:grpSpPr>
          <a:xfrm>
            <a:off x="5078276" y="2207785"/>
            <a:ext cx="957428" cy="1387692"/>
            <a:chOff x="5078276" y="2207785"/>
            <a:chExt cx="957428" cy="1387692"/>
          </a:xfrm>
        </p:grpSpPr>
        <p:sp>
          <p:nvSpPr>
            <p:cNvPr id="3124" name="Freeform: Shape 3123">
              <a:extLst>
                <a:ext uri="{FF2B5EF4-FFF2-40B4-BE49-F238E27FC236}">
                  <a16:creationId xmlns:a16="http://schemas.microsoft.com/office/drawing/2014/main" id="{CDB620A1-2A17-8E20-3CD9-16204F0B42C0}"/>
                </a:ext>
              </a:extLst>
            </p:cNvPr>
            <p:cNvSpPr/>
            <p:nvPr/>
          </p:nvSpPr>
          <p:spPr>
            <a:xfrm>
              <a:off x="5093619" y="2976872"/>
              <a:ext cx="926785" cy="455718"/>
            </a:xfrm>
            <a:custGeom>
              <a:avLst/>
              <a:gdLst>
                <a:gd name="connsiteX0" fmla="*/ 926785 w 926785"/>
                <a:gd name="connsiteY0" fmla="*/ 232669 h 455718"/>
                <a:gd name="connsiteX1" fmla="*/ 454637 w 926785"/>
                <a:gd name="connsiteY1" fmla="*/ 1255 h 455718"/>
                <a:gd name="connsiteX2" fmla="*/ 438643 w 926785"/>
                <a:gd name="connsiteY2" fmla="*/ 2599 h 455718"/>
                <a:gd name="connsiteX3" fmla="*/ 15994 w 926785"/>
                <a:gd name="connsiteY3" fmla="*/ 209870 h 455718"/>
                <a:gd name="connsiteX4" fmla="*/ 0 w 926785"/>
                <a:gd name="connsiteY4" fmla="*/ 224347 h 455718"/>
                <a:gd name="connsiteX5" fmla="*/ 472148 w 926785"/>
                <a:gd name="connsiteY5" fmla="*/ 455719 h 455718"/>
                <a:gd name="connsiteX6" fmla="*/ 487405 w 926785"/>
                <a:gd name="connsiteY6" fmla="*/ 441242 h 455718"/>
                <a:gd name="connsiteX7" fmla="*/ 910791 w 926785"/>
                <a:gd name="connsiteY7" fmla="*/ 233970 h 455718"/>
                <a:gd name="connsiteX8" fmla="*/ 926785 w 926785"/>
                <a:gd name="connsiteY8" fmla="*/ 232669 h 4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785" h="455718">
                  <a:moveTo>
                    <a:pt x="926785" y="232669"/>
                  </a:moveTo>
                  <a:lnTo>
                    <a:pt x="454637" y="1255"/>
                  </a:lnTo>
                  <a:cubicBezTo>
                    <a:pt x="448829" y="-1086"/>
                    <a:pt x="444451" y="128"/>
                    <a:pt x="438643" y="2599"/>
                  </a:cubicBezTo>
                  <a:lnTo>
                    <a:pt x="15994" y="209870"/>
                  </a:lnTo>
                  <a:cubicBezTo>
                    <a:pt x="8712" y="213901"/>
                    <a:pt x="4334" y="218019"/>
                    <a:pt x="0" y="224347"/>
                  </a:cubicBezTo>
                  <a:lnTo>
                    <a:pt x="472148" y="455719"/>
                  </a:lnTo>
                  <a:cubicBezTo>
                    <a:pt x="476526" y="449347"/>
                    <a:pt x="480860" y="445273"/>
                    <a:pt x="487405" y="441242"/>
                  </a:cubicBezTo>
                  <a:lnTo>
                    <a:pt x="910791" y="233970"/>
                  </a:lnTo>
                  <a:cubicBezTo>
                    <a:pt x="915862" y="231499"/>
                    <a:pt x="920977" y="230242"/>
                    <a:pt x="926785" y="232669"/>
                  </a:cubicBezTo>
                  <a:close/>
                </a:path>
              </a:pathLst>
            </a:custGeom>
            <a:solidFill>
              <a:srgbClr val="FEC91B"/>
            </a:solidFill>
            <a:ln w="4316" cap="flat">
              <a:noFill/>
              <a:prstDash val="solid"/>
              <a:miter/>
            </a:ln>
          </p:spPr>
          <p:txBody>
            <a:bodyPr rtlCol="0" anchor="ctr"/>
            <a:lstStyle/>
            <a:p>
              <a:endParaRPr lang="en-US"/>
            </a:p>
          </p:txBody>
        </p:sp>
        <p:sp>
          <p:nvSpPr>
            <p:cNvPr id="3125" name="Freeform: Shape 3124">
              <a:extLst>
                <a:ext uri="{FF2B5EF4-FFF2-40B4-BE49-F238E27FC236}">
                  <a16:creationId xmlns:a16="http://schemas.microsoft.com/office/drawing/2014/main" id="{35D912F3-296A-1AF1-6EFD-3227A2DDD9D2}"/>
                </a:ext>
              </a:extLst>
            </p:cNvPr>
            <p:cNvSpPr/>
            <p:nvPr/>
          </p:nvSpPr>
          <p:spPr>
            <a:xfrm>
              <a:off x="5084820" y="2969616"/>
              <a:ext cx="943819" cy="470212"/>
            </a:xfrm>
            <a:custGeom>
              <a:avLst/>
              <a:gdLst>
                <a:gd name="connsiteX0" fmla="*/ 21152 w 943819"/>
                <a:gd name="connsiteY0" fmla="*/ 229219 h 470212"/>
                <a:gd name="connsiteX1" fmla="*/ 478000 w 943819"/>
                <a:gd name="connsiteY1" fmla="*/ 453265 h 470212"/>
                <a:gd name="connsiteX2" fmla="*/ 491826 w 943819"/>
                <a:gd name="connsiteY2" fmla="*/ 442342 h 470212"/>
                <a:gd name="connsiteX3" fmla="*/ 911571 w 943819"/>
                <a:gd name="connsiteY3" fmla="*/ 236630 h 470212"/>
                <a:gd name="connsiteX4" fmla="*/ 459102 w 943819"/>
                <a:gd name="connsiteY4" fmla="*/ 14795 h 470212"/>
                <a:gd name="connsiteX5" fmla="*/ 451083 w 943819"/>
                <a:gd name="connsiteY5" fmla="*/ 16355 h 470212"/>
                <a:gd name="connsiteX6" fmla="*/ 29127 w 943819"/>
                <a:gd name="connsiteY6" fmla="*/ 223367 h 470212"/>
                <a:gd name="connsiteX7" fmla="*/ 21109 w 943819"/>
                <a:gd name="connsiteY7" fmla="*/ 229219 h 470212"/>
                <a:gd name="connsiteX8" fmla="*/ 21109 w 943819"/>
                <a:gd name="connsiteY8" fmla="*/ 229219 h 470212"/>
                <a:gd name="connsiteX9" fmla="*/ 480904 w 943819"/>
                <a:gd name="connsiteY9" fmla="*/ 470212 h 470212"/>
                <a:gd name="connsiteX10" fmla="*/ 476526 w 943819"/>
                <a:gd name="connsiteY10" fmla="*/ 469215 h 470212"/>
                <a:gd name="connsiteX11" fmla="*/ 4378 w 943819"/>
                <a:gd name="connsiteY11" fmla="*/ 237887 h 470212"/>
                <a:gd name="connsiteX12" fmla="*/ 0 w 943819"/>
                <a:gd name="connsiteY12" fmla="*/ 233380 h 470212"/>
                <a:gd name="connsiteX13" fmla="*/ 1474 w 943819"/>
                <a:gd name="connsiteY13" fmla="*/ 227745 h 470212"/>
                <a:gd name="connsiteX14" fmla="*/ 20372 w 943819"/>
                <a:gd name="connsiteY14" fmla="*/ 211014 h 470212"/>
                <a:gd name="connsiteX15" fmla="*/ 443021 w 943819"/>
                <a:gd name="connsiteY15" fmla="*/ 3569 h 470212"/>
                <a:gd name="connsiteX16" fmla="*/ 467033 w 943819"/>
                <a:gd name="connsiteY16" fmla="*/ 1965 h 470212"/>
                <a:gd name="connsiteX17" fmla="*/ 939875 w 943819"/>
                <a:gd name="connsiteY17" fmla="*/ 233640 h 470212"/>
                <a:gd name="connsiteX18" fmla="*/ 942779 w 943819"/>
                <a:gd name="connsiteY18" fmla="*/ 243262 h 470212"/>
                <a:gd name="connsiteX19" fmla="*/ 931856 w 943819"/>
                <a:gd name="connsiteY19" fmla="*/ 246469 h 470212"/>
                <a:gd name="connsiteX20" fmla="*/ 923144 w 943819"/>
                <a:gd name="connsiteY20" fmla="*/ 247640 h 470212"/>
                <a:gd name="connsiteX21" fmla="*/ 500495 w 943819"/>
                <a:gd name="connsiteY21" fmla="*/ 454782 h 470212"/>
                <a:gd name="connsiteX22" fmla="*/ 488142 w 943819"/>
                <a:gd name="connsiteY22" fmla="*/ 466745 h 470212"/>
                <a:gd name="connsiteX23" fmla="*/ 480860 w 943819"/>
                <a:gd name="connsiteY23" fmla="*/ 470212 h 47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3819" h="470212">
                  <a:moveTo>
                    <a:pt x="21152" y="229219"/>
                  </a:moveTo>
                  <a:lnTo>
                    <a:pt x="478000" y="453265"/>
                  </a:lnTo>
                  <a:cubicBezTo>
                    <a:pt x="481640" y="449190"/>
                    <a:pt x="486018" y="445723"/>
                    <a:pt x="491826" y="442342"/>
                  </a:cubicBezTo>
                  <a:lnTo>
                    <a:pt x="911571" y="236630"/>
                  </a:lnTo>
                  <a:lnTo>
                    <a:pt x="459102" y="14795"/>
                  </a:lnTo>
                  <a:cubicBezTo>
                    <a:pt x="457628" y="14231"/>
                    <a:pt x="456197" y="14101"/>
                    <a:pt x="451083" y="16355"/>
                  </a:cubicBezTo>
                  <a:lnTo>
                    <a:pt x="29127" y="223367"/>
                  </a:lnTo>
                  <a:cubicBezTo>
                    <a:pt x="26223" y="225144"/>
                    <a:pt x="23319" y="226878"/>
                    <a:pt x="21109" y="229219"/>
                  </a:cubicBezTo>
                  <a:lnTo>
                    <a:pt x="21109" y="229219"/>
                  </a:lnTo>
                  <a:close/>
                  <a:moveTo>
                    <a:pt x="480904" y="470212"/>
                  </a:moveTo>
                  <a:cubicBezTo>
                    <a:pt x="479430" y="470212"/>
                    <a:pt x="478000" y="469865"/>
                    <a:pt x="476526" y="469215"/>
                  </a:cubicBezTo>
                  <a:lnTo>
                    <a:pt x="4378" y="237887"/>
                  </a:lnTo>
                  <a:cubicBezTo>
                    <a:pt x="2211" y="236890"/>
                    <a:pt x="737" y="235287"/>
                    <a:pt x="0" y="233380"/>
                  </a:cubicBezTo>
                  <a:cubicBezTo>
                    <a:pt x="0" y="231472"/>
                    <a:pt x="0" y="229479"/>
                    <a:pt x="1474" y="227745"/>
                  </a:cubicBezTo>
                  <a:cubicBezTo>
                    <a:pt x="5851" y="221026"/>
                    <a:pt x="10923" y="215869"/>
                    <a:pt x="20372" y="211014"/>
                  </a:cubicBezTo>
                  <a:lnTo>
                    <a:pt x="443021" y="3569"/>
                  </a:lnTo>
                  <a:cubicBezTo>
                    <a:pt x="450303" y="405"/>
                    <a:pt x="457584" y="-1763"/>
                    <a:pt x="467033" y="1965"/>
                  </a:cubicBezTo>
                  <a:lnTo>
                    <a:pt x="939875" y="233640"/>
                  </a:lnTo>
                  <a:cubicBezTo>
                    <a:pt x="943516" y="235547"/>
                    <a:pt x="944990" y="239838"/>
                    <a:pt x="942779" y="243262"/>
                  </a:cubicBezTo>
                  <a:cubicBezTo>
                    <a:pt x="940569" y="246730"/>
                    <a:pt x="936234" y="248073"/>
                    <a:pt x="931856" y="246469"/>
                  </a:cubicBezTo>
                  <a:cubicBezTo>
                    <a:pt x="929689" y="245559"/>
                    <a:pt x="928215" y="245473"/>
                    <a:pt x="923144" y="247640"/>
                  </a:cubicBezTo>
                  <a:lnTo>
                    <a:pt x="500495" y="454782"/>
                  </a:lnTo>
                  <a:cubicBezTo>
                    <a:pt x="495424" y="457686"/>
                    <a:pt x="491783" y="460633"/>
                    <a:pt x="488142" y="466745"/>
                  </a:cubicBezTo>
                  <a:cubicBezTo>
                    <a:pt x="485975" y="468955"/>
                    <a:pt x="483764" y="470212"/>
                    <a:pt x="480860" y="470212"/>
                  </a:cubicBezTo>
                  <a:close/>
                </a:path>
              </a:pathLst>
            </a:custGeom>
            <a:solidFill>
              <a:srgbClr val="C98F00"/>
            </a:solidFill>
            <a:ln w="4316" cap="flat">
              <a:noFill/>
              <a:prstDash val="solid"/>
              <a:miter/>
            </a:ln>
          </p:spPr>
          <p:txBody>
            <a:bodyPr rtlCol="0" anchor="ctr"/>
            <a:lstStyle/>
            <a:p>
              <a:endParaRPr lang="en-US"/>
            </a:p>
          </p:txBody>
        </p:sp>
        <p:sp>
          <p:nvSpPr>
            <p:cNvPr id="3126" name="Freeform: Shape 3125">
              <a:extLst>
                <a:ext uri="{FF2B5EF4-FFF2-40B4-BE49-F238E27FC236}">
                  <a16:creationId xmlns:a16="http://schemas.microsoft.com/office/drawing/2014/main" id="{42C75A24-3D4C-CAAB-0B01-A4C94374F33F}"/>
                </a:ext>
              </a:extLst>
            </p:cNvPr>
            <p:cNvSpPr/>
            <p:nvPr/>
          </p:nvSpPr>
          <p:spPr>
            <a:xfrm>
              <a:off x="5558486" y="3208228"/>
              <a:ext cx="468463" cy="379963"/>
            </a:xfrm>
            <a:custGeom>
              <a:avLst/>
              <a:gdLst>
                <a:gd name="connsiteX0" fmla="*/ 468464 w 468463"/>
                <a:gd name="connsiteY0" fmla="*/ 13796 h 379963"/>
                <a:gd name="connsiteX1" fmla="*/ 461919 w 468463"/>
                <a:gd name="connsiteY1" fmla="*/ 1313 h 379963"/>
                <a:gd name="connsiteX2" fmla="*/ 445925 w 468463"/>
                <a:gd name="connsiteY2" fmla="*/ 2613 h 379963"/>
                <a:gd name="connsiteX3" fmla="*/ 22539 w 468463"/>
                <a:gd name="connsiteY3" fmla="*/ 209885 h 379963"/>
                <a:gd name="connsiteX4" fmla="*/ 7282 w 468463"/>
                <a:gd name="connsiteY4" fmla="*/ 224362 h 379963"/>
                <a:gd name="connsiteX5" fmla="*/ 7282 w 468463"/>
                <a:gd name="connsiteY5" fmla="*/ 224362 h 379963"/>
                <a:gd name="connsiteX6" fmla="*/ 0 w 468463"/>
                <a:gd name="connsiteY6" fmla="*/ 243520 h 379963"/>
                <a:gd name="connsiteX7" fmla="*/ 0 w 468463"/>
                <a:gd name="connsiteY7" fmla="*/ 366141 h 379963"/>
                <a:gd name="connsiteX8" fmla="*/ 7282 w 468463"/>
                <a:gd name="connsiteY8" fmla="*/ 378667 h 379963"/>
                <a:gd name="connsiteX9" fmla="*/ 22539 w 468463"/>
                <a:gd name="connsiteY9" fmla="*/ 377323 h 379963"/>
                <a:gd name="connsiteX10" fmla="*/ 445925 w 468463"/>
                <a:gd name="connsiteY10" fmla="*/ 170138 h 379963"/>
                <a:gd name="connsiteX11" fmla="*/ 468464 w 468463"/>
                <a:gd name="connsiteY11" fmla="*/ 136547 h 379963"/>
                <a:gd name="connsiteX12" fmla="*/ 468464 w 468463"/>
                <a:gd name="connsiteY12" fmla="*/ 13839 h 37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463" h="379963">
                  <a:moveTo>
                    <a:pt x="468464" y="13796"/>
                  </a:moveTo>
                  <a:cubicBezTo>
                    <a:pt x="468464" y="7598"/>
                    <a:pt x="466297" y="3307"/>
                    <a:pt x="461919" y="1313"/>
                  </a:cubicBezTo>
                  <a:cubicBezTo>
                    <a:pt x="457541" y="-724"/>
                    <a:pt x="451733" y="-464"/>
                    <a:pt x="445925" y="2613"/>
                  </a:cubicBezTo>
                  <a:lnTo>
                    <a:pt x="22539" y="209885"/>
                  </a:lnTo>
                  <a:cubicBezTo>
                    <a:pt x="16731" y="212962"/>
                    <a:pt x="10879" y="218294"/>
                    <a:pt x="7282" y="224362"/>
                  </a:cubicBezTo>
                  <a:lnTo>
                    <a:pt x="7282" y="224362"/>
                  </a:lnTo>
                  <a:cubicBezTo>
                    <a:pt x="2904" y="230473"/>
                    <a:pt x="0" y="237322"/>
                    <a:pt x="0" y="243520"/>
                  </a:cubicBezTo>
                  <a:lnTo>
                    <a:pt x="0" y="366141"/>
                  </a:lnTo>
                  <a:cubicBezTo>
                    <a:pt x="0" y="372339"/>
                    <a:pt x="2904" y="376630"/>
                    <a:pt x="7282" y="378667"/>
                  </a:cubicBezTo>
                  <a:cubicBezTo>
                    <a:pt x="10923" y="380704"/>
                    <a:pt x="16731" y="380401"/>
                    <a:pt x="22539" y="377323"/>
                  </a:cubicBezTo>
                  <a:lnTo>
                    <a:pt x="445925" y="170138"/>
                  </a:lnTo>
                  <a:cubicBezTo>
                    <a:pt x="458278" y="163897"/>
                    <a:pt x="468464" y="148900"/>
                    <a:pt x="468464" y="136547"/>
                  </a:cubicBezTo>
                  <a:lnTo>
                    <a:pt x="468464" y="13839"/>
                  </a:lnTo>
                  <a:close/>
                </a:path>
              </a:pathLst>
            </a:custGeom>
            <a:solidFill>
              <a:srgbClr val="FFFFFF"/>
            </a:solidFill>
            <a:ln w="4316" cap="flat">
              <a:noFill/>
              <a:prstDash val="solid"/>
              <a:miter/>
            </a:ln>
          </p:spPr>
          <p:txBody>
            <a:bodyPr rtlCol="0" anchor="ctr"/>
            <a:lstStyle/>
            <a:p>
              <a:endParaRPr lang="en-US"/>
            </a:p>
          </p:txBody>
        </p:sp>
        <p:sp>
          <p:nvSpPr>
            <p:cNvPr id="3127" name="Freeform: Shape 3126">
              <a:extLst>
                <a:ext uri="{FF2B5EF4-FFF2-40B4-BE49-F238E27FC236}">
                  <a16:creationId xmlns:a16="http://schemas.microsoft.com/office/drawing/2014/main" id="{73E57C70-B78A-3825-3D96-FA0B8D3149A2}"/>
                </a:ext>
              </a:extLst>
            </p:cNvPr>
            <p:cNvSpPr/>
            <p:nvPr/>
          </p:nvSpPr>
          <p:spPr>
            <a:xfrm>
              <a:off x="5549730" y="3200973"/>
              <a:ext cx="485974" cy="394504"/>
            </a:xfrm>
            <a:custGeom>
              <a:avLst/>
              <a:gdLst>
                <a:gd name="connsiteX0" fmla="*/ 464866 w 485974"/>
                <a:gd name="connsiteY0" fmla="*/ 14506 h 394504"/>
                <a:gd name="connsiteX1" fmla="*/ 459058 w 485974"/>
                <a:gd name="connsiteY1" fmla="*/ 16153 h 394504"/>
                <a:gd name="connsiteX2" fmla="*/ 35672 w 485974"/>
                <a:gd name="connsiteY2" fmla="*/ 223425 h 394504"/>
                <a:gd name="connsiteX3" fmla="*/ 23319 w 485974"/>
                <a:gd name="connsiteY3" fmla="*/ 235215 h 394504"/>
                <a:gd name="connsiteX4" fmla="*/ 17511 w 485974"/>
                <a:gd name="connsiteY4" fmla="*/ 250732 h 394504"/>
                <a:gd name="connsiteX5" fmla="*/ 17511 w 485974"/>
                <a:gd name="connsiteY5" fmla="*/ 373353 h 394504"/>
                <a:gd name="connsiteX6" fmla="*/ 19678 w 485974"/>
                <a:gd name="connsiteY6" fmla="*/ 379594 h 394504"/>
                <a:gd name="connsiteX7" fmla="*/ 27697 w 485974"/>
                <a:gd name="connsiteY7" fmla="*/ 378294 h 394504"/>
                <a:gd name="connsiteX8" fmla="*/ 450346 w 485974"/>
                <a:gd name="connsiteY8" fmla="*/ 171022 h 394504"/>
                <a:gd name="connsiteX9" fmla="*/ 468550 w 485974"/>
                <a:gd name="connsiteY9" fmla="*/ 143715 h 394504"/>
                <a:gd name="connsiteX10" fmla="*/ 468550 w 485974"/>
                <a:gd name="connsiteY10" fmla="*/ 21008 h 394504"/>
                <a:gd name="connsiteX11" fmla="*/ 466383 w 485974"/>
                <a:gd name="connsiteY11" fmla="*/ 14810 h 394504"/>
                <a:gd name="connsiteX12" fmla="*/ 464910 w 485974"/>
                <a:gd name="connsiteY12" fmla="*/ 14463 h 394504"/>
                <a:gd name="connsiteX13" fmla="*/ 464910 w 485974"/>
                <a:gd name="connsiteY13" fmla="*/ 14463 h 394504"/>
                <a:gd name="connsiteX14" fmla="*/ 21845 w 485974"/>
                <a:gd name="connsiteY14" fmla="*/ 394505 h 394504"/>
                <a:gd name="connsiteX15" fmla="*/ 11660 w 485974"/>
                <a:gd name="connsiteY15" fmla="*/ 392208 h 394504"/>
                <a:gd name="connsiteX16" fmla="*/ 0 w 485974"/>
                <a:gd name="connsiteY16" fmla="*/ 373353 h 394504"/>
                <a:gd name="connsiteX17" fmla="*/ 0 w 485974"/>
                <a:gd name="connsiteY17" fmla="*/ 250732 h 394504"/>
                <a:gd name="connsiteX18" fmla="*/ 8019 w 485974"/>
                <a:gd name="connsiteY18" fmla="*/ 228020 h 394504"/>
                <a:gd name="connsiteX19" fmla="*/ 27653 w 485974"/>
                <a:gd name="connsiteY19" fmla="*/ 210856 h 394504"/>
                <a:gd name="connsiteX20" fmla="*/ 450303 w 485974"/>
                <a:gd name="connsiteY20" fmla="*/ 3584 h 394504"/>
                <a:gd name="connsiteX21" fmla="*/ 475052 w 485974"/>
                <a:gd name="connsiteY21" fmla="*/ 2283 h 394504"/>
                <a:gd name="connsiteX22" fmla="*/ 485975 w 485974"/>
                <a:gd name="connsiteY22" fmla="*/ 21051 h 394504"/>
                <a:gd name="connsiteX23" fmla="*/ 485975 w 485974"/>
                <a:gd name="connsiteY23" fmla="*/ 143759 h 394504"/>
                <a:gd name="connsiteX24" fmla="*/ 459058 w 485974"/>
                <a:gd name="connsiteY24" fmla="*/ 183592 h 394504"/>
                <a:gd name="connsiteX25" fmla="*/ 35672 w 485974"/>
                <a:gd name="connsiteY25" fmla="*/ 390864 h 394504"/>
                <a:gd name="connsiteX26" fmla="*/ 21845 w 485974"/>
                <a:gd name="connsiteY26" fmla="*/ 394505 h 39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5974" h="394504">
                  <a:moveTo>
                    <a:pt x="464866" y="14506"/>
                  </a:moveTo>
                  <a:cubicBezTo>
                    <a:pt x="463436" y="14506"/>
                    <a:pt x="461225" y="14983"/>
                    <a:pt x="459058" y="16153"/>
                  </a:cubicBezTo>
                  <a:lnTo>
                    <a:pt x="35672" y="223425"/>
                  </a:lnTo>
                  <a:cubicBezTo>
                    <a:pt x="31294" y="225723"/>
                    <a:pt x="26223" y="230014"/>
                    <a:pt x="23319" y="235215"/>
                  </a:cubicBezTo>
                  <a:cubicBezTo>
                    <a:pt x="19678" y="240416"/>
                    <a:pt x="17511" y="246094"/>
                    <a:pt x="17511" y="250732"/>
                  </a:cubicBezTo>
                  <a:lnTo>
                    <a:pt x="17511" y="373353"/>
                  </a:lnTo>
                  <a:cubicBezTo>
                    <a:pt x="17511" y="376517"/>
                    <a:pt x="18248" y="378858"/>
                    <a:pt x="19678" y="379594"/>
                  </a:cubicBezTo>
                  <a:cubicBezTo>
                    <a:pt x="21152" y="380201"/>
                    <a:pt x="23319" y="380158"/>
                    <a:pt x="27697" y="378294"/>
                  </a:cubicBezTo>
                  <a:lnTo>
                    <a:pt x="450346" y="171022"/>
                  </a:lnTo>
                  <a:cubicBezTo>
                    <a:pt x="459795" y="166124"/>
                    <a:pt x="468550" y="153424"/>
                    <a:pt x="468550" y="143715"/>
                  </a:cubicBezTo>
                  <a:lnTo>
                    <a:pt x="468550" y="21008"/>
                  </a:lnTo>
                  <a:cubicBezTo>
                    <a:pt x="468550" y="17280"/>
                    <a:pt x="467814" y="15373"/>
                    <a:pt x="466383" y="14810"/>
                  </a:cubicBezTo>
                  <a:cubicBezTo>
                    <a:pt x="465646" y="14550"/>
                    <a:pt x="465646" y="14463"/>
                    <a:pt x="464910" y="14463"/>
                  </a:cubicBezTo>
                  <a:lnTo>
                    <a:pt x="464910" y="14463"/>
                  </a:lnTo>
                  <a:close/>
                  <a:moveTo>
                    <a:pt x="21845" y="394505"/>
                  </a:moveTo>
                  <a:cubicBezTo>
                    <a:pt x="18204" y="394505"/>
                    <a:pt x="14564" y="393681"/>
                    <a:pt x="11660" y="392208"/>
                  </a:cubicBezTo>
                  <a:cubicBezTo>
                    <a:pt x="4378" y="388740"/>
                    <a:pt x="0" y="381892"/>
                    <a:pt x="0" y="373353"/>
                  </a:cubicBezTo>
                  <a:lnTo>
                    <a:pt x="0" y="250732"/>
                  </a:lnTo>
                  <a:cubicBezTo>
                    <a:pt x="0" y="243494"/>
                    <a:pt x="2904" y="235432"/>
                    <a:pt x="8019" y="228020"/>
                  </a:cubicBezTo>
                  <a:cubicBezTo>
                    <a:pt x="13133" y="220521"/>
                    <a:pt x="20415" y="214496"/>
                    <a:pt x="27653" y="210856"/>
                  </a:cubicBezTo>
                  <a:lnTo>
                    <a:pt x="450303" y="3584"/>
                  </a:lnTo>
                  <a:cubicBezTo>
                    <a:pt x="459015" y="-664"/>
                    <a:pt x="467770" y="-1184"/>
                    <a:pt x="475052" y="2283"/>
                  </a:cubicBezTo>
                  <a:cubicBezTo>
                    <a:pt x="481597" y="5664"/>
                    <a:pt x="485975" y="12513"/>
                    <a:pt x="485975" y="21051"/>
                  </a:cubicBezTo>
                  <a:lnTo>
                    <a:pt x="485975" y="143759"/>
                  </a:lnTo>
                  <a:cubicBezTo>
                    <a:pt x="485975" y="158626"/>
                    <a:pt x="474315" y="176180"/>
                    <a:pt x="459058" y="183592"/>
                  </a:cubicBezTo>
                  <a:lnTo>
                    <a:pt x="35672" y="390864"/>
                  </a:lnTo>
                  <a:cubicBezTo>
                    <a:pt x="31294" y="393291"/>
                    <a:pt x="26223" y="394505"/>
                    <a:pt x="21845" y="394505"/>
                  </a:cubicBezTo>
                  <a:close/>
                </a:path>
              </a:pathLst>
            </a:custGeom>
            <a:solidFill>
              <a:srgbClr val="C98F00"/>
            </a:solidFill>
            <a:ln w="4316" cap="flat">
              <a:noFill/>
              <a:prstDash val="solid"/>
              <a:miter/>
            </a:ln>
          </p:spPr>
          <p:txBody>
            <a:bodyPr rtlCol="0" anchor="ctr"/>
            <a:lstStyle/>
            <a:p>
              <a:endParaRPr lang="en-US"/>
            </a:p>
          </p:txBody>
        </p:sp>
        <p:sp>
          <p:nvSpPr>
            <p:cNvPr id="3129" name="Freeform: Shape 3128">
              <a:extLst>
                <a:ext uri="{FF2B5EF4-FFF2-40B4-BE49-F238E27FC236}">
                  <a16:creationId xmlns:a16="http://schemas.microsoft.com/office/drawing/2014/main" id="{1CE5AC9C-B116-9E05-7D23-E390AA372597}"/>
                </a:ext>
              </a:extLst>
            </p:cNvPr>
            <p:cNvSpPr/>
            <p:nvPr/>
          </p:nvSpPr>
          <p:spPr>
            <a:xfrm>
              <a:off x="5960026" y="3283009"/>
              <a:ext cx="40743" cy="59988"/>
            </a:xfrm>
            <a:custGeom>
              <a:avLst/>
              <a:gdLst>
                <a:gd name="connsiteX0" fmla="*/ 0 w 40743"/>
                <a:gd name="connsiteY0" fmla="*/ 59988 h 59988"/>
                <a:gd name="connsiteX1" fmla="*/ 40743 w 40743"/>
                <a:gd name="connsiteY1" fmla="*/ 39963 h 59988"/>
                <a:gd name="connsiteX2" fmla="*/ 40743 w 40743"/>
                <a:gd name="connsiteY2" fmla="*/ 0 h 59988"/>
                <a:gd name="connsiteX3" fmla="*/ 0 w 40743"/>
                <a:gd name="connsiteY3" fmla="*/ 20025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3" y="39963"/>
                  </a:lnTo>
                  <a:lnTo>
                    <a:pt x="40743" y="0"/>
                  </a:lnTo>
                  <a:lnTo>
                    <a:pt x="0" y="20025"/>
                  </a:lnTo>
                  <a:lnTo>
                    <a:pt x="0" y="59988"/>
                  </a:lnTo>
                  <a:close/>
                </a:path>
              </a:pathLst>
            </a:custGeom>
            <a:solidFill>
              <a:srgbClr val="FFF0C7"/>
            </a:solidFill>
            <a:ln w="4316" cap="flat">
              <a:noFill/>
              <a:prstDash val="solid"/>
              <a:miter/>
            </a:ln>
          </p:spPr>
          <p:txBody>
            <a:bodyPr rtlCol="0" anchor="ctr"/>
            <a:lstStyle/>
            <a:p>
              <a:endParaRPr lang="en-US"/>
            </a:p>
          </p:txBody>
        </p:sp>
        <p:sp>
          <p:nvSpPr>
            <p:cNvPr id="3130" name="Freeform: Shape 3129">
              <a:extLst>
                <a:ext uri="{FF2B5EF4-FFF2-40B4-BE49-F238E27FC236}">
                  <a16:creationId xmlns:a16="http://schemas.microsoft.com/office/drawing/2014/main" id="{DC8BAFB6-B01C-73C2-E92E-1D2E45891F4E}"/>
                </a:ext>
              </a:extLst>
            </p:cNvPr>
            <p:cNvSpPr/>
            <p:nvPr/>
          </p:nvSpPr>
          <p:spPr>
            <a:xfrm>
              <a:off x="5952007" y="3275776"/>
              <a:ext cx="57474" cy="74503"/>
            </a:xfrm>
            <a:custGeom>
              <a:avLst/>
              <a:gdLst>
                <a:gd name="connsiteX0" fmla="*/ 16731 w 57474"/>
                <a:gd name="connsiteY0" fmla="*/ 31419 h 74503"/>
                <a:gd name="connsiteX1" fmla="*/ 16731 w 57474"/>
                <a:gd name="connsiteY1" fmla="*/ 54652 h 74503"/>
                <a:gd name="connsiteX2" fmla="*/ 40743 w 57474"/>
                <a:gd name="connsiteY2" fmla="*/ 43035 h 74503"/>
                <a:gd name="connsiteX3" fmla="*/ 40743 w 57474"/>
                <a:gd name="connsiteY3" fmla="*/ 19803 h 74503"/>
                <a:gd name="connsiteX4" fmla="*/ 16731 w 57474"/>
                <a:gd name="connsiteY4" fmla="*/ 31419 h 74503"/>
                <a:gd name="connsiteX5" fmla="*/ 16731 w 57474"/>
                <a:gd name="connsiteY5" fmla="*/ 31419 h 74503"/>
                <a:gd name="connsiteX6" fmla="*/ 8019 w 57474"/>
                <a:gd name="connsiteY6" fmla="*/ 74460 h 74503"/>
                <a:gd name="connsiteX7" fmla="*/ 3641 w 57474"/>
                <a:gd name="connsiteY7" fmla="*/ 73463 h 74503"/>
                <a:gd name="connsiteX8" fmla="*/ 0 w 57474"/>
                <a:gd name="connsiteY8" fmla="*/ 67178 h 74503"/>
                <a:gd name="connsiteX9" fmla="*/ 0 w 57474"/>
                <a:gd name="connsiteY9" fmla="*/ 27215 h 74503"/>
                <a:gd name="connsiteX10" fmla="*/ 3641 w 57474"/>
                <a:gd name="connsiteY10" fmla="*/ 20930 h 74503"/>
                <a:gd name="connsiteX11" fmla="*/ 44384 w 57474"/>
                <a:gd name="connsiteY11" fmla="*/ 992 h 74503"/>
                <a:gd name="connsiteX12" fmla="*/ 53097 w 57474"/>
                <a:gd name="connsiteY12" fmla="*/ 992 h 74503"/>
                <a:gd name="connsiteX13" fmla="*/ 57474 w 57474"/>
                <a:gd name="connsiteY13" fmla="*/ 7233 h 74503"/>
                <a:gd name="connsiteX14" fmla="*/ 57474 w 57474"/>
                <a:gd name="connsiteY14" fmla="*/ 47196 h 74503"/>
                <a:gd name="connsiteX15" fmla="*/ 53097 w 57474"/>
                <a:gd name="connsiteY15" fmla="*/ 53481 h 74503"/>
                <a:gd name="connsiteX16" fmla="*/ 12353 w 57474"/>
                <a:gd name="connsiteY16" fmla="*/ 73506 h 74503"/>
                <a:gd name="connsiteX17" fmla="*/ 7975 w 57474"/>
                <a:gd name="connsiteY17" fmla="*/ 74503 h 7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74" h="74503">
                  <a:moveTo>
                    <a:pt x="16731" y="31419"/>
                  </a:moveTo>
                  <a:lnTo>
                    <a:pt x="16731" y="54652"/>
                  </a:lnTo>
                  <a:lnTo>
                    <a:pt x="40743" y="43035"/>
                  </a:lnTo>
                  <a:lnTo>
                    <a:pt x="40743" y="19803"/>
                  </a:lnTo>
                  <a:lnTo>
                    <a:pt x="16731" y="31419"/>
                  </a:lnTo>
                  <a:lnTo>
                    <a:pt x="16731" y="31419"/>
                  </a:lnTo>
                  <a:close/>
                  <a:moveTo>
                    <a:pt x="8019" y="74460"/>
                  </a:moveTo>
                  <a:cubicBezTo>
                    <a:pt x="6545" y="74460"/>
                    <a:pt x="5115" y="74113"/>
                    <a:pt x="3641" y="73463"/>
                  </a:cubicBezTo>
                  <a:cubicBezTo>
                    <a:pt x="1474" y="72163"/>
                    <a:pt x="0" y="69735"/>
                    <a:pt x="0" y="67178"/>
                  </a:cubicBezTo>
                  <a:lnTo>
                    <a:pt x="0" y="27215"/>
                  </a:lnTo>
                  <a:cubicBezTo>
                    <a:pt x="0" y="24614"/>
                    <a:pt x="1474" y="22187"/>
                    <a:pt x="3641" y="20930"/>
                  </a:cubicBezTo>
                  <a:lnTo>
                    <a:pt x="44384" y="992"/>
                  </a:lnTo>
                  <a:cubicBezTo>
                    <a:pt x="47289" y="-309"/>
                    <a:pt x="50929" y="-352"/>
                    <a:pt x="53097" y="992"/>
                  </a:cubicBezTo>
                  <a:cubicBezTo>
                    <a:pt x="56001" y="2292"/>
                    <a:pt x="57474" y="4633"/>
                    <a:pt x="57474" y="7233"/>
                  </a:cubicBezTo>
                  <a:lnTo>
                    <a:pt x="57474" y="47196"/>
                  </a:lnTo>
                  <a:cubicBezTo>
                    <a:pt x="57474" y="49841"/>
                    <a:pt x="56001" y="52224"/>
                    <a:pt x="53097" y="53481"/>
                  </a:cubicBezTo>
                  <a:lnTo>
                    <a:pt x="12353" y="73506"/>
                  </a:lnTo>
                  <a:cubicBezTo>
                    <a:pt x="10879" y="74113"/>
                    <a:pt x="9449" y="74503"/>
                    <a:pt x="7975" y="74503"/>
                  </a:cubicBezTo>
                  <a:close/>
                </a:path>
              </a:pathLst>
            </a:custGeom>
            <a:solidFill>
              <a:srgbClr val="C98F00"/>
            </a:solidFill>
            <a:ln w="4316" cap="flat">
              <a:noFill/>
              <a:prstDash val="solid"/>
              <a:miter/>
            </a:ln>
          </p:spPr>
          <p:txBody>
            <a:bodyPr rtlCol="0" anchor="ctr"/>
            <a:lstStyle/>
            <a:p>
              <a:endParaRPr lang="en-US"/>
            </a:p>
          </p:txBody>
        </p:sp>
        <p:sp>
          <p:nvSpPr>
            <p:cNvPr id="3131" name="Freeform: Shape 3130">
              <a:extLst>
                <a:ext uri="{FF2B5EF4-FFF2-40B4-BE49-F238E27FC236}">
                  <a16:creationId xmlns:a16="http://schemas.microsoft.com/office/drawing/2014/main" id="{9364A59E-B22F-BC32-D1E6-C14E352828C3}"/>
                </a:ext>
              </a:extLst>
            </p:cNvPr>
            <p:cNvSpPr/>
            <p:nvPr/>
          </p:nvSpPr>
          <p:spPr>
            <a:xfrm>
              <a:off x="5087031" y="3201176"/>
              <a:ext cx="478693" cy="385676"/>
            </a:xfrm>
            <a:custGeom>
              <a:avLst/>
              <a:gdLst>
                <a:gd name="connsiteX0" fmla="*/ 478693 w 478693"/>
                <a:gd name="connsiteY0" fmla="*/ 231371 h 385676"/>
                <a:gd name="connsiteX1" fmla="*/ 6545 w 478693"/>
                <a:gd name="connsiteY1" fmla="*/ 0 h 385676"/>
                <a:gd name="connsiteX2" fmla="*/ 6545 w 478693"/>
                <a:gd name="connsiteY2" fmla="*/ 87 h 385676"/>
                <a:gd name="connsiteX3" fmla="*/ 0 w 478693"/>
                <a:gd name="connsiteY3" fmla="*/ 19158 h 385676"/>
                <a:gd name="connsiteX4" fmla="*/ 0 w 478693"/>
                <a:gd name="connsiteY4" fmla="*/ 141779 h 385676"/>
                <a:gd name="connsiteX5" fmla="*/ 6545 w 478693"/>
                <a:gd name="connsiteY5" fmla="*/ 154305 h 385676"/>
                <a:gd name="connsiteX6" fmla="*/ 478693 w 478693"/>
                <a:gd name="connsiteY6" fmla="*/ 385677 h 385676"/>
                <a:gd name="connsiteX7" fmla="*/ 471411 w 478693"/>
                <a:gd name="connsiteY7" fmla="*/ 373150 h 385676"/>
                <a:gd name="connsiteX8" fmla="*/ 471411 w 478693"/>
                <a:gd name="connsiteY8" fmla="*/ 250529 h 385676"/>
                <a:gd name="connsiteX9" fmla="*/ 478693 w 478693"/>
                <a:gd name="connsiteY9" fmla="*/ 231458 h 385676"/>
                <a:gd name="connsiteX10" fmla="*/ 478693 w 478693"/>
                <a:gd name="connsiteY10" fmla="*/ 231458 h 3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693" h="385676">
                  <a:moveTo>
                    <a:pt x="478693" y="231371"/>
                  </a:moveTo>
                  <a:lnTo>
                    <a:pt x="6545" y="0"/>
                  </a:lnTo>
                  <a:lnTo>
                    <a:pt x="6545" y="87"/>
                  </a:lnTo>
                  <a:cubicBezTo>
                    <a:pt x="2167" y="6632"/>
                    <a:pt x="0" y="11616"/>
                    <a:pt x="0" y="19158"/>
                  </a:cubicBezTo>
                  <a:lnTo>
                    <a:pt x="0" y="141779"/>
                  </a:lnTo>
                  <a:cubicBezTo>
                    <a:pt x="0" y="147154"/>
                    <a:pt x="737" y="151098"/>
                    <a:pt x="6545" y="154305"/>
                  </a:cubicBezTo>
                  <a:lnTo>
                    <a:pt x="478693" y="385677"/>
                  </a:lnTo>
                  <a:cubicBezTo>
                    <a:pt x="472885" y="382469"/>
                    <a:pt x="472148" y="378525"/>
                    <a:pt x="471411" y="373150"/>
                  </a:cubicBezTo>
                  <a:lnTo>
                    <a:pt x="471411" y="250529"/>
                  </a:lnTo>
                  <a:cubicBezTo>
                    <a:pt x="472148" y="242988"/>
                    <a:pt x="474315" y="238003"/>
                    <a:pt x="478693" y="231458"/>
                  </a:cubicBezTo>
                  <a:lnTo>
                    <a:pt x="478693" y="231458"/>
                  </a:lnTo>
                  <a:close/>
                </a:path>
              </a:pathLst>
            </a:custGeom>
            <a:solidFill>
              <a:srgbClr val="FEC91B"/>
            </a:solidFill>
            <a:ln w="4316" cap="flat">
              <a:noFill/>
              <a:prstDash val="solid"/>
              <a:miter/>
            </a:ln>
          </p:spPr>
          <p:txBody>
            <a:bodyPr rtlCol="0" anchor="ctr"/>
            <a:lstStyle/>
            <a:p>
              <a:endParaRPr lang="en-US"/>
            </a:p>
          </p:txBody>
        </p:sp>
        <p:sp>
          <p:nvSpPr>
            <p:cNvPr id="3132" name="Freeform: Shape 3131">
              <a:extLst>
                <a:ext uri="{FF2B5EF4-FFF2-40B4-BE49-F238E27FC236}">
                  <a16:creationId xmlns:a16="http://schemas.microsoft.com/office/drawing/2014/main" id="{12341BDA-D0C0-20C0-E1D1-94B63E6D3555}"/>
                </a:ext>
              </a:extLst>
            </p:cNvPr>
            <p:cNvSpPr/>
            <p:nvPr/>
          </p:nvSpPr>
          <p:spPr>
            <a:xfrm>
              <a:off x="5078276" y="3193915"/>
              <a:ext cx="495707" cy="400176"/>
            </a:xfrm>
            <a:custGeom>
              <a:avLst/>
              <a:gdLst>
                <a:gd name="connsiteX0" fmla="*/ 18941 w 495707"/>
                <a:gd name="connsiteY0" fmla="*/ 17534 h 400176"/>
                <a:gd name="connsiteX1" fmla="*/ 16774 w 495707"/>
                <a:gd name="connsiteY1" fmla="*/ 26766 h 400176"/>
                <a:gd name="connsiteX2" fmla="*/ 16774 w 495707"/>
                <a:gd name="connsiteY2" fmla="*/ 149083 h 400176"/>
                <a:gd name="connsiteX3" fmla="*/ 20415 w 495707"/>
                <a:gd name="connsiteY3" fmla="*/ 155628 h 400176"/>
                <a:gd name="connsiteX4" fmla="*/ 471455 w 495707"/>
                <a:gd name="connsiteY4" fmla="*/ 377117 h 400176"/>
                <a:gd name="connsiteX5" fmla="*/ 471455 w 495707"/>
                <a:gd name="connsiteY5" fmla="*/ 257834 h 400176"/>
                <a:gd name="connsiteX6" fmla="*/ 475832 w 495707"/>
                <a:gd name="connsiteY6" fmla="*/ 241580 h 400176"/>
                <a:gd name="connsiteX7" fmla="*/ 18985 w 495707"/>
                <a:gd name="connsiteY7" fmla="*/ 17577 h 400176"/>
                <a:gd name="connsiteX8" fmla="*/ 18985 w 495707"/>
                <a:gd name="connsiteY8" fmla="*/ 17577 h 400176"/>
                <a:gd name="connsiteX9" fmla="*/ 487449 w 495707"/>
                <a:gd name="connsiteY9" fmla="*/ 400176 h 400176"/>
                <a:gd name="connsiteX10" fmla="*/ 483071 w 495707"/>
                <a:gd name="connsiteY10" fmla="*/ 399266 h 400176"/>
                <a:gd name="connsiteX11" fmla="*/ 10923 w 495707"/>
                <a:gd name="connsiteY11" fmla="*/ 167895 h 400176"/>
                <a:gd name="connsiteX12" fmla="*/ 0 w 495707"/>
                <a:gd name="connsiteY12" fmla="*/ 149343 h 400176"/>
                <a:gd name="connsiteX13" fmla="*/ 0 w 495707"/>
                <a:gd name="connsiteY13" fmla="*/ 26419 h 400176"/>
                <a:gd name="connsiteX14" fmla="*/ 7282 w 495707"/>
                <a:gd name="connsiteY14" fmla="*/ 3794 h 400176"/>
                <a:gd name="connsiteX15" fmla="*/ 13090 w 495707"/>
                <a:gd name="connsiteY15" fmla="*/ 283 h 400176"/>
                <a:gd name="connsiteX16" fmla="*/ 19635 w 495707"/>
                <a:gd name="connsiteY16" fmla="*/ 976 h 400176"/>
                <a:gd name="connsiteX17" fmla="*/ 491046 w 495707"/>
                <a:gd name="connsiteY17" fmla="*/ 232347 h 400176"/>
                <a:gd name="connsiteX18" fmla="*/ 494687 w 495707"/>
                <a:gd name="connsiteY18" fmla="*/ 242100 h 400176"/>
                <a:gd name="connsiteX19" fmla="*/ 488879 w 495707"/>
                <a:gd name="connsiteY19" fmla="*/ 258094 h 400176"/>
                <a:gd name="connsiteX20" fmla="*/ 488879 w 495707"/>
                <a:gd name="connsiteY20" fmla="*/ 380411 h 400176"/>
                <a:gd name="connsiteX21" fmla="*/ 491783 w 495707"/>
                <a:gd name="connsiteY21" fmla="*/ 386956 h 400176"/>
                <a:gd name="connsiteX22" fmla="*/ 494687 w 495707"/>
                <a:gd name="connsiteY22" fmla="*/ 396839 h 400176"/>
                <a:gd name="connsiteX23" fmla="*/ 487405 w 495707"/>
                <a:gd name="connsiteY23" fmla="*/ 400176 h 40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5707" h="400176">
                  <a:moveTo>
                    <a:pt x="18941" y="17534"/>
                  </a:moveTo>
                  <a:cubicBezTo>
                    <a:pt x="17468" y="20524"/>
                    <a:pt x="17468" y="23298"/>
                    <a:pt x="16774" y="26766"/>
                  </a:cubicBezTo>
                  <a:lnTo>
                    <a:pt x="16774" y="149083"/>
                  </a:lnTo>
                  <a:cubicBezTo>
                    <a:pt x="17511" y="153548"/>
                    <a:pt x="18248" y="154458"/>
                    <a:pt x="20415" y="155628"/>
                  </a:cubicBezTo>
                  <a:lnTo>
                    <a:pt x="471455" y="377117"/>
                  </a:lnTo>
                  <a:lnTo>
                    <a:pt x="471455" y="257834"/>
                  </a:lnTo>
                  <a:cubicBezTo>
                    <a:pt x="472191" y="251289"/>
                    <a:pt x="473622" y="246304"/>
                    <a:pt x="475832" y="241580"/>
                  </a:cubicBezTo>
                  <a:lnTo>
                    <a:pt x="18985" y="17577"/>
                  </a:lnTo>
                  <a:lnTo>
                    <a:pt x="18985" y="17577"/>
                  </a:lnTo>
                  <a:close/>
                  <a:moveTo>
                    <a:pt x="487449" y="400176"/>
                  </a:moveTo>
                  <a:cubicBezTo>
                    <a:pt x="485975" y="400176"/>
                    <a:pt x="484545" y="399916"/>
                    <a:pt x="483071" y="399266"/>
                  </a:cubicBezTo>
                  <a:lnTo>
                    <a:pt x="10923" y="167895"/>
                  </a:lnTo>
                  <a:cubicBezTo>
                    <a:pt x="1474" y="162520"/>
                    <a:pt x="0" y="155845"/>
                    <a:pt x="0" y="149343"/>
                  </a:cubicBezTo>
                  <a:lnTo>
                    <a:pt x="0" y="26419"/>
                  </a:lnTo>
                  <a:cubicBezTo>
                    <a:pt x="0" y="16883"/>
                    <a:pt x="2904" y="10772"/>
                    <a:pt x="7282" y="3794"/>
                  </a:cubicBezTo>
                  <a:cubicBezTo>
                    <a:pt x="8755" y="2146"/>
                    <a:pt x="10186" y="803"/>
                    <a:pt x="13090" y="283"/>
                  </a:cubicBezTo>
                  <a:cubicBezTo>
                    <a:pt x="15257" y="-281"/>
                    <a:pt x="17468" y="23"/>
                    <a:pt x="19635" y="976"/>
                  </a:cubicBezTo>
                  <a:lnTo>
                    <a:pt x="491046" y="232347"/>
                  </a:lnTo>
                  <a:cubicBezTo>
                    <a:pt x="495424" y="234298"/>
                    <a:pt x="496854" y="238632"/>
                    <a:pt x="494687" y="242100"/>
                  </a:cubicBezTo>
                  <a:cubicBezTo>
                    <a:pt x="490309" y="248385"/>
                    <a:pt x="489616" y="252286"/>
                    <a:pt x="488879" y="258094"/>
                  </a:cubicBezTo>
                  <a:lnTo>
                    <a:pt x="488879" y="380411"/>
                  </a:lnTo>
                  <a:cubicBezTo>
                    <a:pt x="488879" y="384919"/>
                    <a:pt x="490353" y="385786"/>
                    <a:pt x="491783" y="386956"/>
                  </a:cubicBezTo>
                  <a:cubicBezTo>
                    <a:pt x="495424" y="389167"/>
                    <a:pt x="496854" y="393544"/>
                    <a:pt x="494687" y="396839"/>
                  </a:cubicBezTo>
                  <a:cubicBezTo>
                    <a:pt x="492520" y="399006"/>
                    <a:pt x="489616" y="400176"/>
                    <a:pt x="487405" y="400176"/>
                  </a:cubicBezTo>
                  <a:close/>
                </a:path>
              </a:pathLst>
            </a:custGeom>
            <a:solidFill>
              <a:srgbClr val="C98F00"/>
            </a:solidFill>
            <a:ln w="4316" cap="flat">
              <a:noFill/>
              <a:prstDash val="solid"/>
              <a:miter/>
            </a:ln>
          </p:spPr>
          <p:txBody>
            <a:bodyPr rtlCol="0" anchor="ctr"/>
            <a:lstStyle/>
            <a:p>
              <a:endParaRPr lang="en-US"/>
            </a:p>
          </p:txBody>
        </p:sp>
        <p:sp>
          <p:nvSpPr>
            <p:cNvPr id="3133" name="Freeform: Shape 3132">
              <a:extLst>
                <a:ext uri="{FF2B5EF4-FFF2-40B4-BE49-F238E27FC236}">
                  <a16:creationId xmlns:a16="http://schemas.microsoft.com/office/drawing/2014/main" id="{E023300C-C237-8FA8-B048-2F8BADECB415}"/>
                </a:ext>
              </a:extLst>
            </p:cNvPr>
            <p:cNvSpPr/>
            <p:nvPr/>
          </p:nvSpPr>
          <p:spPr>
            <a:xfrm>
              <a:off x="5892366" y="3316168"/>
              <a:ext cx="40743" cy="59988"/>
            </a:xfrm>
            <a:custGeom>
              <a:avLst/>
              <a:gdLst>
                <a:gd name="connsiteX0" fmla="*/ 0 w 40743"/>
                <a:gd name="connsiteY0" fmla="*/ 59988 h 59988"/>
                <a:gd name="connsiteX1" fmla="*/ 40743 w 40743"/>
                <a:gd name="connsiteY1" fmla="*/ 40050 h 59988"/>
                <a:gd name="connsiteX2" fmla="*/ 40743 w 40743"/>
                <a:gd name="connsiteY2" fmla="*/ 0 h 59988"/>
                <a:gd name="connsiteX3" fmla="*/ 0 w 40743"/>
                <a:gd name="connsiteY3" fmla="*/ 20025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3" y="40050"/>
                  </a:lnTo>
                  <a:lnTo>
                    <a:pt x="40743" y="0"/>
                  </a:lnTo>
                  <a:lnTo>
                    <a:pt x="0" y="20025"/>
                  </a:lnTo>
                  <a:lnTo>
                    <a:pt x="0" y="59988"/>
                  </a:lnTo>
                  <a:close/>
                </a:path>
              </a:pathLst>
            </a:custGeom>
            <a:solidFill>
              <a:srgbClr val="FFF0C7"/>
            </a:solidFill>
            <a:ln w="4316" cap="flat">
              <a:noFill/>
              <a:prstDash val="solid"/>
              <a:miter/>
            </a:ln>
          </p:spPr>
          <p:txBody>
            <a:bodyPr rtlCol="0" anchor="ctr"/>
            <a:lstStyle/>
            <a:p>
              <a:endParaRPr lang="en-US"/>
            </a:p>
          </p:txBody>
        </p:sp>
        <p:sp>
          <p:nvSpPr>
            <p:cNvPr id="3134" name="Freeform: Shape 3133">
              <a:extLst>
                <a:ext uri="{FF2B5EF4-FFF2-40B4-BE49-F238E27FC236}">
                  <a16:creationId xmlns:a16="http://schemas.microsoft.com/office/drawing/2014/main" id="{E08063ED-DEB1-DF08-CA54-557B5B6688B6}"/>
                </a:ext>
              </a:extLst>
            </p:cNvPr>
            <p:cNvSpPr/>
            <p:nvPr/>
          </p:nvSpPr>
          <p:spPr>
            <a:xfrm>
              <a:off x="5883610" y="3308994"/>
              <a:ext cx="58254" cy="74486"/>
            </a:xfrm>
            <a:custGeom>
              <a:avLst/>
              <a:gdLst>
                <a:gd name="connsiteX0" fmla="*/ 17468 w 58254"/>
                <a:gd name="connsiteY0" fmla="*/ 31403 h 74486"/>
                <a:gd name="connsiteX1" fmla="*/ 17468 w 58254"/>
                <a:gd name="connsiteY1" fmla="*/ 54635 h 74486"/>
                <a:gd name="connsiteX2" fmla="*/ 41480 w 58254"/>
                <a:gd name="connsiteY2" fmla="*/ 43019 h 74486"/>
                <a:gd name="connsiteX3" fmla="*/ 41480 w 58254"/>
                <a:gd name="connsiteY3" fmla="*/ 19787 h 74486"/>
                <a:gd name="connsiteX4" fmla="*/ 17468 w 58254"/>
                <a:gd name="connsiteY4" fmla="*/ 31403 h 74486"/>
                <a:gd name="connsiteX5" fmla="*/ 17468 w 58254"/>
                <a:gd name="connsiteY5" fmla="*/ 31403 h 74486"/>
                <a:gd name="connsiteX6" fmla="*/ 8755 w 58254"/>
                <a:gd name="connsiteY6" fmla="*/ 74444 h 74486"/>
                <a:gd name="connsiteX7" fmla="*/ 4378 w 58254"/>
                <a:gd name="connsiteY7" fmla="*/ 73447 h 74486"/>
                <a:gd name="connsiteX8" fmla="*/ 0 w 58254"/>
                <a:gd name="connsiteY8" fmla="*/ 67162 h 74486"/>
                <a:gd name="connsiteX9" fmla="*/ 0 w 58254"/>
                <a:gd name="connsiteY9" fmla="*/ 27198 h 74486"/>
                <a:gd name="connsiteX10" fmla="*/ 4378 w 58254"/>
                <a:gd name="connsiteY10" fmla="*/ 20914 h 74486"/>
                <a:gd name="connsiteX11" fmla="*/ 45858 w 58254"/>
                <a:gd name="connsiteY11" fmla="*/ 975 h 74486"/>
                <a:gd name="connsiteX12" fmla="*/ 53877 w 58254"/>
                <a:gd name="connsiteY12" fmla="*/ 975 h 74486"/>
                <a:gd name="connsiteX13" fmla="*/ 58255 w 58254"/>
                <a:gd name="connsiteY13" fmla="*/ 7217 h 74486"/>
                <a:gd name="connsiteX14" fmla="*/ 58255 w 58254"/>
                <a:gd name="connsiteY14" fmla="*/ 47267 h 74486"/>
                <a:gd name="connsiteX15" fmla="*/ 53877 w 58254"/>
                <a:gd name="connsiteY15" fmla="*/ 53552 h 74486"/>
                <a:gd name="connsiteX16" fmla="*/ 13133 w 58254"/>
                <a:gd name="connsiteY16" fmla="*/ 73490 h 74486"/>
                <a:gd name="connsiteX17" fmla="*/ 8755 w 58254"/>
                <a:gd name="connsiteY17" fmla="*/ 74487 h 7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254" h="74486">
                  <a:moveTo>
                    <a:pt x="17468" y="31403"/>
                  </a:moveTo>
                  <a:lnTo>
                    <a:pt x="17468" y="54635"/>
                  </a:lnTo>
                  <a:lnTo>
                    <a:pt x="41480" y="43019"/>
                  </a:lnTo>
                  <a:lnTo>
                    <a:pt x="41480" y="19787"/>
                  </a:lnTo>
                  <a:lnTo>
                    <a:pt x="17468" y="31403"/>
                  </a:lnTo>
                  <a:lnTo>
                    <a:pt x="17468" y="31403"/>
                  </a:lnTo>
                  <a:close/>
                  <a:moveTo>
                    <a:pt x="8755" y="74444"/>
                  </a:moveTo>
                  <a:cubicBezTo>
                    <a:pt x="7282" y="74444"/>
                    <a:pt x="5851" y="74140"/>
                    <a:pt x="4378" y="73447"/>
                  </a:cubicBezTo>
                  <a:cubicBezTo>
                    <a:pt x="2210" y="72146"/>
                    <a:pt x="0" y="69806"/>
                    <a:pt x="0" y="67162"/>
                  </a:cubicBezTo>
                  <a:lnTo>
                    <a:pt x="0" y="27198"/>
                  </a:lnTo>
                  <a:cubicBezTo>
                    <a:pt x="0" y="24598"/>
                    <a:pt x="2167" y="22214"/>
                    <a:pt x="4378" y="20914"/>
                  </a:cubicBezTo>
                  <a:lnTo>
                    <a:pt x="45858" y="975"/>
                  </a:lnTo>
                  <a:cubicBezTo>
                    <a:pt x="48025" y="-325"/>
                    <a:pt x="50929" y="-325"/>
                    <a:pt x="53877" y="975"/>
                  </a:cubicBezTo>
                  <a:cubicBezTo>
                    <a:pt x="56781" y="2276"/>
                    <a:pt x="58255" y="4616"/>
                    <a:pt x="58255" y="7217"/>
                  </a:cubicBezTo>
                  <a:lnTo>
                    <a:pt x="58255" y="47267"/>
                  </a:lnTo>
                  <a:cubicBezTo>
                    <a:pt x="58255" y="49867"/>
                    <a:pt x="56781" y="52251"/>
                    <a:pt x="53877" y="53552"/>
                  </a:cubicBezTo>
                  <a:lnTo>
                    <a:pt x="13133" y="73490"/>
                  </a:lnTo>
                  <a:cubicBezTo>
                    <a:pt x="11660" y="74184"/>
                    <a:pt x="10229" y="74487"/>
                    <a:pt x="8755" y="74487"/>
                  </a:cubicBezTo>
                  <a:close/>
                </a:path>
              </a:pathLst>
            </a:custGeom>
            <a:solidFill>
              <a:srgbClr val="C98F00"/>
            </a:solidFill>
            <a:ln w="4316" cap="flat">
              <a:noFill/>
              <a:prstDash val="solid"/>
              <a:miter/>
            </a:ln>
          </p:spPr>
          <p:txBody>
            <a:bodyPr rtlCol="0" anchor="ctr"/>
            <a:lstStyle/>
            <a:p>
              <a:endParaRPr lang="en-US"/>
            </a:p>
          </p:txBody>
        </p:sp>
        <p:sp>
          <p:nvSpPr>
            <p:cNvPr id="3135" name="Freeform: Shape 3134">
              <a:extLst>
                <a:ext uri="{FF2B5EF4-FFF2-40B4-BE49-F238E27FC236}">
                  <a16:creationId xmlns:a16="http://schemas.microsoft.com/office/drawing/2014/main" id="{49879987-478D-6CE2-5628-EA834756A7BA}"/>
                </a:ext>
              </a:extLst>
            </p:cNvPr>
            <p:cNvSpPr/>
            <p:nvPr/>
          </p:nvSpPr>
          <p:spPr>
            <a:xfrm>
              <a:off x="5591620" y="3360754"/>
              <a:ext cx="271208" cy="139322"/>
            </a:xfrm>
            <a:custGeom>
              <a:avLst/>
              <a:gdLst>
                <a:gd name="connsiteX0" fmla="*/ 8303 w 271208"/>
                <a:gd name="connsiteY0" fmla="*/ 139280 h 139322"/>
                <a:gd name="connsiteX1" fmla="*/ 1021 w 271208"/>
                <a:gd name="connsiteY1" fmla="*/ 135639 h 139322"/>
                <a:gd name="connsiteX2" fmla="*/ 3925 w 271208"/>
                <a:gd name="connsiteY2" fmla="*/ 125756 h 139322"/>
                <a:gd name="connsiteX3" fmla="*/ 258529 w 271208"/>
                <a:gd name="connsiteY3" fmla="*/ 968 h 139322"/>
                <a:gd name="connsiteX4" fmla="*/ 270188 w 271208"/>
                <a:gd name="connsiteY4" fmla="*/ 3699 h 139322"/>
                <a:gd name="connsiteX5" fmla="*/ 267284 w 271208"/>
                <a:gd name="connsiteY5" fmla="*/ 13581 h 139322"/>
                <a:gd name="connsiteX6" fmla="*/ 12680 w 271208"/>
                <a:gd name="connsiteY6" fmla="*/ 138326 h 139322"/>
                <a:gd name="connsiteX7" fmla="*/ 8303 w 271208"/>
                <a:gd name="connsiteY7" fmla="*/ 139323 h 13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208" h="139322">
                  <a:moveTo>
                    <a:pt x="8303" y="139280"/>
                  </a:moveTo>
                  <a:cubicBezTo>
                    <a:pt x="5399" y="139280"/>
                    <a:pt x="2495" y="137979"/>
                    <a:pt x="1021" y="135639"/>
                  </a:cubicBezTo>
                  <a:cubicBezTo>
                    <a:pt x="-1146" y="132171"/>
                    <a:pt x="284" y="127707"/>
                    <a:pt x="3925" y="125756"/>
                  </a:cubicBezTo>
                  <a:lnTo>
                    <a:pt x="258529" y="968"/>
                  </a:lnTo>
                  <a:cubicBezTo>
                    <a:pt x="262169" y="-1026"/>
                    <a:pt x="267978" y="145"/>
                    <a:pt x="270188" y="3699"/>
                  </a:cubicBezTo>
                  <a:cubicBezTo>
                    <a:pt x="272355" y="7166"/>
                    <a:pt x="270925" y="11631"/>
                    <a:pt x="267284" y="13581"/>
                  </a:cubicBezTo>
                  <a:lnTo>
                    <a:pt x="12680" y="138326"/>
                  </a:lnTo>
                  <a:cubicBezTo>
                    <a:pt x="11207" y="139019"/>
                    <a:pt x="9776" y="139323"/>
                    <a:pt x="8303" y="139323"/>
                  </a:cubicBezTo>
                  <a:close/>
                </a:path>
              </a:pathLst>
            </a:custGeom>
            <a:solidFill>
              <a:srgbClr val="C98F00"/>
            </a:solidFill>
            <a:ln w="4316" cap="flat">
              <a:noFill/>
              <a:prstDash val="solid"/>
              <a:miter/>
            </a:ln>
          </p:spPr>
          <p:txBody>
            <a:bodyPr rtlCol="0" anchor="ctr"/>
            <a:lstStyle/>
            <a:p>
              <a:endParaRPr lang="en-US"/>
            </a:p>
          </p:txBody>
        </p:sp>
        <p:sp>
          <p:nvSpPr>
            <p:cNvPr id="3392" name="Freeform: Shape 3391">
              <a:extLst>
                <a:ext uri="{FF2B5EF4-FFF2-40B4-BE49-F238E27FC236}">
                  <a16:creationId xmlns:a16="http://schemas.microsoft.com/office/drawing/2014/main" id="{B7360111-7A4E-E4C9-CCC9-03A1E1DEA627}"/>
                </a:ext>
              </a:extLst>
            </p:cNvPr>
            <p:cNvSpPr/>
            <p:nvPr/>
          </p:nvSpPr>
          <p:spPr>
            <a:xfrm>
              <a:off x="5093619" y="2786200"/>
              <a:ext cx="926785" cy="455718"/>
            </a:xfrm>
            <a:custGeom>
              <a:avLst/>
              <a:gdLst>
                <a:gd name="connsiteX0" fmla="*/ 926785 w 926785"/>
                <a:gd name="connsiteY0" fmla="*/ 232669 h 455718"/>
                <a:gd name="connsiteX1" fmla="*/ 454637 w 926785"/>
                <a:gd name="connsiteY1" fmla="*/ 1255 h 455718"/>
                <a:gd name="connsiteX2" fmla="*/ 438643 w 926785"/>
                <a:gd name="connsiteY2" fmla="*/ 2599 h 455718"/>
                <a:gd name="connsiteX3" fmla="*/ 15994 w 926785"/>
                <a:gd name="connsiteY3" fmla="*/ 209870 h 455718"/>
                <a:gd name="connsiteX4" fmla="*/ 0 w 926785"/>
                <a:gd name="connsiteY4" fmla="*/ 224347 h 455718"/>
                <a:gd name="connsiteX5" fmla="*/ 472148 w 926785"/>
                <a:gd name="connsiteY5" fmla="*/ 455719 h 455718"/>
                <a:gd name="connsiteX6" fmla="*/ 487405 w 926785"/>
                <a:gd name="connsiteY6" fmla="*/ 441242 h 455718"/>
                <a:gd name="connsiteX7" fmla="*/ 910791 w 926785"/>
                <a:gd name="connsiteY7" fmla="*/ 233970 h 455718"/>
                <a:gd name="connsiteX8" fmla="*/ 926785 w 926785"/>
                <a:gd name="connsiteY8" fmla="*/ 232669 h 4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785" h="455718">
                  <a:moveTo>
                    <a:pt x="926785" y="232669"/>
                  </a:moveTo>
                  <a:lnTo>
                    <a:pt x="454637" y="1255"/>
                  </a:lnTo>
                  <a:cubicBezTo>
                    <a:pt x="448829" y="-1086"/>
                    <a:pt x="444451" y="128"/>
                    <a:pt x="438643" y="2599"/>
                  </a:cubicBezTo>
                  <a:lnTo>
                    <a:pt x="15994" y="209870"/>
                  </a:lnTo>
                  <a:cubicBezTo>
                    <a:pt x="8712" y="213901"/>
                    <a:pt x="4334" y="218019"/>
                    <a:pt x="0" y="224347"/>
                  </a:cubicBezTo>
                  <a:lnTo>
                    <a:pt x="472148" y="455719"/>
                  </a:lnTo>
                  <a:cubicBezTo>
                    <a:pt x="476526" y="449347"/>
                    <a:pt x="480860" y="445273"/>
                    <a:pt x="487405" y="441242"/>
                  </a:cubicBezTo>
                  <a:lnTo>
                    <a:pt x="910791" y="233970"/>
                  </a:lnTo>
                  <a:cubicBezTo>
                    <a:pt x="915862" y="231499"/>
                    <a:pt x="920977" y="230242"/>
                    <a:pt x="926785" y="232669"/>
                  </a:cubicBezTo>
                  <a:close/>
                </a:path>
              </a:pathLst>
            </a:custGeom>
            <a:solidFill>
              <a:srgbClr val="00C7FF"/>
            </a:solidFill>
            <a:ln w="4316" cap="flat">
              <a:noFill/>
              <a:prstDash val="solid"/>
              <a:miter/>
            </a:ln>
          </p:spPr>
          <p:txBody>
            <a:bodyPr rtlCol="0" anchor="ctr"/>
            <a:lstStyle/>
            <a:p>
              <a:endParaRPr lang="en-US"/>
            </a:p>
          </p:txBody>
        </p:sp>
        <p:sp>
          <p:nvSpPr>
            <p:cNvPr id="3393" name="Freeform: Shape 3392">
              <a:extLst>
                <a:ext uri="{FF2B5EF4-FFF2-40B4-BE49-F238E27FC236}">
                  <a16:creationId xmlns:a16="http://schemas.microsoft.com/office/drawing/2014/main" id="{2EA2D9B6-9F34-164D-1667-AD24D3DE4584}"/>
                </a:ext>
              </a:extLst>
            </p:cNvPr>
            <p:cNvSpPr/>
            <p:nvPr/>
          </p:nvSpPr>
          <p:spPr>
            <a:xfrm>
              <a:off x="5084820" y="2778945"/>
              <a:ext cx="943819" cy="470212"/>
            </a:xfrm>
            <a:custGeom>
              <a:avLst/>
              <a:gdLst>
                <a:gd name="connsiteX0" fmla="*/ 21152 w 943819"/>
                <a:gd name="connsiteY0" fmla="*/ 229219 h 470212"/>
                <a:gd name="connsiteX1" fmla="*/ 478000 w 943819"/>
                <a:gd name="connsiteY1" fmla="*/ 453265 h 470212"/>
                <a:gd name="connsiteX2" fmla="*/ 491826 w 943819"/>
                <a:gd name="connsiteY2" fmla="*/ 442342 h 470212"/>
                <a:gd name="connsiteX3" fmla="*/ 911571 w 943819"/>
                <a:gd name="connsiteY3" fmla="*/ 236630 h 470212"/>
                <a:gd name="connsiteX4" fmla="*/ 459102 w 943819"/>
                <a:gd name="connsiteY4" fmla="*/ 14795 h 470212"/>
                <a:gd name="connsiteX5" fmla="*/ 451083 w 943819"/>
                <a:gd name="connsiteY5" fmla="*/ 16355 h 470212"/>
                <a:gd name="connsiteX6" fmla="*/ 29127 w 943819"/>
                <a:gd name="connsiteY6" fmla="*/ 223367 h 470212"/>
                <a:gd name="connsiteX7" fmla="*/ 21109 w 943819"/>
                <a:gd name="connsiteY7" fmla="*/ 229219 h 470212"/>
                <a:gd name="connsiteX8" fmla="*/ 21109 w 943819"/>
                <a:gd name="connsiteY8" fmla="*/ 229219 h 470212"/>
                <a:gd name="connsiteX9" fmla="*/ 480904 w 943819"/>
                <a:gd name="connsiteY9" fmla="*/ 470212 h 470212"/>
                <a:gd name="connsiteX10" fmla="*/ 476526 w 943819"/>
                <a:gd name="connsiteY10" fmla="*/ 469215 h 470212"/>
                <a:gd name="connsiteX11" fmla="*/ 4378 w 943819"/>
                <a:gd name="connsiteY11" fmla="*/ 237887 h 470212"/>
                <a:gd name="connsiteX12" fmla="*/ 0 w 943819"/>
                <a:gd name="connsiteY12" fmla="*/ 233380 h 470212"/>
                <a:gd name="connsiteX13" fmla="*/ 1474 w 943819"/>
                <a:gd name="connsiteY13" fmla="*/ 227745 h 470212"/>
                <a:gd name="connsiteX14" fmla="*/ 20372 w 943819"/>
                <a:gd name="connsiteY14" fmla="*/ 211014 h 470212"/>
                <a:gd name="connsiteX15" fmla="*/ 443021 w 943819"/>
                <a:gd name="connsiteY15" fmla="*/ 3569 h 470212"/>
                <a:gd name="connsiteX16" fmla="*/ 467033 w 943819"/>
                <a:gd name="connsiteY16" fmla="*/ 1965 h 470212"/>
                <a:gd name="connsiteX17" fmla="*/ 939875 w 943819"/>
                <a:gd name="connsiteY17" fmla="*/ 233640 h 470212"/>
                <a:gd name="connsiteX18" fmla="*/ 942779 w 943819"/>
                <a:gd name="connsiteY18" fmla="*/ 243262 h 470212"/>
                <a:gd name="connsiteX19" fmla="*/ 931856 w 943819"/>
                <a:gd name="connsiteY19" fmla="*/ 246470 h 470212"/>
                <a:gd name="connsiteX20" fmla="*/ 923144 w 943819"/>
                <a:gd name="connsiteY20" fmla="*/ 247640 h 470212"/>
                <a:gd name="connsiteX21" fmla="*/ 500495 w 943819"/>
                <a:gd name="connsiteY21" fmla="*/ 454782 h 470212"/>
                <a:gd name="connsiteX22" fmla="*/ 488142 w 943819"/>
                <a:gd name="connsiteY22" fmla="*/ 466745 h 470212"/>
                <a:gd name="connsiteX23" fmla="*/ 480860 w 943819"/>
                <a:gd name="connsiteY23" fmla="*/ 470212 h 47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3819" h="470212">
                  <a:moveTo>
                    <a:pt x="21152" y="229219"/>
                  </a:moveTo>
                  <a:lnTo>
                    <a:pt x="478000" y="453265"/>
                  </a:lnTo>
                  <a:cubicBezTo>
                    <a:pt x="481640" y="449190"/>
                    <a:pt x="486018" y="445723"/>
                    <a:pt x="491826" y="442342"/>
                  </a:cubicBezTo>
                  <a:lnTo>
                    <a:pt x="911571" y="236630"/>
                  </a:lnTo>
                  <a:lnTo>
                    <a:pt x="459102" y="14795"/>
                  </a:lnTo>
                  <a:cubicBezTo>
                    <a:pt x="457628" y="14231"/>
                    <a:pt x="456197" y="14101"/>
                    <a:pt x="451083" y="16355"/>
                  </a:cubicBezTo>
                  <a:lnTo>
                    <a:pt x="29127" y="223367"/>
                  </a:lnTo>
                  <a:cubicBezTo>
                    <a:pt x="26223" y="225144"/>
                    <a:pt x="23319" y="226878"/>
                    <a:pt x="21109" y="229219"/>
                  </a:cubicBezTo>
                  <a:lnTo>
                    <a:pt x="21109" y="229219"/>
                  </a:lnTo>
                  <a:close/>
                  <a:moveTo>
                    <a:pt x="480904" y="470212"/>
                  </a:moveTo>
                  <a:cubicBezTo>
                    <a:pt x="479430" y="470212"/>
                    <a:pt x="478000" y="469865"/>
                    <a:pt x="476526" y="469215"/>
                  </a:cubicBezTo>
                  <a:lnTo>
                    <a:pt x="4378" y="237887"/>
                  </a:lnTo>
                  <a:cubicBezTo>
                    <a:pt x="2211" y="236890"/>
                    <a:pt x="737" y="235287"/>
                    <a:pt x="0" y="233380"/>
                  </a:cubicBezTo>
                  <a:cubicBezTo>
                    <a:pt x="0" y="231472"/>
                    <a:pt x="0" y="229479"/>
                    <a:pt x="1474" y="227745"/>
                  </a:cubicBezTo>
                  <a:cubicBezTo>
                    <a:pt x="5851" y="221026"/>
                    <a:pt x="10923" y="215869"/>
                    <a:pt x="20372" y="211014"/>
                  </a:cubicBezTo>
                  <a:lnTo>
                    <a:pt x="443021" y="3569"/>
                  </a:lnTo>
                  <a:cubicBezTo>
                    <a:pt x="450303" y="405"/>
                    <a:pt x="457584" y="-1763"/>
                    <a:pt x="467033" y="1965"/>
                  </a:cubicBezTo>
                  <a:lnTo>
                    <a:pt x="939875" y="233640"/>
                  </a:lnTo>
                  <a:cubicBezTo>
                    <a:pt x="943516" y="235547"/>
                    <a:pt x="944990" y="239838"/>
                    <a:pt x="942779" y="243262"/>
                  </a:cubicBezTo>
                  <a:cubicBezTo>
                    <a:pt x="940569" y="246730"/>
                    <a:pt x="936234" y="248073"/>
                    <a:pt x="931856" y="246470"/>
                  </a:cubicBezTo>
                  <a:cubicBezTo>
                    <a:pt x="929689" y="245559"/>
                    <a:pt x="928215" y="245473"/>
                    <a:pt x="923144" y="247640"/>
                  </a:cubicBezTo>
                  <a:lnTo>
                    <a:pt x="500495" y="454782"/>
                  </a:lnTo>
                  <a:cubicBezTo>
                    <a:pt x="495424" y="457686"/>
                    <a:pt x="491783" y="460633"/>
                    <a:pt x="488142" y="466745"/>
                  </a:cubicBezTo>
                  <a:cubicBezTo>
                    <a:pt x="485975" y="468955"/>
                    <a:pt x="483764" y="470212"/>
                    <a:pt x="480860" y="470212"/>
                  </a:cubicBezTo>
                  <a:close/>
                </a:path>
              </a:pathLst>
            </a:custGeom>
            <a:solidFill>
              <a:srgbClr val="C98F00"/>
            </a:solidFill>
            <a:ln w="4316" cap="flat">
              <a:noFill/>
              <a:prstDash val="solid"/>
              <a:miter/>
            </a:ln>
          </p:spPr>
          <p:txBody>
            <a:bodyPr rtlCol="0" anchor="ctr"/>
            <a:lstStyle/>
            <a:p>
              <a:endParaRPr lang="en-US"/>
            </a:p>
          </p:txBody>
        </p:sp>
        <p:sp>
          <p:nvSpPr>
            <p:cNvPr id="3394" name="Freeform: Shape 3393">
              <a:extLst>
                <a:ext uri="{FF2B5EF4-FFF2-40B4-BE49-F238E27FC236}">
                  <a16:creationId xmlns:a16="http://schemas.microsoft.com/office/drawing/2014/main" id="{B375F166-585F-E255-20DE-04548196FE3D}"/>
                </a:ext>
              </a:extLst>
            </p:cNvPr>
            <p:cNvSpPr/>
            <p:nvPr/>
          </p:nvSpPr>
          <p:spPr>
            <a:xfrm>
              <a:off x="5558486" y="3017557"/>
              <a:ext cx="468463" cy="379963"/>
            </a:xfrm>
            <a:custGeom>
              <a:avLst/>
              <a:gdLst>
                <a:gd name="connsiteX0" fmla="*/ 468464 w 468463"/>
                <a:gd name="connsiteY0" fmla="*/ 13796 h 379963"/>
                <a:gd name="connsiteX1" fmla="*/ 461919 w 468463"/>
                <a:gd name="connsiteY1" fmla="*/ 1313 h 379963"/>
                <a:gd name="connsiteX2" fmla="*/ 445925 w 468463"/>
                <a:gd name="connsiteY2" fmla="*/ 2613 h 379963"/>
                <a:gd name="connsiteX3" fmla="*/ 22539 w 468463"/>
                <a:gd name="connsiteY3" fmla="*/ 209885 h 379963"/>
                <a:gd name="connsiteX4" fmla="*/ 7282 w 468463"/>
                <a:gd name="connsiteY4" fmla="*/ 224362 h 379963"/>
                <a:gd name="connsiteX5" fmla="*/ 7282 w 468463"/>
                <a:gd name="connsiteY5" fmla="*/ 224362 h 379963"/>
                <a:gd name="connsiteX6" fmla="*/ 0 w 468463"/>
                <a:gd name="connsiteY6" fmla="*/ 243520 h 379963"/>
                <a:gd name="connsiteX7" fmla="*/ 0 w 468463"/>
                <a:gd name="connsiteY7" fmla="*/ 366141 h 379963"/>
                <a:gd name="connsiteX8" fmla="*/ 7282 w 468463"/>
                <a:gd name="connsiteY8" fmla="*/ 378667 h 379963"/>
                <a:gd name="connsiteX9" fmla="*/ 22539 w 468463"/>
                <a:gd name="connsiteY9" fmla="*/ 377324 h 379963"/>
                <a:gd name="connsiteX10" fmla="*/ 445925 w 468463"/>
                <a:gd name="connsiteY10" fmla="*/ 170138 h 379963"/>
                <a:gd name="connsiteX11" fmla="*/ 468464 w 468463"/>
                <a:gd name="connsiteY11" fmla="*/ 136547 h 379963"/>
                <a:gd name="connsiteX12" fmla="*/ 468464 w 468463"/>
                <a:gd name="connsiteY12" fmla="*/ 13839 h 37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463" h="379963">
                  <a:moveTo>
                    <a:pt x="468464" y="13796"/>
                  </a:moveTo>
                  <a:cubicBezTo>
                    <a:pt x="468464" y="7598"/>
                    <a:pt x="466297" y="3307"/>
                    <a:pt x="461919" y="1313"/>
                  </a:cubicBezTo>
                  <a:cubicBezTo>
                    <a:pt x="457541" y="-725"/>
                    <a:pt x="451733" y="-464"/>
                    <a:pt x="445925" y="2613"/>
                  </a:cubicBezTo>
                  <a:lnTo>
                    <a:pt x="22539" y="209885"/>
                  </a:lnTo>
                  <a:cubicBezTo>
                    <a:pt x="16731" y="212962"/>
                    <a:pt x="10879" y="218294"/>
                    <a:pt x="7282" y="224362"/>
                  </a:cubicBezTo>
                  <a:lnTo>
                    <a:pt x="7282" y="224362"/>
                  </a:lnTo>
                  <a:cubicBezTo>
                    <a:pt x="2904" y="230473"/>
                    <a:pt x="0" y="237322"/>
                    <a:pt x="0" y="243520"/>
                  </a:cubicBezTo>
                  <a:lnTo>
                    <a:pt x="0" y="366141"/>
                  </a:lnTo>
                  <a:cubicBezTo>
                    <a:pt x="0" y="372339"/>
                    <a:pt x="2904" y="376630"/>
                    <a:pt x="7282" y="378667"/>
                  </a:cubicBezTo>
                  <a:cubicBezTo>
                    <a:pt x="10923" y="380704"/>
                    <a:pt x="16731" y="380401"/>
                    <a:pt x="22539" y="377324"/>
                  </a:cubicBezTo>
                  <a:lnTo>
                    <a:pt x="445925" y="170138"/>
                  </a:lnTo>
                  <a:cubicBezTo>
                    <a:pt x="458278" y="163897"/>
                    <a:pt x="468464" y="148900"/>
                    <a:pt x="468464" y="136547"/>
                  </a:cubicBezTo>
                  <a:lnTo>
                    <a:pt x="468464" y="13839"/>
                  </a:lnTo>
                  <a:close/>
                </a:path>
              </a:pathLst>
            </a:custGeom>
            <a:solidFill>
              <a:srgbClr val="FFFFFF"/>
            </a:solidFill>
            <a:ln w="4316" cap="flat">
              <a:noFill/>
              <a:prstDash val="solid"/>
              <a:miter/>
            </a:ln>
          </p:spPr>
          <p:txBody>
            <a:bodyPr rtlCol="0" anchor="ctr"/>
            <a:lstStyle/>
            <a:p>
              <a:endParaRPr lang="en-US"/>
            </a:p>
          </p:txBody>
        </p:sp>
        <p:sp>
          <p:nvSpPr>
            <p:cNvPr id="3395" name="Freeform: Shape 3394">
              <a:extLst>
                <a:ext uri="{FF2B5EF4-FFF2-40B4-BE49-F238E27FC236}">
                  <a16:creationId xmlns:a16="http://schemas.microsoft.com/office/drawing/2014/main" id="{5CE8B389-59B4-5BA2-6137-556A5A5447BC}"/>
                </a:ext>
              </a:extLst>
            </p:cNvPr>
            <p:cNvSpPr/>
            <p:nvPr/>
          </p:nvSpPr>
          <p:spPr>
            <a:xfrm>
              <a:off x="5549730" y="3010302"/>
              <a:ext cx="485974" cy="394504"/>
            </a:xfrm>
            <a:custGeom>
              <a:avLst/>
              <a:gdLst>
                <a:gd name="connsiteX0" fmla="*/ 464866 w 485974"/>
                <a:gd name="connsiteY0" fmla="*/ 14506 h 394504"/>
                <a:gd name="connsiteX1" fmla="*/ 459058 w 485974"/>
                <a:gd name="connsiteY1" fmla="*/ 16153 h 394504"/>
                <a:gd name="connsiteX2" fmla="*/ 35672 w 485974"/>
                <a:gd name="connsiteY2" fmla="*/ 223425 h 394504"/>
                <a:gd name="connsiteX3" fmla="*/ 23319 w 485974"/>
                <a:gd name="connsiteY3" fmla="*/ 235215 h 394504"/>
                <a:gd name="connsiteX4" fmla="*/ 17511 w 485974"/>
                <a:gd name="connsiteY4" fmla="*/ 250732 h 394504"/>
                <a:gd name="connsiteX5" fmla="*/ 17511 w 485974"/>
                <a:gd name="connsiteY5" fmla="*/ 373353 h 394504"/>
                <a:gd name="connsiteX6" fmla="*/ 19678 w 485974"/>
                <a:gd name="connsiteY6" fmla="*/ 379594 h 394504"/>
                <a:gd name="connsiteX7" fmla="*/ 27697 w 485974"/>
                <a:gd name="connsiteY7" fmla="*/ 378294 h 394504"/>
                <a:gd name="connsiteX8" fmla="*/ 450346 w 485974"/>
                <a:gd name="connsiteY8" fmla="*/ 171022 h 394504"/>
                <a:gd name="connsiteX9" fmla="*/ 468550 w 485974"/>
                <a:gd name="connsiteY9" fmla="*/ 143715 h 394504"/>
                <a:gd name="connsiteX10" fmla="*/ 468550 w 485974"/>
                <a:gd name="connsiteY10" fmla="*/ 21008 h 394504"/>
                <a:gd name="connsiteX11" fmla="*/ 466383 w 485974"/>
                <a:gd name="connsiteY11" fmla="*/ 14810 h 394504"/>
                <a:gd name="connsiteX12" fmla="*/ 464910 w 485974"/>
                <a:gd name="connsiteY12" fmla="*/ 14463 h 394504"/>
                <a:gd name="connsiteX13" fmla="*/ 464910 w 485974"/>
                <a:gd name="connsiteY13" fmla="*/ 14463 h 394504"/>
                <a:gd name="connsiteX14" fmla="*/ 21845 w 485974"/>
                <a:gd name="connsiteY14" fmla="*/ 394505 h 394504"/>
                <a:gd name="connsiteX15" fmla="*/ 11660 w 485974"/>
                <a:gd name="connsiteY15" fmla="*/ 392208 h 394504"/>
                <a:gd name="connsiteX16" fmla="*/ 0 w 485974"/>
                <a:gd name="connsiteY16" fmla="*/ 373353 h 394504"/>
                <a:gd name="connsiteX17" fmla="*/ 0 w 485974"/>
                <a:gd name="connsiteY17" fmla="*/ 250732 h 394504"/>
                <a:gd name="connsiteX18" fmla="*/ 8019 w 485974"/>
                <a:gd name="connsiteY18" fmla="*/ 228020 h 394504"/>
                <a:gd name="connsiteX19" fmla="*/ 27653 w 485974"/>
                <a:gd name="connsiteY19" fmla="*/ 210855 h 394504"/>
                <a:gd name="connsiteX20" fmla="*/ 450303 w 485974"/>
                <a:gd name="connsiteY20" fmla="*/ 3584 h 394504"/>
                <a:gd name="connsiteX21" fmla="*/ 475052 w 485974"/>
                <a:gd name="connsiteY21" fmla="*/ 2283 h 394504"/>
                <a:gd name="connsiteX22" fmla="*/ 485975 w 485974"/>
                <a:gd name="connsiteY22" fmla="*/ 21051 h 394504"/>
                <a:gd name="connsiteX23" fmla="*/ 485975 w 485974"/>
                <a:gd name="connsiteY23" fmla="*/ 143759 h 394504"/>
                <a:gd name="connsiteX24" fmla="*/ 459058 w 485974"/>
                <a:gd name="connsiteY24" fmla="*/ 183592 h 394504"/>
                <a:gd name="connsiteX25" fmla="*/ 35672 w 485974"/>
                <a:gd name="connsiteY25" fmla="*/ 390864 h 394504"/>
                <a:gd name="connsiteX26" fmla="*/ 21845 w 485974"/>
                <a:gd name="connsiteY26" fmla="*/ 394505 h 39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5974" h="394504">
                  <a:moveTo>
                    <a:pt x="464866" y="14506"/>
                  </a:moveTo>
                  <a:cubicBezTo>
                    <a:pt x="463436" y="14506"/>
                    <a:pt x="461225" y="14983"/>
                    <a:pt x="459058" y="16153"/>
                  </a:cubicBezTo>
                  <a:lnTo>
                    <a:pt x="35672" y="223425"/>
                  </a:lnTo>
                  <a:cubicBezTo>
                    <a:pt x="31294" y="225723"/>
                    <a:pt x="26223" y="230014"/>
                    <a:pt x="23319" y="235215"/>
                  </a:cubicBezTo>
                  <a:cubicBezTo>
                    <a:pt x="19678" y="240416"/>
                    <a:pt x="17511" y="246094"/>
                    <a:pt x="17511" y="250732"/>
                  </a:cubicBezTo>
                  <a:lnTo>
                    <a:pt x="17511" y="373353"/>
                  </a:lnTo>
                  <a:cubicBezTo>
                    <a:pt x="17511" y="376517"/>
                    <a:pt x="18248" y="378858"/>
                    <a:pt x="19678" y="379594"/>
                  </a:cubicBezTo>
                  <a:cubicBezTo>
                    <a:pt x="21152" y="380201"/>
                    <a:pt x="23319" y="380158"/>
                    <a:pt x="27697" y="378294"/>
                  </a:cubicBezTo>
                  <a:lnTo>
                    <a:pt x="450346" y="171022"/>
                  </a:lnTo>
                  <a:cubicBezTo>
                    <a:pt x="459795" y="166124"/>
                    <a:pt x="468550" y="153424"/>
                    <a:pt x="468550" y="143715"/>
                  </a:cubicBezTo>
                  <a:lnTo>
                    <a:pt x="468550" y="21008"/>
                  </a:lnTo>
                  <a:cubicBezTo>
                    <a:pt x="468550" y="17280"/>
                    <a:pt x="467814" y="15373"/>
                    <a:pt x="466383" y="14810"/>
                  </a:cubicBezTo>
                  <a:cubicBezTo>
                    <a:pt x="465646" y="14550"/>
                    <a:pt x="465646" y="14463"/>
                    <a:pt x="464910" y="14463"/>
                  </a:cubicBezTo>
                  <a:lnTo>
                    <a:pt x="464910" y="14463"/>
                  </a:lnTo>
                  <a:close/>
                  <a:moveTo>
                    <a:pt x="21845" y="394505"/>
                  </a:moveTo>
                  <a:cubicBezTo>
                    <a:pt x="18204" y="394505"/>
                    <a:pt x="14564" y="393681"/>
                    <a:pt x="11660" y="392208"/>
                  </a:cubicBezTo>
                  <a:cubicBezTo>
                    <a:pt x="4378" y="388740"/>
                    <a:pt x="0" y="381892"/>
                    <a:pt x="0" y="373353"/>
                  </a:cubicBezTo>
                  <a:lnTo>
                    <a:pt x="0" y="250732"/>
                  </a:lnTo>
                  <a:cubicBezTo>
                    <a:pt x="0" y="243494"/>
                    <a:pt x="2904" y="235432"/>
                    <a:pt x="8019" y="228020"/>
                  </a:cubicBezTo>
                  <a:cubicBezTo>
                    <a:pt x="13133" y="220521"/>
                    <a:pt x="20415" y="214496"/>
                    <a:pt x="27653" y="210855"/>
                  </a:cubicBezTo>
                  <a:lnTo>
                    <a:pt x="450303" y="3584"/>
                  </a:lnTo>
                  <a:cubicBezTo>
                    <a:pt x="459015" y="-664"/>
                    <a:pt x="467770" y="-1184"/>
                    <a:pt x="475052" y="2283"/>
                  </a:cubicBezTo>
                  <a:cubicBezTo>
                    <a:pt x="481597" y="5664"/>
                    <a:pt x="485975" y="12513"/>
                    <a:pt x="485975" y="21051"/>
                  </a:cubicBezTo>
                  <a:lnTo>
                    <a:pt x="485975" y="143759"/>
                  </a:lnTo>
                  <a:cubicBezTo>
                    <a:pt x="485975" y="158626"/>
                    <a:pt x="474315" y="176180"/>
                    <a:pt x="459058" y="183592"/>
                  </a:cubicBezTo>
                  <a:lnTo>
                    <a:pt x="35672" y="390864"/>
                  </a:lnTo>
                  <a:cubicBezTo>
                    <a:pt x="31294" y="393291"/>
                    <a:pt x="26223" y="394505"/>
                    <a:pt x="21845" y="394505"/>
                  </a:cubicBezTo>
                  <a:close/>
                </a:path>
              </a:pathLst>
            </a:custGeom>
            <a:solidFill>
              <a:schemeClr val="accent1"/>
            </a:solidFill>
            <a:ln w="4316" cap="flat">
              <a:noFill/>
              <a:prstDash val="solid"/>
              <a:miter/>
            </a:ln>
          </p:spPr>
          <p:txBody>
            <a:bodyPr rtlCol="0" anchor="ctr"/>
            <a:lstStyle/>
            <a:p>
              <a:endParaRPr lang="en-US"/>
            </a:p>
          </p:txBody>
        </p:sp>
        <p:sp>
          <p:nvSpPr>
            <p:cNvPr id="3396" name="Freeform: Shape 3395">
              <a:extLst>
                <a:ext uri="{FF2B5EF4-FFF2-40B4-BE49-F238E27FC236}">
                  <a16:creationId xmlns:a16="http://schemas.microsoft.com/office/drawing/2014/main" id="{ADD6A919-4E95-1587-AEBF-C180FFBF06F1}"/>
                </a:ext>
              </a:extLst>
            </p:cNvPr>
            <p:cNvSpPr/>
            <p:nvPr/>
          </p:nvSpPr>
          <p:spPr>
            <a:xfrm>
              <a:off x="5960026" y="3092338"/>
              <a:ext cx="40743" cy="59988"/>
            </a:xfrm>
            <a:custGeom>
              <a:avLst/>
              <a:gdLst>
                <a:gd name="connsiteX0" fmla="*/ 0 w 40743"/>
                <a:gd name="connsiteY0" fmla="*/ 59988 h 59988"/>
                <a:gd name="connsiteX1" fmla="*/ 40743 w 40743"/>
                <a:gd name="connsiteY1" fmla="*/ 39963 h 59988"/>
                <a:gd name="connsiteX2" fmla="*/ 40743 w 40743"/>
                <a:gd name="connsiteY2" fmla="*/ 0 h 59988"/>
                <a:gd name="connsiteX3" fmla="*/ 0 w 40743"/>
                <a:gd name="connsiteY3" fmla="*/ 20025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3" y="39963"/>
                  </a:lnTo>
                  <a:lnTo>
                    <a:pt x="40743" y="0"/>
                  </a:lnTo>
                  <a:lnTo>
                    <a:pt x="0" y="20025"/>
                  </a:lnTo>
                  <a:lnTo>
                    <a:pt x="0" y="59988"/>
                  </a:lnTo>
                  <a:close/>
                </a:path>
              </a:pathLst>
            </a:custGeom>
            <a:solidFill>
              <a:srgbClr val="A6EDF8"/>
            </a:solidFill>
            <a:ln w="4316" cap="flat">
              <a:noFill/>
              <a:prstDash val="solid"/>
              <a:miter/>
            </a:ln>
          </p:spPr>
          <p:txBody>
            <a:bodyPr rtlCol="0" anchor="ctr"/>
            <a:lstStyle/>
            <a:p>
              <a:endParaRPr lang="en-US"/>
            </a:p>
          </p:txBody>
        </p:sp>
        <p:sp>
          <p:nvSpPr>
            <p:cNvPr id="3397" name="Freeform: Shape 3396">
              <a:extLst>
                <a:ext uri="{FF2B5EF4-FFF2-40B4-BE49-F238E27FC236}">
                  <a16:creationId xmlns:a16="http://schemas.microsoft.com/office/drawing/2014/main" id="{92C35416-A3D6-6680-DDEF-060D7288D252}"/>
                </a:ext>
              </a:extLst>
            </p:cNvPr>
            <p:cNvSpPr/>
            <p:nvPr/>
          </p:nvSpPr>
          <p:spPr>
            <a:xfrm>
              <a:off x="5952007" y="3085105"/>
              <a:ext cx="57474" cy="74503"/>
            </a:xfrm>
            <a:custGeom>
              <a:avLst/>
              <a:gdLst>
                <a:gd name="connsiteX0" fmla="*/ 16731 w 57474"/>
                <a:gd name="connsiteY0" fmla="*/ 31419 h 74503"/>
                <a:gd name="connsiteX1" fmla="*/ 16731 w 57474"/>
                <a:gd name="connsiteY1" fmla="*/ 54652 h 74503"/>
                <a:gd name="connsiteX2" fmla="*/ 40743 w 57474"/>
                <a:gd name="connsiteY2" fmla="*/ 43035 h 74503"/>
                <a:gd name="connsiteX3" fmla="*/ 40743 w 57474"/>
                <a:gd name="connsiteY3" fmla="*/ 19803 h 74503"/>
                <a:gd name="connsiteX4" fmla="*/ 16731 w 57474"/>
                <a:gd name="connsiteY4" fmla="*/ 31419 h 74503"/>
                <a:gd name="connsiteX5" fmla="*/ 16731 w 57474"/>
                <a:gd name="connsiteY5" fmla="*/ 31419 h 74503"/>
                <a:gd name="connsiteX6" fmla="*/ 8019 w 57474"/>
                <a:gd name="connsiteY6" fmla="*/ 74460 h 74503"/>
                <a:gd name="connsiteX7" fmla="*/ 3641 w 57474"/>
                <a:gd name="connsiteY7" fmla="*/ 73463 h 74503"/>
                <a:gd name="connsiteX8" fmla="*/ 0 w 57474"/>
                <a:gd name="connsiteY8" fmla="*/ 67178 h 74503"/>
                <a:gd name="connsiteX9" fmla="*/ 0 w 57474"/>
                <a:gd name="connsiteY9" fmla="*/ 27215 h 74503"/>
                <a:gd name="connsiteX10" fmla="*/ 3641 w 57474"/>
                <a:gd name="connsiteY10" fmla="*/ 20930 h 74503"/>
                <a:gd name="connsiteX11" fmla="*/ 44384 w 57474"/>
                <a:gd name="connsiteY11" fmla="*/ 992 h 74503"/>
                <a:gd name="connsiteX12" fmla="*/ 53097 w 57474"/>
                <a:gd name="connsiteY12" fmla="*/ 992 h 74503"/>
                <a:gd name="connsiteX13" fmla="*/ 57474 w 57474"/>
                <a:gd name="connsiteY13" fmla="*/ 7233 h 74503"/>
                <a:gd name="connsiteX14" fmla="*/ 57474 w 57474"/>
                <a:gd name="connsiteY14" fmla="*/ 47196 h 74503"/>
                <a:gd name="connsiteX15" fmla="*/ 53097 w 57474"/>
                <a:gd name="connsiteY15" fmla="*/ 53481 h 74503"/>
                <a:gd name="connsiteX16" fmla="*/ 12353 w 57474"/>
                <a:gd name="connsiteY16" fmla="*/ 73506 h 74503"/>
                <a:gd name="connsiteX17" fmla="*/ 7975 w 57474"/>
                <a:gd name="connsiteY17" fmla="*/ 74503 h 7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74" h="74503">
                  <a:moveTo>
                    <a:pt x="16731" y="31419"/>
                  </a:moveTo>
                  <a:lnTo>
                    <a:pt x="16731" y="54652"/>
                  </a:lnTo>
                  <a:lnTo>
                    <a:pt x="40743" y="43035"/>
                  </a:lnTo>
                  <a:lnTo>
                    <a:pt x="40743" y="19803"/>
                  </a:lnTo>
                  <a:lnTo>
                    <a:pt x="16731" y="31419"/>
                  </a:lnTo>
                  <a:lnTo>
                    <a:pt x="16731" y="31419"/>
                  </a:lnTo>
                  <a:close/>
                  <a:moveTo>
                    <a:pt x="8019" y="74460"/>
                  </a:moveTo>
                  <a:cubicBezTo>
                    <a:pt x="6545" y="74460"/>
                    <a:pt x="5115" y="74113"/>
                    <a:pt x="3641" y="73463"/>
                  </a:cubicBezTo>
                  <a:cubicBezTo>
                    <a:pt x="1474" y="72163"/>
                    <a:pt x="0" y="69735"/>
                    <a:pt x="0" y="67178"/>
                  </a:cubicBezTo>
                  <a:lnTo>
                    <a:pt x="0" y="27215"/>
                  </a:lnTo>
                  <a:cubicBezTo>
                    <a:pt x="0" y="24614"/>
                    <a:pt x="1474" y="22187"/>
                    <a:pt x="3641" y="20930"/>
                  </a:cubicBezTo>
                  <a:lnTo>
                    <a:pt x="44384" y="992"/>
                  </a:lnTo>
                  <a:cubicBezTo>
                    <a:pt x="47289" y="-309"/>
                    <a:pt x="50929" y="-352"/>
                    <a:pt x="53097" y="992"/>
                  </a:cubicBezTo>
                  <a:cubicBezTo>
                    <a:pt x="56001" y="2292"/>
                    <a:pt x="57474" y="4632"/>
                    <a:pt x="57474" y="7233"/>
                  </a:cubicBezTo>
                  <a:lnTo>
                    <a:pt x="57474" y="47196"/>
                  </a:lnTo>
                  <a:cubicBezTo>
                    <a:pt x="57474" y="49840"/>
                    <a:pt x="56001" y="52224"/>
                    <a:pt x="53097" y="53481"/>
                  </a:cubicBezTo>
                  <a:lnTo>
                    <a:pt x="12353" y="73506"/>
                  </a:lnTo>
                  <a:cubicBezTo>
                    <a:pt x="10879" y="74113"/>
                    <a:pt x="9449" y="74503"/>
                    <a:pt x="7975" y="74503"/>
                  </a:cubicBezTo>
                  <a:close/>
                </a:path>
              </a:pathLst>
            </a:custGeom>
            <a:solidFill>
              <a:schemeClr val="accent1"/>
            </a:solidFill>
            <a:ln w="4316" cap="flat">
              <a:noFill/>
              <a:prstDash val="solid"/>
              <a:miter/>
            </a:ln>
          </p:spPr>
          <p:txBody>
            <a:bodyPr rtlCol="0" anchor="ctr"/>
            <a:lstStyle/>
            <a:p>
              <a:endParaRPr lang="en-US"/>
            </a:p>
          </p:txBody>
        </p:sp>
        <p:sp>
          <p:nvSpPr>
            <p:cNvPr id="3398" name="Freeform: Shape 3397">
              <a:extLst>
                <a:ext uri="{FF2B5EF4-FFF2-40B4-BE49-F238E27FC236}">
                  <a16:creationId xmlns:a16="http://schemas.microsoft.com/office/drawing/2014/main" id="{59EE9138-E504-0786-9F99-81B4FAFF34E2}"/>
                </a:ext>
              </a:extLst>
            </p:cNvPr>
            <p:cNvSpPr/>
            <p:nvPr/>
          </p:nvSpPr>
          <p:spPr>
            <a:xfrm>
              <a:off x="5087031" y="3010505"/>
              <a:ext cx="478693" cy="385676"/>
            </a:xfrm>
            <a:custGeom>
              <a:avLst/>
              <a:gdLst>
                <a:gd name="connsiteX0" fmla="*/ 478693 w 478693"/>
                <a:gd name="connsiteY0" fmla="*/ 231371 h 385676"/>
                <a:gd name="connsiteX1" fmla="*/ 6545 w 478693"/>
                <a:gd name="connsiteY1" fmla="*/ 0 h 385676"/>
                <a:gd name="connsiteX2" fmla="*/ 6545 w 478693"/>
                <a:gd name="connsiteY2" fmla="*/ 87 h 385676"/>
                <a:gd name="connsiteX3" fmla="*/ 0 w 478693"/>
                <a:gd name="connsiteY3" fmla="*/ 19158 h 385676"/>
                <a:gd name="connsiteX4" fmla="*/ 0 w 478693"/>
                <a:gd name="connsiteY4" fmla="*/ 141779 h 385676"/>
                <a:gd name="connsiteX5" fmla="*/ 6545 w 478693"/>
                <a:gd name="connsiteY5" fmla="*/ 154305 h 385676"/>
                <a:gd name="connsiteX6" fmla="*/ 478693 w 478693"/>
                <a:gd name="connsiteY6" fmla="*/ 385677 h 385676"/>
                <a:gd name="connsiteX7" fmla="*/ 471411 w 478693"/>
                <a:gd name="connsiteY7" fmla="*/ 373150 h 385676"/>
                <a:gd name="connsiteX8" fmla="*/ 471411 w 478693"/>
                <a:gd name="connsiteY8" fmla="*/ 250529 h 385676"/>
                <a:gd name="connsiteX9" fmla="*/ 478693 w 478693"/>
                <a:gd name="connsiteY9" fmla="*/ 231458 h 385676"/>
                <a:gd name="connsiteX10" fmla="*/ 478693 w 478693"/>
                <a:gd name="connsiteY10" fmla="*/ 231458 h 3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693" h="385676">
                  <a:moveTo>
                    <a:pt x="478693" y="231371"/>
                  </a:moveTo>
                  <a:lnTo>
                    <a:pt x="6545" y="0"/>
                  </a:lnTo>
                  <a:lnTo>
                    <a:pt x="6545" y="87"/>
                  </a:lnTo>
                  <a:cubicBezTo>
                    <a:pt x="2167" y="6632"/>
                    <a:pt x="0" y="11616"/>
                    <a:pt x="0" y="19158"/>
                  </a:cubicBezTo>
                  <a:lnTo>
                    <a:pt x="0" y="141779"/>
                  </a:lnTo>
                  <a:cubicBezTo>
                    <a:pt x="0" y="147154"/>
                    <a:pt x="737" y="151098"/>
                    <a:pt x="6545" y="154305"/>
                  </a:cubicBezTo>
                  <a:lnTo>
                    <a:pt x="478693" y="385677"/>
                  </a:lnTo>
                  <a:cubicBezTo>
                    <a:pt x="472885" y="382469"/>
                    <a:pt x="472148" y="378525"/>
                    <a:pt x="471411" y="373150"/>
                  </a:cubicBezTo>
                  <a:lnTo>
                    <a:pt x="471411" y="250529"/>
                  </a:lnTo>
                  <a:cubicBezTo>
                    <a:pt x="472148" y="242988"/>
                    <a:pt x="474315" y="238003"/>
                    <a:pt x="478693" y="231458"/>
                  </a:cubicBezTo>
                  <a:lnTo>
                    <a:pt x="478693" y="231458"/>
                  </a:lnTo>
                  <a:close/>
                </a:path>
              </a:pathLst>
            </a:custGeom>
            <a:solidFill>
              <a:srgbClr val="00C7FF"/>
            </a:solidFill>
            <a:ln w="4316" cap="flat">
              <a:noFill/>
              <a:prstDash val="solid"/>
              <a:miter/>
            </a:ln>
          </p:spPr>
          <p:txBody>
            <a:bodyPr rtlCol="0" anchor="ctr"/>
            <a:lstStyle/>
            <a:p>
              <a:endParaRPr lang="en-US"/>
            </a:p>
          </p:txBody>
        </p:sp>
        <p:sp>
          <p:nvSpPr>
            <p:cNvPr id="3399" name="Freeform: Shape 3398">
              <a:extLst>
                <a:ext uri="{FF2B5EF4-FFF2-40B4-BE49-F238E27FC236}">
                  <a16:creationId xmlns:a16="http://schemas.microsoft.com/office/drawing/2014/main" id="{A0652317-AD4F-216F-7D58-CC25936008E2}"/>
                </a:ext>
              </a:extLst>
            </p:cNvPr>
            <p:cNvSpPr/>
            <p:nvPr/>
          </p:nvSpPr>
          <p:spPr>
            <a:xfrm>
              <a:off x="5078276" y="3003243"/>
              <a:ext cx="495707" cy="400176"/>
            </a:xfrm>
            <a:custGeom>
              <a:avLst/>
              <a:gdLst>
                <a:gd name="connsiteX0" fmla="*/ 18941 w 495707"/>
                <a:gd name="connsiteY0" fmla="*/ 17534 h 400176"/>
                <a:gd name="connsiteX1" fmla="*/ 16774 w 495707"/>
                <a:gd name="connsiteY1" fmla="*/ 26766 h 400176"/>
                <a:gd name="connsiteX2" fmla="*/ 16774 w 495707"/>
                <a:gd name="connsiteY2" fmla="*/ 149083 h 400176"/>
                <a:gd name="connsiteX3" fmla="*/ 20415 w 495707"/>
                <a:gd name="connsiteY3" fmla="*/ 155628 h 400176"/>
                <a:gd name="connsiteX4" fmla="*/ 471455 w 495707"/>
                <a:gd name="connsiteY4" fmla="*/ 377117 h 400176"/>
                <a:gd name="connsiteX5" fmla="*/ 471455 w 495707"/>
                <a:gd name="connsiteY5" fmla="*/ 257834 h 400176"/>
                <a:gd name="connsiteX6" fmla="*/ 475832 w 495707"/>
                <a:gd name="connsiteY6" fmla="*/ 241580 h 400176"/>
                <a:gd name="connsiteX7" fmla="*/ 18985 w 495707"/>
                <a:gd name="connsiteY7" fmla="*/ 17577 h 400176"/>
                <a:gd name="connsiteX8" fmla="*/ 18985 w 495707"/>
                <a:gd name="connsiteY8" fmla="*/ 17577 h 400176"/>
                <a:gd name="connsiteX9" fmla="*/ 487449 w 495707"/>
                <a:gd name="connsiteY9" fmla="*/ 400176 h 400176"/>
                <a:gd name="connsiteX10" fmla="*/ 483071 w 495707"/>
                <a:gd name="connsiteY10" fmla="*/ 399266 h 400176"/>
                <a:gd name="connsiteX11" fmla="*/ 10923 w 495707"/>
                <a:gd name="connsiteY11" fmla="*/ 167895 h 400176"/>
                <a:gd name="connsiteX12" fmla="*/ 0 w 495707"/>
                <a:gd name="connsiteY12" fmla="*/ 149343 h 400176"/>
                <a:gd name="connsiteX13" fmla="*/ 0 w 495707"/>
                <a:gd name="connsiteY13" fmla="*/ 26419 h 400176"/>
                <a:gd name="connsiteX14" fmla="*/ 7282 w 495707"/>
                <a:gd name="connsiteY14" fmla="*/ 3794 h 400176"/>
                <a:gd name="connsiteX15" fmla="*/ 13090 w 495707"/>
                <a:gd name="connsiteY15" fmla="*/ 283 h 400176"/>
                <a:gd name="connsiteX16" fmla="*/ 19635 w 495707"/>
                <a:gd name="connsiteY16" fmla="*/ 976 h 400176"/>
                <a:gd name="connsiteX17" fmla="*/ 491046 w 495707"/>
                <a:gd name="connsiteY17" fmla="*/ 232347 h 400176"/>
                <a:gd name="connsiteX18" fmla="*/ 494687 w 495707"/>
                <a:gd name="connsiteY18" fmla="*/ 242100 h 400176"/>
                <a:gd name="connsiteX19" fmla="*/ 488879 w 495707"/>
                <a:gd name="connsiteY19" fmla="*/ 258094 h 400176"/>
                <a:gd name="connsiteX20" fmla="*/ 488879 w 495707"/>
                <a:gd name="connsiteY20" fmla="*/ 380411 h 400176"/>
                <a:gd name="connsiteX21" fmla="*/ 491783 w 495707"/>
                <a:gd name="connsiteY21" fmla="*/ 386956 h 400176"/>
                <a:gd name="connsiteX22" fmla="*/ 494687 w 495707"/>
                <a:gd name="connsiteY22" fmla="*/ 396839 h 400176"/>
                <a:gd name="connsiteX23" fmla="*/ 487405 w 495707"/>
                <a:gd name="connsiteY23" fmla="*/ 400176 h 40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5707" h="400176">
                  <a:moveTo>
                    <a:pt x="18941" y="17534"/>
                  </a:moveTo>
                  <a:cubicBezTo>
                    <a:pt x="17468" y="20524"/>
                    <a:pt x="17468" y="23298"/>
                    <a:pt x="16774" y="26766"/>
                  </a:cubicBezTo>
                  <a:lnTo>
                    <a:pt x="16774" y="149083"/>
                  </a:lnTo>
                  <a:cubicBezTo>
                    <a:pt x="17511" y="153548"/>
                    <a:pt x="18248" y="154458"/>
                    <a:pt x="20415" y="155628"/>
                  </a:cubicBezTo>
                  <a:lnTo>
                    <a:pt x="471455" y="377117"/>
                  </a:lnTo>
                  <a:lnTo>
                    <a:pt x="471455" y="257834"/>
                  </a:lnTo>
                  <a:cubicBezTo>
                    <a:pt x="472191" y="251289"/>
                    <a:pt x="473622" y="246304"/>
                    <a:pt x="475832" y="241580"/>
                  </a:cubicBezTo>
                  <a:lnTo>
                    <a:pt x="18985" y="17577"/>
                  </a:lnTo>
                  <a:lnTo>
                    <a:pt x="18985" y="17577"/>
                  </a:lnTo>
                  <a:close/>
                  <a:moveTo>
                    <a:pt x="487449" y="400176"/>
                  </a:moveTo>
                  <a:cubicBezTo>
                    <a:pt x="485975" y="400176"/>
                    <a:pt x="484545" y="399916"/>
                    <a:pt x="483071" y="399266"/>
                  </a:cubicBezTo>
                  <a:lnTo>
                    <a:pt x="10923" y="167895"/>
                  </a:lnTo>
                  <a:cubicBezTo>
                    <a:pt x="1474" y="162520"/>
                    <a:pt x="0" y="155845"/>
                    <a:pt x="0" y="149343"/>
                  </a:cubicBezTo>
                  <a:lnTo>
                    <a:pt x="0" y="26419"/>
                  </a:lnTo>
                  <a:cubicBezTo>
                    <a:pt x="0" y="16883"/>
                    <a:pt x="2904" y="10772"/>
                    <a:pt x="7282" y="3794"/>
                  </a:cubicBezTo>
                  <a:cubicBezTo>
                    <a:pt x="8755" y="2146"/>
                    <a:pt x="10186" y="803"/>
                    <a:pt x="13090" y="283"/>
                  </a:cubicBezTo>
                  <a:cubicBezTo>
                    <a:pt x="15257" y="-281"/>
                    <a:pt x="17468" y="23"/>
                    <a:pt x="19635" y="976"/>
                  </a:cubicBezTo>
                  <a:lnTo>
                    <a:pt x="491046" y="232347"/>
                  </a:lnTo>
                  <a:cubicBezTo>
                    <a:pt x="495424" y="234298"/>
                    <a:pt x="496854" y="238632"/>
                    <a:pt x="494687" y="242100"/>
                  </a:cubicBezTo>
                  <a:cubicBezTo>
                    <a:pt x="490309" y="248385"/>
                    <a:pt x="489616" y="252286"/>
                    <a:pt x="488879" y="258094"/>
                  </a:cubicBezTo>
                  <a:lnTo>
                    <a:pt x="488879" y="380411"/>
                  </a:lnTo>
                  <a:cubicBezTo>
                    <a:pt x="488879" y="384919"/>
                    <a:pt x="490353" y="385786"/>
                    <a:pt x="491783" y="386956"/>
                  </a:cubicBezTo>
                  <a:cubicBezTo>
                    <a:pt x="495424" y="389167"/>
                    <a:pt x="496854" y="393544"/>
                    <a:pt x="494687" y="396839"/>
                  </a:cubicBezTo>
                  <a:cubicBezTo>
                    <a:pt x="492520" y="399006"/>
                    <a:pt x="489616" y="400176"/>
                    <a:pt x="487405" y="400176"/>
                  </a:cubicBezTo>
                  <a:close/>
                </a:path>
              </a:pathLst>
            </a:custGeom>
            <a:solidFill>
              <a:schemeClr val="accent1"/>
            </a:solidFill>
            <a:ln w="4316" cap="flat">
              <a:noFill/>
              <a:prstDash val="solid"/>
              <a:miter/>
            </a:ln>
          </p:spPr>
          <p:txBody>
            <a:bodyPr rtlCol="0" anchor="ctr"/>
            <a:lstStyle/>
            <a:p>
              <a:endParaRPr lang="en-US"/>
            </a:p>
          </p:txBody>
        </p:sp>
        <p:sp>
          <p:nvSpPr>
            <p:cNvPr id="3400" name="Freeform: Shape 3399">
              <a:extLst>
                <a:ext uri="{FF2B5EF4-FFF2-40B4-BE49-F238E27FC236}">
                  <a16:creationId xmlns:a16="http://schemas.microsoft.com/office/drawing/2014/main" id="{7F4549F5-4F4E-72AA-86C7-738FFECD66CE}"/>
                </a:ext>
              </a:extLst>
            </p:cNvPr>
            <p:cNvSpPr/>
            <p:nvPr/>
          </p:nvSpPr>
          <p:spPr>
            <a:xfrm>
              <a:off x="5892366" y="3125497"/>
              <a:ext cx="40743" cy="59988"/>
            </a:xfrm>
            <a:custGeom>
              <a:avLst/>
              <a:gdLst>
                <a:gd name="connsiteX0" fmla="*/ 0 w 40743"/>
                <a:gd name="connsiteY0" fmla="*/ 59988 h 59988"/>
                <a:gd name="connsiteX1" fmla="*/ 40743 w 40743"/>
                <a:gd name="connsiteY1" fmla="*/ 40050 h 59988"/>
                <a:gd name="connsiteX2" fmla="*/ 40743 w 40743"/>
                <a:gd name="connsiteY2" fmla="*/ 0 h 59988"/>
                <a:gd name="connsiteX3" fmla="*/ 0 w 40743"/>
                <a:gd name="connsiteY3" fmla="*/ 20025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3" y="40050"/>
                  </a:lnTo>
                  <a:lnTo>
                    <a:pt x="40743" y="0"/>
                  </a:lnTo>
                  <a:lnTo>
                    <a:pt x="0" y="20025"/>
                  </a:lnTo>
                  <a:lnTo>
                    <a:pt x="0" y="59988"/>
                  </a:lnTo>
                  <a:close/>
                </a:path>
              </a:pathLst>
            </a:custGeom>
            <a:solidFill>
              <a:srgbClr val="A6EDF8"/>
            </a:solidFill>
            <a:ln w="4316" cap="flat">
              <a:noFill/>
              <a:prstDash val="solid"/>
              <a:miter/>
            </a:ln>
          </p:spPr>
          <p:txBody>
            <a:bodyPr rtlCol="0" anchor="ctr"/>
            <a:lstStyle/>
            <a:p>
              <a:endParaRPr lang="en-US"/>
            </a:p>
          </p:txBody>
        </p:sp>
        <p:sp>
          <p:nvSpPr>
            <p:cNvPr id="3401" name="Freeform: Shape 3400">
              <a:extLst>
                <a:ext uri="{FF2B5EF4-FFF2-40B4-BE49-F238E27FC236}">
                  <a16:creationId xmlns:a16="http://schemas.microsoft.com/office/drawing/2014/main" id="{F391AB49-91D5-30EA-9AA9-EE7527998ADD}"/>
                </a:ext>
              </a:extLst>
            </p:cNvPr>
            <p:cNvSpPr/>
            <p:nvPr/>
          </p:nvSpPr>
          <p:spPr>
            <a:xfrm>
              <a:off x="5883610" y="3118323"/>
              <a:ext cx="58254" cy="74486"/>
            </a:xfrm>
            <a:custGeom>
              <a:avLst/>
              <a:gdLst>
                <a:gd name="connsiteX0" fmla="*/ 17468 w 58254"/>
                <a:gd name="connsiteY0" fmla="*/ 31403 h 74486"/>
                <a:gd name="connsiteX1" fmla="*/ 17468 w 58254"/>
                <a:gd name="connsiteY1" fmla="*/ 54635 h 74486"/>
                <a:gd name="connsiteX2" fmla="*/ 41480 w 58254"/>
                <a:gd name="connsiteY2" fmla="*/ 43019 h 74486"/>
                <a:gd name="connsiteX3" fmla="*/ 41480 w 58254"/>
                <a:gd name="connsiteY3" fmla="*/ 19787 h 74486"/>
                <a:gd name="connsiteX4" fmla="*/ 17468 w 58254"/>
                <a:gd name="connsiteY4" fmla="*/ 31403 h 74486"/>
                <a:gd name="connsiteX5" fmla="*/ 17468 w 58254"/>
                <a:gd name="connsiteY5" fmla="*/ 31403 h 74486"/>
                <a:gd name="connsiteX6" fmla="*/ 8755 w 58254"/>
                <a:gd name="connsiteY6" fmla="*/ 74444 h 74486"/>
                <a:gd name="connsiteX7" fmla="*/ 4378 w 58254"/>
                <a:gd name="connsiteY7" fmla="*/ 73447 h 74486"/>
                <a:gd name="connsiteX8" fmla="*/ 0 w 58254"/>
                <a:gd name="connsiteY8" fmla="*/ 67162 h 74486"/>
                <a:gd name="connsiteX9" fmla="*/ 0 w 58254"/>
                <a:gd name="connsiteY9" fmla="*/ 27198 h 74486"/>
                <a:gd name="connsiteX10" fmla="*/ 4378 w 58254"/>
                <a:gd name="connsiteY10" fmla="*/ 20914 h 74486"/>
                <a:gd name="connsiteX11" fmla="*/ 45858 w 58254"/>
                <a:gd name="connsiteY11" fmla="*/ 975 h 74486"/>
                <a:gd name="connsiteX12" fmla="*/ 53877 w 58254"/>
                <a:gd name="connsiteY12" fmla="*/ 975 h 74486"/>
                <a:gd name="connsiteX13" fmla="*/ 58255 w 58254"/>
                <a:gd name="connsiteY13" fmla="*/ 7217 h 74486"/>
                <a:gd name="connsiteX14" fmla="*/ 58255 w 58254"/>
                <a:gd name="connsiteY14" fmla="*/ 47267 h 74486"/>
                <a:gd name="connsiteX15" fmla="*/ 53877 w 58254"/>
                <a:gd name="connsiteY15" fmla="*/ 53552 h 74486"/>
                <a:gd name="connsiteX16" fmla="*/ 13133 w 58254"/>
                <a:gd name="connsiteY16" fmla="*/ 73490 h 74486"/>
                <a:gd name="connsiteX17" fmla="*/ 8755 w 58254"/>
                <a:gd name="connsiteY17" fmla="*/ 74487 h 7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254" h="74486">
                  <a:moveTo>
                    <a:pt x="17468" y="31403"/>
                  </a:moveTo>
                  <a:lnTo>
                    <a:pt x="17468" y="54635"/>
                  </a:lnTo>
                  <a:lnTo>
                    <a:pt x="41480" y="43019"/>
                  </a:lnTo>
                  <a:lnTo>
                    <a:pt x="41480" y="19787"/>
                  </a:lnTo>
                  <a:lnTo>
                    <a:pt x="17468" y="31403"/>
                  </a:lnTo>
                  <a:lnTo>
                    <a:pt x="17468" y="31403"/>
                  </a:lnTo>
                  <a:close/>
                  <a:moveTo>
                    <a:pt x="8755" y="74444"/>
                  </a:moveTo>
                  <a:cubicBezTo>
                    <a:pt x="7282" y="74444"/>
                    <a:pt x="5851" y="74140"/>
                    <a:pt x="4378" y="73447"/>
                  </a:cubicBezTo>
                  <a:cubicBezTo>
                    <a:pt x="2210" y="72146"/>
                    <a:pt x="0" y="69806"/>
                    <a:pt x="0" y="67162"/>
                  </a:cubicBezTo>
                  <a:lnTo>
                    <a:pt x="0" y="27198"/>
                  </a:lnTo>
                  <a:cubicBezTo>
                    <a:pt x="0" y="24598"/>
                    <a:pt x="2167" y="22214"/>
                    <a:pt x="4378" y="20914"/>
                  </a:cubicBezTo>
                  <a:lnTo>
                    <a:pt x="45858" y="975"/>
                  </a:lnTo>
                  <a:cubicBezTo>
                    <a:pt x="48025" y="-325"/>
                    <a:pt x="50929" y="-325"/>
                    <a:pt x="53877" y="975"/>
                  </a:cubicBezTo>
                  <a:cubicBezTo>
                    <a:pt x="56781" y="2276"/>
                    <a:pt x="58255" y="4616"/>
                    <a:pt x="58255" y="7217"/>
                  </a:cubicBezTo>
                  <a:lnTo>
                    <a:pt x="58255" y="47267"/>
                  </a:lnTo>
                  <a:cubicBezTo>
                    <a:pt x="58255" y="49868"/>
                    <a:pt x="56781" y="52251"/>
                    <a:pt x="53877" y="53552"/>
                  </a:cubicBezTo>
                  <a:lnTo>
                    <a:pt x="13133" y="73490"/>
                  </a:lnTo>
                  <a:cubicBezTo>
                    <a:pt x="11660" y="74184"/>
                    <a:pt x="10229" y="74487"/>
                    <a:pt x="8755" y="74487"/>
                  </a:cubicBezTo>
                  <a:close/>
                </a:path>
              </a:pathLst>
            </a:custGeom>
            <a:solidFill>
              <a:schemeClr val="accent1"/>
            </a:solidFill>
            <a:ln w="4316" cap="flat">
              <a:noFill/>
              <a:prstDash val="solid"/>
              <a:miter/>
            </a:ln>
          </p:spPr>
          <p:txBody>
            <a:bodyPr rtlCol="0" anchor="ctr"/>
            <a:lstStyle/>
            <a:p>
              <a:endParaRPr lang="en-US"/>
            </a:p>
          </p:txBody>
        </p:sp>
        <p:sp>
          <p:nvSpPr>
            <p:cNvPr id="3402" name="Freeform: Shape 3401">
              <a:extLst>
                <a:ext uri="{FF2B5EF4-FFF2-40B4-BE49-F238E27FC236}">
                  <a16:creationId xmlns:a16="http://schemas.microsoft.com/office/drawing/2014/main" id="{631038F4-C913-52D9-B540-28207B031227}"/>
                </a:ext>
              </a:extLst>
            </p:cNvPr>
            <p:cNvSpPr/>
            <p:nvPr/>
          </p:nvSpPr>
          <p:spPr>
            <a:xfrm>
              <a:off x="5591620" y="3170083"/>
              <a:ext cx="271208" cy="139322"/>
            </a:xfrm>
            <a:custGeom>
              <a:avLst/>
              <a:gdLst>
                <a:gd name="connsiteX0" fmla="*/ 8303 w 271208"/>
                <a:gd name="connsiteY0" fmla="*/ 139280 h 139322"/>
                <a:gd name="connsiteX1" fmla="*/ 1021 w 271208"/>
                <a:gd name="connsiteY1" fmla="*/ 135639 h 139322"/>
                <a:gd name="connsiteX2" fmla="*/ 3925 w 271208"/>
                <a:gd name="connsiteY2" fmla="*/ 125756 h 139322"/>
                <a:gd name="connsiteX3" fmla="*/ 258529 w 271208"/>
                <a:gd name="connsiteY3" fmla="*/ 968 h 139322"/>
                <a:gd name="connsiteX4" fmla="*/ 270188 w 271208"/>
                <a:gd name="connsiteY4" fmla="*/ 3699 h 139322"/>
                <a:gd name="connsiteX5" fmla="*/ 267284 w 271208"/>
                <a:gd name="connsiteY5" fmla="*/ 13581 h 139322"/>
                <a:gd name="connsiteX6" fmla="*/ 12680 w 271208"/>
                <a:gd name="connsiteY6" fmla="*/ 138326 h 139322"/>
                <a:gd name="connsiteX7" fmla="*/ 8303 w 271208"/>
                <a:gd name="connsiteY7" fmla="*/ 139323 h 13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208" h="139322">
                  <a:moveTo>
                    <a:pt x="8303" y="139280"/>
                  </a:moveTo>
                  <a:cubicBezTo>
                    <a:pt x="5399" y="139280"/>
                    <a:pt x="2495" y="137979"/>
                    <a:pt x="1021" y="135639"/>
                  </a:cubicBezTo>
                  <a:cubicBezTo>
                    <a:pt x="-1146" y="132171"/>
                    <a:pt x="284" y="127707"/>
                    <a:pt x="3925" y="125756"/>
                  </a:cubicBezTo>
                  <a:lnTo>
                    <a:pt x="258529" y="968"/>
                  </a:lnTo>
                  <a:cubicBezTo>
                    <a:pt x="262169" y="-1026"/>
                    <a:pt x="267978" y="145"/>
                    <a:pt x="270188" y="3699"/>
                  </a:cubicBezTo>
                  <a:cubicBezTo>
                    <a:pt x="272355" y="7166"/>
                    <a:pt x="270925" y="11631"/>
                    <a:pt x="267284" y="13581"/>
                  </a:cubicBezTo>
                  <a:lnTo>
                    <a:pt x="12680" y="138326"/>
                  </a:lnTo>
                  <a:cubicBezTo>
                    <a:pt x="11207" y="139019"/>
                    <a:pt x="9776" y="139323"/>
                    <a:pt x="8303" y="139323"/>
                  </a:cubicBezTo>
                  <a:close/>
                </a:path>
              </a:pathLst>
            </a:custGeom>
            <a:solidFill>
              <a:schemeClr val="accent1"/>
            </a:solidFill>
            <a:ln w="4316" cap="flat">
              <a:noFill/>
              <a:prstDash val="solid"/>
              <a:miter/>
            </a:ln>
          </p:spPr>
          <p:txBody>
            <a:bodyPr rtlCol="0" anchor="ctr"/>
            <a:lstStyle/>
            <a:p>
              <a:endParaRPr lang="en-US"/>
            </a:p>
          </p:txBody>
        </p:sp>
        <p:sp>
          <p:nvSpPr>
            <p:cNvPr id="3403" name="Freeform: Shape 3402">
              <a:extLst>
                <a:ext uri="{FF2B5EF4-FFF2-40B4-BE49-F238E27FC236}">
                  <a16:creationId xmlns:a16="http://schemas.microsoft.com/office/drawing/2014/main" id="{00310567-8EDD-48D7-58C9-76EF4E95E429}"/>
                </a:ext>
              </a:extLst>
            </p:cNvPr>
            <p:cNvSpPr/>
            <p:nvPr/>
          </p:nvSpPr>
          <p:spPr>
            <a:xfrm>
              <a:off x="5093619" y="2595529"/>
              <a:ext cx="926785" cy="455718"/>
            </a:xfrm>
            <a:custGeom>
              <a:avLst/>
              <a:gdLst>
                <a:gd name="connsiteX0" fmla="*/ 926785 w 926785"/>
                <a:gd name="connsiteY0" fmla="*/ 232670 h 455718"/>
                <a:gd name="connsiteX1" fmla="*/ 454637 w 926785"/>
                <a:gd name="connsiteY1" fmla="*/ 1255 h 455718"/>
                <a:gd name="connsiteX2" fmla="*/ 438643 w 926785"/>
                <a:gd name="connsiteY2" fmla="*/ 2599 h 455718"/>
                <a:gd name="connsiteX3" fmla="*/ 15994 w 926785"/>
                <a:gd name="connsiteY3" fmla="*/ 209870 h 455718"/>
                <a:gd name="connsiteX4" fmla="*/ 0 w 926785"/>
                <a:gd name="connsiteY4" fmla="*/ 224347 h 455718"/>
                <a:gd name="connsiteX5" fmla="*/ 472148 w 926785"/>
                <a:gd name="connsiteY5" fmla="*/ 455719 h 455718"/>
                <a:gd name="connsiteX6" fmla="*/ 487405 w 926785"/>
                <a:gd name="connsiteY6" fmla="*/ 441242 h 455718"/>
                <a:gd name="connsiteX7" fmla="*/ 910791 w 926785"/>
                <a:gd name="connsiteY7" fmla="*/ 233970 h 455718"/>
                <a:gd name="connsiteX8" fmla="*/ 926785 w 926785"/>
                <a:gd name="connsiteY8" fmla="*/ 232670 h 4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785" h="455718">
                  <a:moveTo>
                    <a:pt x="926785" y="232670"/>
                  </a:moveTo>
                  <a:lnTo>
                    <a:pt x="454637" y="1255"/>
                  </a:lnTo>
                  <a:cubicBezTo>
                    <a:pt x="448829" y="-1086"/>
                    <a:pt x="444451" y="128"/>
                    <a:pt x="438643" y="2599"/>
                  </a:cubicBezTo>
                  <a:lnTo>
                    <a:pt x="15994" y="209870"/>
                  </a:lnTo>
                  <a:cubicBezTo>
                    <a:pt x="8712" y="213901"/>
                    <a:pt x="4334" y="218019"/>
                    <a:pt x="0" y="224347"/>
                  </a:cubicBezTo>
                  <a:lnTo>
                    <a:pt x="472148" y="455719"/>
                  </a:lnTo>
                  <a:cubicBezTo>
                    <a:pt x="476526" y="449347"/>
                    <a:pt x="480860" y="445273"/>
                    <a:pt x="487405" y="441242"/>
                  </a:cubicBezTo>
                  <a:lnTo>
                    <a:pt x="910791" y="233970"/>
                  </a:lnTo>
                  <a:cubicBezTo>
                    <a:pt x="915862" y="231499"/>
                    <a:pt x="920977" y="230242"/>
                    <a:pt x="926785" y="232670"/>
                  </a:cubicBezTo>
                  <a:close/>
                </a:path>
              </a:pathLst>
            </a:custGeom>
            <a:solidFill>
              <a:srgbClr val="FEC91B"/>
            </a:solidFill>
            <a:ln w="4316" cap="flat">
              <a:noFill/>
              <a:prstDash val="solid"/>
              <a:miter/>
            </a:ln>
          </p:spPr>
          <p:txBody>
            <a:bodyPr rtlCol="0" anchor="ctr"/>
            <a:lstStyle/>
            <a:p>
              <a:endParaRPr lang="en-US"/>
            </a:p>
          </p:txBody>
        </p:sp>
        <p:sp>
          <p:nvSpPr>
            <p:cNvPr id="3404" name="Freeform: Shape 3403">
              <a:extLst>
                <a:ext uri="{FF2B5EF4-FFF2-40B4-BE49-F238E27FC236}">
                  <a16:creationId xmlns:a16="http://schemas.microsoft.com/office/drawing/2014/main" id="{3A6BECC3-C299-DB4E-8DAB-FC9B1D2B3DA1}"/>
                </a:ext>
              </a:extLst>
            </p:cNvPr>
            <p:cNvSpPr/>
            <p:nvPr/>
          </p:nvSpPr>
          <p:spPr>
            <a:xfrm>
              <a:off x="5084820" y="2588318"/>
              <a:ext cx="943819" cy="470212"/>
            </a:xfrm>
            <a:custGeom>
              <a:avLst/>
              <a:gdLst>
                <a:gd name="connsiteX0" fmla="*/ 21152 w 943819"/>
                <a:gd name="connsiteY0" fmla="*/ 229219 h 470212"/>
                <a:gd name="connsiteX1" fmla="*/ 478000 w 943819"/>
                <a:gd name="connsiteY1" fmla="*/ 453265 h 470212"/>
                <a:gd name="connsiteX2" fmla="*/ 491826 w 943819"/>
                <a:gd name="connsiteY2" fmla="*/ 442342 h 470212"/>
                <a:gd name="connsiteX3" fmla="*/ 911571 w 943819"/>
                <a:gd name="connsiteY3" fmla="*/ 236630 h 470212"/>
                <a:gd name="connsiteX4" fmla="*/ 459102 w 943819"/>
                <a:gd name="connsiteY4" fmla="*/ 14795 h 470212"/>
                <a:gd name="connsiteX5" fmla="*/ 451083 w 943819"/>
                <a:gd name="connsiteY5" fmla="*/ 16355 h 470212"/>
                <a:gd name="connsiteX6" fmla="*/ 29127 w 943819"/>
                <a:gd name="connsiteY6" fmla="*/ 223367 h 470212"/>
                <a:gd name="connsiteX7" fmla="*/ 21109 w 943819"/>
                <a:gd name="connsiteY7" fmla="*/ 229219 h 470212"/>
                <a:gd name="connsiteX8" fmla="*/ 21109 w 943819"/>
                <a:gd name="connsiteY8" fmla="*/ 229219 h 470212"/>
                <a:gd name="connsiteX9" fmla="*/ 480904 w 943819"/>
                <a:gd name="connsiteY9" fmla="*/ 470212 h 470212"/>
                <a:gd name="connsiteX10" fmla="*/ 476526 w 943819"/>
                <a:gd name="connsiteY10" fmla="*/ 469215 h 470212"/>
                <a:gd name="connsiteX11" fmla="*/ 4378 w 943819"/>
                <a:gd name="connsiteY11" fmla="*/ 237887 h 470212"/>
                <a:gd name="connsiteX12" fmla="*/ 0 w 943819"/>
                <a:gd name="connsiteY12" fmla="*/ 233380 h 470212"/>
                <a:gd name="connsiteX13" fmla="*/ 1474 w 943819"/>
                <a:gd name="connsiteY13" fmla="*/ 227745 h 470212"/>
                <a:gd name="connsiteX14" fmla="*/ 20372 w 943819"/>
                <a:gd name="connsiteY14" fmla="*/ 211014 h 470212"/>
                <a:gd name="connsiteX15" fmla="*/ 443021 w 943819"/>
                <a:gd name="connsiteY15" fmla="*/ 3569 h 470212"/>
                <a:gd name="connsiteX16" fmla="*/ 467033 w 943819"/>
                <a:gd name="connsiteY16" fmla="*/ 1965 h 470212"/>
                <a:gd name="connsiteX17" fmla="*/ 939875 w 943819"/>
                <a:gd name="connsiteY17" fmla="*/ 233640 h 470212"/>
                <a:gd name="connsiteX18" fmla="*/ 942779 w 943819"/>
                <a:gd name="connsiteY18" fmla="*/ 243262 h 470212"/>
                <a:gd name="connsiteX19" fmla="*/ 931856 w 943819"/>
                <a:gd name="connsiteY19" fmla="*/ 246470 h 470212"/>
                <a:gd name="connsiteX20" fmla="*/ 923144 w 943819"/>
                <a:gd name="connsiteY20" fmla="*/ 247640 h 470212"/>
                <a:gd name="connsiteX21" fmla="*/ 500495 w 943819"/>
                <a:gd name="connsiteY21" fmla="*/ 454782 h 470212"/>
                <a:gd name="connsiteX22" fmla="*/ 488142 w 943819"/>
                <a:gd name="connsiteY22" fmla="*/ 466745 h 470212"/>
                <a:gd name="connsiteX23" fmla="*/ 480860 w 943819"/>
                <a:gd name="connsiteY23" fmla="*/ 470212 h 47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3819" h="470212">
                  <a:moveTo>
                    <a:pt x="21152" y="229219"/>
                  </a:moveTo>
                  <a:lnTo>
                    <a:pt x="478000" y="453265"/>
                  </a:lnTo>
                  <a:cubicBezTo>
                    <a:pt x="481640" y="449190"/>
                    <a:pt x="486018" y="445723"/>
                    <a:pt x="491826" y="442342"/>
                  </a:cubicBezTo>
                  <a:lnTo>
                    <a:pt x="911571" y="236630"/>
                  </a:lnTo>
                  <a:lnTo>
                    <a:pt x="459102" y="14795"/>
                  </a:lnTo>
                  <a:cubicBezTo>
                    <a:pt x="457628" y="14231"/>
                    <a:pt x="456197" y="14101"/>
                    <a:pt x="451083" y="16355"/>
                  </a:cubicBezTo>
                  <a:lnTo>
                    <a:pt x="29127" y="223367"/>
                  </a:lnTo>
                  <a:cubicBezTo>
                    <a:pt x="26223" y="225144"/>
                    <a:pt x="23319" y="226878"/>
                    <a:pt x="21109" y="229219"/>
                  </a:cubicBezTo>
                  <a:lnTo>
                    <a:pt x="21109" y="229219"/>
                  </a:lnTo>
                  <a:close/>
                  <a:moveTo>
                    <a:pt x="480904" y="470212"/>
                  </a:moveTo>
                  <a:cubicBezTo>
                    <a:pt x="479430" y="470212"/>
                    <a:pt x="478000" y="469866"/>
                    <a:pt x="476526" y="469215"/>
                  </a:cubicBezTo>
                  <a:lnTo>
                    <a:pt x="4378" y="237887"/>
                  </a:lnTo>
                  <a:cubicBezTo>
                    <a:pt x="2211" y="236890"/>
                    <a:pt x="737" y="235287"/>
                    <a:pt x="0" y="233380"/>
                  </a:cubicBezTo>
                  <a:cubicBezTo>
                    <a:pt x="0" y="231472"/>
                    <a:pt x="0" y="229479"/>
                    <a:pt x="1474" y="227745"/>
                  </a:cubicBezTo>
                  <a:cubicBezTo>
                    <a:pt x="5851" y="221027"/>
                    <a:pt x="10923" y="215869"/>
                    <a:pt x="20372" y="211014"/>
                  </a:cubicBezTo>
                  <a:lnTo>
                    <a:pt x="443021" y="3569"/>
                  </a:lnTo>
                  <a:cubicBezTo>
                    <a:pt x="450303" y="405"/>
                    <a:pt x="457584" y="-1763"/>
                    <a:pt x="467033" y="1965"/>
                  </a:cubicBezTo>
                  <a:lnTo>
                    <a:pt x="939875" y="233640"/>
                  </a:lnTo>
                  <a:cubicBezTo>
                    <a:pt x="943516" y="235547"/>
                    <a:pt x="944990" y="239838"/>
                    <a:pt x="942779" y="243262"/>
                  </a:cubicBezTo>
                  <a:cubicBezTo>
                    <a:pt x="940569" y="246730"/>
                    <a:pt x="936234" y="248073"/>
                    <a:pt x="931856" y="246470"/>
                  </a:cubicBezTo>
                  <a:cubicBezTo>
                    <a:pt x="929689" y="245559"/>
                    <a:pt x="928215" y="245473"/>
                    <a:pt x="923144" y="247640"/>
                  </a:cubicBezTo>
                  <a:lnTo>
                    <a:pt x="500495" y="454782"/>
                  </a:lnTo>
                  <a:cubicBezTo>
                    <a:pt x="495424" y="457686"/>
                    <a:pt x="491783" y="460633"/>
                    <a:pt x="488142" y="466745"/>
                  </a:cubicBezTo>
                  <a:cubicBezTo>
                    <a:pt x="485975" y="468955"/>
                    <a:pt x="483764" y="470212"/>
                    <a:pt x="480860" y="470212"/>
                  </a:cubicBezTo>
                  <a:close/>
                </a:path>
              </a:pathLst>
            </a:custGeom>
            <a:solidFill>
              <a:srgbClr val="C98F00"/>
            </a:solidFill>
            <a:ln w="4316" cap="flat">
              <a:noFill/>
              <a:prstDash val="solid"/>
              <a:miter/>
            </a:ln>
          </p:spPr>
          <p:txBody>
            <a:bodyPr rtlCol="0" anchor="ctr"/>
            <a:lstStyle/>
            <a:p>
              <a:endParaRPr lang="en-US"/>
            </a:p>
          </p:txBody>
        </p:sp>
        <p:sp>
          <p:nvSpPr>
            <p:cNvPr id="3405" name="Freeform: Shape 3404">
              <a:extLst>
                <a:ext uri="{FF2B5EF4-FFF2-40B4-BE49-F238E27FC236}">
                  <a16:creationId xmlns:a16="http://schemas.microsoft.com/office/drawing/2014/main" id="{FBEE720B-6B7A-C9DD-469F-2A49EEB1B4F9}"/>
                </a:ext>
              </a:extLst>
            </p:cNvPr>
            <p:cNvSpPr/>
            <p:nvPr/>
          </p:nvSpPr>
          <p:spPr>
            <a:xfrm>
              <a:off x="5558486" y="2826886"/>
              <a:ext cx="468463" cy="379963"/>
            </a:xfrm>
            <a:custGeom>
              <a:avLst/>
              <a:gdLst>
                <a:gd name="connsiteX0" fmla="*/ 468464 w 468463"/>
                <a:gd name="connsiteY0" fmla="*/ 13796 h 379963"/>
                <a:gd name="connsiteX1" fmla="*/ 461919 w 468463"/>
                <a:gd name="connsiteY1" fmla="*/ 1313 h 379963"/>
                <a:gd name="connsiteX2" fmla="*/ 445925 w 468463"/>
                <a:gd name="connsiteY2" fmla="*/ 2613 h 379963"/>
                <a:gd name="connsiteX3" fmla="*/ 22539 w 468463"/>
                <a:gd name="connsiteY3" fmla="*/ 209885 h 379963"/>
                <a:gd name="connsiteX4" fmla="*/ 7282 w 468463"/>
                <a:gd name="connsiteY4" fmla="*/ 224362 h 379963"/>
                <a:gd name="connsiteX5" fmla="*/ 7282 w 468463"/>
                <a:gd name="connsiteY5" fmla="*/ 224362 h 379963"/>
                <a:gd name="connsiteX6" fmla="*/ 0 w 468463"/>
                <a:gd name="connsiteY6" fmla="*/ 243520 h 379963"/>
                <a:gd name="connsiteX7" fmla="*/ 0 w 468463"/>
                <a:gd name="connsiteY7" fmla="*/ 366141 h 379963"/>
                <a:gd name="connsiteX8" fmla="*/ 7282 w 468463"/>
                <a:gd name="connsiteY8" fmla="*/ 378667 h 379963"/>
                <a:gd name="connsiteX9" fmla="*/ 22539 w 468463"/>
                <a:gd name="connsiteY9" fmla="*/ 377324 h 379963"/>
                <a:gd name="connsiteX10" fmla="*/ 445925 w 468463"/>
                <a:gd name="connsiteY10" fmla="*/ 170138 h 379963"/>
                <a:gd name="connsiteX11" fmla="*/ 468464 w 468463"/>
                <a:gd name="connsiteY11" fmla="*/ 136547 h 379963"/>
                <a:gd name="connsiteX12" fmla="*/ 468464 w 468463"/>
                <a:gd name="connsiteY12" fmla="*/ 13839 h 37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463" h="379963">
                  <a:moveTo>
                    <a:pt x="468464" y="13796"/>
                  </a:moveTo>
                  <a:cubicBezTo>
                    <a:pt x="468464" y="7598"/>
                    <a:pt x="466297" y="3306"/>
                    <a:pt x="461919" y="1313"/>
                  </a:cubicBezTo>
                  <a:cubicBezTo>
                    <a:pt x="457541" y="-724"/>
                    <a:pt x="451733" y="-464"/>
                    <a:pt x="445925" y="2613"/>
                  </a:cubicBezTo>
                  <a:lnTo>
                    <a:pt x="22539" y="209885"/>
                  </a:lnTo>
                  <a:cubicBezTo>
                    <a:pt x="16731" y="212962"/>
                    <a:pt x="10879" y="218294"/>
                    <a:pt x="7282" y="224362"/>
                  </a:cubicBezTo>
                  <a:lnTo>
                    <a:pt x="7282" y="224362"/>
                  </a:lnTo>
                  <a:cubicBezTo>
                    <a:pt x="2904" y="230473"/>
                    <a:pt x="0" y="237322"/>
                    <a:pt x="0" y="243520"/>
                  </a:cubicBezTo>
                  <a:lnTo>
                    <a:pt x="0" y="366141"/>
                  </a:lnTo>
                  <a:cubicBezTo>
                    <a:pt x="0" y="372339"/>
                    <a:pt x="2904" y="376630"/>
                    <a:pt x="7282" y="378667"/>
                  </a:cubicBezTo>
                  <a:cubicBezTo>
                    <a:pt x="10923" y="380704"/>
                    <a:pt x="16731" y="380401"/>
                    <a:pt x="22539" y="377324"/>
                  </a:cubicBezTo>
                  <a:lnTo>
                    <a:pt x="445925" y="170138"/>
                  </a:lnTo>
                  <a:cubicBezTo>
                    <a:pt x="458278" y="163897"/>
                    <a:pt x="468464" y="148900"/>
                    <a:pt x="468464" y="136547"/>
                  </a:cubicBezTo>
                  <a:lnTo>
                    <a:pt x="468464" y="13839"/>
                  </a:lnTo>
                  <a:close/>
                </a:path>
              </a:pathLst>
            </a:custGeom>
            <a:solidFill>
              <a:srgbClr val="FFFFFF"/>
            </a:solidFill>
            <a:ln w="4316" cap="flat">
              <a:noFill/>
              <a:prstDash val="solid"/>
              <a:miter/>
            </a:ln>
          </p:spPr>
          <p:txBody>
            <a:bodyPr rtlCol="0" anchor="ctr"/>
            <a:lstStyle/>
            <a:p>
              <a:endParaRPr lang="en-US"/>
            </a:p>
          </p:txBody>
        </p:sp>
        <p:sp>
          <p:nvSpPr>
            <p:cNvPr id="3406" name="Freeform: Shape 3405">
              <a:extLst>
                <a:ext uri="{FF2B5EF4-FFF2-40B4-BE49-F238E27FC236}">
                  <a16:creationId xmlns:a16="http://schemas.microsoft.com/office/drawing/2014/main" id="{11396488-36CA-410F-DC66-95A3D4C283BD}"/>
                </a:ext>
              </a:extLst>
            </p:cNvPr>
            <p:cNvSpPr/>
            <p:nvPr/>
          </p:nvSpPr>
          <p:spPr>
            <a:xfrm>
              <a:off x="5549730" y="2819631"/>
              <a:ext cx="485974" cy="394504"/>
            </a:xfrm>
            <a:custGeom>
              <a:avLst/>
              <a:gdLst>
                <a:gd name="connsiteX0" fmla="*/ 464866 w 485974"/>
                <a:gd name="connsiteY0" fmla="*/ 14506 h 394504"/>
                <a:gd name="connsiteX1" fmla="*/ 459058 w 485974"/>
                <a:gd name="connsiteY1" fmla="*/ 16153 h 394504"/>
                <a:gd name="connsiteX2" fmla="*/ 35672 w 485974"/>
                <a:gd name="connsiteY2" fmla="*/ 223425 h 394504"/>
                <a:gd name="connsiteX3" fmla="*/ 23319 w 485974"/>
                <a:gd name="connsiteY3" fmla="*/ 235215 h 394504"/>
                <a:gd name="connsiteX4" fmla="*/ 17511 w 485974"/>
                <a:gd name="connsiteY4" fmla="*/ 250732 h 394504"/>
                <a:gd name="connsiteX5" fmla="*/ 17511 w 485974"/>
                <a:gd name="connsiteY5" fmla="*/ 373353 h 394504"/>
                <a:gd name="connsiteX6" fmla="*/ 19678 w 485974"/>
                <a:gd name="connsiteY6" fmla="*/ 379594 h 394504"/>
                <a:gd name="connsiteX7" fmla="*/ 27697 w 485974"/>
                <a:gd name="connsiteY7" fmla="*/ 378294 h 394504"/>
                <a:gd name="connsiteX8" fmla="*/ 450346 w 485974"/>
                <a:gd name="connsiteY8" fmla="*/ 171022 h 394504"/>
                <a:gd name="connsiteX9" fmla="*/ 468550 w 485974"/>
                <a:gd name="connsiteY9" fmla="*/ 143715 h 394504"/>
                <a:gd name="connsiteX10" fmla="*/ 468550 w 485974"/>
                <a:gd name="connsiteY10" fmla="*/ 21008 h 394504"/>
                <a:gd name="connsiteX11" fmla="*/ 466383 w 485974"/>
                <a:gd name="connsiteY11" fmla="*/ 14810 h 394504"/>
                <a:gd name="connsiteX12" fmla="*/ 464910 w 485974"/>
                <a:gd name="connsiteY12" fmla="*/ 14463 h 394504"/>
                <a:gd name="connsiteX13" fmla="*/ 464910 w 485974"/>
                <a:gd name="connsiteY13" fmla="*/ 14463 h 394504"/>
                <a:gd name="connsiteX14" fmla="*/ 21845 w 485974"/>
                <a:gd name="connsiteY14" fmla="*/ 394505 h 394504"/>
                <a:gd name="connsiteX15" fmla="*/ 11660 w 485974"/>
                <a:gd name="connsiteY15" fmla="*/ 392208 h 394504"/>
                <a:gd name="connsiteX16" fmla="*/ 0 w 485974"/>
                <a:gd name="connsiteY16" fmla="*/ 373353 h 394504"/>
                <a:gd name="connsiteX17" fmla="*/ 0 w 485974"/>
                <a:gd name="connsiteY17" fmla="*/ 250732 h 394504"/>
                <a:gd name="connsiteX18" fmla="*/ 8019 w 485974"/>
                <a:gd name="connsiteY18" fmla="*/ 228020 h 394504"/>
                <a:gd name="connsiteX19" fmla="*/ 27653 w 485974"/>
                <a:gd name="connsiteY19" fmla="*/ 210856 h 394504"/>
                <a:gd name="connsiteX20" fmla="*/ 450303 w 485974"/>
                <a:gd name="connsiteY20" fmla="*/ 3584 h 394504"/>
                <a:gd name="connsiteX21" fmla="*/ 475052 w 485974"/>
                <a:gd name="connsiteY21" fmla="*/ 2283 h 394504"/>
                <a:gd name="connsiteX22" fmla="*/ 485975 w 485974"/>
                <a:gd name="connsiteY22" fmla="*/ 21051 h 394504"/>
                <a:gd name="connsiteX23" fmla="*/ 485975 w 485974"/>
                <a:gd name="connsiteY23" fmla="*/ 143759 h 394504"/>
                <a:gd name="connsiteX24" fmla="*/ 459058 w 485974"/>
                <a:gd name="connsiteY24" fmla="*/ 183592 h 394504"/>
                <a:gd name="connsiteX25" fmla="*/ 35672 w 485974"/>
                <a:gd name="connsiteY25" fmla="*/ 390864 h 394504"/>
                <a:gd name="connsiteX26" fmla="*/ 21845 w 485974"/>
                <a:gd name="connsiteY26" fmla="*/ 394505 h 39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5974" h="394504">
                  <a:moveTo>
                    <a:pt x="464866" y="14506"/>
                  </a:moveTo>
                  <a:cubicBezTo>
                    <a:pt x="463436" y="14506"/>
                    <a:pt x="461225" y="14983"/>
                    <a:pt x="459058" y="16153"/>
                  </a:cubicBezTo>
                  <a:lnTo>
                    <a:pt x="35672" y="223425"/>
                  </a:lnTo>
                  <a:cubicBezTo>
                    <a:pt x="31294" y="225723"/>
                    <a:pt x="26223" y="230014"/>
                    <a:pt x="23319" y="235215"/>
                  </a:cubicBezTo>
                  <a:cubicBezTo>
                    <a:pt x="19678" y="240416"/>
                    <a:pt x="17511" y="246094"/>
                    <a:pt x="17511" y="250732"/>
                  </a:cubicBezTo>
                  <a:lnTo>
                    <a:pt x="17511" y="373353"/>
                  </a:lnTo>
                  <a:cubicBezTo>
                    <a:pt x="17511" y="376517"/>
                    <a:pt x="18248" y="378858"/>
                    <a:pt x="19678" y="379594"/>
                  </a:cubicBezTo>
                  <a:cubicBezTo>
                    <a:pt x="21152" y="380201"/>
                    <a:pt x="23319" y="380158"/>
                    <a:pt x="27697" y="378294"/>
                  </a:cubicBezTo>
                  <a:lnTo>
                    <a:pt x="450346" y="171022"/>
                  </a:lnTo>
                  <a:cubicBezTo>
                    <a:pt x="459795" y="166124"/>
                    <a:pt x="468550" y="153424"/>
                    <a:pt x="468550" y="143715"/>
                  </a:cubicBezTo>
                  <a:lnTo>
                    <a:pt x="468550" y="21008"/>
                  </a:lnTo>
                  <a:cubicBezTo>
                    <a:pt x="468550" y="17280"/>
                    <a:pt x="467814" y="15373"/>
                    <a:pt x="466383" y="14810"/>
                  </a:cubicBezTo>
                  <a:cubicBezTo>
                    <a:pt x="465646" y="14550"/>
                    <a:pt x="465646" y="14463"/>
                    <a:pt x="464910" y="14463"/>
                  </a:cubicBezTo>
                  <a:lnTo>
                    <a:pt x="464910" y="14463"/>
                  </a:lnTo>
                  <a:close/>
                  <a:moveTo>
                    <a:pt x="21845" y="394505"/>
                  </a:moveTo>
                  <a:cubicBezTo>
                    <a:pt x="18204" y="394505"/>
                    <a:pt x="14564" y="393681"/>
                    <a:pt x="11660" y="392208"/>
                  </a:cubicBezTo>
                  <a:cubicBezTo>
                    <a:pt x="4378" y="388740"/>
                    <a:pt x="0" y="381892"/>
                    <a:pt x="0" y="373353"/>
                  </a:cubicBezTo>
                  <a:lnTo>
                    <a:pt x="0" y="250732"/>
                  </a:lnTo>
                  <a:cubicBezTo>
                    <a:pt x="0" y="243494"/>
                    <a:pt x="2904" y="235432"/>
                    <a:pt x="8019" y="228020"/>
                  </a:cubicBezTo>
                  <a:cubicBezTo>
                    <a:pt x="13133" y="220521"/>
                    <a:pt x="20415" y="214496"/>
                    <a:pt x="27653" y="210856"/>
                  </a:cubicBezTo>
                  <a:lnTo>
                    <a:pt x="450303" y="3584"/>
                  </a:lnTo>
                  <a:cubicBezTo>
                    <a:pt x="459015" y="-664"/>
                    <a:pt x="467770" y="-1184"/>
                    <a:pt x="475052" y="2283"/>
                  </a:cubicBezTo>
                  <a:cubicBezTo>
                    <a:pt x="481597" y="5664"/>
                    <a:pt x="485975" y="12512"/>
                    <a:pt x="485975" y="21051"/>
                  </a:cubicBezTo>
                  <a:lnTo>
                    <a:pt x="485975" y="143759"/>
                  </a:lnTo>
                  <a:cubicBezTo>
                    <a:pt x="485975" y="158626"/>
                    <a:pt x="474315" y="176180"/>
                    <a:pt x="459058" y="183592"/>
                  </a:cubicBezTo>
                  <a:lnTo>
                    <a:pt x="35672" y="390864"/>
                  </a:lnTo>
                  <a:cubicBezTo>
                    <a:pt x="31294" y="393291"/>
                    <a:pt x="26223" y="394505"/>
                    <a:pt x="21845" y="394505"/>
                  </a:cubicBezTo>
                  <a:close/>
                </a:path>
              </a:pathLst>
            </a:custGeom>
            <a:solidFill>
              <a:srgbClr val="C98F00"/>
            </a:solidFill>
            <a:ln w="4316" cap="flat">
              <a:noFill/>
              <a:prstDash val="solid"/>
              <a:miter/>
            </a:ln>
          </p:spPr>
          <p:txBody>
            <a:bodyPr rtlCol="0" anchor="ctr"/>
            <a:lstStyle/>
            <a:p>
              <a:endParaRPr lang="en-US"/>
            </a:p>
          </p:txBody>
        </p:sp>
        <p:sp>
          <p:nvSpPr>
            <p:cNvPr id="3407" name="Freeform: Shape 3406">
              <a:extLst>
                <a:ext uri="{FF2B5EF4-FFF2-40B4-BE49-F238E27FC236}">
                  <a16:creationId xmlns:a16="http://schemas.microsoft.com/office/drawing/2014/main" id="{DE79D3FA-17DD-B9D5-797A-239165C17826}"/>
                </a:ext>
              </a:extLst>
            </p:cNvPr>
            <p:cNvSpPr/>
            <p:nvPr/>
          </p:nvSpPr>
          <p:spPr>
            <a:xfrm>
              <a:off x="5960026" y="2901667"/>
              <a:ext cx="40743" cy="59988"/>
            </a:xfrm>
            <a:custGeom>
              <a:avLst/>
              <a:gdLst>
                <a:gd name="connsiteX0" fmla="*/ 0 w 40743"/>
                <a:gd name="connsiteY0" fmla="*/ 59988 h 59988"/>
                <a:gd name="connsiteX1" fmla="*/ 40743 w 40743"/>
                <a:gd name="connsiteY1" fmla="*/ 39963 h 59988"/>
                <a:gd name="connsiteX2" fmla="*/ 40743 w 40743"/>
                <a:gd name="connsiteY2" fmla="*/ 0 h 59988"/>
                <a:gd name="connsiteX3" fmla="*/ 0 w 40743"/>
                <a:gd name="connsiteY3" fmla="*/ 20025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3" y="39963"/>
                  </a:lnTo>
                  <a:lnTo>
                    <a:pt x="40743" y="0"/>
                  </a:lnTo>
                  <a:lnTo>
                    <a:pt x="0" y="20025"/>
                  </a:lnTo>
                  <a:lnTo>
                    <a:pt x="0" y="59988"/>
                  </a:lnTo>
                  <a:close/>
                </a:path>
              </a:pathLst>
            </a:custGeom>
            <a:solidFill>
              <a:srgbClr val="FFF0C7"/>
            </a:solidFill>
            <a:ln w="4316" cap="flat">
              <a:noFill/>
              <a:prstDash val="solid"/>
              <a:miter/>
            </a:ln>
          </p:spPr>
          <p:txBody>
            <a:bodyPr rtlCol="0" anchor="ctr"/>
            <a:lstStyle/>
            <a:p>
              <a:endParaRPr lang="en-US"/>
            </a:p>
          </p:txBody>
        </p:sp>
        <p:sp>
          <p:nvSpPr>
            <p:cNvPr id="3408" name="Freeform: Shape 3407">
              <a:extLst>
                <a:ext uri="{FF2B5EF4-FFF2-40B4-BE49-F238E27FC236}">
                  <a16:creationId xmlns:a16="http://schemas.microsoft.com/office/drawing/2014/main" id="{1D0DEE00-2411-4F6B-B502-1FC7D95A32EC}"/>
                </a:ext>
              </a:extLst>
            </p:cNvPr>
            <p:cNvSpPr/>
            <p:nvPr/>
          </p:nvSpPr>
          <p:spPr>
            <a:xfrm>
              <a:off x="5952007" y="2894477"/>
              <a:ext cx="57474" cy="74503"/>
            </a:xfrm>
            <a:custGeom>
              <a:avLst/>
              <a:gdLst>
                <a:gd name="connsiteX0" fmla="*/ 16731 w 57474"/>
                <a:gd name="connsiteY0" fmla="*/ 31419 h 74503"/>
                <a:gd name="connsiteX1" fmla="*/ 16731 w 57474"/>
                <a:gd name="connsiteY1" fmla="*/ 54652 h 74503"/>
                <a:gd name="connsiteX2" fmla="*/ 40743 w 57474"/>
                <a:gd name="connsiteY2" fmla="*/ 43035 h 74503"/>
                <a:gd name="connsiteX3" fmla="*/ 40743 w 57474"/>
                <a:gd name="connsiteY3" fmla="*/ 19803 h 74503"/>
                <a:gd name="connsiteX4" fmla="*/ 16731 w 57474"/>
                <a:gd name="connsiteY4" fmla="*/ 31419 h 74503"/>
                <a:gd name="connsiteX5" fmla="*/ 16731 w 57474"/>
                <a:gd name="connsiteY5" fmla="*/ 31419 h 74503"/>
                <a:gd name="connsiteX6" fmla="*/ 8019 w 57474"/>
                <a:gd name="connsiteY6" fmla="*/ 74460 h 74503"/>
                <a:gd name="connsiteX7" fmla="*/ 3641 w 57474"/>
                <a:gd name="connsiteY7" fmla="*/ 73463 h 74503"/>
                <a:gd name="connsiteX8" fmla="*/ 0 w 57474"/>
                <a:gd name="connsiteY8" fmla="*/ 67178 h 74503"/>
                <a:gd name="connsiteX9" fmla="*/ 0 w 57474"/>
                <a:gd name="connsiteY9" fmla="*/ 27215 h 74503"/>
                <a:gd name="connsiteX10" fmla="*/ 3641 w 57474"/>
                <a:gd name="connsiteY10" fmla="*/ 20930 h 74503"/>
                <a:gd name="connsiteX11" fmla="*/ 44384 w 57474"/>
                <a:gd name="connsiteY11" fmla="*/ 992 h 74503"/>
                <a:gd name="connsiteX12" fmla="*/ 53097 w 57474"/>
                <a:gd name="connsiteY12" fmla="*/ 992 h 74503"/>
                <a:gd name="connsiteX13" fmla="*/ 57474 w 57474"/>
                <a:gd name="connsiteY13" fmla="*/ 7233 h 74503"/>
                <a:gd name="connsiteX14" fmla="*/ 57474 w 57474"/>
                <a:gd name="connsiteY14" fmla="*/ 47196 h 74503"/>
                <a:gd name="connsiteX15" fmla="*/ 53097 w 57474"/>
                <a:gd name="connsiteY15" fmla="*/ 53481 h 74503"/>
                <a:gd name="connsiteX16" fmla="*/ 12353 w 57474"/>
                <a:gd name="connsiteY16" fmla="*/ 73506 h 74503"/>
                <a:gd name="connsiteX17" fmla="*/ 7975 w 57474"/>
                <a:gd name="connsiteY17" fmla="*/ 74503 h 7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74" h="74503">
                  <a:moveTo>
                    <a:pt x="16731" y="31419"/>
                  </a:moveTo>
                  <a:lnTo>
                    <a:pt x="16731" y="54652"/>
                  </a:lnTo>
                  <a:lnTo>
                    <a:pt x="40743" y="43035"/>
                  </a:lnTo>
                  <a:lnTo>
                    <a:pt x="40743" y="19803"/>
                  </a:lnTo>
                  <a:lnTo>
                    <a:pt x="16731" y="31419"/>
                  </a:lnTo>
                  <a:lnTo>
                    <a:pt x="16731" y="31419"/>
                  </a:lnTo>
                  <a:close/>
                  <a:moveTo>
                    <a:pt x="8019" y="74460"/>
                  </a:moveTo>
                  <a:cubicBezTo>
                    <a:pt x="6545" y="74460"/>
                    <a:pt x="5115" y="74113"/>
                    <a:pt x="3641" y="73463"/>
                  </a:cubicBezTo>
                  <a:cubicBezTo>
                    <a:pt x="1474" y="72163"/>
                    <a:pt x="0" y="69735"/>
                    <a:pt x="0" y="67178"/>
                  </a:cubicBezTo>
                  <a:lnTo>
                    <a:pt x="0" y="27215"/>
                  </a:lnTo>
                  <a:cubicBezTo>
                    <a:pt x="0" y="24614"/>
                    <a:pt x="1474" y="22187"/>
                    <a:pt x="3641" y="20930"/>
                  </a:cubicBezTo>
                  <a:lnTo>
                    <a:pt x="44384" y="992"/>
                  </a:lnTo>
                  <a:cubicBezTo>
                    <a:pt x="47289" y="-309"/>
                    <a:pt x="50929" y="-352"/>
                    <a:pt x="53097" y="992"/>
                  </a:cubicBezTo>
                  <a:cubicBezTo>
                    <a:pt x="56001" y="2292"/>
                    <a:pt x="57474" y="4633"/>
                    <a:pt x="57474" y="7233"/>
                  </a:cubicBezTo>
                  <a:lnTo>
                    <a:pt x="57474" y="47196"/>
                  </a:lnTo>
                  <a:cubicBezTo>
                    <a:pt x="57474" y="49840"/>
                    <a:pt x="56001" y="52224"/>
                    <a:pt x="53097" y="53481"/>
                  </a:cubicBezTo>
                  <a:lnTo>
                    <a:pt x="12353" y="73506"/>
                  </a:lnTo>
                  <a:cubicBezTo>
                    <a:pt x="10879" y="74113"/>
                    <a:pt x="9449" y="74503"/>
                    <a:pt x="7975" y="74503"/>
                  </a:cubicBezTo>
                  <a:close/>
                </a:path>
              </a:pathLst>
            </a:custGeom>
            <a:solidFill>
              <a:srgbClr val="C98F00"/>
            </a:solidFill>
            <a:ln w="4316" cap="flat">
              <a:noFill/>
              <a:prstDash val="solid"/>
              <a:miter/>
            </a:ln>
          </p:spPr>
          <p:txBody>
            <a:bodyPr rtlCol="0" anchor="ctr"/>
            <a:lstStyle/>
            <a:p>
              <a:endParaRPr lang="en-US"/>
            </a:p>
          </p:txBody>
        </p:sp>
        <p:sp>
          <p:nvSpPr>
            <p:cNvPr id="3409" name="Freeform: Shape 3408">
              <a:extLst>
                <a:ext uri="{FF2B5EF4-FFF2-40B4-BE49-F238E27FC236}">
                  <a16:creationId xmlns:a16="http://schemas.microsoft.com/office/drawing/2014/main" id="{3160B79A-E01C-F02E-D001-B6ACE92296FA}"/>
                </a:ext>
              </a:extLst>
            </p:cNvPr>
            <p:cNvSpPr/>
            <p:nvPr/>
          </p:nvSpPr>
          <p:spPr>
            <a:xfrm>
              <a:off x="5087031" y="2819833"/>
              <a:ext cx="478693" cy="385676"/>
            </a:xfrm>
            <a:custGeom>
              <a:avLst/>
              <a:gdLst>
                <a:gd name="connsiteX0" fmla="*/ 478693 w 478693"/>
                <a:gd name="connsiteY0" fmla="*/ 231371 h 385676"/>
                <a:gd name="connsiteX1" fmla="*/ 6545 w 478693"/>
                <a:gd name="connsiteY1" fmla="*/ 0 h 385676"/>
                <a:gd name="connsiteX2" fmla="*/ 6545 w 478693"/>
                <a:gd name="connsiteY2" fmla="*/ 87 h 385676"/>
                <a:gd name="connsiteX3" fmla="*/ 0 w 478693"/>
                <a:gd name="connsiteY3" fmla="*/ 19158 h 385676"/>
                <a:gd name="connsiteX4" fmla="*/ 0 w 478693"/>
                <a:gd name="connsiteY4" fmla="*/ 141779 h 385676"/>
                <a:gd name="connsiteX5" fmla="*/ 6545 w 478693"/>
                <a:gd name="connsiteY5" fmla="*/ 154305 h 385676"/>
                <a:gd name="connsiteX6" fmla="*/ 478693 w 478693"/>
                <a:gd name="connsiteY6" fmla="*/ 385677 h 385676"/>
                <a:gd name="connsiteX7" fmla="*/ 471411 w 478693"/>
                <a:gd name="connsiteY7" fmla="*/ 373150 h 385676"/>
                <a:gd name="connsiteX8" fmla="*/ 471411 w 478693"/>
                <a:gd name="connsiteY8" fmla="*/ 250529 h 385676"/>
                <a:gd name="connsiteX9" fmla="*/ 478693 w 478693"/>
                <a:gd name="connsiteY9" fmla="*/ 231458 h 385676"/>
                <a:gd name="connsiteX10" fmla="*/ 478693 w 478693"/>
                <a:gd name="connsiteY10" fmla="*/ 231458 h 3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693" h="385676">
                  <a:moveTo>
                    <a:pt x="478693" y="231371"/>
                  </a:moveTo>
                  <a:lnTo>
                    <a:pt x="6545" y="0"/>
                  </a:lnTo>
                  <a:lnTo>
                    <a:pt x="6545" y="87"/>
                  </a:lnTo>
                  <a:cubicBezTo>
                    <a:pt x="2167" y="6632"/>
                    <a:pt x="0" y="11616"/>
                    <a:pt x="0" y="19158"/>
                  </a:cubicBezTo>
                  <a:lnTo>
                    <a:pt x="0" y="141779"/>
                  </a:lnTo>
                  <a:cubicBezTo>
                    <a:pt x="0" y="147154"/>
                    <a:pt x="737" y="151098"/>
                    <a:pt x="6545" y="154305"/>
                  </a:cubicBezTo>
                  <a:lnTo>
                    <a:pt x="478693" y="385677"/>
                  </a:lnTo>
                  <a:cubicBezTo>
                    <a:pt x="472885" y="382469"/>
                    <a:pt x="472148" y="378525"/>
                    <a:pt x="471411" y="373150"/>
                  </a:cubicBezTo>
                  <a:lnTo>
                    <a:pt x="471411" y="250529"/>
                  </a:lnTo>
                  <a:cubicBezTo>
                    <a:pt x="472148" y="242988"/>
                    <a:pt x="474315" y="238003"/>
                    <a:pt x="478693" y="231458"/>
                  </a:cubicBezTo>
                  <a:lnTo>
                    <a:pt x="478693" y="231458"/>
                  </a:lnTo>
                  <a:close/>
                </a:path>
              </a:pathLst>
            </a:custGeom>
            <a:solidFill>
              <a:srgbClr val="FEC91B"/>
            </a:solidFill>
            <a:ln w="4316" cap="flat">
              <a:noFill/>
              <a:prstDash val="solid"/>
              <a:miter/>
            </a:ln>
          </p:spPr>
          <p:txBody>
            <a:bodyPr rtlCol="0" anchor="ctr"/>
            <a:lstStyle/>
            <a:p>
              <a:endParaRPr lang="en-US"/>
            </a:p>
          </p:txBody>
        </p:sp>
        <p:sp>
          <p:nvSpPr>
            <p:cNvPr id="3410" name="Freeform: Shape 3409">
              <a:extLst>
                <a:ext uri="{FF2B5EF4-FFF2-40B4-BE49-F238E27FC236}">
                  <a16:creationId xmlns:a16="http://schemas.microsoft.com/office/drawing/2014/main" id="{A1B14C71-AE3B-5B84-373E-86633E22AB0C}"/>
                </a:ext>
              </a:extLst>
            </p:cNvPr>
            <p:cNvSpPr/>
            <p:nvPr/>
          </p:nvSpPr>
          <p:spPr>
            <a:xfrm>
              <a:off x="5078276" y="2812572"/>
              <a:ext cx="495707" cy="400176"/>
            </a:xfrm>
            <a:custGeom>
              <a:avLst/>
              <a:gdLst>
                <a:gd name="connsiteX0" fmla="*/ 18941 w 495707"/>
                <a:gd name="connsiteY0" fmla="*/ 17534 h 400176"/>
                <a:gd name="connsiteX1" fmla="*/ 16774 w 495707"/>
                <a:gd name="connsiteY1" fmla="*/ 26766 h 400176"/>
                <a:gd name="connsiteX2" fmla="*/ 16774 w 495707"/>
                <a:gd name="connsiteY2" fmla="*/ 149083 h 400176"/>
                <a:gd name="connsiteX3" fmla="*/ 20415 w 495707"/>
                <a:gd name="connsiteY3" fmla="*/ 155628 h 400176"/>
                <a:gd name="connsiteX4" fmla="*/ 471455 w 495707"/>
                <a:gd name="connsiteY4" fmla="*/ 377117 h 400176"/>
                <a:gd name="connsiteX5" fmla="*/ 471455 w 495707"/>
                <a:gd name="connsiteY5" fmla="*/ 257834 h 400176"/>
                <a:gd name="connsiteX6" fmla="*/ 475832 w 495707"/>
                <a:gd name="connsiteY6" fmla="*/ 241580 h 400176"/>
                <a:gd name="connsiteX7" fmla="*/ 18985 w 495707"/>
                <a:gd name="connsiteY7" fmla="*/ 17577 h 400176"/>
                <a:gd name="connsiteX8" fmla="*/ 18985 w 495707"/>
                <a:gd name="connsiteY8" fmla="*/ 17577 h 400176"/>
                <a:gd name="connsiteX9" fmla="*/ 487449 w 495707"/>
                <a:gd name="connsiteY9" fmla="*/ 400176 h 400176"/>
                <a:gd name="connsiteX10" fmla="*/ 483071 w 495707"/>
                <a:gd name="connsiteY10" fmla="*/ 399266 h 400176"/>
                <a:gd name="connsiteX11" fmla="*/ 10923 w 495707"/>
                <a:gd name="connsiteY11" fmla="*/ 167895 h 400176"/>
                <a:gd name="connsiteX12" fmla="*/ 0 w 495707"/>
                <a:gd name="connsiteY12" fmla="*/ 149343 h 400176"/>
                <a:gd name="connsiteX13" fmla="*/ 0 w 495707"/>
                <a:gd name="connsiteY13" fmla="*/ 26419 h 400176"/>
                <a:gd name="connsiteX14" fmla="*/ 7282 w 495707"/>
                <a:gd name="connsiteY14" fmla="*/ 3793 h 400176"/>
                <a:gd name="connsiteX15" fmla="*/ 13090 w 495707"/>
                <a:gd name="connsiteY15" fmla="*/ 283 h 400176"/>
                <a:gd name="connsiteX16" fmla="*/ 19635 w 495707"/>
                <a:gd name="connsiteY16" fmla="*/ 976 h 400176"/>
                <a:gd name="connsiteX17" fmla="*/ 491046 w 495707"/>
                <a:gd name="connsiteY17" fmla="*/ 232347 h 400176"/>
                <a:gd name="connsiteX18" fmla="*/ 494687 w 495707"/>
                <a:gd name="connsiteY18" fmla="*/ 242100 h 400176"/>
                <a:gd name="connsiteX19" fmla="*/ 488879 w 495707"/>
                <a:gd name="connsiteY19" fmla="*/ 258094 h 400176"/>
                <a:gd name="connsiteX20" fmla="*/ 488879 w 495707"/>
                <a:gd name="connsiteY20" fmla="*/ 380411 h 400176"/>
                <a:gd name="connsiteX21" fmla="*/ 491783 w 495707"/>
                <a:gd name="connsiteY21" fmla="*/ 386956 h 400176"/>
                <a:gd name="connsiteX22" fmla="*/ 494687 w 495707"/>
                <a:gd name="connsiteY22" fmla="*/ 396839 h 400176"/>
                <a:gd name="connsiteX23" fmla="*/ 487405 w 495707"/>
                <a:gd name="connsiteY23" fmla="*/ 400176 h 40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5707" h="400176">
                  <a:moveTo>
                    <a:pt x="18941" y="17534"/>
                  </a:moveTo>
                  <a:cubicBezTo>
                    <a:pt x="17468" y="20524"/>
                    <a:pt x="17468" y="23298"/>
                    <a:pt x="16774" y="26766"/>
                  </a:cubicBezTo>
                  <a:lnTo>
                    <a:pt x="16774" y="149083"/>
                  </a:lnTo>
                  <a:cubicBezTo>
                    <a:pt x="17511" y="153548"/>
                    <a:pt x="18248" y="154458"/>
                    <a:pt x="20415" y="155628"/>
                  </a:cubicBezTo>
                  <a:lnTo>
                    <a:pt x="471455" y="377117"/>
                  </a:lnTo>
                  <a:lnTo>
                    <a:pt x="471455" y="257834"/>
                  </a:lnTo>
                  <a:cubicBezTo>
                    <a:pt x="472191" y="251289"/>
                    <a:pt x="473622" y="246304"/>
                    <a:pt x="475832" y="241580"/>
                  </a:cubicBezTo>
                  <a:lnTo>
                    <a:pt x="18985" y="17577"/>
                  </a:lnTo>
                  <a:lnTo>
                    <a:pt x="18985" y="17577"/>
                  </a:lnTo>
                  <a:close/>
                  <a:moveTo>
                    <a:pt x="487449" y="400176"/>
                  </a:moveTo>
                  <a:cubicBezTo>
                    <a:pt x="485975" y="400176"/>
                    <a:pt x="484545" y="399916"/>
                    <a:pt x="483071" y="399266"/>
                  </a:cubicBezTo>
                  <a:lnTo>
                    <a:pt x="10923" y="167895"/>
                  </a:lnTo>
                  <a:cubicBezTo>
                    <a:pt x="1474" y="162520"/>
                    <a:pt x="0" y="155845"/>
                    <a:pt x="0" y="149343"/>
                  </a:cubicBezTo>
                  <a:lnTo>
                    <a:pt x="0" y="26419"/>
                  </a:lnTo>
                  <a:cubicBezTo>
                    <a:pt x="0" y="16883"/>
                    <a:pt x="2904" y="10772"/>
                    <a:pt x="7282" y="3793"/>
                  </a:cubicBezTo>
                  <a:cubicBezTo>
                    <a:pt x="8755" y="2146"/>
                    <a:pt x="10186" y="803"/>
                    <a:pt x="13090" y="283"/>
                  </a:cubicBezTo>
                  <a:cubicBezTo>
                    <a:pt x="15257" y="-281"/>
                    <a:pt x="17468" y="23"/>
                    <a:pt x="19635" y="976"/>
                  </a:cubicBezTo>
                  <a:lnTo>
                    <a:pt x="491046" y="232347"/>
                  </a:lnTo>
                  <a:cubicBezTo>
                    <a:pt x="495424" y="234298"/>
                    <a:pt x="496854" y="238632"/>
                    <a:pt x="494687" y="242100"/>
                  </a:cubicBezTo>
                  <a:cubicBezTo>
                    <a:pt x="490309" y="248385"/>
                    <a:pt x="489616" y="252286"/>
                    <a:pt x="488879" y="258094"/>
                  </a:cubicBezTo>
                  <a:lnTo>
                    <a:pt x="488879" y="380411"/>
                  </a:lnTo>
                  <a:cubicBezTo>
                    <a:pt x="488879" y="384919"/>
                    <a:pt x="490353" y="385786"/>
                    <a:pt x="491783" y="386956"/>
                  </a:cubicBezTo>
                  <a:cubicBezTo>
                    <a:pt x="495424" y="389167"/>
                    <a:pt x="496854" y="393544"/>
                    <a:pt x="494687" y="396839"/>
                  </a:cubicBezTo>
                  <a:cubicBezTo>
                    <a:pt x="492520" y="399006"/>
                    <a:pt x="489616" y="400176"/>
                    <a:pt x="487405" y="400176"/>
                  </a:cubicBezTo>
                  <a:close/>
                </a:path>
              </a:pathLst>
            </a:custGeom>
            <a:solidFill>
              <a:srgbClr val="C98F00"/>
            </a:solidFill>
            <a:ln w="4316" cap="flat">
              <a:noFill/>
              <a:prstDash val="solid"/>
              <a:miter/>
            </a:ln>
          </p:spPr>
          <p:txBody>
            <a:bodyPr rtlCol="0" anchor="ctr"/>
            <a:lstStyle/>
            <a:p>
              <a:endParaRPr lang="en-US"/>
            </a:p>
          </p:txBody>
        </p:sp>
        <p:sp>
          <p:nvSpPr>
            <p:cNvPr id="3411" name="Freeform: Shape 3410">
              <a:extLst>
                <a:ext uri="{FF2B5EF4-FFF2-40B4-BE49-F238E27FC236}">
                  <a16:creationId xmlns:a16="http://schemas.microsoft.com/office/drawing/2014/main" id="{96645D59-0E97-FB59-9FDF-BFC63A109AB2}"/>
                </a:ext>
              </a:extLst>
            </p:cNvPr>
            <p:cNvSpPr/>
            <p:nvPr/>
          </p:nvSpPr>
          <p:spPr>
            <a:xfrm>
              <a:off x="5892366" y="2934826"/>
              <a:ext cx="40743" cy="59988"/>
            </a:xfrm>
            <a:custGeom>
              <a:avLst/>
              <a:gdLst>
                <a:gd name="connsiteX0" fmla="*/ 0 w 40743"/>
                <a:gd name="connsiteY0" fmla="*/ 59988 h 59988"/>
                <a:gd name="connsiteX1" fmla="*/ 40743 w 40743"/>
                <a:gd name="connsiteY1" fmla="*/ 40050 h 59988"/>
                <a:gd name="connsiteX2" fmla="*/ 40743 w 40743"/>
                <a:gd name="connsiteY2" fmla="*/ 0 h 59988"/>
                <a:gd name="connsiteX3" fmla="*/ 0 w 40743"/>
                <a:gd name="connsiteY3" fmla="*/ 20025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3" y="40050"/>
                  </a:lnTo>
                  <a:lnTo>
                    <a:pt x="40743" y="0"/>
                  </a:lnTo>
                  <a:lnTo>
                    <a:pt x="0" y="20025"/>
                  </a:lnTo>
                  <a:lnTo>
                    <a:pt x="0" y="59988"/>
                  </a:lnTo>
                  <a:close/>
                </a:path>
              </a:pathLst>
            </a:custGeom>
            <a:solidFill>
              <a:srgbClr val="FFF0C7"/>
            </a:solidFill>
            <a:ln w="4316" cap="flat">
              <a:noFill/>
              <a:prstDash val="solid"/>
              <a:miter/>
            </a:ln>
          </p:spPr>
          <p:txBody>
            <a:bodyPr rtlCol="0" anchor="ctr"/>
            <a:lstStyle/>
            <a:p>
              <a:endParaRPr lang="en-US"/>
            </a:p>
          </p:txBody>
        </p:sp>
        <p:sp>
          <p:nvSpPr>
            <p:cNvPr id="3412" name="Freeform: Shape 3411">
              <a:extLst>
                <a:ext uri="{FF2B5EF4-FFF2-40B4-BE49-F238E27FC236}">
                  <a16:creationId xmlns:a16="http://schemas.microsoft.com/office/drawing/2014/main" id="{DCF24FB0-B4FB-3367-F33E-3F81F8909926}"/>
                </a:ext>
              </a:extLst>
            </p:cNvPr>
            <p:cNvSpPr/>
            <p:nvPr/>
          </p:nvSpPr>
          <p:spPr>
            <a:xfrm>
              <a:off x="5883610" y="2927652"/>
              <a:ext cx="58254" cy="74486"/>
            </a:xfrm>
            <a:custGeom>
              <a:avLst/>
              <a:gdLst>
                <a:gd name="connsiteX0" fmla="*/ 17468 w 58254"/>
                <a:gd name="connsiteY0" fmla="*/ 31403 h 74486"/>
                <a:gd name="connsiteX1" fmla="*/ 17468 w 58254"/>
                <a:gd name="connsiteY1" fmla="*/ 54635 h 74486"/>
                <a:gd name="connsiteX2" fmla="*/ 41480 w 58254"/>
                <a:gd name="connsiteY2" fmla="*/ 43019 h 74486"/>
                <a:gd name="connsiteX3" fmla="*/ 41480 w 58254"/>
                <a:gd name="connsiteY3" fmla="*/ 19787 h 74486"/>
                <a:gd name="connsiteX4" fmla="*/ 17468 w 58254"/>
                <a:gd name="connsiteY4" fmla="*/ 31403 h 74486"/>
                <a:gd name="connsiteX5" fmla="*/ 17468 w 58254"/>
                <a:gd name="connsiteY5" fmla="*/ 31403 h 74486"/>
                <a:gd name="connsiteX6" fmla="*/ 8755 w 58254"/>
                <a:gd name="connsiteY6" fmla="*/ 74444 h 74486"/>
                <a:gd name="connsiteX7" fmla="*/ 4378 w 58254"/>
                <a:gd name="connsiteY7" fmla="*/ 73447 h 74486"/>
                <a:gd name="connsiteX8" fmla="*/ 0 w 58254"/>
                <a:gd name="connsiteY8" fmla="*/ 67162 h 74486"/>
                <a:gd name="connsiteX9" fmla="*/ 0 w 58254"/>
                <a:gd name="connsiteY9" fmla="*/ 27199 h 74486"/>
                <a:gd name="connsiteX10" fmla="*/ 4378 w 58254"/>
                <a:gd name="connsiteY10" fmla="*/ 20914 h 74486"/>
                <a:gd name="connsiteX11" fmla="*/ 45858 w 58254"/>
                <a:gd name="connsiteY11" fmla="*/ 975 h 74486"/>
                <a:gd name="connsiteX12" fmla="*/ 53877 w 58254"/>
                <a:gd name="connsiteY12" fmla="*/ 975 h 74486"/>
                <a:gd name="connsiteX13" fmla="*/ 58255 w 58254"/>
                <a:gd name="connsiteY13" fmla="*/ 7217 h 74486"/>
                <a:gd name="connsiteX14" fmla="*/ 58255 w 58254"/>
                <a:gd name="connsiteY14" fmla="*/ 47267 h 74486"/>
                <a:gd name="connsiteX15" fmla="*/ 53877 w 58254"/>
                <a:gd name="connsiteY15" fmla="*/ 53552 h 74486"/>
                <a:gd name="connsiteX16" fmla="*/ 13133 w 58254"/>
                <a:gd name="connsiteY16" fmla="*/ 73490 h 74486"/>
                <a:gd name="connsiteX17" fmla="*/ 8755 w 58254"/>
                <a:gd name="connsiteY17" fmla="*/ 74487 h 7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254" h="74486">
                  <a:moveTo>
                    <a:pt x="17468" y="31403"/>
                  </a:moveTo>
                  <a:lnTo>
                    <a:pt x="17468" y="54635"/>
                  </a:lnTo>
                  <a:lnTo>
                    <a:pt x="41480" y="43019"/>
                  </a:lnTo>
                  <a:lnTo>
                    <a:pt x="41480" y="19787"/>
                  </a:lnTo>
                  <a:lnTo>
                    <a:pt x="17468" y="31403"/>
                  </a:lnTo>
                  <a:lnTo>
                    <a:pt x="17468" y="31403"/>
                  </a:lnTo>
                  <a:close/>
                  <a:moveTo>
                    <a:pt x="8755" y="74444"/>
                  </a:moveTo>
                  <a:cubicBezTo>
                    <a:pt x="7282" y="74444"/>
                    <a:pt x="5851" y="74140"/>
                    <a:pt x="4378" y="73447"/>
                  </a:cubicBezTo>
                  <a:cubicBezTo>
                    <a:pt x="2210" y="72146"/>
                    <a:pt x="0" y="69806"/>
                    <a:pt x="0" y="67162"/>
                  </a:cubicBezTo>
                  <a:lnTo>
                    <a:pt x="0" y="27199"/>
                  </a:lnTo>
                  <a:cubicBezTo>
                    <a:pt x="0" y="24598"/>
                    <a:pt x="2167" y="22214"/>
                    <a:pt x="4378" y="20914"/>
                  </a:cubicBezTo>
                  <a:lnTo>
                    <a:pt x="45858" y="975"/>
                  </a:lnTo>
                  <a:cubicBezTo>
                    <a:pt x="48025" y="-325"/>
                    <a:pt x="50929" y="-325"/>
                    <a:pt x="53877" y="975"/>
                  </a:cubicBezTo>
                  <a:cubicBezTo>
                    <a:pt x="56781" y="2276"/>
                    <a:pt x="58255" y="4616"/>
                    <a:pt x="58255" y="7217"/>
                  </a:cubicBezTo>
                  <a:lnTo>
                    <a:pt x="58255" y="47267"/>
                  </a:lnTo>
                  <a:cubicBezTo>
                    <a:pt x="58255" y="49867"/>
                    <a:pt x="56781" y="52251"/>
                    <a:pt x="53877" y="53552"/>
                  </a:cubicBezTo>
                  <a:lnTo>
                    <a:pt x="13133" y="73490"/>
                  </a:lnTo>
                  <a:cubicBezTo>
                    <a:pt x="11660" y="74184"/>
                    <a:pt x="10229" y="74487"/>
                    <a:pt x="8755" y="74487"/>
                  </a:cubicBezTo>
                  <a:close/>
                </a:path>
              </a:pathLst>
            </a:custGeom>
            <a:solidFill>
              <a:srgbClr val="C98F00"/>
            </a:solidFill>
            <a:ln w="4316" cap="flat">
              <a:noFill/>
              <a:prstDash val="solid"/>
              <a:miter/>
            </a:ln>
          </p:spPr>
          <p:txBody>
            <a:bodyPr rtlCol="0" anchor="ctr"/>
            <a:lstStyle/>
            <a:p>
              <a:endParaRPr lang="en-US"/>
            </a:p>
          </p:txBody>
        </p:sp>
        <p:sp>
          <p:nvSpPr>
            <p:cNvPr id="3413" name="Freeform: Shape 3412">
              <a:extLst>
                <a:ext uri="{FF2B5EF4-FFF2-40B4-BE49-F238E27FC236}">
                  <a16:creationId xmlns:a16="http://schemas.microsoft.com/office/drawing/2014/main" id="{556C08FD-2CB9-3AD1-58BF-57D4BBEE27D9}"/>
                </a:ext>
              </a:extLst>
            </p:cNvPr>
            <p:cNvSpPr/>
            <p:nvPr/>
          </p:nvSpPr>
          <p:spPr>
            <a:xfrm>
              <a:off x="5093619" y="2407171"/>
              <a:ext cx="926785" cy="455702"/>
            </a:xfrm>
            <a:custGeom>
              <a:avLst/>
              <a:gdLst>
                <a:gd name="connsiteX0" fmla="*/ 926785 w 926785"/>
                <a:gd name="connsiteY0" fmla="*/ 232610 h 455702"/>
                <a:gd name="connsiteX1" fmla="*/ 454637 w 926785"/>
                <a:gd name="connsiteY1" fmla="*/ 1326 h 455702"/>
                <a:gd name="connsiteX2" fmla="*/ 438643 w 926785"/>
                <a:gd name="connsiteY2" fmla="*/ 2626 h 455702"/>
                <a:gd name="connsiteX3" fmla="*/ 15994 w 926785"/>
                <a:gd name="connsiteY3" fmla="*/ 209898 h 455702"/>
                <a:gd name="connsiteX4" fmla="*/ 0 w 926785"/>
                <a:gd name="connsiteY4" fmla="*/ 224375 h 455702"/>
                <a:gd name="connsiteX5" fmla="*/ 472148 w 926785"/>
                <a:gd name="connsiteY5" fmla="*/ 455703 h 455702"/>
                <a:gd name="connsiteX6" fmla="*/ 487405 w 926785"/>
                <a:gd name="connsiteY6" fmla="*/ 441269 h 455702"/>
                <a:gd name="connsiteX7" fmla="*/ 910791 w 926785"/>
                <a:gd name="connsiteY7" fmla="*/ 233997 h 455702"/>
                <a:gd name="connsiteX8" fmla="*/ 926785 w 926785"/>
                <a:gd name="connsiteY8" fmla="*/ 232654 h 455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785" h="455702">
                  <a:moveTo>
                    <a:pt x="926785" y="232610"/>
                  </a:moveTo>
                  <a:lnTo>
                    <a:pt x="454637" y="1326"/>
                  </a:lnTo>
                  <a:cubicBezTo>
                    <a:pt x="448829" y="-1145"/>
                    <a:pt x="444451" y="155"/>
                    <a:pt x="438643" y="2626"/>
                  </a:cubicBezTo>
                  <a:lnTo>
                    <a:pt x="15994" y="209898"/>
                  </a:lnTo>
                  <a:cubicBezTo>
                    <a:pt x="8712" y="213929"/>
                    <a:pt x="4334" y="218003"/>
                    <a:pt x="0" y="224375"/>
                  </a:cubicBezTo>
                  <a:lnTo>
                    <a:pt x="472148" y="455703"/>
                  </a:lnTo>
                  <a:cubicBezTo>
                    <a:pt x="476526" y="449331"/>
                    <a:pt x="480860" y="445257"/>
                    <a:pt x="487405" y="441269"/>
                  </a:cubicBezTo>
                  <a:lnTo>
                    <a:pt x="910791" y="233997"/>
                  </a:lnTo>
                  <a:cubicBezTo>
                    <a:pt x="915862" y="231527"/>
                    <a:pt x="920977" y="230270"/>
                    <a:pt x="926785" y="232654"/>
                  </a:cubicBezTo>
                  <a:close/>
                </a:path>
              </a:pathLst>
            </a:custGeom>
            <a:solidFill>
              <a:srgbClr val="00C7FF"/>
            </a:solidFill>
            <a:ln w="4316" cap="flat">
              <a:noFill/>
              <a:prstDash val="solid"/>
              <a:miter/>
            </a:ln>
          </p:spPr>
          <p:txBody>
            <a:bodyPr rtlCol="0" anchor="ctr"/>
            <a:lstStyle/>
            <a:p>
              <a:endParaRPr lang="en-US"/>
            </a:p>
          </p:txBody>
        </p:sp>
        <p:sp>
          <p:nvSpPr>
            <p:cNvPr id="3414" name="Freeform: Shape 3413">
              <a:extLst>
                <a:ext uri="{FF2B5EF4-FFF2-40B4-BE49-F238E27FC236}">
                  <a16:creationId xmlns:a16="http://schemas.microsoft.com/office/drawing/2014/main" id="{DBBC7A8C-B8C4-C777-91C9-386C1A25790D}"/>
                </a:ext>
              </a:extLst>
            </p:cNvPr>
            <p:cNvSpPr/>
            <p:nvPr/>
          </p:nvSpPr>
          <p:spPr>
            <a:xfrm>
              <a:off x="5084820" y="2399881"/>
              <a:ext cx="943819" cy="470274"/>
            </a:xfrm>
            <a:custGeom>
              <a:avLst/>
              <a:gdLst>
                <a:gd name="connsiteX0" fmla="*/ 21152 w 943819"/>
                <a:gd name="connsiteY0" fmla="*/ 229281 h 470274"/>
                <a:gd name="connsiteX1" fmla="*/ 478000 w 943819"/>
                <a:gd name="connsiteY1" fmla="*/ 453327 h 470274"/>
                <a:gd name="connsiteX2" fmla="*/ 491826 w 943819"/>
                <a:gd name="connsiteY2" fmla="*/ 442404 h 470274"/>
                <a:gd name="connsiteX3" fmla="*/ 911571 w 943819"/>
                <a:gd name="connsiteY3" fmla="*/ 236649 h 470274"/>
                <a:gd name="connsiteX4" fmla="*/ 459102 w 943819"/>
                <a:gd name="connsiteY4" fmla="*/ 14857 h 470274"/>
                <a:gd name="connsiteX5" fmla="*/ 451083 w 943819"/>
                <a:gd name="connsiteY5" fmla="*/ 16331 h 470274"/>
                <a:gd name="connsiteX6" fmla="*/ 29127 w 943819"/>
                <a:gd name="connsiteY6" fmla="*/ 223386 h 470274"/>
                <a:gd name="connsiteX7" fmla="*/ 21109 w 943819"/>
                <a:gd name="connsiteY7" fmla="*/ 229238 h 470274"/>
                <a:gd name="connsiteX8" fmla="*/ 21109 w 943819"/>
                <a:gd name="connsiteY8" fmla="*/ 229238 h 470274"/>
                <a:gd name="connsiteX9" fmla="*/ 480904 w 943819"/>
                <a:gd name="connsiteY9" fmla="*/ 470275 h 470274"/>
                <a:gd name="connsiteX10" fmla="*/ 476526 w 943819"/>
                <a:gd name="connsiteY10" fmla="*/ 469278 h 470274"/>
                <a:gd name="connsiteX11" fmla="*/ 4378 w 943819"/>
                <a:gd name="connsiteY11" fmla="*/ 237906 h 470274"/>
                <a:gd name="connsiteX12" fmla="*/ 0 w 943819"/>
                <a:gd name="connsiteY12" fmla="*/ 233399 h 470274"/>
                <a:gd name="connsiteX13" fmla="*/ 1474 w 943819"/>
                <a:gd name="connsiteY13" fmla="*/ 227764 h 470274"/>
                <a:gd name="connsiteX14" fmla="*/ 20372 w 943819"/>
                <a:gd name="connsiteY14" fmla="*/ 211033 h 470274"/>
                <a:gd name="connsiteX15" fmla="*/ 443021 w 943819"/>
                <a:gd name="connsiteY15" fmla="*/ 3588 h 470274"/>
                <a:gd name="connsiteX16" fmla="*/ 467033 w 943819"/>
                <a:gd name="connsiteY16" fmla="*/ 1984 h 470274"/>
                <a:gd name="connsiteX17" fmla="*/ 939875 w 943819"/>
                <a:gd name="connsiteY17" fmla="*/ 233572 h 470274"/>
                <a:gd name="connsiteX18" fmla="*/ 942779 w 943819"/>
                <a:gd name="connsiteY18" fmla="*/ 243281 h 470274"/>
                <a:gd name="connsiteX19" fmla="*/ 931856 w 943819"/>
                <a:gd name="connsiteY19" fmla="*/ 246489 h 470274"/>
                <a:gd name="connsiteX20" fmla="*/ 923144 w 943819"/>
                <a:gd name="connsiteY20" fmla="*/ 247746 h 470274"/>
                <a:gd name="connsiteX21" fmla="*/ 500495 w 943819"/>
                <a:gd name="connsiteY21" fmla="*/ 454801 h 470274"/>
                <a:gd name="connsiteX22" fmla="*/ 488142 w 943819"/>
                <a:gd name="connsiteY22" fmla="*/ 466807 h 470274"/>
                <a:gd name="connsiteX23" fmla="*/ 480860 w 943819"/>
                <a:gd name="connsiteY23" fmla="*/ 470275 h 470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3819" h="470274">
                  <a:moveTo>
                    <a:pt x="21152" y="229281"/>
                  </a:moveTo>
                  <a:lnTo>
                    <a:pt x="478000" y="453327"/>
                  </a:lnTo>
                  <a:cubicBezTo>
                    <a:pt x="481640" y="449253"/>
                    <a:pt x="486018" y="445785"/>
                    <a:pt x="491826" y="442404"/>
                  </a:cubicBezTo>
                  <a:lnTo>
                    <a:pt x="911571" y="236649"/>
                  </a:lnTo>
                  <a:lnTo>
                    <a:pt x="459102" y="14857"/>
                  </a:lnTo>
                  <a:cubicBezTo>
                    <a:pt x="457628" y="14294"/>
                    <a:pt x="456197" y="14164"/>
                    <a:pt x="451083" y="16331"/>
                  </a:cubicBezTo>
                  <a:lnTo>
                    <a:pt x="29127" y="223386"/>
                  </a:lnTo>
                  <a:cubicBezTo>
                    <a:pt x="26223" y="225163"/>
                    <a:pt x="23319" y="226897"/>
                    <a:pt x="21109" y="229238"/>
                  </a:cubicBezTo>
                  <a:lnTo>
                    <a:pt x="21109" y="229238"/>
                  </a:lnTo>
                  <a:close/>
                  <a:moveTo>
                    <a:pt x="480904" y="470275"/>
                  </a:moveTo>
                  <a:cubicBezTo>
                    <a:pt x="479430" y="470275"/>
                    <a:pt x="478000" y="469971"/>
                    <a:pt x="476526" y="469278"/>
                  </a:cubicBezTo>
                  <a:lnTo>
                    <a:pt x="4378" y="237906"/>
                  </a:lnTo>
                  <a:cubicBezTo>
                    <a:pt x="2211" y="236910"/>
                    <a:pt x="737" y="235262"/>
                    <a:pt x="0" y="233399"/>
                  </a:cubicBezTo>
                  <a:cubicBezTo>
                    <a:pt x="0" y="231492"/>
                    <a:pt x="0" y="229498"/>
                    <a:pt x="1474" y="227764"/>
                  </a:cubicBezTo>
                  <a:cubicBezTo>
                    <a:pt x="5851" y="221089"/>
                    <a:pt x="10923" y="215888"/>
                    <a:pt x="20372" y="211033"/>
                  </a:cubicBezTo>
                  <a:lnTo>
                    <a:pt x="443021" y="3588"/>
                  </a:lnTo>
                  <a:cubicBezTo>
                    <a:pt x="450303" y="424"/>
                    <a:pt x="457584" y="-1787"/>
                    <a:pt x="467033" y="1984"/>
                  </a:cubicBezTo>
                  <a:lnTo>
                    <a:pt x="939875" y="233572"/>
                  </a:lnTo>
                  <a:cubicBezTo>
                    <a:pt x="943516" y="235566"/>
                    <a:pt x="944990" y="239814"/>
                    <a:pt x="942779" y="243281"/>
                  </a:cubicBezTo>
                  <a:cubicBezTo>
                    <a:pt x="940569" y="246749"/>
                    <a:pt x="935497" y="248179"/>
                    <a:pt x="931856" y="246489"/>
                  </a:cubicBezTo>
                  <a:cubicBezTo>
                    <a:pt x="929689" y="245622"/>
                    <a:pt x="928215" y="245492"/>
                    <a:pt x="923144" y="247746"/>
                  </a:cubicBezTo>
                  <a:lnTo>
                    <a:pt x="500495" y="454801"/>
                  </a:lnTo>
                  <a:cubicBezTo>
                    <a:pt x="495424" y="457748"/>
                    <a:pt x="491783" y="460652"/>
                    <a:pt x="488142" y="466807"/>
                  </a:cubicBezTo>
                  <a:cubicBezTo>
                    <a:pt x="485975" y="469018"/>
                    <a:pt x="483764" y="470275"/>
                    <a:pt x="480860" y="470275"/>
                  </a:cubicBezTo>
                  <a:close/>
                </a:path>
              </a:pathLst>
            </a:custGeom>
            <a:solidFill>
              <a:srgbClr val="C98F00"/>
            </a:solidFill>
            <a:ln w="4316" cap="flat">
              <a:noFill/>
              <a:prstDash val="solid"/>
              <a:miter/>
            </a:ln>
          </p:spPr>
          <p:txBody>
            <a:bodyPr rtlCol="0" anchor="ctr"/>
            <a:lstStyle/>
            <a:p>
              <a:endParaRPr lang="en-US"/>
            </a:p>
          </p:txBody>
        </p:sp>
        <p:sp>
          <p:nvSpPr>
            <p:cNvPr id="3415" name="Freeform: Shape 3414">
              <a:extLst>
                <a:ext uri="{FF2B5EF4-FFF2-40B4-BE49-F238E27FC236}">
                  <a16:creationId xmlns:a16="http://schemas.microsoft.com/office/drawing/2014/main" id="{159446B8-0F61-30A2-AB5B-013BD1D2D363}"/>
                </a:ext>
              </a:extLst>
            </p:cNvPr>
            <p:cNvSpPr/>
            <p:nvPr/>
          </p:nvSpPr>
          <p:spPr>
            <a:xfrm>
              <a:off x="5558486" y="2638504"/>
              <a:ext cx="468463" cy="379944"/>
            </a:xfrm>
            <a:custGeom>
              <a:avLst/>
              <a:gdLst>
                <a:gd name="connsiteX0" fmla="*/ 468464 w 468463"/>
                <a:gd name="connsiteY0" fmla="*/ 13891 h 379944"/>
                <a:gd name="connsiteX1" fmla="*/ 461919 w 468463"/>
                <a:gd name="connsiteY1" fmla="*/ 1278 h 379944"/>
                <a:gd name="connsiteX2" fmla="*/ 445925 w 468463"/>
                <a:gd name="connsiteY2" fmla="*/ 2621 h 379944"/>
                <a:gd name="connsiteX3" fmla="*/ 22539 w 468463"/>
                <a:gd name="connsiteY3" fmla="*/ 209893 h 379944"/>
                <a:gd name="connsiteX4" fmla="*/ 7282 w 468463"/>
                <a:gd name="connsiteY4" fmla="*/ 224327 h 379944"/>
                <a:gd name="connsiteX5" fmla="*/ 7282 w 468463"/>
                <a:gd name="connsiteY5" fmla="*/ 224327 h 379944"/>
                <a:gd name="connsiteX6" fmla="*/ 0 w 468463"/>
                <a:gd name="connsiteY6" fmla="*/ 243485 h 379944"/>
                <a:gd name="connsiteX7" fmla="*/ 0 w 468463"/>
                <a:gd name="connsiteY7" fmla="*/ 366106 h 379944"/>
                <a:gd name="connsiteX8" fmla="*/ 7282 w 468463"/>
                <a:gd name="connsiteY8" fmla="*/ 378632 h 379944"/>
                <a:gd name="connsiteX9" fmla="*/ 22539 w 468463"/>
                <a:gd name="connsiteY9" fmla="*/ 377332 h 379944"/>
                <a:gd name="connsiteX10" fmla="*/ 445925 w 468463"/>
                <a:gd name="connsiteY10" fmla="*/ 170017 h 379944"/>
                <a:gd name="connsiteX11" fmla="*/ 461919 w 468463"/>
                <a:gd name="connsiteY11" fmla="*/ 155540 h 379944"/>
                <a:gd name="connsiteX12" fmla="*/ 461919 w 468463"/>
                <a:gd name="connsiteY12" fmla="*/ 155540 h 379944"/>
                <a:gd name="connsiteX13" fmla="*/ 468464 w 468463"/>
                <a:gd name="connsiteY13" fmla="*/ 136468 h 379944"/>
                <a:gd name="connsiteX14" fmla="*/ 468464 w 468463"/>
                <a:gd name="connsiteY14" fmla="*/ 13848 h 37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8463" h="379944">
                  <a:moveTo>
                    <a:pt x="468464" y="13891"/>
                  </a:moveTo>
                  <a:cubicBezTo>
                    <a:pt x="468464" y="7736"/>
                    <a:pt x="466297" y="3315"/>
                    <a:pt x="461919" y="1278"/>
                  </a:cubicBezTo>
                  <a:cubicBezTo>
                    <a:pt x="457541" y="-716"/>
                    <a:pt x="451733" y="-456"/>
                    <a:pt x="445925" y="2621"/>
                  </a:cubicBezTo>
                  <a:lnTo>
                    <a:pt x="22539" y="209893"/>
                  </a:lnTo>
                  <a:cubicBezTo>
                    <a:pt x="16731" y="212971"/>
                    <a:pt x="10879" y="218302"/>
                    <a:pt x="7282" y="224327"/>
                  </a:cubicBezTo>
                  <a:lnTo>
                    <a:pt x="7282" y="224327"/>
                  </a:lnTo>
                  <a:cubicBezTo>
                    <a:pt x="2904" y="230438"/>
                    <a:pt x="0" y="237287"/>
                    <a:pt x="0" y="243485"/>
                  </a:cubicBezTo>
                  <a:lnTo>
                    <a:pt x="0" y="366106"/>
                  </a:lnTo>
                  <a:cubicBezTo>
                    <a:pt x="0" y="372261"/>
                    <a:pt x="2904" y="376595"/>
                    <a:pt x="7282" y="378632"/>
                  </a:cubicBezTo>
                  <a:cubicBezTo>
                    <a:pt x="10923" y="380669"/>
                    <a:pt x="16731" y="380409"/>
                    <a:pt x="22539" y="377332"/>
                  </a:cubicBezTo>
                  <a:lnTo>
                    <a:pt x="445925" y="170017"/>
                  </a:lnTo>
                  <a:cubicBezTo>
                    <a:pt x="451733" y="166939"/>
                    <a:pt x="457541" y="161695"/>
                    <a:pt x="461919" y="155540"/>
                  </a:cubicBezTo>
                  <a:lnTo>
                    <a:pt x="461919" y="155540"/>
                  </a:lnTo>
                  <a:cubicBezTo>
                    <a:pt x="466297" y="149472"/>
                    <a:pt x="468464" y="142623"/>
                    <a:pt x="468464" y="136468"/>
                  </a:cubicBezTo>
                  <a:lnTo>
                    <a:pt x="468464" y="13848"/>
                  </a:lnTo>
                  <a:close/>
                </a:path>
              </a:pathLst>
            </a:custGeom>
            <a:solidFill>
              <a:srgbClr val="FFFFFF"/>
            </a:solidFill>
            <a:ln w="4316" cap="flat">
              <a:solidFill>
                <a:schemeClr val="accent1"/>
              </a:solidFill>
              <a:prstDash val="solid"/>
              <a:miter/>
            </a:ln>
          </p:spPr>
          <p:txBody>
            <a:bodyPr rtlCol="0" anchor="ctr"/>
            <a:lstStyle/>
            <a:p>
              <a:endParaRPr lang="en-US"/>
            </a:p>
          </p:txBody>
        </p:sp>
        <p:sp>
          <p:nvSpPr>
            <p:cNvPr id="3416" name="Freeform: Shape 3415">
              <a:extLst>
                <a:ext uri="{FF2B5EF4-FFF2-40B4-BE49-F238E27FC236}">
                  <a16:creationId xmlns:a16="http://schemas.microsoft.com/office/drawing/2014/main" id="{EE03C577-181B-9924-7F28-161DF6CB2F3B}"/>
                </a:ext>
              </a:extLst>
            </p:cNvPr>
            <p:cNvSpPr/>
            <p:nvPr/>
          </p:nvSpPr>
          <p:spPr>
            <a:xfrm>
              <a:off x="5549730" y="2631206"/>
              <a:ext cx="485974" cy="394555"/>
            </a:xfrm>
            <a:custGeom>
              <a:avLst/>
              <a:gdLst>
                <a:gd name="connsiteX0" fmla="*/ 464866 w 485974"/>
                <a:gd name="connsiteY0" fmla="*/ 14557 h 394555"/>
                <a:gd name="connsiteX1" fmla="*/ 459058 w 485974"/>
                <a:gd name="connsiteY1" fmla="*/ 16248 h 394555"/>
                <a:gd name="connsiteX2" fmla="*/ 35672 w 485974"/>
                <a:gd name="connsiteY2" fmla="*/ 223520 h 394555"/>
                <a:gd name="connsiteX3" fmla="*/ 23319 w 485974"/>
                <a:gd name="connsiteY3" fmla="*/ 235309 h 394555"/>
                <a:gd name="connsiteX4" fmla="*/ 17511 w 485974"/>
                <a:gd name="connsiteY4" fmla="*/ 250826 h 394555"/>
                <a:gd name="connsiteX5" fmla="*/ 17511 w 485974"/>
                <a:gd name="connsiteY5" fmla="*/ 373447 h 394555"/>
                <a:gd name="connsiteX6" fmla="*/ 19678 w 485974"/>
                <a:gd name="connsiteY6" fmla="*/ 379689 h 394555"/>
                <a:gd name="connsiteX7" fmla="*/ 27697 w 485974"/>
                <a:gd name="connsiteY7" fmla="*/ 378388 h 394555"/>
                <a:gd name="connsiteX8" fmla="*/ 450346 w 485974"/>
                <a:gd name="connsiteY8" fmla="*/ 171117 h 394555"/>
                <a:gd name="connsiteX9" fmla="*/ 463436 w 485974"/>
                <a:gd name="connsiteY9" fmla="*/ 159327 h 394555"/>
                <a:gd name="connsiteX10" fmla="*/ 468507 w 485974"/>
                <a:gd name="connsiteY10" fmla="*/ 143810 h 394555"/>
                <a:gd name="connsiteX11" fmla="*/ 468507 w 485974"/>
                <a:gd name="connsiteY11" fmla="*/ 21189 h 394555"/>
                <a:gd name="connsiteX12" fmla="*/ 466340 w 485974"/>
                <a:gd name="connsiteY12" fmla="*/ 14904 h 394555"/>
                <a:gd name="connsiteX13" fmla="*/ 464866 w 485974"/>
                <a:gd name="connsiteY13" fmla="*/ 14601 h 394555"/>
                <a:gd name="connsiteX14" fmla="*/ 464866 w 485974"/>
                <a:gd name="connsiteY14" fmla="*/ 14601 h 394555"/>
                <a:gd name="connsiteX15" fmla="*/ 21845 w 485974"/>
                <a:gd name="connsiteY15" fmla="*/ 394556 h 394555"/>
                <a:gd name="connsiteX16" fmla="*/ 11660 w 485974"/>
                <a:gd name="connsiteY16" fmla="*/ 392259 h 394555"/>
                <a:gd name="connsiteX17" fmla="*/ 0 w 485974"/>
                <a:gd name="connsiteY17" fmla="*/ 373404 h 394555"/>
                <a:gd name="connsiteX18" fmla="*/ 0 w 485974"/>
                <a:gd name="connsiteY18" fmla="*/ 250783 h 394555"/>
                <a:gd name="connsiteX19" fmla="*/ 8019 w 485974"/>
                <a:gd name="connsiteY19" fmla="*/ 227984 h 394555"/>
                <a:gd name="connsiteX20" fmla="*/ 27653 w 485974"/>
                <a:gd name="connsiteY20" fmla="*/ 210863 h 394555"/>
                <a:gd name="connsiteX21" fmla="*/ 450303 w 485974"/>
                <a:gd name="connsiteY21" fmla="*/ 3591 h 394555"/>
                <a:gd name="connsiteX22" fmla="*/ 475052 w 485974"/>
                <a:gd name="connsiteY22" fmla="*/ 2248 h 394555"/>
                <a:gd name="connsiteX23" fmla="*/ 485975 w 485974"/>
                <a:gd name="connsiteY23" fmla="*/ 21146 h 394555"/>
                <a:gd name="connsiteX24" fmla="*/ 485975 w 485974"/>
                <a:gd name="connsiteY24" fmla="*/ 143766 h 394555"/>
                <a:gd name="connsiteX25" fmla="*/ 478000 w 485974"/>
                <a:gd name="connsiteY25" fmla="*/ 166522 h 394555"/>
                <a:gd name="connsiteX26" fmla="*/ 459101 w 485974"/>
                <a:gd name="connsiteY26" fmla="*/ 183643 h 394555"/>
                <a:gd name="connsiteX27" fmla="*/ 35716 w 485974"/>
                <a:gd name="connsiteY27" fmla="*/ 390915 h 394555"/>
                <a:gd name="connsiteX28" fmla="*/ 21889 w 485974"/>
                <a:gd name="connsiteY28" fmla="*/ 394556 h 394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5974" h="394555">
                  <a:moveTo>
                    <a:pt x="464866" y="14557"/>
                  </a:moveTo>
                  <a:cubicBezTo>
                    <a:pt x="463436" y="14557"/>
                    <a:pt x="461225" y="14991"/>
                    <a:pt x="459058" y="16248"/>
                  </a:cubicBezTo>
                  <a:lnTo>
                    <a:pt x="35672" y="223520"/>
                  </a:lnTo>
                  <a:cubicBezTo>
                    <a:pt x="31294" y="225817"/>
                    <a:pt x="26223" y="230151"/>
                    <a:pt x="23319" y="235309"/>
                  </a:cubicBezTo>
                  <a:cubicBezTo>
                    <a:pt x="19678" y="240511"/>
                    <a:pt x="17511" y="246102"/>
                    <a:pt x="17511" y="250826"/>
                  </a:cubicBezTo>
                  <a:lnTo>
                    <a:pt x="17511" y="373447"/>
                  </a:lnTo>
                  <a:cubicBezTo>
                    <a:pt x="17511" y="376611"/>
                    <a:pt x="18248" y="378952"/>
                    <a:pt x="19678" y="379689"/>
                  </a:cubicBezTo>
                  <a:cubicBezTo>
                    <a:pt x="21152" y="380296"/>
                    <a:pt x="23319" y="380252"/>
                    <a:pt x="27697" y="378388"/>
                  </a:cubicBezTo>
                  <a:lnTo>
                    <a:pt x="450346" y="171117"/>
                  </a:lnTo>
                  <a:cubicBezTo>
                    <a:pt x="454724" y="168776"/>
                    <a:pt x="459795" y="164441"/>
                    <a:pt x="463436" y="159327"/>
                  </a:cubicBezTo>
                  <a:cubicBezTo>
                    <a:pt x="467077" y="154126"/>
                    <a:pt x="468507" y="148534"/>
                    <a:pt x="468507" y="143810"/>
                  </a:cubicBezTo>
                  <a:lnTo>
                    <a:pt x="468507" y="21189"/>
                  </a:lnTo>
                  <a:cubicBezTo>
                    <a:pt x="468507" y="18025"/>
                    <a:pt x="467770" y="15641"/>
                    <a:pt x="466340" y="14904"/>
                  </a:cubicBezTo>
                  <a:cubicBezTo>
                    <a:pt x="465603" y="14731"/>
                    <a:pt x="465603" y="14601"/>
                    <a:pt x="464866" y="14601"/>
                  </a:cubicBezTo>
                  <a:lnTo>
                    <a:pt x="464866" y="14601"/>
                  </a:lnTo>
                  <a:close/>
                  <a:moveTo>
                    <a:pt x="21845" y="394556"/>
                  </a:moveTo>
                  <a:cubicBezTo>
                    <a:pt x="18204" y="394556"/>
                    <a:pt x="14564" y="393732"/>
                    <a:pt x="11660" y="392259"/>
                  </a:cubicBezTo>
                  <a:cubicBezTo>
                    <a:pt x="4378" y="388878"/>
                    <a:pt x="0" y="381943"/>
                    <a:pt x="0" y="373404"/>
                  </a:cubicBezTo>
                  <a:lnTo>
                    <a:pt x="0" y="250783"/>
                  </a:lnTo>
                  <a:cubicBezTo>
                    <a:pt x="0" y="243545"/>
                    <a:pt x="2904" y="235483"/>
                    <a:pt x="8019" y="227984"/>
                  </a:cubicBezTo>
                  <a:cubicBezTo>
                    <a:pt x="13133" y="220572"/>
                    <a:pt x="20415" y="214504"/>
                    <a:pt x="27653" y="210863"/>
                  </a:cubicBezTo>
                  <a:lnTo>
                    <a:pt x="450303" y="3591"/>
                  </a:lnTo>
                  <a:cubicBezTo>
                    <a:pt x="459015" y="-657"/>
                    <a:pt x="467770" y="-1177"/>
                    <a:pt x="475052" y="2248"/>
                  </a:cubicBezTo>
                  <a:cubicBezTo>
                    <a:pt x="481597" y="5715"/>
                    <a:pt x="485975" y="12563"/>
                    <a:pt x="485975" y="21146"/>
                  </a:cubicBezTo>
                  <a:lnTo>
                    <a:pt x="485975" y="143766"/>
                  </a:lnTo>
                  <a:cubicBezTo>
                    <a:pt x="485975" y="151005"/>
                    <a:pt x="483071" y="159067"/>
                    <a:pt x="478000" y="166522"/>
                  </a:cubicBezTo>
                  <a:cubicBezTo>
                    <a:pt x="472885" y="173934"/>
                    <a:pt x="466340" y="180045"/>
                    <a:pt x="459101" y="183643"/>
                  </a:cubicBezTo>
                  <a:lnTo>
                    <a:pt x="35716" y="390915"/>
                  </a:lnTo>
                  <a:cubicBezTo>
                    <a:pt x="31338" y="393342"/>
                    <a:pt x="26267" y="394556"/>
                    <a:pt x="21889" y="394556"/>
                  </a:cubicBezTo>
                  <a:close/>
                </a:path>
              </a:pathLst>
            </a:custGeom>
            <a:solidFill>
              <a:schemeClr val="accent1"/>
            </a:solidFill>
            <a:ln w="4316" cap="flat">
              <a:noFill/>
              <a:prstDash val="solid"/>
              <a:miter/>
            </a:ln>
          </p:spPr>
          <p:txBody>
            <a:bodyPr rtlCol="0" anchor="ctr"/>
            <a:lstStyle/>
            <a:p>
              <a:endParaRPr lang="en-US"/>
            </a:p>
          </p:txBody>
        </p:sp>
        <p:sp>
          <p:nvSpPr>
            <p:cNvPr id="3417" name="Freeform: Shape 3416">
              <a:extLst>
                <a:ext uri="{FF2B5EF4-FFF2-40B4-BE49-F238E27FC236}">
                  <a16:creationId xmlns:a16="http://schemas.microsoft.com/office/drawing/2014/main" id="{7F294072-CA30-5DCE-B354-08564DF5D11A}"/>
                </a:ext>
              </a:extLst>
            </p:cNvPr>
            <p:cNvSpPr/>
            <p:nvPr/>
          </p:nvSpPr>
          <p:spPr>
            <a:xfrm>
              <a:off x="5960026" y="2713293"/>
              <a:ext cx="40743" cy="59988"/>
            </a:xfrm>
            <a:custGeom>
              <a:avLst/>
              <a:gdLst>
                <a:gd name="connsiteX0" fmla="*/ 0 w 40743"/>
                <a:gd name="connsiteY0" fmla="*/ 59988 h 59988"/>
                <a:gd name="connsiteX1" fmla="*/ 40743 w 40743"/>
                <a:gd name="connsiteY1" fmla="*/ 40050 h 59988"/>
                <a:gd name="connsiteX2" fmla="*/ 40743 w 40743"/>
                <a:gd name="connsiteY2" fmla="*/ 0 h 59988"/>
                <a:gd name="connsiteX3" fmla="*/ 0 w 40743"/>
                <a:gd name="connsiteY3" fmla="*/ 20025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3" y="40050"/>
                  </a:lnTo>
                  <a:lnTo>
                    <a:pt x="40743" y="0"/>
                  </a:lnTo>
                  <a:lnTo>
                    <a:pt x="0" y="20025"/>
                  </a:lnTo>
                  <a:lnTo>
                    <a:pt x="0" y="59988"/>
                  </a:lnTo>
                  <a:close/>
                </a:path>
              </a:pathLst>
            </a:custGeom>
            <a:solidFill>
              <a:srgbClr val="A6EDF8"/>
            </a:solidFill>
            <a:ln w="4316" cap="flat">
              <a:noFill/>
              <a:prstDash val="solid"/>
              <a:miter/>
            </a:ln>
          </p:spPr>
          <p:txBody>
            <a:bodyPr rtlCol="0" anchor="ctr"/>
            <a:lstStyle/>
            <a:p>
              <a:endParaRPr lang="en-US"/>
            </a:p>
          </p:txBody>
        </p:sp>
        <p:sp>
          <p:nvSpPr>
            <p:cNvPr id="3418" name="Freeform: Shape 3417">
              <a:extLst>
                <a:ext uri="{FF2B5EF4-FFF2-40B4-BE49-F238E27FC236}">
                  <a16:creationId xmlns:a16="http://schemas.microsoft.com/office/drawing/2014/main" id="{9EAAE3D1-7E8E-5DD8-D697-8D31B1AF8242}"/>
                </a:ext>
              </a:extLst>
            </p:cNvPr>
            <p:cNvSpPr/>
            <p:nvPr/>
          </p:nvSpPr>
          <p:spPr>
            <a:xfrm>
              <a:off x="5952007" y="2706087"/>
              <a:ext cx="57474" cy="74562"/>
            </a:xfrm>
            <a:custGeom>
              <a:avLst/>
              <a:gdLst>
                <a:gd name="connsiteX0" fmla="*/ 16731 w 57474"/>
                <a:gd name="connsiteY0" fmla="*/ 31435 h 74562"/>
                <a:gd name="connsiteX1" fmla="*/ 16731 w 57474"/>
                <a:gd name="connsiteY1" fmla="*/ 54625 h 74562"/>
                <a:gd name="connsiteX2" fmla="*/ 40743 w 57474"/>
                <a:gd name="connsiteY2" fmla="*/ 43052 h 74562"/>
                <a:gd name="connsiteX3" fmla="*/ 40743 w 57474"/>
                <a:gd name="connsiteY3" fmla="*/ 19819 h 74562"/>
                <a:gd name="connsiteX4" fmla="*/ 16731 w 57474"/>
                <a:gd name="connsiteY4" fmla="*/ 31435 h 74562"/>
                <a:gd name="connsiteX5" fmla="*/ 16731 w 57474"/>
                <a:gd name="connsiteY5" fmla="*/ 31435 h 74562"/>
                <a:gd name="connsiteX6" fmla="*/ 8019 w 57474"/>
                <a:gd name="connsiteY6" fmla="*/ 74476 h 74562"/>
                <a:gd name="connsiteX7" fmla="*/ 3641 w 57474"/>
                <a:gd name="connsiteY7" fmla="*/ 73479 h 74562"/>
                <a:gd name="connsiteX8" fmla="*/ 0 w 57474"/>
                <a:gd name="connsiteY8" fmla="*/ 67194 h 74562"/>
                <a:gd name="connsiteX9" fmla="*/ 0 w 57474"/>
                <a:gd name="connsiteY9" fmla="*/ 27231 h 74562"/>
                <a:gd name="connsiteX10" fmla="*/ 3641 w 57474"/>
                <a:gd name="connsiteY10" fmla="*/ 20946 h 74562"/>
                <a:gd name="connsiteX11" fmla="*/ 44384 w 57474"/>
                <a:gd name="connsiteY11" fmla="*/ 1008 h 74562"/>
                <a:gd name="connsiteX12" fmla="*/ 53097 w 57474"/>
                <a:gd name="connsiteY12" fmla="*/ 1008 h 74562"/>
                <a:gd name="connsiteX13" fmla="*/ 57474 w 57474"/>
                <a:gd name="connsiteY13" fmla="*/ 7249 h 74562"/>
                <a:gd name="connsiteX14" fmla="*/ 57474 w 57474"/>
                <a:gd name="connsiteY14" fmla="*/ 47299 h 74562"/>
                <a:gd name="connsiteX15" fmla="*/ 53097 w 57474"/>
                <a:gd name="connsiteY15" fmla="*/ 53541 h 74562"/>
                <a:gd name="connsiteX16" fmla="*/ 12353 w 57474"/>
                <a:gd name="connsiteY16" fmla="*/ 73566 h 74562"/>
                <a:gd name="connsiteX17" fmla="*/ 7975 w 57474"/>
                <a:gd name="connsiteY17" fmla="*/ 74563 h 7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74" h="74562">
                  <a:moveTo>
                    <a:pt x="16731" y="31435"/>
                  </a:moveTo>
                  <a:lnTo>
                    <a:pt x="16731" y="54625"/>
                  </a:lnTo>
                  <a:lnTo>
                    <a:pt x="40743" y="43052"/>
                  </a:lnTo>
                  <a:lnTo>
                    <a:pt x="40743" y="19819"/>
                  </a:lnTo>
                  <a:lnTo>
                    <a:pt x="16731" y="31435"/>
                  </a:lnTo>
                  <a:lnTo>
                    <a:pt x="16731" y="31435"/>
                  </a:lnTo>
                  <a:close/>
                  <a:moveTo>
                    <a:pt x="8019" y="74476"/>
                  </a:moveTo>
                  <a:cubicBezTo>
                    <a:pt x="6545" y="74476"/>
                    <a:pt x="5115" y="74129"/>
                    <a:pt x="3641" y="73479"/>
                  </a:cubicBezTo>
                  <a:cubicBezTo>
                    <a:pt x="1474" y="72179"/>
                    <a:pt x="0" y="69795"/>
                    <a:pt x="0" y="67194"/>
                  </a:cubicBezTo>
                  <a:lnTo>
                    <a:pt x="0" y="27231"/>
                  </a:lnTo>
                  <a:cubicBezTo>
                    <a:pt x="0" y="24630"/>
                    <a:pt x="1474" y="22203"/>
                    <a:pt x="3641" y="20946"/>
                  </a:cubicBezTo>
                  <a:lnTo>
                    <a:pt x="44384" y="1008"/>
                  </a:lnTo>
                  <a:cubicBezTo>
                    <a:pt x="47289" y="-336"/>
                    <a:pt x="50929" y="-336"/>
                    <a:pt x="53097" y="1008"/>
                  </a:cubicBezTo>
                  <a:cubicBezTo>
                    <a:pt x="56001" y="2265"/>
                    <a:pt x="57474" y="4649"/>
                    <a:pt x="57474" y="7249"/>
                  </a:cubicBezTo>
                  <a:lnTo>
                    <a:pt x="57474" y="47299"/>
                  </a:lnTo>
                  <a:cubicBezTo>
                    <a:pt x="57474" y="49813"/>
                    <a:pt x="56001" y="52241"/>
                    <a:pt x="53097" y="53541"/>
                  </a:cubicBezTo>
                  <a:lnTo>
                    <a:pt x="12353" y="73566"/>
                  </a:lnTo>
                  <a:cubicBezTo>
                    <a:pt x="10879" y="74173"/>
                    <a:pt x="9449" y="74563"/>
                    <a:pt x="7975" y="74563"/>
                  </a:cubicBezTo>
                  <a:close/>
                </a:path>
              </a:pathLst>
            </a:custGeom>
            <a:solidFill>
              <a:schemeClr val="accent1"/>
            </a:solidFill>
            <a:ln w="4316" cap="flat">
              <a:noFill/>
              <a:prstDash val="solid"/>
              <a:miter/>
            </a:ln>
          </p:spPr>
          <p:txBody>
            <a:bodyPr rtlCol="0" anchor="ctr"/>
            <a:lstStyle/>
            <a:p>
              <a:endParaRPr lang="en-US"/>
            </a:p>
          </p:txBody>
        </p:sp>
        <p:sp>
          <p:nvSpPr>
            <p:cNvPr id="3419" name="Freeform: Shape 3418">
              <a:extLst>
                <a:ext uri="{FF2B5EF4-FFF2-40B4-BE49-F238E27FC236}">
                  <a16:creationId xmlns:a16="http://schemas.microsoft.com/office/drawing/2014/main" id="{6EE05609-9271-B800-DBD0-CBE46BCF5BEA}"/>
                </a:ext>
              </a:extLst>
            </p:cNvPr>
            <p:cNvSpPr/>
            <p:nvPr/>
          </p:nvSpPr>
          <p:spPr>
            <a:xfrm>
              <a:off x="5087031" y="2631546"/>
              <a:ext cx="478693" cy="385633"/>
            </a:xfrm>
            <a:custGeom>
              <a:avLst/>
              <a:gdLst>
                <a:gd name="connsiteX0" fmla="*/ 478693 w 478693"/>
                <a:gd name="connsiteY0" fmla="*/ 231328 h 385633"/>
                <a:gd name="connsiteX1" fmla="*/ 6545 w 478693"/>
                <a:gd name="connsiteY1" fmla="*/ 0 h 385633"/>
                <a:gd name="connsiteX2" fmla="*/ 6545 w 478693"/>
                <a:gd name="connsiteY2" fmla="*/ 0 h 385633"/>
                <a:gd name="connsiteX3" fmla="*/ 0 w 478693"/>
                <a:gd name="connsiteY3" fmla="*/ 19071 h 385633"/>
                <a:gd name="connsiteX4" fmla="*/ 0 w 478693"/>
                <a:gd name="connsiteY4" fmla="*/ 141736 h 385633"/>
                <a:gd name="connsiteX5" fmla="*/ 6545 w 478693"/>
                <a:gd name="connsiteY5" fmla="*/ 154262 h 385633"/>
                <a:gd name="connsiteX6" fmla="*/ 478693 w 478693"/>
                <a:gd name="connsiteY6" fmla="*/ 385633 h 385633"/>
                <a:gd name="connsiteX7" fmla="*/ 471411 w 478693"/>
                <a:gd name="connsiteY7" fmla="*/ 373107 h 385633"/>
                <a:gd name="connsiteX8" fmla="*/ 471411 w 478693"/>
                <a:gd name="connsiteY8" fmla="*/ 250486 h 385633"/>
                <a:gd name="connsiteX9" fmla="*/ 478693 w 478693"/>
                <a:gd name="connsiteY9" fmla="*/ 231328 h 385633"/>
                <a:gd name="connsiteX10" fmla="*/ 478693 w 478693"/>
                <a:gd name="connsiteY10" fmla="*/ 231328 h 38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693" h="385633">
                  <a:moveTo>
                    <a:pt x="478693" y="231328"/>
                  </a:moveTo>
                  <a:lnTo>
                    <a:pt x="6545" y="0"/>
                  </a:lnTo>
                  <a:lnTo>
                    <a:pt x="6545" y="0"/>
                  </a:lnTo>
                  <a:cubicBezTo>
                    <a:pt x="2167" y="6588"/>
                    <a:pt x="0" y="11616"/>
                    <a:pt x="0" y="19071"/>
                  </a:cubicBezTo>
                  <a:lnTo>
                    <a:pt x="0" y="141736"/>
                  </a:lnTo>
                  <a:cubicBezTo>
                    <a:pt x="0" y="147110"/>
                    <a:pt x="737" y="151054"/>
                    <a:pt x="6545" y="154262"/>
                  </a:cubicBezTo>
                  <a:lnTo>
                    <a:pt x="478693" y="385633"/>
                  </a:lnTo>
                  <a:cubicBezTo>
                    <a:pt x="472885" y="382426"/>
                    <a:pt x="472148" y="378481"/>
                    <a:pt x="471411" y="373107"/>
                  </a:cubicBezTo>
                  <a:lnTo>
                    <a:pt x="471411" y="250486"/>
                  </a:lnTo>
                  <a:cubicBezTo>
                    <a:pt x="472148" y="242944"/>
                    <a:pt x="474315" y="237960"/>
                    <a:pt x="478693" y="231328"/>
                  </a:cubicBezTo>
                  <a:lnTo>
                    <a:pt x="478693" y="231328"/>
                  </a:lnTo>
                  <a:close/>
                </a:path>
              </a:pathLst>
            </a:custGeom>
            <a:solidFill>
              <a:srgbClr val="00C7FF"/>
            </a:solidFill>
            <a:ln w="4316" cap="flat">
              <a:noFill/>
              <a:prstDash val="solid"/>
              <a:miter/>
            </a:ln>
          </p:spPr>
          <p:txBody>
            <a:bodyPr rtlCol="0" anchor="ctr"/>
            <a:lstStyle/>
            <a:p>
              <a:endParaRPr lang="en-US"/>
            </a:p>
          </p:txBody>
        </p:sp>
        <p:sp>
          <p:nvSpPr>
            <p:cNvPr id="3420" name="Freeform: Shape 3419">
              <a:extLst>
                <a:ext uri="{FF2B5EF4-FFF2-40B4-BE49-F238E27FC236}">
                  <a16:creationId xmlns:a16="http://schemas.microsoft.com/office/drawing/2014/main" id="{A09DAEC3-E63B-65E5-222F-C4987AB3304B}"/>
                </a:ext>
              </a:extLst>
            </p:cNvPr>
            <p:cNvSpPr/>
            <p:nvPr/>
          </p:nvSpPr>
          <p:spPr>
            <a:xfrm>
              <a:off x="5078276" y="2624190"/>
              <a:ext cx="495707" cy="400271"/>
            </a:xfrm>
            <a:custGeom>
              <a:avLst/>
              <a:gdLst>
                <a:gd name="connsiteX0" fmla="*/ 18941 w 495707"/>
                <a:gd name="connsiteY0" fmla="*/ 17585 h 400271"/>
                <a:gd name="connsiteX1" fmla="*/ 16774 w 495707"/>
                <a:gd name="connsiteY1" fmla="*/ 26774 h 400271"/>
                <a:gd name="connsiteX2" fmla="*/ 16774 w 495707"/>
                <a:gd name="connsiteY2" fmla="*/ 149092 h 400271"/>
                <a:gd name="connsiteX3" fmla="*/ 20415 w 495707"/>
                <a:gd name="connsiteY3" fmla="*/ 155636 h 400271"/>
                <a:gd name="connsiteX4" fmla="*/ 471455 w 495707"/>
                <a:gd name="connsiteY4" fmla="*/ 377125 h 400271"/>
                <a:gd name="connsiteX5" fmla="*/ 471455 w 495707"/>
                <a:gd name="connsiteY5" fmla="*/ 257842 h 400271"/>
                <a:gd name="connsiteX6" fmla="*/ 475832 w 495707"/>
                <a:gd name="connsiteY6" fmla="*/ 241588 h 400271"/>
                <a:gd name="connsiteX7" fmla="*/ 18985 w 495707"/>
                <a:gd name="connsiteY7" fmla="*/ 17585 h 400271"/>
                <a:gd name="connsiteX8" fmla="*/ 18985 w 495707"/>
                <a:gd name="connsiteY8" fmla="*/ 17585 h 400271"/>
                <a:gd name="connsiteX9" fmla="*/ 487449 w 495707"/>
                <a:gd name="connsiteY9" fmla="*/ 400271 h 400271"/>
                <a:gd name="connsiteX10" fmla="*/ 483071 w 495707"/>
                <a:gd name="connsiteY10" fmla="*/ 399274 h 400271"/>
                <a:gd name="connsiteX11" fmla="*/ 10923 w 495707"/>
                <a:gd name="connsiteY11" fmla="*/ 167903 h 400271"/>
                <a:gd name="connsiteX12" fmla="*/ 0 w 495707"/>
                <a:gd name="connsiteY12" fmla="*/ 149352 h 400271"/>
                <a:gd name="connsiteX13" fmla="*/ 0 w 495707"/>
                <a:gd name="connsiteY13" fmla="*/ 26341 h 400271"/>
                <a:gd name="connsiteX14" fmla="*/ 7282 w 495707"/>
                <a:gd name="connsiteY14" fmla="*/ 3802 h 400271"/>
                <a:gd name="connsiteX15" fmla="*/ 13090 w 495707"/>
                <a:gd name="connsiteY15" fmla="*/ 291 h 400271"/>
                <a:gd name="connsiteX16" fmla="*/ 19635 w 495707"/>
                <a:gd name="connsiteY16" fmla="*/ 1028 h 400271"/>
                <a:gd name="connsiteX17" fmla="*/ 491046 w 495707"/>
                <a:gd name="connsiteY17" fmla="*/ 232312 h 400271"/>
                <a:gd name="connsiteX18" fmla="*/ 494687 w 495707"/>
                <a:gd name="connsiteY18" fmla="*/ 242065 h 400271"/>
                <a:gd name="connsiteX19" fmla="*/ 488879 w 495707"/>
                <a:gd name="connsiteY19" fmla="*/ 258059 h 400271"/>
                <a:gd name="connsiteX20" fmla="*/ 488879 w 495707"/>
                <a:gd name="connsiteY20" fmla="*/ 380376 h 400271"/>
                <a:gd name="connsiteX21" fmla="*/ 491783 w 495707"/>
                <a:gd name="connsiteY21" fmla="*/ 387008 h 400271"/>
                <a:gd name="connsiteX22" fmla="*/ 494687 w 495707"/>
                <a:gd name="connsiteY22" fmla="*/ 396847 h 400271"/>
                <a:gd name="connsiteX23" fmla="*/ 487405 w 495707"/>
                <a:gd name="connsiteY23" fmla="*/ 400228 h 40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5707" h="400271">
                  <a:moveTo>
                    <a:pt x="18941" y="17585"/>
                  </a:moveTo>
                  <a:cubicBezTo>
                    <a:pt x="17468" y="20533"/>
                    <a:pt x="17468" y="23350"/>
                    <a:pt x="16774" y="26774"/>
                  </a:cubicBezTo>
                  <a:lnTo>
                    <a:pt x="16774" y="149092"/>
                  </a:lnTo>
                  <a:cubicBezTo>
                    <a:pt x="17511" y="153599"/>
                    <a:pt x="18248" y="154466"/>
                    <a:pt x="20415" y="155636"/>
                  </a:cubicBezTo>
                  <a:lnTo>
                    <a:pt x="471455" y="377125"/>
                  </a:lnTo>
                  <a:lnTo>
                    <a:pt x="471455" y="257842"/>
                  </a:lnTo>
                  <a:cubicBezTo>
                    <a:pt x="472191" y="251297"/>
                    <a:pt x="473622" y="246356"/>
                    <a:pt x="475832" y="241588"/>
                  </a:cubicBezTo>
                  <a:lnTo>
                    <a:pt x="18985" y="17585"/>
                  </a:lnTo>
                  <a:lnTo>
                    <a:pt x="18985" y="17585"/>
                  </a:lnTo>
                  <a:close/>
                  <a:moveTo>
                    <a:pt x="487449" y="400271"/>
                  </a:moveTo>
                  <a:cubicBezTo>
                    <a:pt x="485975" y="400271"/>
                    <a:pt x="484545" y="399968"/>
                    <a:pt x="483071" y="399274"/>
                  </a:cubicBezTo>
                  <a:lnTo>
                    <a:pt x="10923" y="167903"/>
                  </a:lnTo>
                  <a:cubicBezTo>
                    <a:pt x="1474" y="162528"/>
                    <a:pt x="0" y="155853"/>
                    <a:pt x="0" y="149352"/>
                  </a:cubicBezTo>
                  <a:lnTo>
                    <a:pt x="0" y="26341"/>
                  </a:lnTo>
                  <a:cubicBezTo>
                    <a:pt x="0" y="16892"/>
                    <a:pt x="2904" y="10694"/>
                    <a:pt x="7282" y="3802"/>
                  </a:cubicBezTo>
                  <a:cubicBezTo>
                    <a:pt x="8755" y="2068"/>
                    <a:pt x="10186" y="854"/>
                    <a:pt x="13090" y="291"/>
                  </a:cubicBezTo>
                  <a:cubicBezTo>
                    <a:pt x="15257" y="-273"/>
                    <a:pt x="17468" y="-13"/>
                    <a:pt x="19635" y="1028"/>
                  </a:cubicBezTo>
                  <a:lnTo>
                    <a:pt x="491046" y="232312"/>
                  </a:lnTo>
                  <a:cubicBezTo>
                    <a:pt x="495424" y="234306"/>
                    <a:pt x="496854" y="238597"/>
                    <a:pt x="494687" y="242065"/>
                  </a:cubicBezTo>
                  <a:cubicBezTo>
                    <a:pt x="490309" y="248350"/>
                    <a:pt x="489616" y="252251"/>
                    <a:pt x="488879" y="258059"/>
                  </a:cubicBezTo>
                  <a:lnTo>
                    <a:pt x="488879" y="380376"/>
                  </a:lnTo>
                  <a:cubicBezTo>
                    <a:pt x="488879" y="384884"/>
                    <a:pt x="490353" y="385751"/>
                    <a:pt x="491783" y="387008"/>
                  </a:cubicBezTo>
                  <a:cubicBezTo>
                    <a:pt x="495424" y="389175"/>
                    <a:pt x="496854" y="393466"/>
                    <a:pt x="494687" y="396847"/>
                  </a:cubicBezTo>
                  <a:cubicBezTo>
                    <a:pt x="492520" y="399014"/>
                    <a:pt x="489616" y="400228"/>
                    <a:pt x="487405" y="400228"/>
                  </a:cubicBezTo>
                  <a:close/>
                </a:path>
              </a:pathLst>
            </a:custGeom>
            <a:solidFill>
              <a:schemeClr val="accent1"/>
            </a:solidFill>
            <a:ln w="4316" cap="flat">
              <a:noFill/>
              <a:prstDash val="solid"/>
              <a:miter/>
            </a:ln>
          </p:spPr>
          <p:txBody>
            <a:bodyPr rtlCol="0" anchor="ctr"/>
            <a:lstStyle/>
            <a:p>
              <a:endParaRPr lang="en-US"/>
            </a:p>
          </p:txBody>
        </p:sp>
        <p:sp>
          <p:nvSpPr>
            <p:cNvPr id="3421" name="Freeform: Shape 3420">
              <a:extLst>
                <a:ext uri="{FF2B5EF4-FFF2-40B4-BE49-F238E27FC236}">
                  <a16:creationId xmlns:a16="http://schemas.microsoft.com/office/drawing/2014/main" id="{3E72311C-1E4E-C96E-3145-0D1C276AE169}"/>
                </a:ext>
              </a:extLst>
            </p:cNvPr>
            <p:cNvSpPr/>
            <p:nvPr/>
          </p:nvSpPr>
          <p:spPr>
            <a:xfrm>
              <a:off x="5892366" y="2746495"/>
              <a:ext cx="40743" cy="59988"/>
            </a:xfrm>
            <a:custGeom>
              <a:avLst/>
              <a:gdLst>
                <a:gd name="connsiteX0" fmla="*/ 0 w 40743"/>
                <a:gd name="connsiteY0" fmla="*/ 59988 h 59988"/>
                <a:gd name="connsiteX1" fmla="*/ 40743 w 40743"/>
                <a:gd name="connsiteY1" fmla="*/ 40007 h 59988"/>
                <a:gd name="connsiteX2" fmla="*/ 40743 w 40743"/>
                <a:gd name="connsiteY2" fmla="*/ 0 h 59988"/>
                <a:gd name="connsiteX3" fmla="*/ 0 w 40743"/>
                <a:gd name="connsiteY3" fmla="*/ 19982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3" y="40007"/>
                  </a:lnTo>
                  <a:lnTo>
                    <a:pt x="40743" y="0"/>
                  </a:lnTo>
                  <a:lnTo>
                    <a:pt x="0" y="19982"/>
                  </a:lnTo>
                  <a:lnTo>
                    <a:pt x="0" y="59988"/>
                  </a:lnTo>
                  <a:close/>
                </a:path>
              </a:pathLst>
            </a:custGeom>
            <a:solidFill>
              <a:srgbClr val="A6EDF8"/>
            </a:solidFill>
            <a:ln w="4316" cap="flat">
              <a:noFill/>
              <a:prstDash val="solid"/>
              <a:miter/>
            </a:ln>
          </p:spPr>
          <p:txBody>
            <a:bodyPr rtlCol="0" anchor="ctr"/>
            <a:lstStyle/>
            <a:p>
              <a:endParaRPr lang="en-US"/>
            </a:p>
          </p:txBody>
        </p:sp>
        <p:sp>
          <p:nvSpPr>
            <p:cNvPr id="3422" name="Freeform: Shape 3421">
              <a:extLst>
                <a:ext uri="{FF2B5EF4-FFF2-40B4-BE49-F238E27FC236}">
                  <a16:creationId xmlns:a16="http://schemas.microsoft.com/office/drawing/2014/main" id="{90EE94AA-3B8A-3864-0496-A71C23991500}"/>
                </a:ext>
              </a:extLst>
            </p:cNvPr>
            <p:cNvSpPr/>
            <p:nvPr/>
          </p:nvSpPr>
          <p:spPr>
            <a:xfrm>
              <a:off x="5883610" y="2739278"/>
              <a:ext cx="58254" cy="74443"/>
            </a:xfrm>
            <a:custGeom>
              <a:avLst/>
              <a:gdLst>
                <a:gd name="connsiteX0" fmla="*/ 17468 w 58254"/>
                <a:gd name="connsiteY0" fmla="*/ 31403 h 74443"/>
                <a:gd name="connsiteX1" fmla="*/ 17468 w 58254"/>
                <a:gd name="connsiteY1" fmla="*/ 54635 h 74443"/>
                <a:gd name="connsiteX2" fmla="*/ 41480 w 58254"/>
                <a:gd name="connsiteY2" fmla="*/ 43019 h 74443"/>
                <a:gd name="connsiteX3" fmla="*/ 41480 w 58254"/>
                <a:gd name="connsiteY3" fmla="*/ 19787 h 74443"/>
                <a:gd name="connsiteX4" fmla="*/ 17468 w 58254"/>
                <a:gd name="connsiteY4" fmla="*/ 31403 h 74443"/>
                <a:gd name="connsiteX5" fmla="*/ 17468 w 58254"/>
                <a:gd name="connsiteY5" fmla="*/ 31403 h 74443"/>
                <a:gd name="connsiteX6" fmla="*/ 8755 w 58254"/>
                <a:gd name="connsiteY6" fmla="*/ 74444 h 74443"/>
                <a:gd name="connsiteX7" fmla="*/ 4378 w 58254"/>
                <a:gd name="connsiteY7" fmla="*/ 73447 h 74443"/>
                <a:gd name="connsiteX8" fmla="*/ 0 w 58254"/>
                <a:gd name="connsiteY8" fmla="*/ 67162 h 74443"/>
                <a:gd name="connsiteX9" fmla="*/ 0 w 58254"/>
                <a:gd name="connsiteY9" fmla="*/ 27198 h 74443"/>
                <a:gd name="connsiteX10" fmla="*/ 4378 w 58254"/>
                <a:gd name="connsiteY10" fmla="*/ 20914 h 74443"/>
                <a:gd name="connsiteX11" fmla="*/ 45858 w 58254"/>
                <a:gd name="connsiteY11" fmla="*/ 975 h 74443"/>
                <a:gd name="connsiteX12" fmla="*/ 53877 w 58254"/>
                <a:gd name="connsiteY12" fmla="*/ 975 h 74443"/>
                <a:gd name="connsiteX13" fmla="*/ 58255 w 58254"/>
                <a:gd name="connsiteY13" fmla="*/ 7217 h 74443"/>
                <a:gd name="connsiteX14" fmla="*/ 58255 w 58254"/>
                <a:gd name="connsiteY14" fmla="*/ 47223 h 74443"/>
                <a:gd name="connsiteX15" fmla="*/ 53877 w 58254"/>
                <a:gd name="connsiteY15" fmla="*/ 53508 h 74443"/>
                <a:gd name="connsiteX16" fmla="*/ 13133 w 58254"/>
                <a:gd name="connsiteY16" fmla="*/ 73447 h 74443"/>
                <a:gd name="connsiteX17" fmla="*/ 8755 w 58254"/>
                <a:gd name="connsiteY17" fmla="*/ 74444 h 7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254" h="74443">
                  <a:moveTo>
                    <a:pt x="17468" y="31403"/>
                  </a:moveTo>
                  <a:lnTo>
                    <a:pt x="17468" y="54635"/>
                  </a:lnTo>
                  <a:lnTo>
                    <a:pt x="41480" y="43019"/>
                  </a:lnTo>
                  <a:lnTo>
                    <a:pt x="41480" y="19787"/>
                  </a:lnTo>
                  <a:lnTo>
                    <a:pt x="17468" y="31403"/>
                  </a:lnTo>
                  <a:lnTo>
                    <a:pt x="17468" y="31403"/>
                  </a:lnTo>
                  <a:close/>
                  <a:moveTo>
                    <a:pt x="8755" y="74444"/>
                  </a:moveTo>
                  <a:cubicBezTo>
                    <a:pt x="7282" y="74444"/>
                    <a:pt x="5851" y="74140"/>
                    <a:pt x="4378" y="73447"/>
                  </a:cubicBezTo>
                  <a:cubicBezTo>
                    <a:pt x="2210" y="72146"/>
                    <a:pt x="0" y="69719"/>
                    <a:pt x="0" y="67162"/>
                  </a:cubicBezTo>
                  <a:lnTo>
                    <a:pt x="0" y="27198"/>
                  </a:lnTo>
                  <a:cubicBezTo>
                    <a:pt x="0" y="24598"/>
                    <a:pt x="2167" y="22171"/>
                    <a:pt x="4378" y="20914"/>
                  </a:cubicBezTo>
                  <a:lnTo>
                    <a:pt x="45858" y="975"/>
                  </a:lnTo>
                  <a:cubicBezTo>
                    <a:pt x="48025" y="-325"/>
                    <a:pt x="50929" y="-325"/>
                    <a:pt x="53877" y="975"/>
                  </a:cubicBezTo>
                  <a:cubicBezTo>
                    <a:pt x="56781" y="2276"/>
                    <a:pt x="58255" y="4703"/>
                    <a:pt x="58255" y="7217"/>
                  </a:cubicBezTo>
                  <a:lnTo>
                    <a:pt x="58255" y="47223"/>
                  </a:lnTo>
                  <a:cubicBezTo>
                    <a:pt x="58255" y="49824"/>
                    <a:pt x="56781" y="52208"/>
                    <a:pt x="53877" y="53508"/>
                  </a:cubicBezTo>
                  <a:lnTo>
                    <a:pt x="13133" y="73447"/>
                  </a:lnTo>
                  <a:cubicBezTo>
                    <a:pt x="11660" y="74140"/>
                    <a:pt x="10229" y="74444"/>
                    <a:pt x="8755" y="74444"/>
                  </a:cubicBezTo>
                  <a:close/>
                </a:path>
              </a:pathLst>
            </a:custGeom>
            <a:solidFill>
              <a:schemeClr val="accent1"/>
            </a:solidFill>
            <a:ln w="4316" cap="flat">
              <a:noFill/>
              <a:prstDash val="solid"/>
              <a:miter/>
            </a:ln>
          </p:spPr>
          <p:txBody>
            <a:bodyPr rtlCol="0" anchor="ctr"/>
            <a:lstStyle/>
            <a:p>
              <a:endParaRPr lang="en-US"/>
            </a:p>
          </p:txBody>
        </p:sp>
        <p:sp>
          <p:nvSpPr>
            <p:cNvPr id="3423" name="Freeform: Shape 3422">
              <a:extLst>
                <a:ext uri="{FF2B5EF4-FFF2-40B4-BE49-F238E27FC236}">
                  <a16:creationId xmlns:a16="http://schemas.microsoft.com/office/drawing/2014/main" id="{58B233F8-1B25-DA20-1473-53D1860271A9}"/>
                </a:ext>
              </a:extLst>
            </p:cNvPr>
            <p:cNvSpPr/>
            <p:nvPr/>
          </p:nvSpPr>
          <p:spPr>
            <a:xfrm>
              <a:off x="5093619" y="2222769"/>
              <a:ext cx="926785" cy="455675"/>
            </a:xfrm>
            <a:custGeom>
              <a:avLst/>
              <a:gdLst>
                <a:gd name="connsiteX0" fmla="*/ 926785 w 926785"/>
                <a:gd name="connsiteY0" fmla="*/ 232626 h 455675"/>
                <a:gd name="connsiteX1" fmla="*/ 454637 w 926785"/>
                <a:gd name="connsiteY1" fmla="*/ 1255 h 455675"/>
                <a:gd name="connsiteX2" fmla="*/ 438643 w 926785"/>
                <a:gd name="connsiteY2" fmla="*/ 2599 h 455675"/>
                <a:gd name="connsiteX3" fmla="*/ 15994 w 926785"/>
                <a:gd name="connsiteY3" fmla="*/ 209870 h 455675"/>
                <a:gd name="connsiteX4" fmla="*/ 0 w 926785"/>
                <a:gd name="connsiteY4" fmla="*/ 224347 h 455675"/>
                <a:gd name="connsiteX5" fmla="*/ 472148 w 926785"/>
                <a:gd name="connsiteY5" fmla="*/ 455675 h 455675"/>
                <a:gd name="connsiteX6" fmla="*/ 487405 w 926785"/>
                <a:gd name="connsiteY6" fmla="*/ 441242 h 455675"/>
                <a:gd name="connsiteX7" fmla="*/ 910791 w 926785"/>
                <a:gd name="connsiteY7" fmla="*/ 233970 h 455675"/>
                <a:gd name="connsiteX8" fmla="*/ 926785 w 926785"/>
                <a:gd name="connsiteY8" fmla="*/ 232669 h 45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785" h="455675">
                  <a:moveTo>
                    <a:pt x="926785" y="232626"/>
                  </a:moveTo>
                  <a:lnTo>
                    <a:pt x="454637" y="1255"/>
                  </a:lnTo>
                  <a:cubicBezTo>
                    <a:pt x="448829" y="-1086"/>
                    <a:pt x="444451" y="128"/>
                    <a:pt x="438643" y="2599"/>
                  </a:cubicBezTo>
                  <a:lnTo>
                    <a:pt x="15994" y="209870"/>
                  </a:lnTo>
                  <a:cubicBezTo>
                    <a:pt x="8712" y="213901"/>
                    <a:pt x="4334" y="218019"/>
                    <a:pt x="0" y="224347"/>
                  </a:cubicBezTo>
                  <a:lnTo>
                    <a:pt x="472148" y="455675"/>
                  </a:lnTo>
                  <a:cubicBezTo>
                    <a:pt x="476526" y="449304"/>
                    <a:pt x="480860" y="445229"/>
                    <a:pt x="487405" y="441242"/>
                  </a:cubicBezTo>
                  <a:lnTo>
                    <a:pt x="910791" y="233970"/>
                  </a:lnTo>
                  <a:cubicBezTo>
                    <a:pt x="915862" y="231499"/>
                    <a:pt x="920977" y="230242"/>
                    <a:pt x="926785" y="232669"/>
                  </a:cubicBezTo>
                  <a:close/>
                </a:path>
              </a:pathLst>
            </a:custGeom>
            <a:solidFill>
              <a:srgbClr val="FFF0C7"/>
            </a:solidFill>
            <a:ln w="4316" cap="flat">
              <a:noFill/>
              <a:prstDash val="solid"/>
              <a:miter/>
            </a:ln>
          </p:spPr>
          <p:txBody>
            <a:bodyPr rtlCol="0" anchor="ctr"/>
            <a:lstStyle/>
            <a:p>
              <a:endParaRPr lang="en-US"/>
            </a:p>
          </p:txBody>
        </p:sp>
        <p:sp>
          <p:nvSpPr>
            <p:cNvPr id="3424" name="Freeform: Shape 3423">
              <a:extLst>
                <a:ext uri="{FF2B5EF4-FFF2-40B4-BE49-F238E27FC236}">
                  <a16:creationId xmlns:a16="http://schemas.microsoft.com/office/drawing/2014/main" id="{4CFF750C-906D-58E6-7BDE-C509CD7FB471}"/>
                </a:ext>
              </a:extLst>
            </p:cNvPr>
            <p:cNvSpPr/>
            <p:nvPr/>
          </p:nvSpPr>
          <p:spPr>
            <a:xfrm>
              <a:off x="5084820" y="2207785"/>
              <a:ext cx="943862" cy="470226"/>
            </a:xfrm>
            <a:custGeom>
              <a:avLst/>
              <a:gdLst>
                <a:gd name="connsiteX0" fmla="*/ 21152 w 943862"/>
                <a:gd name="connsiteY0" fmla="*/ 229232 h 470226"/>
                <a:gd name="connsiteX1" fmla="*/ 478000 w 943862"/>
                <a:gd name="connsiteY1" fmla="*/ 453278 h 470226"/>
                <a:gd name="connsiteX2" fmla="*/ 491826 w 943862"/>
                <a:gd name="connsiteY2" fmla="*/ 442356 h 470226"/>
                <a:gd name="connsiteX3" fmla="*/ 911571 w 943862"/>
                <a:gd name="connsiteY3" fmla="*/ 236644 h 470226"/>
                <a:gd name="connsiteX4" fmla="*/ 459102 w 943862"/>
                <a:gd name="connsiteY4" fmla="*/ 14809 h 470226"/>
                <a:gd name="connsiteX5" fmla="*/ 451083 w 943862"/>
                <a:gd name="connsiteY5" fmla="*/ 16369 h 470226"/>
                <a:gd name="connsiteX6" fmla="*/ 29127 w 943862"/>
                <a:gd name="connsiteY6" fmla="*/ 223381 h 470226"/>
                <a:gd name="connsiteX7" fmla="*/ 21109 w 943862"/>
                <a:gd name="connsiteY7" fmla="*/ 229232 h 470226"/>
                <a:gd name="connsiteX8" fmla="*/ 21109 w 943862"/>
                <a:gd name="connsiteY8" fmla="*/ 229232 h 470226"/>
                <a:gd name="connsiteX9" fmla="*/ 480904 w 943862"/>
                <a:gd name="connsiteY9" fmla="*/ 470226 h 470226"/>
                <a:gd name="connsiteX10" fmla="*/ 476526 w 943862"/>
                <a:gd name="connsiteY10" fmla="*/ 469229 h 470226"/>
                <a:gd name="connsiteX11" fmla="*/ 4378 w 943862"/>
                <a:gd name="connsiteY11" fmla="*/ 237858 h 470226"/>
                <a:gd name="connsiteX12" fmla="*/ 0 w 943862"/>
                <a:gd name="connsiteY12" fmla="*/ 233350 h 470226"/>
                <a:gd name="connsiteX13" fmla="*/ 1474 w 943862"/>
                <a:gd name="connsiteY13" fmla="*/ 227802 h 470226"/>
                <a:gd name="connsiteX14" fmla="*/ 20372 w 943862"/>
                <a:gd name="connsiteY14" fmla="*/ 210984 h 470226"/>
                <a:gd name="connsiteX15" fmla="*/ 443064 w 943862"/>
                <a:gd name="connsiteY15" fmla="*/ 3626 h 470226"/>
                <a:gd name="connsiteX16" fmla="*/ 467077 w 943862"/>
                <a:gd name="connsiteY16" fmla="*/ 2022 h 470226"/>
                <a:gd name="connsiteX17" fmla="*/ 939918 w 943862"/>
                <a:gd name="connsiteY17" fmla="*/ 233610 h 470226"/>
                <a:gd name="connsiteX18" fmla="*/ 942822 w 943862"/>
                <a:gd name="connsiteY18" fmla="*/ 243233 h 470226"/>
                <a:gd name="connsiteX19" fmla="*/ 931900 w 943862"/>
                <a:gd name="connsiteY19" fmla="*/ 246440 h 470226"/>
                <a:gd name="connsiteX20" fmla="*/ 923188 w 943862"/>
                <a:gd name="connsiteY20" fmla="*/ 247610 h 470226"/>
                <a:gd name="connsiteX21" fmla="*/ 500539 w 943862"/>
                <a:gd name="connsiteY21" fmla="*/ 454752 h 470226"/>
                <a:gd name="connsiteX22" fmla="*/ 488185 w 943862"/>
                <a:gd name="connsiteY22" fmla="*/ 466715 h 470226"/>
                <a:gd name="connsiteX23" fmla="*/ 480904 w 943862"/>
                <a:gd name="connsiteY23" fmla="*/ 470183 h 47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3862" h="470226">
                  <a:moveTo>
                    <a:pt x="21152" y="229232"/>
                  </a:moveTo>
                  <a:lnTo>
                    <a:pt x="478000" y="453278"/>
                  </a:lnTo>
                  <a:cubicBezTo>
                    <a:pt x="481640" y="449204"/>
                    <a:pt x="486018" y="445737"/>
                    <a:pt x="491826" y="442356"/>
                  </a:cubicBezTo>
                  <a:lnTo>
                    <a:pt x="911571" y="236644"/>
                  </a:lnTo>
                  <a:lnTo>
                    <a:pt x="459102" y="14809"/>
                  </a:lnTo>
                  <a:cubicBezTo>
                    <a:pt x="457628" y="14245"/>
                    <a:pt x="456197" y="14115"/>
                    <a:pt x="451083" y="16369"/>
                  </a:cubicBezTo>
                  <a:lnTo>
                    <a:pt x="29127" y="223381"/>
                  </a:lnTo>
                  <a:cubicBezTo>
                    <a:pt x="26223" y="225158"/>
                    <a:pt x="23319" y="226892"/>
                    <a:pt x="21109" y="229232"/>
                  </a:cubicBezTo>
                  <a:lnTo>
                    <a:pt x="21109" y="229232"/>
                  </a:lnTo>
                  <a:close/>
                  <a:moveTo>
                    <a:pt x="480904" y="470226"/>
                  </a:moveTo>
                  <a:cubicBezTo>
                    <a:pt x="479430" y="470226"/>
                    <a:pt x="478000" y="469923"/>
                    <a:pt x="476526" y="469229"/>
                  </a:cubicBezTo>
                  <a:lnTo>
                    <a:pt x="4378" y="237858"/>
                  </a:lnTo>
                  <a:cubicBezTo>
                    <a:pt x="2211" y="236861"/>
                    <a:pt x="737" y="235257"/>
                    <a:pt x="0" y="233350"/>
                  </a:cubicBezTo>
                  <a:cubicBezTo>
                    <a:pt x="0" y="231443"/>
                    <a:pt x="0" y="229449"/>
                    <a:pt x="1474" y="227802"/>
                  </a:cubicBezTo>
                  <a:cubicBezTo>
                    <a:pt x="5851" y="221084"/>
                    <a:pt x="10923" y="215882"/>
                    <a:pt x="20372" y="210984"/>
                  </a:cubicBezTo>
                  <a:lnTo>
                    <a:pt x="443064" y="3626"/>
                  </a:lnTo>
                  <a:cubicBezTo>
                    <a:pt x="450346" y="462"/>
                    <a:pt x="457628" y="-1835"/>
                    <a:pt x="467077" y="2022"/>
                  </a:cubicBezTo>
                  <a:lnTo>
                    <a:pt x="939918" y="233610"/>
                  </a:lnTo>
                  <a:cubicBezTo>
                    <a:pt x="943559" y="235517"/>
                    <a:pt x="945033" y="239808"/>
                    <a:pt x="942822" y="243233"/>
                  </a:cubicBezTo>
                  <a:cubicBezTo>
                    <a:pt x="940612" y="246700"/>
                    <a:pt x="935541" y="248044"/>
                    <a:pt x="931900" y="246440"/>
                  </a:cubicBezTo>
                  <a:cubicBezTo>
                    <a:pt x="929733" y="245573"/>
                    <a:pt x="928259" y="245443"/>
                    <a:pt x="923188" y="247610"/>
                  </a:cubicBezTo>
                  <a:lnTo>
                    <a:pt x="500539" y="454752"/>
                  </a:lnTo>
                  <a:cubicBezTo>
                    <a:pt x="495467" y="457700"/>
                    <a:pt x="491826" y="460690"/>
                    <a:pt x="488185" y="466715"/>
                  </a:cubicBezTo>
                  <a:cubicBezTo>
                    <a:pt x="486018" y="468926"/>
                    <a:pt x="483808" y="470183"/>
                    <a:pt x="480904" y="470183"/>
                  </a:cubicBezTo>
                  <a:close/>
                </a:path>
              </a:pathLst>
            </a:custGeom>
            <a:solidFill>
              <a:srgbClr val="C98F00"/>
            </a:solidFill>
            <a:ln w="4316" cap="flat">
              <a:noFill/>
              <a:prstDash val="solid"/>
              <a:miter/>
            </a:ln>
          </p:spPr>
          <p:txBody>
            <a:bodyPr rtlCol="0" anchor="ctr"/>
            <a:lstStyle/>
            <a:p>
              <a:endParaRPr lang="en-US"/>
            </a:p>
          </p:txBody>
        </p:sp>
        <p:sp>
          <p:nvSpPr>
            <p:cNvPr id="3425" name="Freeform: Shape 3424">
              <a:extLst>
                <a:ext uri="{FF2B5EF4-FFF2-40B4-BE49-F238E27FC236}">
                  <a16:creationId xmlns:a16="http://schemas.microsoft.com/office/drawing/2014/main" id="{BEA7091B-29F1-312C-E049-60DBBE6B8044}"/>
                </a:ext>
              </a:extLst>
            </p:cNvPr>
            <p:cNvSpPr/>
            <p:nvPr/>
          </p:nvSpPr>
          <p:spPr>
            <a:xfrm>
              <a:off x="5558486" y="2446424"/>
              <a:ext cx="468463" cy="379909"/>
            </a:xfrm>
            <a:custGeom>
              <a:avLst/>
              <a:gdLst>
                <a:gd name="connsiteX0" fmla="*/ 468464 w 468463"/>
                <a:gd name="connsiteY0" fmla="*/ 13826 h 379909"/>
                <a:gd name="connsiteX1" fmla="*/ 461919 w 468463"/>
                <a:gd name="connsiteY1" fmla="*/ 1299 h 379909"/>
                <a:gd name="connsiteX2" fmla="*/ 445925 w 468463"/>
                <a:gd name="connsiteY2" fmla="*/ 2600 h 379909"/>
                <a:gd name="connsiteX3" fmla="*/ 22539 w 468463"/>
                <a:gd name="connsiteY3" fmla="*/ 209872 h 379909"/>
                <a:gd name="connsiteX4" fmla="*/ 7282 w 468463"/>
                <a:gd name="connsiteY4" fmla="*/ 224305 h 379909"/>
                <a:gd name="connsiteX5" fmla="*/ 7282 w 468463"/>
                <a:gd name="connsiteY5" fmla="*/ 224305 h 379909"/>
                <a:gd name="connsiteX6" fmla="*/ 0 w 468463"/>
                <a:gd name="connsiteY6" fmla="*/ 243463 h 379909"/>
                <a:gd name="connsiteX7" fmla="*/ 0 w 468463"/>
                <a:gd name="connsiteY7" fmla="*/ 366084 h 379909"/>
                <a:gd name="connsiteX8" fmla="*/ 7282 w 468463"/>
                <a:gd name="connsiteY8" fmla="*/ 378610 h 379909"/>
                <a:gd name="connsiteX9" fmla="*/ 22539 w 468463"/>
                <a:gd name="connsiteY9" fmla="*/ 377310 h 379909"/>
                <a:gd name="connsiteX10" fmla="*/ 445925 w 468463"/>
                <a:gd name="connsiteY10" fmla="*/ 170038 h 379909"/>
                <a:gd name="connsiteX11" fmla="*/ 461919 w 468463"/>
                <a:gd name="connsiteY11" fmla="*/ 155518 h 379909"/>
                <a:gd name="connsiteX12" fmla="*/ 461919 w 468463"/>
                <a:gd name="connsiteY12" fmla="*/ 155518 h 379909"/>
                <a:gd name="connsiteX13" fmla="*/ 468464 w 468463"/>
                <a:gd name="connsiteY13" fmla="*/ 136446 h 379909"/>
                <a:gd name="connsiteX14" fmla="*/ 468464 w 468463"/>
                <a:gd name="connsiteY14" fmla="*/ 13826 h 37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8463" h="379909">
                  <a:moveTo>
                    <a:pt x="468464" y="13826"/>
                  </a:moveTo>
                  <a:cubicBezTo>
                    <a:pt x="468464" y="7628"/>
                    <a:pt x="466297" y="3250"/>
                    <a:pt x="461919" y="1299"/>
                  </a:cubicBezTo>
                  <a:cubicBezTo>
                    <a:pt x="457541" y="-738"/>
                    <a:pt x="451733" y="-434"/>
                    <a:pt x="445925" y="2600"/>
                  </a:cubicBezTo>
                  <a:lnTo>
                    <a:pt x="22539" y="209872"/>
                  </a:lnTo>
                  <a:cubicBezTo>
                    <a:pt x="16731" y="212949"/>
                    <a:pt x="10879" y="218280"/>
                    <a:pt x="7282" y="224305"/>
                  </a:cubicBezTo>
                  <a:lnTo>
                    <a:pt x="7282" y="224305"/>
                  </a:lnTo>
                  <a:cubicBezTo>
                    <a:pt x="2904" y="230417"/>
                    <a:pt x="0" y="237265"/>
                    <a:pt x="0" y="243463"/>
                  </a:cubicBezTo>
                  <a:lnTo>
                    <a:pt x="0" y="366084"/>
                  </a:lnTo>
                  <a:cubicBezTo>
                    <a:pt x="0" y="372239"/>
                    <a:pt x="2904" y="376573"/>
                    <a:pt x="7282" y="378610"/>
                  </a:cubicBezTo>
                  <a:cubicBezTo>
                    <a:pt x="10923" y="380648"/>
                    <a:pt x="16731" y="380344"/>
                    <a:pt x="22539" y="377310"/>
                  </a:cubicBezTo>
                  <a:lnTo>
                    <a:pt x="445925" y="170038"/>
                  </a:lnTo>
                  <a:cubicBezTo>
                    <a:pt x="451733" y="166961"/>
                    <a:pt x="457541" y="161629"/>
                    <a:pt x="461919" y="155518"/>
                  </a:cubicBezTo>
                  <a:lnTo>
                    <a:pt x="461919" y="155518"/>
                  </a:lnTo>
                  <a:cubicBezTo>
                    <a:pt x="466297" y="149450"/>
                    <a:pt x="468464" y="142601"/>
                    <a:pt x="468464" y="136446"/>
                  </a:cubicBezTo>
                  <a:lnTo>
                    <a:pt x="468464" y="13826"/>
                  </a:lnTo>
                  <a:close/>
                </a:path>
              </a:pathLst>
            </a:custGeom>
            <a:solidFill>
              <a:srgbClr val="FFFFFF"/>
            </a:solidFill>
            <a:ln w="4316" cap="flat">
              <a:noFill/>
              <a:prstDash val="solid"/>
              <a:miter/>
            </a:ln>
          </p:spPr>
          <p:txBody>
            <a:bodyPr rtlCol="0" anchor="ctr"/>
            <a:lstStyle/>
            <a:p>
              <a:endParaRPr lang="en-US"/>
            </a:p>
          </p:txBody>
        </p:sp>
        <p:sp>
          <p:nvSpPr>
            <p:cNvPr id="3426" name="Freeform: Shape 3425">
              <a:extLst>
                <a:ext uri="{FF2B5EF4-FFF2-40B4-BE49-F238E27FC236}">
                  <a16:creationId xmlns:a16="http://schemas.microsoft.com/office/drawing/2014/main" id="{F44B5D74-532F-EBA9-7887-07D7395040D0}"/>
                </a:ext>
              </a:extLst>
            </p:cNvPr>
            <p:cNvSpPr/>
            <p:nvPr/>
          </p:nvSpPr>
          <p:spPr>
            <a:xfrm>
              <a:off x="5549730" y="2439148"/>
              <a:ext cx="485974" cy="394512"/>
            </a:xfrm>
            <a:custGeom>
              <a:avLst/>
              <a:gdLst>
                <a:gd name="connsiteX0" fmla="*/ 464866 w 485974"/>
                <a:gd name="connsiteY0" fmla="*/ 14514 h 394512"/>
                <a:gd name="connsiteX1" fmla="*/ 459058 w 485974"/>
                <a:gd name="connsiteY1" fmla="*/ 16204 h 394512"/>
                <a:gd name="connsiteX2" fmla="*/ 35672 w 485974"/>
                <a:gd name="connsiteY2" fmla="*/ 223476 h 394512"/>
                <a:gd name="connsiteX3" fmla="*/ 23319 w 485974"/>
                <a:gd name="connsiteY3" fmla="*/ 235266 h 394512"/>
                <a:gd name="connsiteX4" fmla="*/ 17511 w 485974"/>
                <a:gd name="connsiteY4" fmla="*/ 250783 h 394512"/>
                <a:gd name="connsiteX5" fmla="*/ 17511 w 485974"/>
                <a:gd name="connsiteY5" fmla="*/ 373404 h 394512"/>
                <a:gd name="connsiteX6" fmla="*/ 19678 w 485974"/>
                <a:gd name="connsiteY6" fmla="*/ 379645 h 394512"/>
                <a:gd name="connsiteX7" fmla="*/ 27697 w 485974"/>
                <a:gd name="connsiteY7" fmla="*/ 378345 h 394512"/>
                <a:gd name="connsiteX8" fmla="*/ 450346 w 485974"/>
                <a:gd name="connsiteY8" fmla="*/ 171073 h 394512"/>
                <a:gd name="connsiteX9" fmla="*/ 463436 w 485974"/>
                <a:gd name="connsiteY9" fmla="*/ 159284 h 394512"/>
                <a:gd name="connsiteX10" fmla="*/ 468507 w 485974"/>
                <a:gd name="connsiteY10" fmla="*/ 143766 h 394512"/>
                <a:gd name="connsiteX11" fmla="*/ 468507 w 485974"/>
                <a:gd name="connsiteY11" fmla="*/ 21146 h 394512"/>
                <a:gd name="connsiteX12" fmla="*/ 466340 w 485974"/>
                <a:gd name="connsiteY12" fmla="*/ 14904 h 394512"/>
                <a:gd name="connsiteX13" fmla="*/ 464866 w 485974"/>
                <a:gd name="connsiteY13" fmla="*/ 14514 h 394512"/>
                <a:gd name="connsiteX14" fmla="*/ 464866 w 485974"/>
                <a:gd name="connsiteY14" fmla="*/ 14514 h 394512"/>
                <a:gd name="connsiteX15" fmla="*/ 21845 w 485974"/>
                <a:gd name="connsiteY15" fmla="*/ 394512 h 394512"/>
                <a:gd name="connsiteX16" fmla="*/ 11660 w 485974"/>
                <a:gd name="connsiteY16" fmla="*/ 392215 h 394512"/>
                <a:gd name="connsiteX17" fmla="*/ 0 w 485974"/>
                <a:gd name="connsiteY17" fmla="*/ 373360 h 394512"/>
                <a:gd name="connsiteX18" fmla="*/ 0 w 485974"/>
                <a:gd name="connsiteY18" fmla="*/ 250740 h 394512"/>
                <a:gd name="connsiteX19" fmla="*/ 8019 w 485974"/>
                <a:gd name="connsiteY19" fmla="*/ 227984 h 394512"/>
                <a:gd name="connsiteX20" fmla="*/ 27653 w 485974"/>
                <a:gd name="connsiteY20" fmla="*/ 210820 h 394512"/>
                <a:gd name="connsiteX21" fmla="*/ 450303 w 485974"/>
                <a:gd name="connsiteY21" fmla="*/ 3548 h 394512"/>
                <a:gd name="connsiteX22" fmla="*/ 475052 w 485974"/>
                <a:gd name="connsiteY22" fmla="*/ 2247 h 394512"/>
                <a:gd name="connsiteX23" fmla="*/ 485975 w 485974"/>
                <a:gd name="connsiteY23" fmla="*/ 21102 h 394512"/>
                <a:gd name="connsiteX24" fmla="*/ 485975 w 485974"/>
                <a:gd name="connsiteY24" fmla="*/ 143723 h 394512"/>
                <a:gd name="connsiteX25" fmla="*/ 478000 w 485974"/>
                <a:gd name="connsiteY25" fmla="*/ 166479 h 394512"/>
                <a:gd name="connsiteX26" fmla="*/ 459101 w 485974"/>
                <a:gd name="connsiteY26" fmla="*/ 183600 h 394512"/>
                <a:gd name="connsiteX27" fmla="*/ 35716 w 485974"/>
                <a:gd name="connsiteY27" fmla="*/ 390872 h 394512"/>
                <a:gd name="connsiteX28" fmla="*/ 21889 w 485974"/>
                <a:gd name="connsiteY28" fmla="*/ 394512 h 39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5974" h="394512">
                  <a:moveTo>
                    <a:pt x="464866" y="14514"/>
                  </a:moveTo>
                  <a:cubicBezTo>
                    <a:pt x="463436" y="14514"/>
                    <a:pt x="461225" y="14947"/>
                    <a:pt x="459058" y="16204"/>
                  </a:cubicBezTo>
                  <a:lnTo>
                    <a:pt x="35672" y="223476"/>
                  </a:lnTo>
                  <a:cubicBezTo>
                    <a:pt x="31294" y="225817"/>
                    <a:pt x="26223" y="230065"/>
                    <a:pt x="23319" y="235266"/>
                  </a:cubicBezTo>
                  <a:cubicBezTo>
                    <a:pt x="19678" y="240467"/>
                    <a:pt x="17511" y="246145"/>
                    <a:pt x="17511" y="250783"/>
                  </a:cubicBezTo>
                  <a:lnTo>
                    <a:pt x="17511" y="373404"/>
                  </a:lnTo>
                  <a:cubicBezTo>
                    <a:pt x="17511" y="377175"/>
                    <a:pt x="18985" y="379082"/>
                    <a:pt x="19678" y="379645"/>
                  </a:cubicBezTo>
                  <a:cubicBezTo>
                    <a:pt x="21152" y="380209"/>
                    <a:pt x="23319" y="380209"/>
                    <a:pt x="27697" y="378345"/>
                  </a:cubicBezTo>
                  <a:lnTo>
                    <a:pt x="450346" y="171073"/>
                  </a:lnTo>
                  <a:cubicBezTo>
                    <a:pt x="454724" y="168733"/>
                    <a:pt x="459795" y="164441"/>
                    <a:pt x="463436" y="159284"/>
                  </a:cubicBezTo>
                  <a:cubicBezTo>
                    <a:pt x="467077" y="154082"/>
                    <a:pt x="468507" y="148404"/>
                    <a:pt x="468507" y="143766"/>
                  </a:cubicBezTo>
                  <a:lnTo>
                    <a:pt x="468507" y="21146"/>
                  </a:lnTo>
                  <a:cubicBezTo>
                    <a:pt x="468507" y="17375"/>
                    <a:pt x="467770" y="15467"/>
                    <a:pt x="466340" y="14904"/>
                  </a:cubicBezTo>
                  <a:cubicBezTo>
                    <a:pt x="465603" y="14644"/>
                    <a:pt x="465603" y="14514"/>
                    <a:pt x="464866" y="14514"/>
                  </a:cubicBezTo>
                  <a:lnTo>
                    <a:pt x="464866" y="14514"/>
                  </a:lnTo>
                  <a:close/>
                  <a:moveTo>
                    <a:pt x="21845" y="394512"/>
                  </a:moveTo>
                  <a:cubicBezTo>
                    <a:pt x="18204" y="394512"/>
                    <a:pt x="14564" y="393689"/>
                    <a:pt x="11660" y="392215"/>
                  </a:cubicBezTo>
                  <a:cubicBezTo>
                    <a:pt x="4378" y="388834"/>
                    <a:pt x="0" y="381899"/>
                    <a:pt x="0" y="373360"/>
                  </a:cubicBezTo>
                  <a:lnTo>
                    <a:pt x="0" y="250740"/>
                  </a:lnTo>
                  <a:cubicBezTo>
                    <a:pt x="0" y="243501"/>
                    <a:pt x="2904" y="235396"/>
                    <a:pt x="8019" y="227984"/>
                  </a:cubicBezTo>
                  <a:cubicBezTo>
                    <a:pt x="13133" y="220572"/>
                    <a:pt x="20415" y="214461"/>
                    <a:pt x="27653" y="210820"/>
                  </a:cubicBezTo>
                  <a:lnTo>
                    <a:pt x="450303" y="3548"/>
                  </a:lnTo>
                  <a:cubicBezTo>
                    <a:pt x="459015" y="-700"/>
                    <a:pt x="467770" y="-1133"/>
                    <a:pt x="475052" y="2247"/>
                  </a:cubicBezTo>
                  <a:cubicBezTo>
                    <a:pt x="481597" y="5628"/>
                    <a:pt x="485975" y="12563"/>
                    <a:pt x="485975" y="21102"/>
                  </a:cubicBezTo>
                  <a:lnTo>
                    <a:pt x="485975" y="143723"/>
                  </a:lnTo>
                  <a:cubicBezTo>
                    <a:pt x="485975" y="150961"/>
                    <a:pt x="483071" y="159023"/>
                    <a:pt x="478000" y="166479"/>
                  </a:cubicBezTo>
                  <a:cubicBezTo>
                    <a:pt x="472885" y="173934"/>
                    <a:pt x="466340" y="180002"/>
                    <a:pt x="459101" y="183600"/>
                  </a:cubicBezTo>
                  <a:lnTo>
                    <a:pt x="35716" y="390872"/>
                  </a:lnTo>
                  <a:cubicBezTo>
                    <a:pt x="31338" y="393299"/>
                    <a:pt x="26267" y="394512"/>
                    <a:pt x="21889" y="394512"/>
                  </a:cubicBezTo>
                  <a:close/>
                </a:path>
              </a:pathLst>
            </a:custGeom>
            <a:solidFill>
              <a:srgbClr val="C98F00"/>
            </a:solidFill>
            <a:ln w="4316" cap="flat">
              <a:noFill/>
              <a:prstDash val="solid"/>
              <a:miter/>
            </a:ln>
          </p:spPr>
          <p:txBody>
            <a:bodyPr rtlCol="0" anchor="ctr"/>
            <a:lstStyle/>
            <a:p>
              <a:endParaRPr lang="en-US"/>
            </a:p>
          </p:txBody>
        </p:sp>
        <p:sp>
          <p:nvSpPr>
            <p:cNvPr id="3427" name="Freeform: Shape 3426">
              <a:extLst>
                <a:ext uri="{FF2B5EF4-FFF2-40B4-BE49-F238E27FC236}">
                  <a16:creationId xmlns:a16="http://schemas.microsoft.com/office/drawing/2014/main" id="{7CE17E56-FA19-06D3-289C-3A4086E1B6B9}"/>
                </a:ext>
              </a:extLst>
            </p:cNvPr>
            <p:cNvSpPr/>
            <p:nvPr/>
          </p:nvSpPr>
          <p:spPr>
            <a:xfrm>
              <a:off x="5960026" y="2521192"/>
              <a:ext cx="40743" cy="59944"/>
            </a:xfrm>
            <a:custGeom>
              <a:avLst/>
              <a:gdLst>
                <a:gd name="connsiteX0" fmla="*/ 0 w 40743"/>
                <a:gd name="connsiteY0" fmla="*/ 59945 h 59944"/>
                <a:gd name="connsiteX1" fmla="*/ 40743 w 40743"/>
                <a:gd name="connsiteY1" fmla="*/ 40007 h 59944"/>
                <a:gd name="connsiteX2" fmla="*/ 40743 w 40743"/>
                <a:gd name="connsiteY2" fmla="*/ 0 h 59944"/>
                <a:gd name="connsiteX3" fmla="*/ 0 w 40743"/>
                <a:gd name="connsiteY3" fmla="*/ 19982 h 59944"/>
                <a:gd name="connsiteX4" fmla="*/ 0 w 40743"/>
                <a:gd name="connsiteY4" fmla="*/ 59945 h 59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44">
                  <a:moveTo>
                    <a:pt x="0" y="59945"/>
                  </a:moveTo>
                  <a:lnTo>
                    <a:pt x="40743" y="40007"/>
                  </a:lnTo>
                  <a:lnTo>
                    <a:pt x="40743" y="0"/>
                  </a:lnTo>
                  <a:lnTo>
                    <a:pt x="0" y="19982"/>
                  </a:lnTo>
                  <a:lnTo>
                    <a:pt x="0" y="59945"/>
                  </a:lnTo>
                  <a:close/>
                </a:path>
              </a:pathLst>
            </a:custGeom>
            <a:solidFill>
              <a:srgbClr val="FFF0C7"/>
            </a:solidFill>
            <a:ln w="4316" cap="flat">
              <a:noFill/>
              <a:prstDash val="solid"/>
              <a:miter/>
            </a:ln>
          </p:spPr>
          <p:txBody>
            <a:bodyPr rtlCol="0" anchor="ctr"/>
            <a:lstStyle/>
            <a:p>
              <a:endParaRPr lang="en-US"/>
            </a:p>
          </p:txBody>
        </p:sp>
        <p:sp>
          <p:nvSpPr>
            <p:cNvPr id="3428" name="Freeform: Shape 3427">
              <a:extLst>
                <a:ext uri="{FF2B5EF4-FFF2-40B4-BE49-F238E27FC236}">
                  <a16:creationId xmlns:a16="http://schemas.microsoft.com/office/drawing/2014/main" id="{50F684A1-12A0-6F6C-741B-E9D672C82895}"/>
                </a:ext>
              </a:extLst>
            </p:cNvPr>
            <p:cNvSpPr/>
            <p:nvPr/>
          </p:nvSpPr>
          <p:spPr>
            <a:xfrm>
              <a:off x="5952007" y="2513943"/>
              <a:ext cx="57474" cy="74476"/>
            </a:xfrm>
            <a:custGeom>
              <a:avLst/>
              <a:gdLst>
                <a:gd name="connsiteX0" fmla="*/ 16731 w 57474"/>
                <a:gd name="connsiteY0" fmla="*/ 31435 h 74476"/>
                <a:gd name="connsiteX1" fmla="*/ 16731 w 57474"/>
                <a:gd name="connsiteY1" fmla="*/ 54668 h 74476"/>
                <a:gd name="connsiteX2" fmla="*/ 40743 w 57474"/>
                <a:gd name="connsiteY2" fmla="*/ 43052 h 74476"/>
                <a:gd name="connsiteX3" fmla="*/ 40743 w 57474"/>
                <a:gd name="connsiteY3" fmla="*/ 19819 h 74476"/>
                <a:gd name="connsiteX4" fmla="*/ 16731 w 57474"/>
                <a:gd name="connsiteY4" fmla="*/ 31435 h 74476"/>
                <a:gd name="connsiteX5" fmla="*/ 16731 w 57474"/>
                <a:gd name="connsiteY5" fmla="*/ 31435 h 74476"/>
                <a:gd name="connsiteX6" fmla="*/ 8019 w 57474"/>
                <a:gd name="connsiteY6" fmla="*/ 74476 h 74476"/>
                <a:gd name="connsiteX7" fmla="*/ 3641 w 57474"/>
                <a:gd name="connsiteY7" fmla="*/ 73479 h 74476"/>
                <a:gd name="connsiteX8" fmla="*/ 0 w 57474"/>
                <a:gd name="connsiteY8" fmla="*/ 67194 h 74476"/>
                <a:gd name="connsiteX9" fmla="*/ 0 w 57474"/>
                <a:gd name="connsiteY9" fmla="*/ 27231 h 74476"/>
                <a:gd name="connsiteX10" fmla="*/ 3641 w 57474"/>
                <a:gd name="connsiteY10" fmla="*/ 20946 h 74476"/>
                <a:gd name="connsiteX11" fmla="*/ 44384 w 57474"/>
                <a:gd name="connsiteY11" fmla="*/ 1008 h 74476"/>
                <a:gd name="connsiteX12" fmla="*/ 53097 w 57474"/>
                <a:gd name="connsiteY12" fmla="*/ 1008 h 74476"/>
                <a:gd name="connsiteX13" fmla="*/ 57474 w 57474"/>
                <a:gd name="connsiteY13" fmla="*/ 7249 h 74476"/>
                <a:gd name="connsiteX14" fmla="*/ 57474 w 57474"/>
                <a:gd name="connsiteY14" fmla="*/ 47256 h 74476"/>
                <a:gd name="connsiteX15" fmla="*/ 53097 w 57474"/>
                <a:gd name="connsiteY15" fmla="*/ 53541 h 74476"/>
                <a:gd name="connsiteX16" fmla="*/ 12353 w 57474"/>
                <a:gd name="connsiteY16" fmla="*/ 73479 h 74476"/>
                <a:gd name="connsiteX17" fmla="*/ 7975 w 57474"/>
                <a:gd name="connsiteY17" fmla="*/ 74476 h 7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74" h="74476">
                  <a:moveTo>
                    <a:pt x="16731" y="31435"/>
                  </a:moveTo>
                  <a:lnTo>
                    <a:pt x="16731" y="54668"/>
                  </a:lnTo>
                  <a:lnTo>
                    <a:pt x="40743" y="43052"/>
                  </a:lnTo>
                  <a:lnTo>
                    <a:pt x="40743" y="19819"/>
                  </a:lnTo>
                  <a:lnTo>
                    <a:pt x="16731" y="31435"/>
                  </a:lnTo>
                  <a:lnTo>
                    <a:pt x="16731" y="31435"/>
                  </a:lnTo>
                  <a:close/>
                  <a:moveTo>
                    <a:pt x="8019" y="74476"/>
                  </a:moveTo>
                  <a:cubicBezTo>
                    <a:pt x="6545" y="74476"/>
                    <a:pt x="5115" y="74173"/>
                    <a:pt x="3641" y="73479"/>
                  </a:cubicBezTo>
                  <a:cubicBezTo>
                    <a:pt x="1474" y="72179"/>
                    <a:pt x="0" y="69795"/>
                    <a:pt x="0" y="67194"/>
                  </a:cubicBezTo>
                  <a:lnTo>
                    <a:pt x="0" y="27231"/>
                  </a:lnTo>
                  <a:cubicBezTo>
                    <a:pt x="0" y="24630"/>
                    <a:pt x="1474" y="22246"/>
                    <a:pt x="3641" y="20946"/>
                  </a:cubicBezTo>
                  <a:lnTo>
                    <a:pt x="44384" y="1008"/>
                  </a:lnTo>
                  <a:cubicBezTo>
                    <a:pt x="47289" y="-336"/>
                    <a:pt x="50929" y="-336"/>
                    <a:pt x="53097" y="1008"/>
                  </a:cubicBezTo>
                  <a:cubicBezTo>
                    <a:pt x="56001" y="2308"/>
                    <a:pt x="57474" y="4649"/>
                    <a:pt x="57474" y="7249"/>
                  </a:cubicBezTo>
                  <a:lnTo>
                    <a:pt x="57474" y="47256"/>
                  </a:lnTo>
                  <a:cubicBezTo>
                    <a:pt x="57474" y="49857"/>
                    <a:pt x="56001" y="52284"/>
                    <a:pt x="53097" y="53541"/>
                  </a:cubicBezTo>
                  <a:lnTo>
                    <a:pt x="12353" y="73479"/>
                  </a:lnTo>
                  <a:cubicBezTo>
                    <a:pt x="10879" y="74173"/>
                    <a:pt x="9449" y="74476"/>
                    <a:pt x="7975" y="74476"/>
                  </a:cubicBezTo>
                  <a:close/>
                </a:path>
              </a:pathLst>
            </a:custGeom>
            <a:solidFill>
              <a:srgbClr val="C98F00"/>
            </a:solidFill>
            <a:ln w="4316" cap="flat">
              <a:noFill/>
              <a:prstDash val="solid"/>
              <a:miter/>
            </a:ln>
          </p:spPr>
          <p:txBody>
            <a:bodyPr rtlCol="0" anchor="ctr"/>
            <a:lstStyle/>
            <a:p>
              <a:endParaRPr lang="en-US"/>
            </a:p>
          </p:txBody>
        </p:sp>
        <p:sp>
          <p:nvSpPr>
            <p:cNvPr id="3429" name="Freeform: Shape 3428">
              <a:extLst>
                <a:ext uri="{FF2B5EF4-FFF2-40B4-BE49-F238E27FC236}">
                  <a16:creationId xmlns:a16="http://schemas.microsoft.com/office/drawing/2014/main" id="{D378DC83-553D-E5CD-9CF4-700D80A120D2}"/>
                </a:ext>
              </a:extLst>
            </p:cNvPr>
            <p:cNvSpPr/>
            <p:nvPr/>
          </p:nvSpPr>
          <p:spPr>
            <a:xfrm>
              <a:off x="5087031" y="2439401"/>
              <a:ext cx="478693" cy="385676"/>
            </a:xfrm>
            <a:custGeom>
              <a:avLst/>
              <a:gdLst>
                <a:gd name="connsiteX0" fmla="*/ 478693 w 478693"/>
                <a:gd name="connsiteY0" fmla="*/ 231328 h 385676"/>
                <a:gd name="connsiteX1" fmla="*/ 6545 w 478693"/>
                <a:gd name="connsiteY1" fmla="*/ 0 h 385676"/>
                <a:gd name="connsiteX2" fmla="*/ 6545 w 478693"/>
                <a:gd name="connsiteY2" fmla="*/ 0 h 385676"/>
                <a:gd name="connsiteX3" fmla="*/ 0 w 478693"/>
                <a:gd name="connsiteY3" fmla="*/ 19158 h 385676"/>
                <a:gd name="connsiteX4" fmla="*/ 0 w 478693"/>
                <a:gd name="connsiteY4" fmla="*/ 141779 h 385676"/>
                <a:gd name="connsiteX5" fmla="*/ 6545 w 478693"/>
                <a:gd name="connsiteY5" fmla="*/ 154305 h 385676"/>
                <a:gd name="connsiteX6" fmla="*/ 478693 w 478693"/>
                <a:gd name="connsiteY6" fmla="*/ 385677 h 385676"/>
                <a:gd name="connsiteX7" fmla="*/ 471411 w 478693"/>
                <a:gd name="connsiteY7" fmla="*/ 373150 h 385676"/>
                <a:gd name="connsiteX8" fmla="*/ 471411 w 478693"/>
                <a:gd name="connsiteY8" fmla="*/ 250529 h 385676"/>
                <a:gd name="connsiteX9" fmla="*/ 478693 w 478693"/>
                <a:gd name="connsiteY9" fmla="*/ 231415 h 385676"/>
                <a:gd name="connsiteX10" fmla="*/ 478693 w 478693"/>
                <a:gd name="connsiteY10" fmla="*/ 231415 h 3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693" h="385676">
                  <a:moveTo>
                    <a:pt x="478693" y="231328"/>
                  </a:moveTo>
                  <a:lnTo>
                    <a:pt x="6545" y="0"/>
                  </a:lnTo>
                  <a:lnTo>
                    <a:pt x="6545" y="0"/>
                  </a:lnTo>
                  <a:cubicBezTo>
                    <a:pt x="2167" y="6588"/>
                    <a:pt x="0" y="11616"/>
                    <a:pt x="0" y="19158"/>
                  </a:cubicBezTo>
                  <a:lnTo>
                    <a:pt x="0" y="141779"/>
                  </a:lnTo>
                  <a:cubicBezTo>
                    <a:pt x="0" y="147154"/>
                    <a:pt x="737" y="151098"/>
                    <a:pt x="6545" y="154305"/>
                  </a:cubicBezTo>
                  <a:lnTo>
                    <a:pt x="478693" y="385677"/>
                  </a:lnTo>
                  <a:cubicBezTo>
                    <a:pt x="472885" y="382469"/>
                    <a:pt x="472148" y="378525"/>
                    <a:pt x="471411" y="373150"/>
                  </a:cubicBezTo>
                  <a:lnTo>
                    <a:pt x="471411" y="250529"/>
                  </a:lnTo>
                  <a:cubicBezTo>
                    <a:pt x="472148" y="243031"/>
                    <a:pt x="474315" y="238003"/>
                    <a:pt x="478693" y="231415"/>
                  </a:cubicBezTo>
                  <a:lnTo>
                    <a:pt x="478693" y="231415"/>
                  </a:lnTo>
                  <a:close/>
                </a:path>
              </a:pathLst>
            </a:custGeom>
            <a:solidFill>
              <a:srgbClr val="FEC91B"/>
            </a:solidFill>
            <a:ln w="4316" cap="flat">
              <a:noFill/>
              <a:prstDash val="solid"/>
              <a:miter/>
            </a:ln>
          </p:spPr>
          <p:txBody>
            <a:bodyPr rtlCol="0" anchor="ctr"/>
            <a:lstStyle/>
            <a:p>
              <a:endParaRPr lang="en-US"/>
            </a:p>
          </p:txBody>
        </p:sp>
        <p:sp>
          <p:nvSpPr>
            <p:cNvPr id="3430" name="Freeform: Shape 3429">
              <a:extLst>
                <a:ext uri="{FF2B5EF4-FFF2-40B4-BE49-F238E27FC236}">
                  <a16:creationId xmlns:a16="http://schemas.microsoft.com/office/drawing/2014/main" id="{6B5F79C5-FA2D-AEB3-8B71-38D96BD5859A}"/>
                </a:ext>
              </a:extLst>
            </p:cNvPr>
            <p:cNvSpPr/>
            <p:nvPr/>
          </p:nvSpPr>
          <p:spPr>
            <a:xfrm>
              <a:off x="5078276" y="2432055"/>
              <a:ext cx="495707" cy="400261"/>
            </a:xfrm>
            <a:custGeom>
              <a:avLst/>
              <a:gdLst>
                <a:gd name="connsiteX0" fmla="*/ 18941 w 495707"/>
                <a:gd name="connsiteY0" fmla="*/ 17575 h 400261"/>
                <a:gd name="connsiteX1" fmla="*/ 16774 w 495707"/>
                <a:gd name="connsiteY1" fmla="*/ 26764 h 400261"/>
                <a:gd name="connsiteX2" fmla="*/ 16774 w 495707"/>
                <a:gd name="connsiteY2" fmla="*/ 149082 h 400261"/>
                <a:gd name="connsiteX3" fmla="*/ 20415 w 495707"/>
                <a:gd name="connsiteY3" fmla="*/ 155627 h 400261"/>
                <a:gd name="connsiteX4" fmla="*/ 471455 w 495707"/>
                <a:gd name="connsiteY4" fmla="*/ 377115 h 400261"/>
                <a:gd name="connsiteX5" fmla="*/ 471455 w 495707"/>
                <a:gd name="connsiteY5" fmla="*/ 257832 h 400261"/>
                <a:gd name="connsiteX6" fmla="*/ 475832 w 495707"/>
                <a:gd name="connsiteY6" fmla="*/ 241578 h 400261"/>
                <a:gd name="connsiteX7" fmla="*/ 18985 w 495707"/>
                <a:gd name="connsiteY7" fmla="*/ 17575 h 400261"/>
                <a:gd name="connsiteX8" fmla="*/ 18985 w 495707"/>
                <a:gd name="connsiteY8" fmla="*/ 17575 h 400261"/>
                <a:gd name="connsiteX9" fmla="*/ 487449 w 495707"/>
                <a:gd name="connsiteY9" fmla="*/ 400261 h 400261"/>
                <a:gd name="connsiteX10" fmla="*/ 483071 w 495707"/>
                <a:gd name="connsiteY10" fmla="*/ 399264 h 400261"/>
                <a:gd name="connsiteX11" fmla="*/ 10923 w 495707"/>
                <a:gd name="connsiteY11" fmla="*/ 167893 h 400261"/>
                <a:gd name="connsiteX12" fmla="*/ 0 w 495707"/>
                <a:gd name="connsiteY12" fmla="*/ 149342 h 400261"/>
                <a:gd name="connsiteX13" fmla="*/ 0 w 495707"/>
                <a:gd name="connsiteY13" fmla="*/ 26418 h 400261"/>
                <a:gd name="connsiteX14" fmla="*/ 7282 w 495707"/>
                <a:gd name="connsiteY14" fmla="*/ 3792 h 400261"/>
                <a:gd name="connsiteX15" fmla="*/ 13090 w 495707"/>
                <a:gd name="connsiteY15" fmla="*/ 281 h 400261"/>
                <a:gd name="connsiteX16" fmla="*/ 19635 w 495707"/>
                <a:gd name="connsiteY16" fmla="*/ 1018 h 400261"/>
                <a:gd name="connsiteX17" fmla="*/ 491046 w 495707"/>
                <a:gd name="connsiteY17" fmla="*/ 232346 h 400261"/>
                <a:gd name="connsiteX18" fmla="*/ 494687 w 495707"/>
                <a:gd name="connsiteY18" fmla="*/ 242055 h 400261"/>
                <a:gd name="connsiteX19" fmla="*/ 488879 w 495707"/>
                <a:gd name="connsiteY19" fmla="*/ 258049 h 400261"/>
                <a:gd name="connsiteX20" fmla="*/ 488879 w 495707"/>
                <a:gd name="connsiteY20" fmla="*/ 380366 h 400261"/>
                <a:gd name="connsiteX21" fmla="*/ 491783 w 495707"/>
                <a:gd name="connsiteY21" fmla="*/ 386998 h 400261"/>
                <a:gd name="connsiteX22" fmla="*/ 494687 w 495707"/>
                <a:gd name="connsiteY22" fmla="*/ 396837 h 400261"/>
                <a:gd name="connsiteX23" fmla="*/ 487405 w 495707"/>
                <a:gd name="connsiteY23" fmla="*/ 400218 h 40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5707" h="400261">
                  <a:moveTo>
                    <a:pt x="18941" y="17575"/>
                  </a:moveTo>
                  <a:cubicBezTo>
                    <a:pt x="17468" y="20523"/>
                    <a:pt x="17468" y="23340"/>
                    <a:pt x="16774" y="26764"/>
                  </a:cubicBezTo>
                  <a:lnTo>
                    <a:pt x="16774" y="149082"/>
                  </a:lnTo>
                  <a:cubicBezTo>
                    <a:pt x="17511" y="153546"/>
                    <a:pt x="18248" y="154456"/>
                    <a:pt x="20415" y="155627"/>
                  </a:cubicBezTo>
                  <a:lnTo>
                    <a:pt x="471455" y="377115"/>
                  </a:lnTo>
                  <a:lnTo>
                    <a:pt x="471455" y="257832"/>
                  </a:lnTo>
                  <a:cubicBezTo>
                    <a:pt x="472191" y="251287"/>
                    <a:pt x="473622" y="246346"/>
                    <a:pt x="475832" y="241578"/>
                  </a:cubicBezTo>
                  <a:lnTo>
                    <a:pt x="18985" y="17575"/>
                  </a:lnTo>
                  <a:lnTo>
                    <a:pt x="18985" y="17575"/>
                  </a:lnTo>
                  <a:close/>
                  <a:moveTo>
                    <a:pt x="487449" y="400261"/>
                  </a:moveTo>
                  <a:cubicBezTo>
                    <a:pt x="485975" y="400261"/>
                    <a:pt x="484545" y="399958"/>
                    <a:pt x="483071" y="399264"/>
                  </a:cubicBezTo>
                  <a:lnTo>
                    <a:pt x="10923" y="167893"/>
                  </a:lnTo>
                  <a:cubicBezTo>
                    <a:pt x="1474" y="162518"/>
                    <a:pt x="0" y="155843"/>
                    <a:pt x="0" y="149342"/>
                  </a:cubicBezTo>
                  <a:lnTo>
                    <a:pt x="0" y="26418"/>
                  </a:lnTo>
                  <a:cubicBezTo>
                    <a:pt x="0" y="16882"/>
                    <a:pt x="2904" y="10814"/>
                    <a:pt x="7282" y="3792"/>
                  </a:cubicBezTo>
                  <a:cubicBezTo>
                    <a:pt x="8755" y="2145"/>
                    <a:pt x="10186" y="844"/>
                    <a:pt x="13090" y="281"/>
                  </a:cubicBezTo>
                  <a:cubicBezTo>
                    <a:pt x="15257" y="-283"/>
                    <a:pt x="17468" y="21"/>
                    <a:pt x="19635" y="1018"/>
                  </a:cubicBezTo>
                  <a:lnTo>
                    <a:pt x="491046" y="232346"/>
                  </a:lnTo>
                  <a:cubicBezTo>
                    <a:pt x="495424" y="234253"/>
                    <a:pt x="496854" y="238587"/>
                    <a:pt x="494687" y="242055"/>
                  </a:cubicBezTo>
                  <a:cubicBezTo>
                    <a:pt x="490309" y="248340"/>
                    <a:pt x="489616" y="252241"/>
                    <a:pt x="488879" y="258049"/>
                  </a:cubicBezTo>
                  <a:lnTo>
                    <a:pt x="488879" y="380366"/>
                  </a:lnTo>
                  <a:cubicBezTo>
                    <a:pt x="488879" y="384874"/>
                    <a:pt x="490353" y="385741"/>
                    <a:pt x="491783" y="386998"/>
                  </a:cubicBezTo>
                  <a:cubicBezTo>
                    <a:pt x="495424" y="389165"/>
                    <a:pt x="496854" y="393543"/>
                    <a:pt x="494687" y="396837"/>
                  </a:cubicBezTo>
                  <a:cubicBezTo>
                    <a:pt x="492520" y="399004"/>
                    <a:pt x="489616" y="400218"/>
                    <a:pt x="487405" y="400218"/>
                  </a:cubicBezTo>
                  <a:close/>
                </a:path>
              </a:pathLst>
            </a:custGeom>
            <a:solidFill>
              <a:srgbClr val="C98F00"/>
            </a:solidFill>
            <a:ln w="4316" cap="flat">
              <a:noFill/>
              <a:prstDash val="solid"/>
              <a:miter/>
            </a:ln>
          </p:spPr>
          <p:txBody>
            <a:bodyPr rtlCol="0" anchor="ctr"/>
            <a:lstStyle/>
            <a:p>
              <a:endParaRPr lang="en-US"/>
            </a:p>
          </p:txBody>
        </p:sp>
        <p:sp>
          <p:nvSpPr>
            <p:cNvPr id="3431" name="Freeform: Shape 3430">
              <a:extLst>
                <a:ext uri="{FF2B5EF4-FFF2-40B4-BE49-F238E27FC236}">
                  <a16:creationId xmlns:a16="http://schemas.microsoft.com/office/drawing/2014/main" id="{59041E86-CC89-E9DC-E6D9-925AB668B474}"/>
                </a:ext>
              </a:extLst>
            </p:cNvPr>
            <p:cNvSpPr/>
            <p:nvPr/>
          </p:nvSpPr>
          <p:spPr>
            <a:xfrm>
              <a:off x="5892366" y="2554394"/>
              <a:ext cx="40743" cy="59988"/>
            </a:xfrm>
            <a:custGeom>
              <a:avLst/>
              <a:gdLst>
                <a:gd name="connsiteX0" fmla="*/ 0 w 40743"/>
                <a:gd name="connsiteY0" fmla="*/ 59988 h 59988"/>
                <a:gd name="connsiteX1" fmla="*/ 40743 w 40743"/>
                <a:gd name="connsiteY1" fmla="*/ 40007 h 59988"/>
                <a:gd name="connsiteX2" fmla="*/ 40743 w 40743"/>
                <a:gd name="connsiteY2" fmla="*/ 0 h 59988"/>
                <a:gd name="connsiteX3" fmla="*/ 0 w 40743"/>
                <a:gd name="connsiteY3" fmla="*/ 19982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3" y="40007"/>
                  </a:lnTo>
                  <a:lnTo>
                    <a:pt x="40743" y="0"/>
                  </a:lnTo>
                  <a:lnTo>
                    <a:pt x="0" y="19982"/>
                  </a:lnTo>
                  <a:lnTo>
                    <a:pt x="0" y="59988"/>
                  </a:lnTo>
                  <a:close/>
                </a:path>
              </a:pathLst>
            </a:custGeom>
            <a:solidFill>
              <a:srgbClr val="FFF0C7"/>
            </a:solidFill>
            <a:ln w="4316" cap="flat">
              <a:noFill/>
              <a:prstDash val="solid"/>
              <a:miter/>
            </a:ln>
          </p:spPr>
          <p:txBody>
            <a:bodyPr rtlCol="0" anchor="ctr"/>
            <a:lstStyle/>
            <a:p>
              <a:endParaRPr lang="en-US"/>
            </a:p>
          </p:txBody>
        </p:sp>
        <p:sp>
          <p:nvSpPr>
            <p:cNvPr id="3432" name="Freeform: Shape 3431">
              <a:extLst>
                <a:ext uri="{FF2B5EF4-FFF2-40B4-BE49-F238E27FC236}">
                  <a16:creationId xmlns:a16="http://schemas.microsoft.com/office/drawing/2014/main" id="{EBAC3026-66DA-19FF-8761-8CE112F57F18}"/>
                </a:ext>
              </a:extLst>
            </p:cNvPr>
            <p:cNvSpPr/>
            <p:nvPr/>
          </p:nvSpPr>
          <p:spPr>
            <a:xfrm>
              <a:off x="5883610" y="2547090"/>
              <a:ext cx="58254" cy="74530"/>
            </a:xfrm>
            <a:custGeom>
              <a:avLst/>
              <a:gdLst>
                <a:gd name="connsiteX0" fmla="*/ 17468 w 58254"/>
                <a:gd name="connsiteY0" fmla="*/ 31490 h 74530"/>
                <a:gd name="connsiteX1" fmla="*/ 17468 w 58254"/>
                <a:gd name="connsiteY1" fmla="*/ 54722 h 74530"/>
                <a:gd name="connsiteX2" fmla="*/ 41480 w 58254"/>
                <a:gd name="connsiteY2" fmla="*/ 43106 h 74530"/>
                <a:gd name="connsiteX3" fmla="*/ 41480 w 58254"/>
                <a:gd name="connsiteY3" fmla="*/ 19917 h 74530"/>
                <a:gd name="connsiteX4" fmla="*/ 17468 w 58254"/>
                <a:gd name="connsiteY4" fmla="*/ 31490 h 74530"/>
                <a:gd name="connsiteX5" fmla="*/ 17468 w 58254"/>
                <a:gd name="connsiteY5" fmla="*/ 31490 h 74530"/>
                <a:gd name="connsiteX6" fmla="*/ 8755 w 58254"/>
                <a:gd name="connsiteY6" fmla="*/ 74530 h 74530"/>
                <a:gd name="connsiteX7" fmla="*/ 4378 w 58254"/>
                <a:gd name="connsiteY7" fmla="*/ 73533 h 74530"/>
                <a:gd name="connsiteX8" fmla="*/ 0 w 58254"/>
                <a:gd name="connsiteY8" fmla="*/ 67292 h 74530"/>
                <a:gd name="connsiteX9" fmla="*/ 0 w 58254"/>
                <a:gd name="connsiteY9" fmla="*/ 27242 h 74530"/>
                <a:gd name="connsiteX10" fmla="*/ 4378 w 58254"/>
                <a:gd name="connsiteY10" fmla="*/ 21000 h 74530"/>
                <a:gd name="connsiteX11" fmla="*/ 45858 w 58254"/>
                <a:gd name="connsiteY11" fmla="*/ 975 h 74530"/>
                <a:gd name="connsiteX12" fmla="*/ 53877 w 58254"/>
                <a:gd name="connsiteY12" fmla="*/ 975 h 74530"/>
                <a:gd name="connsiteX13" fmla="*/ 58255 w 58254"/>
                <a:gd name="connsiteY13" fmla="*/ 7260 h 74530"/>
                <a:gd name="connsiteX14" fmla="*/ 58255 w 58254"/>
                <a:gd name="connsiteY14" fmla="*/ 47223 h 74530"/>
                <a:gd name="connsiteX15" fmla="*/ 53877 w 58254"/>
                <a:gd name="connsiteY15" fmla="*/ 53508 h 74530"/>
                <a:gd name="connsiteX16" fmla="*/ 13133 w 58254"/>
                <a:gd name="connsiteY16" fmla="*/ 73447 h 74530"/>
                <a:gd name="connsiteX17" fmla="*/ 8755 w 58254"/>
                <a:gd name="connsiteY17" fmla="*/ 74444 h 74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254" h="74530">
                  <a:moveTo>
                    <a:pt x="17468" y="31490"/>
                  </a:moveTo>
                  <a:lnTo>
                    <a:pt x="17468" y="54722"/>
                  </a:lnTo>
                  <a:lnTo>
                    <a:pt x="41480" y="43106"/>
                  </a:lnTo>
                  <a:lnTo>
                    <a:pt x="41480" y="19917"/>
                  </a:lnTo>
                  <a:lnTo>
                    <a:pt x="17468" y="31490"/>
                  </a:lnTo>
                  <a:lnTo>
                    <a:pt x="17468" y="31490"/>
                  </a:lnTo>
                  <a:close/>
                  <a:moveTo>
                    <a:pt x="8755" y="74530"/>
                  </a:moveTo>
                  <a:cubicBezTo>
                    <a:pt x="7282" y="74530"/>
                    <a:pt x="5851" y="74227"/>
                    <a:pt x="4378" y="73533"/>
                  </a:cubicBezTo>
                  <a:cubicBezTo>
                    <a:pt x="2210" y="72233"/>
                    <a:pt x="0" y="69893"/>
                    <a:pt x="0" y="67292"/>
                  </a:cubicBezTo>
                  <a:lnTo>
                    <a:pt x="0" y="27242"/>
                  </a:lnTo>
                  <a:cubicBezTo>
                    <a:pt x="0" y="24641"/>
                    <a:pt x="2167" y="22257"/>
                    <a:pt x="4378" y="21000"/>
                  </a:cubicBezTo>
                  <a:lnTo>
                    <a:pt x="45858" y="975"/>
                  </a:lnTo>
                  <a:cubicBezTo>
                    <a:pt x="48025" y="-325"/>
                    <a:pt x="50929" y="-325"/>
                    <a:pt x="53877" y="975"/>
                  </a:cubicBezTo>
                  <a:cubicBezTo>
                    <a:pt x="56781" y="2276"/>
                    <a:pt x="58255" y="4703"/>
                    <a:pt x="58255" y="7260"/>
                  </a:cubicBezTo>
                  <a:lnTo>
                    <a:pt x="58255" y="47223"/>
                  </a:lnTo>
                  <a:cubicBezTo>
                    <a:pt x="58255" y="49824"/>
                    <a:pt x="56781" y="52208"/>
                    <a:pt x="53877" y="53508"/>
                  </a:cubicBezTo>
                  <a:lnTo>
                    <a:pt x="13133" y="73447"/>
                  </a:lnTo>
                  <a:cubicBezTo>
                    <a:pt x="11660" y="74140"/>
                    <a:pt x="10229" y="74444"/>
                    <a:pt x="8755" y="74444"/>
                  </a:cubicBezTo>
                  <a:close/>
                </a:path>
              </a:pathLst>
            </a:custGeom>
            <a:solidFill>
              <a:srgbClr val="C98F00"/>
            </a:solidFill>
            <a:ln w="4316" cap="flat">
              <a:noFill/>
              <a:prstDash val="solid"/>
              <a:miter/>
            </a:ln>
          </p:spPr>
          <p:txBody>
            <a:bodyPr rtlCol="0" anchor="ctr"/>
            <a:lstStyle/>
            <a:p>
              <a:endParaRPr lang="en-US"/>
            </a:p>
          </p:txBody>
        </p:sp>
        <p:sp>
          <p:nvSpPr>
            <p:cNvPr id="3433" name="Freeform: Shape 3432">
              <a:extLst>
                <a:ext uri="{FF2B5EF4-FFF2-40B4-BE49-F238E27FC236}">
                  <a16:creationId xmlns:a16="http://schemas.microsoft.com/office/drawing/2014/main" id="{8A4150EC-2AF5-C6E3-E249-723D6FD39319}"/>
                </a:ext>
              </a:extLst>
            </p:cNvPr>
            <p:cNvSpPr/>
            <p:nvPr/>
          </p:nvSpPr>
          <p:spPr>
            <a:xfrm>
              <a:off x="5591620" y="2598953"/>
              <a:ext cx="271208" cy="139263"/>
            </a:xfrm>
            <a:custGeom>
              <a:avLst/>
              <a:gdLst>
                <a:gd name="connsiteX0" fmla="*/ 8303 w 271208"/>
                <a:gd name="connsiteY0" fmla="*/ 139263 h 139263"/>
                <a:gd name="connsiteX1" fmla="*/ 1021 w 271208"/>
                <a:gd name="connsiteY1" fmla="*/ 135622 h 139263"/>
                <a:gd name="connsiteX2" fmla="*/ 3925 w 271208"/>
                <a:gd name="connsiteY2" fmla="*/ 125740 h 139263"/>
                <a:gd name="connsiteX3" fmla="*/ 258529 w 271208"/>
                <a:gd name="connsiteY3" fmla="*/ 952 h 139263"/>
                <a:gd name="connsiteX4" fmla="*/ 270188 w 271208"/>
                <a:gd name="connsiteY4" fmla="*/ 3596 h 139263"/>
                <a:gd name="connsiteX5" fmla="*/ 267284 w 271208"/>
                <a:gd name="connsiteY5" fmla="*/ 13522 h 139263"/>
                <a:gd name="connsiteX6" fmla="*/ 12680 w 271208"/>
                <a:gd name="connsiteY6" fmla="*/ 138266 h 139263"/>
                <a:gd name="connsiteX7" fmla="*/ 8303 w 271208"/>
                <a:gd name="connsiteY7" fmla="*/ 139263 h 13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208" h="139263">
                  <a:moveTo>
                    <a:pt x="8303" y="139263"/>
                  </a:moveTo>
                  <a:cubicBezTo>
                    <a:pt x="5399" y="139263"/>
                    <a:pt x="2495" y="137963"/>
                    <a:pt x="1021" y="135622"/>
                  </a:cubicBezTo>
                  <a:cubicBezTo>
                    <a:pt x="-1146" y="132155"/>
                    <a:pt x="284" y="127734"/>
                    <a:pt x="3925" y="125740"/>
                  </a:cubicBezTo>
                  <a:lnTo>
                    <a:pt x="258529" y="952"/>
                  </a:lnTo>
                  <a:cubicBezTo>
                    <a:pt x="262169" y="-998"/>
                    <a:pt x="267978" y="129"/>
                    <a:pt x="270188" y="3596"/>
                  </a:cubicBezTo>
                  <a:cubicBezTo>
                    <a:pt x="272355" y="7107"/>
                    <a:pt x="270925" y="11528"/>
                    <a:pt x="267284" y="13522"/>
                  </a:cubicBezTo>
                  <a:lnTo>
                    <a:pt x="12680" y="138266"/>
                  </a:lnTo>
                  <a:cubicBezTo>
                    <a:pt x="11207" y="138960"/>
                    <a:pt x="9776" y="139263"/>
                    <a:pt x="8303" y="139263"/>
                  </a:cubicBezTo>
                  <a:close/>
                </a:path>
              </a:pathLst>
            </a:custGeom>
            <a:solidFill>
              <a:srgbClr val="C98F00"/>
            </a:solidFill>
            <a:ln w="4316" cap="flat">
              <a:noFill/>
              <a:prstDash val="solid"/>
              <a:miter/>
            </a:ln>
          </p:spPr>
          <p:txBody>
            <a:bodyPr rtlCol="0" anchor="ctr"/>
            <a:lstStyle/>
            <a:p>
              <a:endParaRPr lang="en-US"/>
            </a:p>
          </p:txBody>
        </p:sp>
        <p:sp>
          <p:nvSpPr>
            <p:cNvPr id="3434" name="Freeform: Shape 3433">
              <a:extLst>
                <a:ext uri="{FF2B5EF4-FFF2-40B4-BE49-F238E27FC236}">
                  <a16:creationId xmlns:a16="http://schemas.microsoft.com/office/drawing/2014/main" id="{114AA097-0856-B7A1-2361-63281E041E32}"/>
                </a:ext>
              </a:extLst>
            </p:cNvPr>
            <p:cNvSpPr/>
            <p:nvPr/>
          </p:nvSpPr>
          <p:spPr>
            <a:xfrm>
              <a:off x="5591620" y="2791048"/>
              <a:ext cx="271208" cy="139269"/>
            </a:xfrm>
            <a:custGeom>
              <a:avLst/>
              <a:gdLst>
                <a:gd name="connsiteX0" fmla="*/ 8303 w 271208"/>
                <a:gd name="connsiteY0" fmla="*/ 139270 h 139269"/>
                <a:gd name="connsiteX1" fmla="*/ 1021 w 271208"/>
                <a:gd name="connsiteY1" fmla="*/ 135629 h 139269"/>
                <a:gd name="connsiteX2" fmla="*/ 3925 w 271208"/>
                <a:gd name="connsiteY2" fmla="*/ 125746 h 139269"/>
                <a:gd name="connsiteX3" fmla="*/ 258529 w 271208"/>
                <a:gd name="connsiteY3" fmla="*/ 1002 h 139269"/>
                <a:gd name="connsiteX4" fmla="*/ 270188 w 271208"/>
                <a:gd name="connsiteY4" fmla="*/ 3602 h 139269"/>
                <a:gd name="connsiteX5" fmla="*/ 267284 w 271208"/>
                <a:gd name="connsiteY5" fmla="*/ 13572 h 139269"/>
                <a:gd name="connsiteX6" fmla="*/ 12680 w 271208"/>
                <a:gd name="connsiteY6" fmla="*/ 138273 h 139269"/>
                <a:gd name="connsiteX7" fmla="*/ 8303 w 271208"/>
                <a:gd name="connsiteY7" fmla="*/ 139270 h 13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208" h="139269">
                  <a:moveTo>
                    <a:pt x="8303" y="139270"/>
                  </a:moveTo>
                  <a:cubicBezTo>
                    <a:pt x="5399" y="139270"/>
                    <a:pt x="2495" y="137969"/>
                    <a:pt x="1021" y="135629"/>
                  </a:cubicBezTo>
                  <a:cubicBezTo>
                    <a:pt x="-1146" y="132161"/>
                    <a:pt x="284" y="127740"/>
                    <a:pt x="3925" y="125746"/>
                  </a:cubicBezTo>
                  <a:lnTo>
                    <a:pt x="258529" y="1002"/>
                  </a:lnTo>
                  <a:cubicBezTo>
                    <a:pt x="262169" y="-1035"/>
                    <a:pt x="267978" y="135"/>
                    <a:pt x="270188" y="3602"/>
                  </a:cubicBezTo>
                  <a:cubicBezTo>
                    <a:pt x="272355" y="7113"/>
                    <a:pt x="270925" y="11578"/>
                    <a:pt x="267284" y="13572"/>
                  </a:cubicBezTo>
                  <a:lnTo>
                    <a:pt x="12680" y="138273"/>
                  </a:lnTo>
                  <a:cubicBezTo>
                    <a:pt x="11207" y="138966"/>
                    <a:pt x="9776" y="139270"/>
                    <a:pt x="8303" y="139270"/>
                  </a:cubicBezTo>
                  <a:close/>
                </a:path>
              </a:pathLst>
            </a:custGeom>
            <a:solidFill>
              <a:schemeClr val="accent1"/>
            </a:solidFill>
            <a:ln w="4316" cap="flat">
              <a:noFill/>
              <a:prstDash val="solid"/>
              <a:miter/>
            </a:ln>
          </p:spPr>
          <p:txBody>
            <a:bodyPr rtlCol="0" anchor="ctr"/>
            <a:lstStyle/>
            <a:p>
              <a:endParaRPr lang="en-US"/>
            </a:p>
          </p:txBody>
        </p:sp>
        <p:sp>
          <p:nvSpPr>
            <p:cNvPr id="3435" name="Freeform: Shape 3434">
              <a:extLst>
                <a:ext uri="{FF2B5EF4-FFF2-40B4-BE49-F238E27FC236}">
                  <a16:creationId xmlns:a16="http://schemas.microsoft.com/office/drawing/2014/main" id="{EF693B5A-BEE6-04C5-8AB8-D405801DD3FF}"/>
                </a:ext>
              </a:extLst>
            </p:cNvPr>
            <p:cNvSpPr/>
            <p:nvPr/>
          </p:nvSpPr>
          <p:spPr>
            <a:xfrm>
              <a:off x="5591620" y="2979412"/>
              <a:ext cx="271208" cy="139322"/>
            </a:xfrm>
            <a:custGeom>
              <a:avLst/>
              <a:gdLst>
                <a:gd name="connsiteX0" fmla="*/ 8303 w 271208"/>
                <a:gd name="connsiteY0" fmla="*/ 139280 h 139322"/>
                <a:gd name="connsiteX1" fmla="*/ 1021 w 271208"/>
                <a:gd name="connsiteY1" fmla="*/ 135639 h 139322"/>
                <a:gd name="connsiteX2" fmla="*/ 3925 w 271208"/>
                <a:gd name="connsiteY2" fmla="*/ 125756 h 139322"/>
                <a:gd name="connsiteX3" fmla="*/ 258529 w 271208"/>
                <a:gd name="connsiteY3" fmla="*/ 968 h 139322"/>
                <a:gd name="connsiteX4" fmla="*/ 270188 w 271208"/>
                <a:gd name="connsiteY4" fmla="*/ 3699 h 139322"/>
                <a:gd name="connsiteX5" fmla="*/ 267284 w 271208"/>
                <a:gd name="connsiteY5" fmla="*/ 13581 h 139322"/>
                <a:gd name="connsiteX6" fmla="*/ 12680 w 271208"/>
                <a:gd name="connsiteY6" fmla="*/ 138326 h 139322"/>
                <a:gd name="connsiteX7" fmla="*/ 8303 w 271208"/>
                <a:gd name="connsiteY7" fmla="*/ 139323 h 13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208" h="139322">
                  <a:moveTo>
                    <a:pt x="8303" y="139280"/>
                  </a:moveTo>
                  <a:cubicBezTo>
                    <a:pt x="5399" y="139280"/>
                    <a:pt x="2495" y="137979"/>
                    <a:pt x="1021" y="135639"/>
                  </a:cubicBezTo>
                  <a:cubicBezTo>
                    <a:pt x="-1146" y="132171"/>
                    <a:pt x="284" y="127707"/>
                    <a:pt x="3925" y="125756"/>
                  </a:cubicBezTo>
                  <a:lnTo>
                    <a:pt x="258529" y="968"/>
                  </a:lnTo>
                  <a:cubicBezTo>
                    <a:pt x="262169" y="-1026"/>
                    <a:pt x="267978" y="145"/>
                    <a:pt x="270188" y="3699"/>
                  </a:cubicBezTo>
                  <a:cubicBezTo>
                    <a:pt x="272355" y="7166"/>
                    <a:pt x="270925" y="11631"/>
                    <a:pt x="267284" y="13581"/>
                  </a:cubicBezTo>
                  <a:lnTo>
                    <a:pt x="12680" y="138326"/>
                  </a:lnTo>
                  <a:cubicBezTo>
                    <a:pt x="11207" y="139019"/>
                    <a:pt x="9776" y="139323"/>
                    <a:pt x="8303" y="139323"/>
                  </a:cubicBezTo>
                  <a:close/>
                </a:path>
              </a:pathLst>
            </a:custGeom>
            <a:solidFill>
              <a:srgbClr val="C98F00"/>
            </a:solidFill>
            <a:ln w="4316" cap="flat">
              <a:noFill/>
              <a:prstDash val="solid"/>
              <a:miter/>
            </a:ln>
          </p:spPr>
          <p:txBody>
            <a:bodyPr rtlCol="0" anchor="ctr"/>
            <a:lstStyle/>
            <a:p>
              <a:endParaRPr lang="en-US"/>
            </a:p>
          </p:txBody>
        </p:sp>
      </p:grpSp>
      <p:grpSp>
        <p:nvGrpSpPr>
          <p:cNvPr id="10" name="Graphic 33">
            <a:extLst>
              <a:ext uri="{FF2B5EF4-FFF2-40B4-BE49-F238E27FC236}">
                <a16:creationId xmlns:a16="http://schemas.microsoft.com/office/drawing/2014/main" id="{EA035BAA-A28D-E5E8-05DE-D6A7D74B4A8B}"/>
              </a:ext>
            </a:extLst>
          </p:cNvPr>
          <p:cNvGrpSpPr/>
          <p:nvPr/>
        </p:nvGrpSpPr>
        <p:grpSpPr>
          <a:xfrm>
            <a:off x="7175677" y="2273208"/>
            <a:ext cx="957386" cy="1387692"/>
            <a:chOff x="7175677" y="2273208"/>
            <a:chExt cx="957386" cy="1387692"/>
          </a:xfrm>
        </p:grpSpPr>
        <p:sp>
          <p:nvSpPr>
            <p:cNvPr id="12" name="Freeform: Shape 11">
              <a:extLst>
                <a:ext uri="{FF2B5EF4-FFF2-40B4-BE49-F238E27FC236}">
                  <a16:creationId xmlns:a16="http://schemas.microsoft.com/office/drawing/2014/main" id="{F8DB002A-AE08-2E40-E416-5CC8CE243695}"/>
                </a:ext>
              </a:extLst>
            </p:cNvPr>
            <p:cNvSpPr/>
            <p:nvPr/>
          </p:nvSpPr>
          <p:spPr>
            <a:xfrm>
              <a:off x="7190977" y="3042295"/>
              <a:ext cx="926785" cy="455718"/>
            </a:xfrm>
            <a:custGeom>
              <a:avLst/>
              <a:gdLst>
                <a:gd name="connsiteX0" fmla="*/ 926786 w 926785"/>
                <a:gd name="connsiteY0" fmla="*/ 232669 h 455718"/>
                <a:gd name="connsiteX1" fmla="*/ 454637 w 926785"/>
                <a:gd name="connsiteY1" fmla="*/ 1255 h 455718"/>
                <a:gd name="connsiteX2" fmla="*/ 438643 w 926785"/>
                <a:gd name="connsiteY2" fmla="*/ 2599 h 455718"/>
                <a:gd name="connsiteX3" fmla="*/ 15994 w 926785"/>
                <a:gd name="connsiteY3" fmla="*/ 209870 h 455718"/>
                <a:gd name="connsiteX4" fmla="*/ 0 w 926785"/>
                <a:gd name="connsiteY4" fmla="*/ 224347 h 455718"/>
                <a:gd name="connsiteX5" fmla="*/ 472148 w 926785"/>
                <a:gd name="connsiteY5" fmla="*/ 455719 h 455718"/>
                <a:gd name="connsiteX6" fmla="*/ 487405 w 926785"/>
                <a:gd name="connsiteY6" fmla="*/ 441242 h 455718"/>
                <a:gd name="connsiteX7" fmla="*/ 910792 w 926785"/>
                <a:gd name="connsiteY7" fmla="*/ 233970 h 455718"/>
                <a:gd name="connsiteX8" fmla="*/ 926786 w 926785"/>
                <a:gd name="connsiteY8" fmla="*/ 232669 h 4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785" h="455718">
                  <a:moveTo>
                    <a:pt x="926786" y="232669"/>
                  </a:moveTo>
                  <a:lnTo>
                    <a:pt x="454637" y="1255"/>
                  </a:lnTo>
                  <a:cubicBezTo>
                    <a:pt x="448829" y="-1086"/>
                    <a:pt x="444451" y="128"/>
                    <a:pt x="438643" y="2599"/>
                  </a:cubicBezTo>
                  <a:lnTo>
                    <a:pt x="15994" y="209870"/>
                  </a:lnTo>
                  <a:cubicBezTo>
                    <a:pt x="8712" y="213901"/>
                    <a:pt x="4334" y="218019"/>
                    <a:pt x="0" y="224347"/>
                  </a:cubicBezTo>
                  <a:lnTo>
                    <a:pt x="472148" y="455719"/>
                  </a:lnTo>
                  <a:cubicBezTo>
                    <a:pt x="476526" y="449347"/>
                    <a:pt x="480860" y="445273"/>
                    <a:pt x="487405" y="441242"/>
                  </a:cubicBezTo>
                  <a:lnTo>
                    <a:pt x="910792" y="233970"/>
                  </a:lnTo>
                  <a:cubicBezTo>
                    <a:pt x="915863" y="231499"/>
                    <a:pt x="920977" y="230242"/>
                    <a:pt x="926786" y="232669"/>
                  </a:cubicBezTo>
                  <a:close/>
                </a:path>
              </a:pathLst>
            </a:custGeom>
            <a:solidFill>
              <a:srgbClr val="00C7FF"/>
            </a:solidFill>
            <a:ln w="4332"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54AEFCF6-08AC-568E-1378-759AAE83F253}"/>
                </a:ext>
              </a:extLst>
            </p:cNvPr>
            <p:cNvSpPr/>
            <p:nvPr/>
          </p:nvSpPr>
          <p:spPr>
            <a:xfrm>
              <a:off x="7182221" y="3035039"/>
              <a:ext cx="943819" cy="470212"/>
            </a:xfrm>
            <a:custGeom>
              <a:avLst/>
              <a:gdLst>
                <a:gd name="connsiteX0" fmla="*/ 21109 w 943819"/>
                <a:gd name="connsiteY0" fmla="*/ 229219 h 470212"/>
                <a:gd name="connsiteX1" fmla="*/ 477956 w 943819"/>
                <a:gd name="connsiteY1" fmla="*/ 453265 h 470212"/>
                <a:gd name="connsiteX2" fmla="*/ 491783 w 943819"/>
                <a:gd name="connsiteY2" fmla="*/ 442342 h 470212"/>
                <a:gd name="connsiteX3" fmla="*/ 911528 w 943819"/>
                <a:gd name="connsiteY3" fmla="*/ 236630 h 470212"/>
                <a:gd name="connsiteX4" fmla="*/ 459058 w 943819"/>
                <a:gd name="connsiteY4" fmla="*/ 14795 h 470212"/>
                <a:gd name="connsiteX5" fmla="*/ 451040 w 943819"/>
                <a:gd name="connsiteY5" fmla="*/ 16355 h 470212"/>
                <a:gd name="connsiteX6" fmla="*/ 29127 w 943819"/>
                <a:gd name="connsiteY6" fmla="*/ 223367 h 470212"/>
                <a:gd name="connsiteX7" fmla="*/ 21109 w 943819"/>
                <a:gd name="connsiteY7" fmla="*/ 229219 h 470212"/>
                <a:gd name="connsiteX8" fmla="*/ 21109 w 943819"/>
                <a:gd name="connsiteY8" fmla="*/ 229219 h 470212"/>
                <a:gd name="connsiteX9" fmla="*/ 480860 w 943819"/>
                <a:gd name="connsiteY9" fmla="*/ 470212 h 470212"/>
                <a:gd name="connsiteX10" fmla="*/ 476483 w 943819"/>
                <a:gd name="connsiteY10" fmla="*/ 469215 h 470212"/>
                <a:gd name="connsiteX11" fmla="*/ 4378 w 943819"/>
                <a:gd name="connsiteY11" fmla="*/ 237887 h 470212"/>
                <a:gd name="connsiteX12" fmla="*/ 0 w 943819"/>
                <a:gd name="connsiteY12" fmla="*/ 233380 h 470212"/>
                <a:gd name="connsiteX13" fmla="*/ 1474 w 943819"/>
                <a:gd name="connsiteY13" fmla="*/ 227745 h 470212"/>
                <a:gd name="connsiteX14" fmla="*/ 20372 w 943819"/>
                <a:gd name="connsiteY14" fmla="*/ 211014 h 470212"/>
                <a:gd name="connsiteX15" fmla="*/ 443021 w 943819"/>
                <a:gd name="connsiteY15" fmla="*/ 3569 h 470212"/>
                <a:gd name="connsiteX16" fmla="*/ 467034 w 943819"/>
                <a:gd name="connsiteY16" fmla="*/ 1965 h 470212"/>
                <a:gd name="connsiteX17" fmla="*/ 939876 w 943819"/>
                <a:gd name="connsiteY17" fmla="*/ 233640 h 470212"/>
                <a:gd name="connsiteX18" fmla="*/ 942780 w 943819"/>
                <a:gd name="connsiteY18" fmla="*/ 243262 h 470212"/>
                <a:gd name="connsiteX19" fmla="*/ 931857 w 943819"/>
                <a:gd name="connsiteY19" fmla="*/ 246469 h 470212"/>
                <a:gd name="connsiteX20" fmla="*/ 923145 w 943819"/>
                <a:gd name="connsiteY20" fmla="*/ 247640 h 470212"/>
                <a:gd name="connsiteX21" fmla="*/ 500495 w 943819"/>
                <a:gd name="connsiteY21" fmla="*/ 454782 h 470212"/>
                <a:gd name="connsiteX22" fmla="*/ 488142 w 943819"/>
                <a:gd name="connsiteY22" fmla="*/ 466745 h 470212"/>
                <a:gd name="connsiteX23" fmla="*/ 480860 w 943819"/>
                <a:gd name="connsiteY23" fmla="*/ 470212 h 47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3819" h="470212">
                  <a:moveTo>
                    <a:pt x="21109" y="229219"/>
                  </a:moveTo>
                  <a:lnTo>
                    <a:pt x="477956" y="453265"/>
                  </a:lnTo>
                  <a:cubicBezTo>
                    <a:pt x="481597" y="449190"/>
                    <a:pt x="485975" y="445723"/>
                    <a:pt x="491783" y="442342"/>
                  </a:cubicBezTo>
                  <a:lnTo>
                    <a:pt x="911528" y="236630"/>
                  </a:lnTo>
                  <a:lnTo>
                    <a:pt x="459058" y="14795"/>
                  </a:lnTo>
                  <a:cubicBezTo>
                    <a:pt x="457585" y="14231"/>
                    <a:pt x="456154" y="14101"/>
                    <a:pt x="451040" y="16355"/>
                  </a:cubicBezTo>
                  <a:lnTo>
                    <a:pt x="29127" y="223367"/>
                  </a:lnTo>
                  <a:cubicBezTo>
                    <a:pt x="26223" y="225144"/>
                    <a:pt x="23319" y="226878"/>
                    <a:pt x="21109" y="229219"/>
                  </a:cubicBezTo>
                  <a:lnTo>
                    <a:pt x="21109" y="229219"/>
                  </a:lnTo>
                  <a:close/>
                  <a:moveTo>
                    <a:pt x="480860" y="470212"/>
                  </a:moveTo>
                  <a:cubicBezTo>
                    <a:pt x="479387" y="470212"/>
                    <a:pt x="477956" y="469865"/>
                    <a:pt x="476483" y="469215"/>
                  </a:cubicBezTo>
                  <a:lnTo>
                    <a:pt x="4378" y="237887"/>
                  </a:lnTo>
                  <a:cubicBezTo>
                    <a:pt x="2211" y="236890"/>
                    <a:pt x="737" y="235287"/>
                    <a:pt x="0" y="233380"/>
                  </a:cubicBezTo>
                  <a:cubicBezTo>
                    <a:pt x="0" y="231472"/>
                    <a:pt x="0" y="229479"/>
                    <a:pt x="1474" y="227745"/>
                  </a:cubicBezTo>
                  <a:cubicBezTo>
                    <a:pt x="5851" y="221026"/>
                    <a:pt x="10923" y="215869"/>
                    <a:pt x="20372" y="211014"/>
                  </a:cubicBezTo>
                  <a:lnTo>
                    <a:pt x="443021" y="3569"/>
                  </a:lnTo>
                  <a:cubicBezTo>
                    <a:pt x="450303" y="405"/>
                    <a:pt x="457585" y="-1763"/>
                    <a:pt x="467034" y="1965"/>
                  </a:cubicBezTo>
                  <a:lnTo>
                    <a:pt x="939876" y="233640"/>
                  </a:lnTo>
                  <a:cubicBezTo>
                    <a:pt x="943516" y="235547"/>
                    <a:pt x="944990" y="239838"/>
                    <a:pt x="942780" y="243262"/>
                  </a:cubicBezTo>
                  <a:cubicBezTo>
                    <a:pt x="940569" y="246730"/>
                    <a:pt x="936235" y="248073"/>
                    <a:pt x="931857" y="246469"/>
                  </a:cubicBezTo>
                  <a:cubicBezTo>
                    <a:pt x="929690" y="245559"/>
                    <a:pt x="928216" y="245473"/>
                    <a:pt x="923145" y="247640"/>
                  </a:cubicBezTo>
                  <a:lnTo>
                    <a:pt x="500495" y="454782"/>
                  </a:lnTo>
                  <a:cubicBezTo>
                    <a:pt x="495424" y="457686"/>
                    <a:pt x="491783" y="460633"/>
                    <a:pt x="488142" y="466745"/>
                  </a:cubicBezTo>
                  <a:cubicBezTo>
                    <a:pt x="485975" y="468955"/>
                    <a:pt x="483765" y="470212"/>
                    <a:pt x="480860" y="470212"/>
                  </a:cubicBezTo>
                  <a:close/>
                </a:path>
              </a:pathLst>
            </a:custGeom>
            <a:solidFill>
              <a:srgbClr val="0068B8"/>
            </a:solidFill>
            <a:ln w="4332"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9E1511EA-ACC7-4EC7-E6D6-C5294745BBF2}"/>
                </a:ext>
              </a:extLst>
            </p:cNvPr>
            <p:cNvSpPr/>
            <p:nvPr/>
          </p:nvSpPr>
          <p:spPr>
            <a:xfrm>
              <a:off x="7655843" y="3273651"/>
              <a:ext cx="468464" cy="379963"/>
            </a:xfrm>
            <a:custGeom>
              <a:avLst/>
              <a:gdLst>
                <a:gd name="connsiteX0" fmla="*/ 468464 w 468464"/>
                <a:gd name="connsiteY0" fmla="*/ 13796 h 379963"/>
                <a:gd name="connsiteX1" fmla="*/ 461919 w 468464"/>
                <a:gd name="connsiteY1" fmla="*/ 1313 h 379963"/>
                <a:gd name="connsiteX2" fmla="*/ 445925 w 468464"/>
                <a:gd name="connsiteY2" fmla="*/ 2613 h 379963"/>
                <a:gd name="connsiteX3" fmla="*/ 22539 w 468464"/>
                <a:gd name="connsiteY3" fmla="*/ 209885 h 379963"/>
                <a:gd name="connsiteX4" fmla="*/ 7282 w 468464"/>
                <a:gd name="connsiteY4" fmla="*/ 224362 h 379963"/>
                <a:gd name="connsiteX5" fmla="*/ 7282 w 468464"/>
                <a:gd name="connsiteY5" fmla="*/ 224362 h 379963"/>
                <a:gd name="connsiteX6" fmla="*/ 0 w 468464"/>
                <a:gd name="connsiteY6" fmla="*/ 243520 h 379963"/>
                <a:gd name="connsiteX7" fmla="*/ 0 w 468464"/>
                <a:gd name="connsiteY7" fmla="*/ 366141 h 379963"/>
                <a:gd name="connsiteX8" fmla="*/ 7282 w 468464"/>
                <a:gd name="connsiteY8" fmla="*/ 378667 h 379963"/>
                <a:gd name="connsiteX9" fmla="*/ 22539 w 468464"/>
                <a:gd name="connsiteY9" fmla="*/ 377323 h 379963"/>
                <a:gd name="connsiteX10" fmla="*/ 445925 w 468464"/>
                <a:gd name="connsiteY10" fmla="*/ 170138 h 379963"/>
                <a:gd name="connsiteX11" fmla="*/ 468464 w 468464"/>
                <a:gd name="connsiteY11" fmla="*/ 136547 h 379963"/>
                <a:gd name="connsiteX12" fmla="*/ 468464 w 468464"/>
                <a:gd name="connsiteY12" fmla="*/ 13839 h 37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464" h="379963">
                  <a:moveTo>
                    <a:pt x="468464" y="13796"/>
                  </a:moveTo>
                  <a:cubicBezTo>
                    <a:pt x="468464" y="7598"/>
                    <a:pt x="466297" y="3307"/>
                    <a:pt x="461919" y="1313"/>
                  </a:cubicBezTo>
                  <a:cubicBezTo>
                    <a:pt x="457541" y="-724"/>
                    <a:pt x="451733" y="-464"/>
                    <a:pt x="445925" y="2613"/>
                  </a:cubicBezTo>
                  <a:lnTo>
                    <a:pt x="22539" y="209885"/>
                  </a:lnTo>
                  <a:cubicBezTo>
                    <a:pt x="16731" y="212962"/>
                    <a:pt x="10879" y="218294"/>
                    <a:pt x="7282" y="224362"/>
                  </a:cubicBezTo>
                  <a:lnTo>
                    <a:pt x="7282" y="224362"/>
                  </a:lnTo>
                  <a:cubicBezTo>
                    <a:pt x="2904" y="230473"/>
                    <a:pt x="0" y="237322"/>
                    <a:pt x="0" y="243520"/>
                  </a:cubicBezTo>
                  <a:lnTo>
                    <a:pt x="0" y="366141"/>
                  </a:lnTo>
                  <a:cubicBezTo>
                    <a:pt x="0" y="372339"/>
                    <a:pt x="2904" y="376630"/>
                    <a:pt x="7282" y="378667"/>
                  </a:cubicBezTo>
                  <a:cubicBezTo>
                    <a:pt x="10923" y="380704"/>
                    <a:pt x="16731" y="380401"/>
                    <a:pt x="22539" y="377323"/>
                  </a:cubicBezTo>
                  <a:lnTo>
                    <a:pt x="445925" y="170138"/>
                  </a:lnTo>
                  <a:cubicBezTo>
                    <a:pt x="458278" y="163897"/>
                    <a:pt x="468464" y="148900"/>
                    <a:pt x="468464" y="136547"/>
                  </a:cubicBezTo>
                  <a:lnTo>
                    <a:pt x="468464" y="13839"/>
                  </a:lnTo>
                  <a:close/>
                </a:path>
              </a:pathLst>
            </a:custGeom>
            <a:solidFill>
              <a:srgbClr val="FFFFFF"/>
            </a:solidFill>
            <a:ln w="4332"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F4FB314-76B6-0938-73F6-7801B82326CE}"/>
                </a:ext>
              </a:extLst>
            </p:cNvPr>
            <p:cNvSpPr/>
            <p:nvPr/>
          </p:nvSpPr>
          <p:spPr>
            <a:xfrm>
              <a:off x="7647088" y="3266396"/>
              <a:ext cx="485975" cy="394504"/>
            </a:xfrm>
            <a:custGeom>
              <a:avLst/>
              <a:gdLst>
                <a:gd name="connsiteX0" fmla="*/ 464866 w 485975"/>
                <a:gd name="connsiteY0" fmla="*/ 14506 h 394504"/>
                <a:gd name="connsiteX1" fmla="*/ 459058 w 485975"/>
                <a:gd name="connsiteY1" fmla="*/ 16153 h 394504"/>
                <a:gd name="connsiteX2" fmla="*/ 35672 w 485975"/>
                <a:gd name="connsiteY2" fmla="*/ 223425 h 394504"/>
                <a:gd name="connsiteX3" fmla="*/ 23319 w 485975"/>
                <a:gd name="connsiteY3" fmla="*/ 235215 h 394504"/>
                <a:gd name="connsiteX4" fmla="*/ 17511 w 485975"/>
                <a:gd name="connsiteY4" fmla="*/ 250732 h 394504"/>
                <a:gd name="connsiteX5" fmla="*/ 17511 w 485975"/>
                <a:gd name="connsiteY5" fmla="*/ 373353 h 394504"/>
                <a:gd name="connsiteX6" fmla="*/ 19678 w 485975"/>
                <a:gd name="connsiteY6" fmla="*/ 379594 h 394504"/>
                <a:gd name="connsiteX7" fmla="*/ 27697 w 485975"/>
                <a:gd name="connsiteY7" fmla="*/ 378294 h 394504"/>
                <a:gd name="connsiteX8" fmla="*/ 450346 w 485975"/>
                <a:gd name="connsiteY8" fmla="*/ 171022 h 394504"/>
                <a:gd name="connsiteX9" fmla="*/ 468551 w 485975"/>
                <a:gd name="connsiteY9" fmla="*/ 143715 h 394504"/>
                <a:gd name="connsiteX10" fmla="*/ 468551 w 485975"/>
                <a:gd name="connsiteY10" fmla="*/ 21008 h 394504"/>
                <a:gd name="connsiteX11" fmla="*/ 466384 w 485975"/>
                <a:gd name="connsiteY11" fmla="*/ 14810 h 394504"/>
                <a:gd name="connsiteX12" fmla="*/ 464910 w 485975"/>
                <a:gd name="connsiteY12" fmla="*/ 14463 h 394504"/>
                <a:gd name="connsiteX13" fmla="*/ 464910 w 485975"/>
                <a:gd name="connsiteY13" fmla="*/ 14463 h 394504"/>
                <a:gd name="connsiteX14" fmla="*/ 21845 w 485975"/>
                <a:gd name="connsiteY14" fmla="*/ 394505 h 394504"/>
                <a:gd name="connsiteX15" fmla="*/ 11660 w 485975"/>
                <a:gd name="connsiteY15" fmla="*/ 392208 h 394504"/>
                <a:gd name="connsiteX16" fmla="*/ 0 w 485975"/>
                <a:gd name="connsiteY16" fmla="*/ 373353 h 394504"/>
                <a:gd name="connsiteX17" fmla="*/ 0 w 485975"/>
                <a:gd name="connsiteY17" fmla="*/ 250732 h 394504"/>
                <a:gd name="connsiteX18" fmla="*/ 8019 w 485975"/>
                <a:gd name="connsiteY18" fmla="*/ 228020 h 394504"/>
                <a:gd name="connsiteX19" fmla="*/ 27654 w 485975"/>
                <a:gd name="connsiteY19" fmla="*/ 210856 h 394504"/>
                <a:gd name="connsiteX20" fmla="*/ 450303 w 485975"/>
                <a:gd name="connsiteY20" fmla="*/ 3584 h 394504"/>
                <a:gd name="connsiteX21" fmla="*/ 475052 w 485975"/>
                <a:gd name="connsiteY21" fmla="*/ 2283 h 394504"/>
                <a:gd name="connsiteX22" fmla="*/ 485975 w 485975"/>
                <a:gd name="connsiteY22" fmla="*/ 21051 h 394504"/>
                <a:gd name="connsiteX23" fmla="*/ 485975 w 485975"/>
                <a:gd name="connsiteY23" fmla="*/ 143759 h 394504"/>
                <a:gd name="connsiteX24" fmla="*/ 459058 w 485975"/>
                <a:gd name="connsiteY24" fmla="*/ 183592 h 394504"/>
                <a:gd name="connsiteX25" fmla="*/ 35672 w 485975"/>
                <a:gd name="connsiteY25" fmla="*/ 390864 h 394504"/>
                <a:gd name="connsiteX26" fmla="*/ 21845 w 485975"/>
                <a:gd name="connsiteY26" fmla="*/ 394505 h 39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5975" h="394504">
                  <a:moveTo>
                    <a:pt x="464866" y="14506"/>
                  </a:moveTo>
                  <a:cubicBezTo>
                    <a:pt x="463436" y="14506"/>
                    <a:pt x="461226" y="14983"/>
                    <a:pt x="459058" y="16153"/>
                  </a:cubicBezTo>
                  <a:lnTo>
                    <a:pt x="35672" y="223425"/>
                  </a:lnTo>
                  <a:cubicBezTo>
                    <a:pt x="31295" y="225723"/>
                    <a:pt x="26223" y="230014"/>
                    <a:pt x="23319" y="235215"/>
                  </a:cubicBezTo>
                  <a:cubicBezTo>
                    <a:pt x="19678" y="240416"/>
                    <a:pt x="17511" y="246094"/>
                    <a:pt x="17511" y="250732"/>
                  </a:cubicBezTo>
                  <a:lnTo>
                    <a:pt x="17511" y="373353"/>
                  </a:lnTo>
                  <a:cubicBezTo>
                    <a:pt x="17511" y="376517"/>
                    <a:pt x="18248" y="378858"/>
                    <a:pt x="19678" y="379594"/>
                  </a:cubicBezTo>
                  <a:cubicBezTo>
                    <a:pt x="21152" y="380201"/>
                    <a:pt x="23319" y="380158"/>
                    <a:pt x="27697" y="378294"/>
                  </a:cubicBezTo>
                  <a:lnTo>
                    <a:pt x="450346" y="171022"/>
                  </a:lnTo>
                  <a:cubicBezTo>
                    <a:pt x="459795" y="166124"/>
                    <a:pt x="468551" y="153424"/>
                    <a:pt x="468551" y="143715"/>
                  </a:cubicBezTo>
                  <a:lnTo>
                    <a:pt x="468551" y="21008"/>
                  </a:lnTo>
                  <a:cubicBezTo>
                    <a:pt x="468551" y="17280"/>
                    <a:pt x="467814" y="15373"/>
                    <a:pt x="466384" y="14810"/>
                  </a:cubicBezTo>
                  <a:cubicBezTo>
                    <a:pt x="465647" y="14550"/>
                    <a:pt x="465647" y="14463"/>
                    <a:pt x="464910" y="14463"/>
                  </a:cubicBezTo>
                  <a:lnTo>
                    <a:pt x="464910" y="14463"/>
                  </a:lnTo>
                  <a:close/>
                  <a:moveTo>
                    <a:pt x="21845" y="394505"/>
                  </a:moveTo>
                  <a:cubicBezTo>
                    <a:pt x="18205" y="394505"/>
                    <a:pt x="14564" y="393681"/>
                    <a:pt x="11660" y="392208"/>
                  </a:cubicBezTo>
                  <a:cubicBezTo>
                    <a:pt x="4378" y="388740"/>
                    <a:pt x="0" y="381892"/>
                    <a:pt x="0" y="373353"/>
                  </a:cubicBezTo>
                  <a:lnTo>
                    <a:pt x="0" y="250732"/>
                  </a:lnTo>
                  <a:cubicBezTo>
                    <a:pt x="0" y="243494"/>
                    <a:pt x="2904" y="235432"/>
                    <a:pt x="8019" y="228020"/>
                  </a:cubicBezTo>
                  <a:cubicBezTo>
                    <a:pt x="13133" y="220521"/>
                    <a:pt x="20415" y="214496"/>
                    <a:pt x="27654" y="210856"/>
                  </a:cubicBezTo>
                  <a:lnTo>
                    <a:pt x="450303" y="3584"/>
                  </a:lnTo>
                  <a:cubicBezTo>
                    <a:pt x="459015" y="-664"/>
                    <a:pt x="467771" y="-1184"/>
                    <a:pt x="475052" y="2283"/>
                  </a:cubicBezTo>
                  <a:cubicBezTo>
                    <a:pt x="481597" y="5664"/>
                    <a:pt x="485975" y="12513"/>
                    <a:pt x="485975" y="21051"/>
                  </a:cubicBezTo>
                  <a:lnTo>
                    <a:pt x="485975" y="143759"/>
                  </a:lnTo>
                  <a:cubicBezTo>
                    <a:pt x="485975" y="158626"/>
                    <a:pt x="474316" y="176180"/>
                    <a:pt x="459058" y="183592"/>
                  </a:cubicBezTo>
                  <a:lnTo>
                    <a:pt x="35672" y="390864"/>
                  </a:lnTo>
                  <a:cubicBezTo>
                    <a:pt x="31295" y="393291"/>
                    <a:pt x="26223" y="394505"/>
                    <a:pt x="21845" y="394505"/>
                  </a:cubicBezTo>
                  <a:close/>
                </a:path>
              </a:pathLst>
            </a:custGeom>
            <a:solidFill>
              <a:srgbClr val="0068B8"/>
            </a:solidFill>
            <a:ln w="4332"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8B1AD71D-BDB6-4F70-6EBA-B96BCCB02547}"/>
                </a:ext>
              </a:extLst>
            </p:cNvPr>
            <p:cNvSpPr/>
            <p:nvPr/>
          </p:nvSpPr>
          <p:spPr>
            <a:xfrm>
              <a:off x="8057384" y="3348432"/>
              <a:ext cx="40743" cy="59988"/>
            </a:xfrm>
            <a:custGeom>
              <a:avLst/>
              <a:gdLst>
                <a:gd name="connsiteX0" fmla="*/ 0 w 40743"/>
                <a:gd name="connsiteY0" fmla="*/ 59988 h 59988"/>
                <a:gd name="connsiteX1" fmla="*/ 40744 w 40743"/>
                <a:gd name="connsiteY1" fmla="*/ 39963 h 59988"/>
                <a:gd name="connsiteX2" fmla="*/ 40744 w 40743"/>
                <a:gd name="connsiteY2" fmla="*/ 0 h 59988"/>
                <a:gd name="connsiteX3" fmla="*/ 0 w 40743"/>
                <a:gd name="connsiteY3" fmla="*/ 20025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4" y="39963"/>
                  </a:lnTo>
                  <a:lnTo>
                    <a:pt x="40744" y="0"/>
                  </a:lnTo>
                  <a:lnTo>
                    <a:pt x="0" y="20025"/>
                  </a:lnTo>
                  <a:lnTo>
                    <a:pt x="0" y="59988"/>
                  </a:lnTo>
                  <a:close/>
                </a:path>
              </a:pathLst>
            </a:custGeom>
            <a:solidFill>
              <a:srgbClr val="A6EDF8"/>
            </a:solidFill>
            <a:ln w="4332"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9B791E2-DF6A-C2AF-56CA-23AAB8E4AECF}"/>
                </a:ext>
              </a:extLst>
            </p:cNvPr>
            <p:cNvSpPr/>
            <p:nvPr/>
          </p:nvSpPr>
          <p:spPr>
            <a:xfrm>
              <a:off x="8049365" y="3341199"/>
              <a:ext cx="57474" cy="74503"/>
            </a:xfrm>
            <a:custGeom>
              <a:avLst/>
              <a:gdLst>
                <a:gd name="connsiteX0" fmla="*/ 16731 w 57474"/>
                <a:gd name="connsiteY0" fmla="*/ 31419 h 74503"/>
                <a:gd name="connsiteX1" fmla="*/ 16731 w 57474"/>
                <a:gd name="connsiteY1" fmla="*/ 54652 h 74503"/>
                <a:gd name="connsiteX2" fmla="*/ 40744 w 57474"/>
                <a:gd name="connsiteY2" fmla="*/ 43035 h 74503"/>
                <a:gd name="connsiteX3" fmla="*/ 40744 w 57474"/>
                <a:gd name="connsiteY3" fmla="*/ 19803 h 74503"/>
                <a:gd name="connsiteX4" fmla="*/ 16731 w 57474"/>
                <a:gd name="connsiteY4" fmla="*/ 31419 h 74503"/>
                <a:gd name="connsiteX5" fmla="*/ 16731 w 57474"/>
                <a:gd name="connsiteY5" fmla="*/ 31419 h 74503"/>
                <a:gd name="connsiteX6" fmla="*/ 8019 w 57474"/>
                <a:gd name="connsiteY6" fmla="*/ 74460 h 74503"/>
                <a:gd name="connsiteX7" fmla="*/ 3641 w 57474"/>
                <a:gd name="connsiteY7" fmla="*/ 73463 h 74503"/>
                <a:gd name="connsiteX8" fmla="*/ 0 w 57474"/>
                <a:gd name="connsiteY8" fmla="*/ 67178 h 74503"/>
                <a:gd name="connsiteX9" fmla="*/ 0 w 57474"/>
                <a:gd name="connsiteY9" fmla="*/ 27215 h 74503"/>
                <a:gd name="connsiteX10" fmla="*/ 3641 w 57474"/>
                <a:gd name="connsiteY10" fmla="*/ 20930 h 74503"/>
                <a:gd name="connsiteX11" fmla="*/ 44384 w 57474"/>
                <a:gd name="connsiteY11" fmla="*/ 992 h 74503"/>
                <a:gd name="connsiteX12" fmla="*/ 53097 w 57474"/>
                <a:gd name="connsiteY12" fmla="*/ 992 h 74503"/>
                <a:gd name="connsiteX13" fmla="*/ 57474 w 57474"/>
                <a:gd name="connsiteY13" fmla="*/ 7233 h 74503"/>
                <a:gd name="connsiteX14" fmla="*/ 57474 w 57474"/>
                <a:gd name="connsiteY14" fmla="*/ 47196 h 74503"/>
                <a:gd name="connsiteX15" fmla="*/ 53097 w 57474"/>
                <a:gd name="connsiteY15" fmla="*/ 53481 h 74503"/>
                <a:gd name="connsiteX16" fmla="*/ 12353 w 57474"/>
                <a:gd name="connsiteY16" fmla="*/ 73506 h 74503"/>
                <a:gd name="connsiteX17" fmla="*/ 7975 w 57474"/>
                <a:gd name="connsiteY17" fmla="*/ 74503 h 7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74" h="74503">
                  <a:moveTo>
                    <a:pt x="16731" y="31419"/>
                  </a:moveTo>
                  <a:lnTo>
                    <a:pt x="16731" y="54652"/>
                  </a:lnTo>
                  <a:lnTo>
                    <a:pt x="40744" y="43035"/>
                  </a:lnTo>
                  <a:lnTo>
                    <a:pt x="40744" y="19803"/>
                  </a:lnTo>
                  <a:lnTo>
                    <a:pt x="16731" y="31419"/>
                  </a:lnTo>
                  <a:lnTo>
                    <a:pt x="16731" y="31419"/>
                  </a:lnTo>
                  <a:close/>
                  <a:moveTo>
                    <a:pt x="8019" y="74460"/>
                  </a:moveTo>
                  <a:cubicBezTo>
                    <a:pt x="6545" y="74460"/>
                    <a:pt x="5115" y="74113"/>
                    <a:pt x="3641" y="73463"/>
                  </a:cubicBezTo>
                  <a:cubicBezTo>
                    <a:pt x="1474" y="72163"/>
                    <a:pt x="0" y="69735"/>
                    <a:pt x="0" y="67178"/>
                  </a:cubicBezTo>
                  <a:lnTo>
                    <a:pt x="0" y="27215"/>
                  </a:lnTo>
                  <a:cubicBezTo>
                    <a:pt x="0" y="24614"/>
                    <a:pt x="1474" y="22187"/>
                    <a:pt x="3641" y="20930"/>
                  </a:cubicBezTo>
                  <a:lnTo>
                    <a:pt x="44384" y="992"/>
                  </a:lnTo>
                  <a:cubicBezTo>
                    <a:pt x="47288" y="-309"/>
                    <a:pt x="50929" y="-352"/>
                    <a:pt x="53097" y="992"/>
                  </a:cubicBezTo>
                  <a:cubicBezTo>
                    <a:pt x="56001" y="2292"/>
                    <a:pt x="57474" y="4633"/>
                    <a:pt x="57474" y="7233"/>
                  </a:cubicBezTo>
                  <a:lnTo>
                    <a:pt x="57474" y="47196"/>
                  </a:lnTo>
                  <a:cubicBezTo>
                    <a:pt x="57474" y="49841"/>
                    <a:pt x="56001" y="52224"/>
                    <a:pt x="53097" y="53481"/>
                  </a:cubicBezTo>
                  <a:lnTo>
                    <a:pt x="12353" y="73506"/>
                  </a:lnTo>
                  <a:cubicBezTo>
                    <a:pt x="10879" y="74113"/>
                    <a:pt x="9449" y="74503"/>
                    <a:pt x="7975" y="74503"/>
                  </a:cubicBezTo>
                  <a:close/>
                </a:path>
              </a:pathLst>
            </a:custGeom>
            <a:solidFill>
              <a:srgbClr val="0068B8"/>
            </a:solidFill>
            <a:ln w="4332"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DAC7D67-B930-D577-3D72-42C3B8EC0A1C}"/>
                </a:ext>
              </a:extLst>
            </p:cNvPr>
            <p:cNvSpPr/>
            <p:nvPr/>
          </p:nvSpPr>
          <p:spPr>
            <a:xfrm>
              <a:off x="7184432" y="3266642"/>
              <a:ext cx="478693" cy="385676"/>
            </a:xfrm>
            <a:custGeom>
              <a:avLst/>
              <a:gdLst>
                <a:gd name="connsiteX0" fmla="*/ 478650 w 478693"/>
                <a:gd name="connsiteY0" fmla="*/ 231328 h 385676"/>
                <a:gd name="connsiteX1" fmla="*/ 6545 w 478693"/>
                <a:gd name="connsiteY1" fmla="*/ 0 h 385676"/>
                <a:gd name="connsiteX2" fmla="*/ 6545 w 478693"/>
                <a:gd name="connsiteY2" fmla="*/ 87 h 385676"/>
                <a:gd name="connsiteX3" fmla="*/ 0 w 478693"/>
                <a:gd name="connsiteY3" fmla="*/ 19158 h 385676"/>
                <a:gd name="connsiteX4" fmla="*/ 0 w 478693"/>
                <a:gd name="connsiteY4" fmla="*/ 141779 h 385676"/>
                <a:gd name="connsiteX5" fmla="*/ 6545 w 478693"/>
                <a:gd name="connsiteY5" fmla="*/ 154305 h 385676"/>
                <a:gd name="connsiteX6" fmla="*/ 478693 w 478693"/>
                <a:gd name="connsiteY6" fmla="*/ 385677 h 385676"/>
                <a:gd name="connsiteX7" fmla="*/ 471411 w 478693"/>
                <a:gd name="connsiteY7" fmla="*/ 373150 h 385676"/>
                <a:gd name="connsiteX8" fmla="*/ 471411 w 478693"/>
                <a:gd name="connsiteY8" fmla="*/ 250529 h 385676"/>
                <a:gd name="connsiteX9" fmla="*/ 478693 w 478693"/>
                <a:gd name="connsiteY9" fmla="*/ 231458 h 385676"/>
                <a:gd name="connsiteX10" fmla="*/ 478693 w 478693"/>
                <a:gd name="connsiteY10" fmla="*/ 231458 h 3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693" h="385676">
                  <a:moveTo>
                    <a:pt x="478650" y="231328"/>
                  </a:moveTo>
                  <a:lnTo>
                    <a:pt x="6545" y="0"/>
                  </a:lnTo>
                  <a:lnTo>
                    <a:pt x="6545" y="87"/>
                  </a:lnTo>
                  <a:cubicBezTo>
                    <a:pt x="2167" y="6632"/>
                    <a:pt x="0" y="11616"/>
                    <a:pt x="0" y="19158"/>
                  </a:cubicBezTo>
                  <a:lnTo>
                    <a:pt x="0" y="141779"/>
                  </a:lnTo>
                  <a:cubicBezTo>
                    <a:pt x="0" y="147154"/>
                    <a:pt x="737" y="151098"/>
                    <a:pt x="6545" y="154305"/>
                  </a:cubicBezTo>
                  <a:lnTo>
                    <a:pt x="478693" y="385677"/>
                  </a:lnTo>
                  <a:cubicBezTo>
                    <a:pt x="472885" y="382469"/>
                    <a:pt x="472148" y="378525"/>
                    <a:pt x="471411" y="373150"/>
                  </a:cubicBezTo>
                  <a:lnTo>
                    <a:pt x="471411" y="250529"/>
                  </a:lnTo>
                  <a:cubicBezTo>
                    <a:pt x="472148" y="242988"/>
                    <a:pt x="474316" y="238003"/>
                    <a:pt x="478693" y="231458"/>
                  </a:cubicBezTo>
                  <a:lnTo>
                    <a:pt x="478693" y="231458"/>
                  </a:lnTo>
                  <a:close/>
                </a:path>
              </a:pathLst>
            </a:custGeom>
            <a:solidFill>
              <a:srgbClr val="00C7FF"/>
            </a:solidFill>
            <a:ln w="4332"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8FA0674-971F-ECE5-5A83-2517F1F1C373}"/>
                </a:ext>
              </a:extLst>
            </p:cNvPr>
            <p:cNvSpPr/>
            <p:nvPr/>
          </p:nvSpPr>
          <p:spPr>
            <a:xfrm>
              <a:off x="7175677" y="3259338"/>
              <a:ext cx="495708" cy="400176"/>
            </a:xfrm>
            <a:custGeom>
              <a:avLst/>
              <a:gdLst>
                <a:gd name="connsiteX0" fmla="*/ 18898 w 495708"/>
                <a:gd name="connsiteY0" fmla="*/ 17534 h 400176"/>
                <a:gd name="connsiteX1" fmla="*/ 16731 w 495708"/>
                <a:gd name="connsiteY1" fmla="*/ 26766 h 400176"/>
                <a:gd name="connsiteX2" fmla="*/ 16731 w 495708"/>
                <a:gd name="connsiteY2" fmla="*/ 149083 h 400176"/>
                <a:gd name="connsiteX3" fmla="*/ 20372 w 495708"/>
                <a:gd name="connsiteY3" fmla="*/ 155628 h 400176"/>
                <a:gd name="connsiteX4" fmla="*/ 471411 w 495708"/>
                <a:gd name="connsiteY4" fmla="*/ 377117 h 400176"/>
                <a:gd name="connsiteX5" fmla="*/ 471411 w 495708"/>
                <a:gd name="connsiteY5" fmla="*/ 257834 h 400176"/>
                <a:gd name="connsiteX6" fmla="*/ 475789 w 495708"/>
                <a:gd name="connsiteY6" fmla="*/ 241580 h 400176"/>
                <a:gd name="connsiteX7" fmla="*/ 18898 w 495708"/>
                <a:gd name="connsiteY7" fmla="*/ 17534 h 400176"/>
                <a:gd name="connsiteX8" fmla="*/ 18898 w 495708"/>
                <a:gd name="connsiteY8" fmla="*/ 17534 h 400176"/>
                <a:gd name="connsiteX9" fmla="*/ 487405 w 495708"/>
                <a:gd name="connsiteY9" fmla="*/ 400176 h 400176"/>
                <a:gd name="connsiteX10" fmla="*/ 483028 w 495708"/>
                <a:gd name="connsiteY10" fmla="*/ 399266 h 400176"/>
                <a:gd name="connsiteX11" fmla="*/ 10923 w 495708"/>
                <a:gd name="connsiteY11" fmla="*/ 167895 h 400176"/>
                <a:gd name="connsiteX12" fmla="*/ 0 w 495708"/>
                <a:gd name="connsiteY12" fmla="*/ 149343 h 400176"/>
                <a:gd name="connsiteX13" fmla="*/ 0 w 495708"/>
                <a:gd name="connsiteY13" fmla="*/ 26419 h 400176"/>
                <a:gd name="connsiteX14" fmla="*/ 7282 w 495708"/>
                <a:gd name="connsiteY14" fmla="*/ 3794 h 400176"/>
                <a:gd name="connsiteX15" fmla="*/ 13090 w 495708"/>
                <a:gd name="connsiteY15" fmla="*/ 283 h 400176"/>
                <a:gd name="connsiteX16" fmla="*/ 19635 w 495708"/>
                <a:gd name="connsiteY16" fmla="*/ 976 h 400176"/>
                <a:gd name="connsiteX17" fmla="*/ 491046 w 495708"/>
                <a:gd name="connsiteY17" fmla="*/ 232347 h 400176"/>
                <a:gd name="connsiteX18" fmla="*/ 494687 w 495708"/>
                <a:gd name="connsiteY18" fmla="*/ 242100 h 400176"/>
                <a:gd name="connsiteX19" fmla="*/ 488879 w 495708"/>
                <a:gd name="connsiteY19" fmla="*/ 258094 h 400176"/>
                <a:gd name="connsiteX20" fmla="*/ 488879 w 495708"/>
                <a:gd name="connsiteY20" fmla="*/ 380411 h 400176"/>
                <a:gd name="connsiteX21" fmla="*/ 491783 w 495708"/>
                <a:gd name="connsiteY21" fmla="*/ 386956 h 400176"/>
                <a:gd name="connsiteX22" fmla="*/ 494687 w 495708"/>
                <a:gd name="connsiteY22" fmla="*/ 396839 h 400176"/>
                <a:gd name="connsiteX23" fmla="*/ 487405 w 495708"/>
                <a:gd name="connsiteY23" fmla="*/ 400176 h 40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5708" h="400176">
                  <a:moveTo>
                    <a:pt x="18898" y="17534"/>
                  </a:moveTo>
                  <a:cubicBezTo>
                    <a:pt x="17424" y="20524"/>
                    <a:pt x="17424" y="23298"/>
                    <a:pt x="16731" y="26766"/>
                  </a:cubicBezTo>
                  <a:lnTo>
                    <a:pt x="16731" y="149083"/>
                  </a:lnTo>
                  <a:cubicBezTo>
                    <a:pt x="17468" y="153548"/>
                    <a:pt x="18205" y="154458"/>
                    <a:pt x="20372" y="155628"/>
                  </a:cubicBezTo>
                  <a:lnTo>
                    <a:pt x="471411" y="377117"/>
                  </a:lnTo>
                  <a:lnTo>
                    <a:pt x="471411" y="257834"/>
                  </a:lnTo>
                  <a:cubicBezTo>
                    <a:pt x="472148" y="251289"/>
                    <a:pt x="473579" y="246304"/>
                    <a:pt x="475789" y="241580"/>
                  </a:cubicBezTo>
                  <a:lnTo>
                    <a:pt x="18898" y="17534"/>
                  </a:lnTo>
                  <a:lnTo>
                    <a:pt x="18898" y="17534"/>
                  </a:lnTo>
                  <a:close/>
                  <a:moveTo>
                    <a:pt x="487405" y="400176"/>
                  </a:moveTo>
                  <a:cubicBezTo>
                    <a:pt x="485932" y="400176"/>
                    <a:pt x="484501" y="399916"/>
                    <a:pt x="483028" y="399266"/>
                  </a:cubicBezTo>
                  <a:lnTo>
                    <a:pt x="10923" y="167895"/>
                  </a:lnTo>
                  <a:cubicBezTo>
                    <a:pt x="1474" y="162520"/>
                    <a:pt x="0" y="155845"/>
                    <a:pt x="0" y="149343"/>
                  </a:cubicBezTo>
                  <a:lnTo>
                    <a:pt x="0" y="26419"/>
                  </a:lnTo>
                  <a:cubicBezTo>
                    <a:pt x="0" y="16883"/>
                    <a:pt x="2904" y="10772"/>
                    <a:pt x="7282" y="3794"/>
                  </a:cubicBezTo>
                  <a:cubicBezTo>
                    <a:pt x="8756" y="2146"/>
                    <a:pt x="10186" y="803"/>
                    <a:pt x="13090" y="283"/>
                  </a:cubicBezTo>
                  <a:cubicBezTo>
                    <a:pt x="15257" y="-281"/>
                    <a:pt x="17468" y="23"/>
                    <a:pt x="19635" y="976"/>
                  </a:cubicBezTo>
                  <a:lnTo>
                    <a:pt x="491046" y="232347"/>
                  </a:lnTo>
                  <a:cubicBezTo>
                    <a:pt x="495424" y="234298"/>
                    <a:pt x="496854" y="238632"/>
                    <a:pt x="494687" y="242100"/>
                  </a:cubicBezTo>
                  <a:cubicBezTo>
                    <a:pt x="490310" y="248385"/>
                    <a:pt x="489616" y="252286"/>
                    <a:pt x="488879" y="258094"/>
                  </a:cubicBezTo>
                  <a:lnTo>
                    <a:pt x="488879" y="380411"/>
                  </a:lnTo>
                  <a:cubicBezTo>
                    <a:pt x="488879" y="384919"/>
                    <a:pt x="490353" y="385786"/>
                    <a:pt x="491783" y="386956"/>
                  </a:cubicBezTo>
                  <a:cubicBezTo>
                    <a:pt x="495424" y="389167"/>
                    <a:pt x="496854" y="393544"/>
                    <a:pt x="494687" y="396839"/>
                  </a:cubicBezTo>
                  <a:cubicBezTo>
                    <a:pt x="492520" y="399006"/>
                    <a:pt x="489616" y="400176"/>
                    <a:pt x="487405" y="400176"/>
                  </a:cubicBezTo>
                  <a:close/>
                </a:path>
              </a:pathLst>
            </a:custGeom>
            <a:solidFill>
              <a:srgbClr val="0068B8"/>
            </a:solidFill>
            <a:ln w="4332"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FA288BD3-8706-2896-EED1-D6EABBD81B70}"/>
                </a:ext>
              </a:extLst>
            </p:cNvPr>
            <p:cNvSpPr/>
            <p:nvPr/>
          </p:nvSpPr>
          <p:spPr>
            <a:xfrm>
              <a:off x="7989724" y="3381591"/>
              <a:ext cx="40743" cy="59988"/>
            </a:xfrm>
            <a:custGeom>
              <a:avLst/>
              <a:gdLst>
                <a:gd name="connsiteX0" fmla="*/ 0 w 40743"/>
                <a:gd name="connsiteY0" fmla="*/ 59988 h 59988"/>
                <a:gd name="connsiteX1" fmla="*/ 40744 w 40743"/>
                <a:gd name="connsiteY1" fmla="*/ 40050 h 59988"/>
                <a:gd name="connsiteX2" fmla="*/ 40744 w 40743"/>
                <a:gd name="connsiteY2" fmla="*/ 0 h 59988"/>
                <a:gd name="connsiteX3" fmla="*/ 0 w 40743"/>
                <a:gd name="connsiteY3" fmla="*/ 20025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4" y="40050"/>
                  </a:lnTo>
                  <a:lnTo>
                    <a:pt x="40744" y="0"/>
                  </a:lnTo>
                  <a:lnTo>
                    <a:pt x="0" y="20025"/>
                  </a:lnTo>
                  <a:lnTo>
                    <a:pt x="0" y="59988"/>
                  </a:lnTo>
                  <a:close/>
                </a:path>
              </a:pathLst>
            </a:custGeom>
            <a:solidFill>
              <a:srgbClr val="A6EDF8"/>
            </a:solidFill>
            <a:ln w="4332"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8AE77BF-A262-0A5D-3656-D696D3F74949}"/>
                </a:ext>
              </a:extLst>
            </p:cNvPr>
            <p:cNvSpPr/>
            <p:nvPr/>
          </p:nvSpPr>
          <p:spPr>
            <a:xfrm>
              <a:off x="7981012" y="3374417"/>
              <a:ext cx="58254" cy="74486"/>
            </a:xfrm>
            <a:custGeom>
              <a:avLst/>
              <a:gdLst>
                <a:gd name="connsiteX0" fmla="*/ 17468 w 58254"/>
                <a:gd name="connsiteY0" fmla="*/ 31403 h 74486"/>
                <a:gd name="connsiteX1" fmla="*/ 17468 w 58254"/>
                <a:gd name="connsiteY1" fmla="*/ 54635 h 74486"/>
                <a:gd name="connsiteX2" fmla="*/ 41480 w 58254"/>
                <a:gd name="connsiteY2" fmla="*/ 43019 h 74486"/>
                <a:gd name="connsiteX3" fmla="*/ 41480 w 58254"/>
                <a:gd name="connsiteY3" fmla="*/ 19787 h 74486"/>
                <a:gd name="connsiteX4" fmla="*/ 17468 w 58254"/>
                <a:gd name="connsiteY4" fmla="*/ 31403 h 74486"/>
                <a:gd name="connsiteX5" fmla="*/ 17468 w 58254"/>
                <a:gd name="connsiteY5" fmla="*/ 31403 h 74486"/>
                <a:gd name="connsiteX6" fmla="*/ 8756 w 58254"/>
                <a:gd name="connsiteY6" fmla="*/ 74444 h 74486"/>
                <a:gd name="connsiteX7" fmla="*/ 4378 w 58254"/>
                <a:gd name="connsiteY7" fmla="*/ 73447 h 74486"/>
                <a:gd name="connsiteX8" fmla="*/ 0 w 58254"/>
                <a:gd name="connsiteY8" fmla="*/ 67162 h 74486"/>
                <a:gd name="connsiteX9" fmla="*/ 0 w 58254"/>
                <a:gd name="connsiteY9" fmla="*/ 27198 h 74486"/>
                <a:gd name="connsiteX10" fmla="*/ 4378 w 58254"/>
                <a:gd name="connsiteY10" fmla="*/ 20914 h 74486"/>
                <a:gd name="connsiteX11" fmla="*/ 45858 w 58254"/>
                <a:gd name="connsiteY11" fmla="*/ 975 h 74486"/>
                <a:gd name="connsiteX12" fmla="*/ 53877 w 58254"/>
                <a:gd name="connsiteY12" fmla="*/ 975 h 74486"/>
                <a:gd name="connsiteX13" fmla="*/ 58255 w 58254"/>
                <a:gd name="connsiteY13" fmla="*/ 7217 h 74486"/>
                <a:gd name="connsiteX14" fmla="*/ 58255 w 58254"/>
                <a:gd name="connsiteY14" fmla="*/ 47267 h 74486"/>
                <a:gd name="connsiteX15" fmla="*/ 53877 w 58254"/>
                <a:gd name="connsiteY15" fmla="*/ 53552 h 74486"/>
                <a:gd name="connsiteX16" fmla="*/ 13133 w 58254"/>
                <a:gd name="connsiteY16" fmla="*/ 73490 h 74486"/>
                <a:gd name="connsiteX17" fmla="*/ 8756 w 58254"/>
                <a:gd name="connsiteY17" fmla="*/ 74487 h 7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254" h="74486">
                  <a:moveTo>
                    <a:pt x="17468" y="31403"/>
                  </a:moveTo>
                  <a:lnTo>
                    <a:pt x="17468" y="54635"/>
                  </a:lnTo>
                  <a:lnTo>
                    <a:pt x="41480" y="43019"/>
                  </a:lnTo>
                  <a:lnTo>
                    <a:pt x="41480" y="19787"/>
                  </a:lnTo>
                  <a:lnTo>
                    <a:pt x="17468" y="31403"/>
                  </a:lnTo>
                  <a:lnTo>
                    <a:pt x="17468" y="31403"/>
                  </a:lnTo>
                  <a:close/>
                  <a:moveTo>
                    <a:pt x="8756" y="74444"/>
                  </a:moveTo>
                  <a:cubicBezTo>
                    <a:pt x="7282" y="74444"/>
                    <a:pt x="5851" y="74140"/>
                    <a:pt x="4378" y="73447"/>
                  </a:cubicBezTo>
                  <a:cubicBezTo>
                    <a:pt x="2211" y="72146"/>
                    <a:pt x="0" y="69806"/>
                    <a:pt x="0" y="67162"/>
                  </a:cubicBezTo>
                  <a:lnTo>
                    <a:pt x="0" y="27198"/>
                  </a:lnTo>
                  <a:cubicBezTo>
                    <a:pt x="0" y="24598"/>
                    <a:pt x="2167" y="22214"/>
                    <a:pt x="4378" y="20914"/>
                  </a:cubicBezTo>
                  <a:lnTo>
                    <a:pt x="45858" y="975"/>
                  </a:lnTo>
                  <a:cubicBezTo>
                    <a:pt x="48025" y="-325"/>
                    <a:pt x="50929" y="-325"/>
                    <a:pt x="53877" y="975"/>
                  </a:cubicBezTo>
                  <a:cubicBezTo>
                    <a:pt x="56781" y="2276"/>
                    <a:pt x="58255" y="4616"/>
                    <a:pt x="58255" y="7217"/>
                  </a:cubicBezTo>
                  <a:lnTo>
                    <a:pt x="58255" y="47267"/>
                  </a:lnTo>
                  <a:cubicBezTo>
                    <a:pt x="58255" y="49867"/>
                    <a:pt x="56781" y="52251"/>
                    <a:pt x="53877" y="53552"/>
                  </a:cubicBezTo>
                  <a:lnTo>
                    <a:pt x="13133" y="73490"/>
                  </a:lnTo>
                  <a:cubicBezTo>
                    <a:pt x="11660" y="74184"/>
                    <a:pt x="10229" y="74487"/>
                    <a:pt x="8756" y="74487"/>
                  </a:cubicBezTo>
                  <a:close/>
                </a:path>
              </a:pathLst>
            </a:custGeom>
            <a:solidFill>
              <a:srgbClr val="0068B8"/>
            </a:solidFill>
            <a:ln w="4332"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AE1EFFE-E8A1-FCE2-C854-5FA9106AF787}"/>
                </a:ext>
              </a:extLst>
            </p:cNvPr>
            <p:cNvSpPr/>
            <p:nvPr/>
          </p:nvSpPr>
          <p:spPr>
            <a:xfrm>
              <a:off x="7688978" y="3426177"/>
              <a:ext cx="271209" cy="139322"/>
            </a:xfrm>
            <a:custGeom>
              <a:avLst/>
              <a:gdLst>
                <a:gd name="connsiteX0" fmla="*/ 8303 w 271209"/>
                <a:gd name="connsiteY0" fmla="*/ 139280 h 139322"/>
                <a:gd name="connsiteX1" fmla="*/ 1021 w 271209"/>
                <a:gd name="connsiteY1" fmla="*/ 135639 h 139322"/>
                <a:gd name="connsiteX2" fmla="*/ 3925 w 271209"/>
                <a:gd name="connsiteY2" fmla="*/ 125756 h 139322"/>
                <a:gd name="connsiteX3" fmla="*/ 258529 w 271209"/>
                <a:gd name="connsiteY3" fmla="*/ 968 h 139322"/>
                <a:gd name="connsiteX4" fmla="*/ 270188 w 271209"/>
                <a:gd name="connsiteY4" fmla="*/ 3699 h 139322"/>
                <a:gd name="connsiteX5" fmla="*/ 267284 w 271209"/>
                <a:gd name="connsiteY5" fmla="*/ 13581 h 139322"/>
                <a:gd name="connsiteX6" fmla="*/ 12680 w 271209"/>
                <a:gd name="connsiteY6" fmla="*/ 138326 h 139322"/>
                <a:gd name="connsiteX7" fmla="*/ 8303 w 271209"/>
                <a:gd name="connsiteY7" fmla="*/ 139323 h 13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209" h="139322">
                  <a:moveTo>
                    <a:pt x="8303" y="139280"/>
                  </a:moveTo>
                  <a:cubicBezTo>
                    <a:pt x="5399" y="139280"/>
                    <a:pt x="2495" y="137979"/>
                    <a:pt x="1021" y="135639"/>
                  </a:cubicBezTo>
                  <a:cubicBezTo>
                    <a:pt x="-1146" y="132171"/>
                    <a:pt x="284" y="127707"/>
                    <a:pt x="3925" y="125756"/>
                  </a:cubicBezTo>
                  <a:lnTo>
                    <a:pt x="258529" y="968"/>
                  </a:lnTo>
                  <a:cubicBezTo>
                    <a:pt x="262170" y="-1026"/>
                    <a:pt x="267978" y="145"/>
                    <a:pt x="270188" y="3699"/>
                  </a:cubicBezTo>
                  <a:cubicBezTo>
                    <a:pt x="272355" y="7166"/>
                    <a:pt x="270925" y="11631"/>
                    <a:pt x="267284" y="13581"/>
                  </a:cubicBezTo>
                  <a:lnTo>
                    <a:pt x="12680" y="138326"/>
                  </a:lnTo>
                  <a:cubicBezTo>
                    <a:pt x="11207" y="139019"/>
                    <a:pt x="9776" y="139323"/>
                    <a:pt x="8303" y="139323"/>
                  </a:cubicBezTo>
                  <a:close/>
                </a:path>
              </a:pathLst>
            </a:custGeom>
            <a:solidFill>
              <a:srgbClr val="0068B8"/>
            </a:solidFill>
            <a:ln w="4332"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91046002-9633-2B4D-3C05-4D14ADFD52B5}"/>
                </a:ext>
              </a:extLst>
            </p:cNvPr>
            <p:cNvSpPr/>
            <p:nvPr/>
          </p:nvSpPr>
          <p:spPr>
            <a:xfrm>
              <a:off x="7190977" y="2851623"/>
              <a:ext cx="926785" cy="455718"/>
            </a:xfrm>
            <a:custGeom>
              <a:avLst/>
              <a:gdLst>
                <a:gd name="connsiteX0" fmla="*/ 926786 w 926785"/>
                <a:gd name="connsiteY0" fmla="*/ 232669 h 455718"/>
                <a:gd name="connsiteX1" fmla="*/ 454637 w 926785"/>
                <a:gd name="connsiteY1" fmla="*/ 1255 h 455718"/>
                <a:gd name="connsiteX2" fmla="*/ 438643 w 926785"/>
                <a:gd name="connsiteY2" fmla="*/ 2599 h 455718"/>
                <a:gd name="connsiteX3" fmla="*/ 15994 w 926785"/>
                <a:gd name="connsiteY3" fmla="*/ 209870 h 455718"/>
                <a:gd name="connsiteX4" fmla="*/ 0 w 926785"/>
                <a:gd name="connsiteY4" fmla="*/ 224347 h 455718"/>
                <a:gd name="connsiteX5" fmla="*/ 472148 w 926785"/>
                <a:gd name="connsiteY5" fmla="*/ 455719 h 455718"/>
                <a:gd name="connsiteX6" fmla="*/ 487405 w 926785"/>
                <a:gd name="connsiteY6" fmla="*/ 441242 h 455718"/>
                <a:gd name="connsiteX7" fmla="*/ 910792 w 926785"/>
                <a:gd name="connsiteY7" fmla="*/ 233970 h 455718"/>
                <a:gd name="connsiteX8" fmla="*/ 926786 w 926785"/>
                <a:gd name="connsiteY8" fmla="*/ 232669 h 4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785" h="455718">
                  <a:moveTo>
                    <a:pt x="926786" y="232669"/>
                  </a:moveTo>
                  <a:lnTo>
                    <a:pt x="454637" y="1255"/>
                  </a:lnTo>
                  <a:cubicBezTo>
                    <a:pt x="448829" y="-1086"/>
                    <a:pt x="444451" y="128"/>
                    <a:pt x="438643" y="2599"/>
                  </a:cubicBezTo>
                  <a:lnTo>
                    <a:pt x="15994" y="209870"/>
                  </a:lnTo>
                  <a:cubicBezTo>
                    <a:pt x="8712" y="213901"/>
                    <a:pt x="4334" y="218019"/>
                    <a:pt x="0" y="224347"/>
                  </a:cubicBezTo>
                  <a:lnTo>
                    <a:pt x="472148" y="455719"/>
                  </a:lnTo>
                  <a:cubicBezTo>
                    <a:pt x="476526" y="449347"/>
                    <a:pt x="480860" y="445273"/>
                    <a:pt x="487405" y="441242"/>
                  </a:cubicBezTo>
                  <a:lnTo>
                    <a:pt x="910792" y="233970"/>
                  </a:lnTo>
                  <a:cubicBezTo>
                    <a:pt x="915863" y="231499"/>
                    <a:pt x="920977" y="230242"/>
                    <a:pt x="926786" y="232669"/>
                  </a:cubicBezTo>
                  <a:close/>
                </a:path>
              </a:pathLst>
            </a:custGeom>
            <a:solidFill>
              <a:srgbClr val="00C7FF"/>
            </a:solidFill>
            <a:ln w="4332"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A4EFA81-7332-4FCB-4334-9F24EA4A129E}"/>
                </a:ext>
              </a:extLst>
            </p:cNvPr>
            <p:cNvSpPr/>
            <p:nvPr/>
          </p:nvSpPr>
          <p:spPr>
            <a:xfrm>
              <a:off x="7182221" y="2844368"/>
              <a:ext cx="943819" cy="470212"/>
            </a:xfrm>
            <a:custGeom>
              <a:avLst/>
              <a:gdLst>
                <a:gd name="connsiteX0" fmla="*/ 21109 w 943819"/>
                <a:gd name="connsiteY0" fmla="*/ 229219 h 470212"/>
                <a:gd name="connsiteX1" fmla="*/ 477956 w 943819"/>
                <a:gd name="connsiteY1" fmla="*/ 453265 h 470212"/>
                <a:gd name="connsiteX2" fmla="*/ 491783 w 943819"/>
                <a:gd name="connsiteY2" fmla="*/ 442342 h 470212"/>
                <a:gd name="connsiteX3" fmla="*/ 911528 w 943819"/>
                <a:gd name="connsiteY3" fmla="*/ 236630 h 470212"/>
                <a:gd name="connsiteX4" fmla="*/ 459058 w 943819"/>
                <a:gd name="connsiteY4" fmla="*/ 14795 h 470212"/>
                <a:gd name="connsiteX5" fmla="*/ 451040 w 943819"/>
                <a:gd name="connsiteY5" fmla="*/ 16355 h 470212"/>
                <a:gd name="connsiteX6" fmla="*/ 29127 w 943819"/>
                <a:gd name="connsiteY6" fmla="*/ 223367 h 470212"/>
                <a:gd name="connsiteX7" fmla="*/ 21109 w 943819"/>
                <a:gd name="connsiteY7" fmla="*/ 229219 h 470212"/>
                <a:gd name="connsiteX8" fmla="*/ 21109 w 943819"/>
                <a:gd name="connsiteY8" fmla="*/ 229219 h 470212"/>
                <a:gd name="connsiteX9" fmla="*/ 480860 w 943819"/>
                <a:gd name="connsiteY9" fmla="*/ 470212 h 470212"/>
                <a:gd name="connsiteX10" fmla="*/ 476483 w 943819"/>
                <a:gd name="connsiteY10" fmla="*/ 469215 h 470212"/>
                <a:gd name="connsiteX11" fmla="*/ 4378 w 943819"/>
                <a:gd name="connsiteY11" fmla="*/ 237887 h 470212"/>
                <a:gd name="connsiteX12" fmla="*/ 0 w 943819"/>
                <a:gd name="connsiteY12" fmla="*/ 233380 h 470212"/>
                <a:gd name="connsiteX13" fmla="*/ 1474 w 943819"/>
                <a:gd name="connsiteY13" fmla="*/ 227745 h 470212"/>
                <a:gd name="connsiteX14" fmla="*/ 20372 w 943819"/>
                <a:gd name="connsiteY14" fmla="*/ 211014 h 470212"/>
                <a:gd name="connsiteX15" fmla="*/ 443021 w 943819"/>
                <a:gd name="connsiteY15" fmla="*/ 3569 h 470212"/>
                <a:gd name="connsiteX16" fmla="*/ 467034 w 943819"/>
                <a:gd name="connsiteY16" fmla="*/ 1965 h 470212"/>
                <a:gd name="connsiteX17" fmla="*/ 939876 w 943819"/>
                <a:gd name="connsiteY17" fmla="*/ 233640 h 470212"/>
                <a:gd name="connsiteX18" fmla="*/ 942780 w 943819"/>
                <a:gd name="connsiteY18" fmla="*/ 243262 h 470212"/>
                <a:gd name="connsiteX19" fmla="*/ 931857 w 943819"/>
                <a:gd name="connsiteY19" fmla="*/ 246470 h 470212"/>
                <a:gd name="connsiteX20" fmla="*/ 923145 w 943819"/>
                <a:gd name="connsiteY20" fmla="*/ 247640 h 470212"/>
                <a:gd name="connsiteX21" fmla="*/ 500495 w 943819"/>
                <a:gd name="connsiteY21" fmla="*/ 454782 h 470212"/>
                <a:gd name="connsiteX22" fmla="*/ 488142 w 943819"/>
                <a:gd name="connsiteY22" fmla="*/ 466745 h 470212"/>
                <a:gd name="connsiteX23" fmla="*/ 480860 w 943819"/>
                <a:gd name="connsiteY23" fmla="*/ 470212 h 47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3819" h="470212">
                  <a:moveTo>
                    <a:pt x="21109" y="229219"/>
                  </a:moveTo>
                  <a:lnTo>
                    <a:pt x="477956" y="453265"/>
                  </a:lnTo>
                  <a:cubicBezTo>
                    <a:pt x="481597" y="449190"/>
                    <a:pt x="485975" y="445723"/>
                    <a:pt x="491783" y="442342"/>
                  </a:cubicBezTo>
                  <a:lnTo>
                    <a:pt x="911528" y="236630"/>
                  </a:lnTo>
                  <a:lnTo>
                    <a:pt x="459058" y="14795"/>
                  </a:lnTo>
                  <a:cubicBezTo>
                    <a:pt x="457585" y="14231"/>
                    <a:pt x="456154" y="14101"/>
                    <a:pt x="451040" y="16355"/>
                  </a:cubicBezTo>
                  <a:lnTo>
                    <a:pt x="29127" y="223367"/>
                  </a:lnTo>
                  <a:cubicBezTo>
                    <a:pt x="26223" y="225144"/>
                    <a:pt x="23319" y="226878"/>
                    <a:pt x="21109" y="229219"/>
                  </a:cubicBezTo>
                  <a:lnTo>
                    <a:pt x="21109" y="229219"/>
                  </a:lnTo>
                  <a:close/>
                  <a:moveTo>
                    <a:pt x="480860" y="470212"/>
                  </a:moveTo>
                  <a:cubicBezTo>
                    <a:pt x="479387" y="470212"/>
                    <a:pt x="477956" y="469865"/>
                    <a:pt x="476483" y="469215"/>
                  </a:cubicBezTo>
                  <a:lnTo>
                    <a:pt x="4378" y="237887"/>
                  </a:lnTo>
                  <a:cubicBezTo>
                    <a:pt x="2211" y="236890"/>
                    <a:pt x="737" y="235287"/>
                    <a:pt x="0" y="233380"/>
                  </a:cubicBezTo>
                  <a:cubicBezTo>
                    <a:pt x="0" y="231472"/>
                    <a:pt x="0" y="229479"/>
                    <a:pt x="1474" y="227745"/>
                  </a:cubicBezTo>
                  <a:cubicBezTo>
                    <a:pt x="5851" y="221026"/>
                    <a:pt x="10923" y="215869"/>
                    <a:pt x="20372" y="211014"/>
                  </a:cubicBezTo>
                  <a:lnTo>
                    <a:pt x="443021" y="3569"/>
                  </a:lnTo>
                  <a:cubicBezTo>
                    <a:pt x="450303" y="405"/>
                    <a:pt x="457585" y="-1763"/>
                    <a:pt x="467034" y="1965"/>
                  </a:cubicBezTo>
                  <a:lnTo>
                    <a:pt x="939876" y="233640"/>
                  </a:lnTo>
                  <a:cubicBezTo>
                    <a:pt x="943516" y="235547"/>
                    <a:pt x="944990" y="239838"/>
                    <a:pt x="942780" y="243262"/>
                  </a:cubicBezTo>
                  <a:cubicBezTo>
                    <a:pt x="940569" y="246730"/>
                    <a:pt x="936235" y="248073"/>
                    <a:pt x="931857" y="246470"/>
                  </a:cubicBezTo>
                  <a:cubicBezTo>
                    <a:pt x="929690" y="245559"/>
                    <a:pt x="928216" y="245473"/>
                    <a:pt x="923145" y="247640"/>
                  </a:cubicBezTo>
                  <a:lnTo>
                    <a:pt x="500495" y="454782"/>
                  </a:lnTo>
                  <a:cubicBezTo>
                    <a:pt x="495424" y="457686"/>
                    <a:pt x="491783" y="460633"/>
                    <a:pt x="488142" y="466745"/>
                  </a:cubicBezTo>
                  <a:cubicBezTo>
                    <a:pt x="485975" y="468955"/>
                    <a:pt x="483765" y="470212"/>
                    <a:pt x="480860" y="470212"/>
                  </a:cubicBezTo>
                  <a:close/>
                </a:path>
              </a:pathLst>
            </a:custGeom>
            <a:solidFill>
              <a:srgbClr val="0068B8"/>
            </a:solidFill>
            <a:ln w="4332"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5C1DD4A-561A-9582-725B-0E193965CA0B}"/>
                </a:ext>
              </a:extLst>
            </p:cNvPr>
            <p:cNvSpPr/>
            <p:nvPr/>
          </p:nvSpPr>
          <p:spPr>
            <a:xfrm>
              <a:off x="7655843" y="3082980"/>
              <a:ext cx="468464" cy="379963"/>
            </a:xfrm>
            <a:custGeom>
              <a:avLst/>
              <a:gdLst>
                <a:gd name="connsiteX0" fmla="*/ 468464 w 468464"/>
                <a:gd name="connsiteY0" fmla="*/ 13796 h 379963"/>
                <a:gd name="connsiteX1" fmla="*/ 461919 w 468464"/>
                <a:gd name="connsiteY1" fmla="*/ 1313 h 379963"/>
                <a:gd name="connsiteX2" fmla="*/ 445925 w 468464"/>
                <a:gd name="connsiteY2" fmla="*/ 2613 h 379963"/>
                <a:gd name="connsiteX3" fmla="*/ 22539 w 468464"/>
                <a:gd name="connsiteY3" fmla="*/ 209885 h 379963"/>
                <a:gd name="connsiteX4" fmla="*/ 7282 w 468464"/>
                <a:gd name="connsiteY4" fmla="*/ 224362 h 379963"/>
                <a:gd name="connsiteX5" fmla="*/ 7282 w 468464"/>
                <a:gd name="connsiteY5" fmla="*/ 224362 h 379963"/>
                <a:gd name="connsiteX6" fmla="*/ 0 w 468464"/>
                <a:gd name="connsiteY6" fmla="*/ 243520 h 379963"/>
                <a:gd name="connsiteX7" fmla="*/ 0 w 468464"/>
                <a:gd name="connsiteY7" fmla="*/ 366141 h 379963"/>
                <a:gd name="connsiteX8" fmla="*/ 7282 w 468464"/>
                <a:gd name="connsiteY8" fmla="*/ 378667 h 379963"/>
                <a:gd name="connsiteX9" fmla="*/ 22539 w 468464"/>
                <a:gd name="connsiteY9" fmla="*/ 377324 h 379963"/>
                <a:gd name="connsiteX10" fmla="*/ 445925 w 468464"/>
                <a:gd name="connsiteY10" fmla="*/ 170138 h 379963"/>
                <a:gd name="connsiteX11" fmla="*/ 468464 w 468464"/>
                <a:gd name="connsiteY11" fmla="*/ 136547 h 379963"/>
                <a:gd name="connsiteX12" fmla="*/ 468464 w 468464"/>
                <a:gd name="connsiteY12" fmla="*/ 13839 h 37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464" h="379963">
                  <a:moveTo>
                    <a:pt x="468464" y="13796"/>
                  </a:moveTo>
                  <a:cubicBezTo>
                    <a:pt x="468464" y="7598"/>
                    <a:pt x="466297" y="3307"/>
                    <a:pt x="461919" y="1313"/>
                  </a:cubicBezTo>
                  <a:cubicBezTo>
                    <a:pt x="457541" y="-725"/>
                    <a:pt x="451733" y="-464"/>
                    <a:pt x="445925" y="2613"/>
                  </a:cubicBezTo>
                  <a:lnTo>
                    <a:pt x="22539" y="209885"/>
                  </a:lnTo>
                  <a:cubicBezTo>
                    <a:pt x="16731" y="212962"/>
                    <a:pt x="10879" y="218294"/>
                    <a:pt x="7282" y="224362"/>
                  </a:cubicBezTo>
                  <a:lnTo>
                    <a:pt x="7282" y="224362"/>
                  </a:lnTo>
                  <a:cubicBezTo>
                    <a:pt x="2904" y="230473"/>
                    <a:pt x="0" y="237322"/>
                    <a:pt x="0" y="243520"/>
                  </a:cubicBezTo>
                  <a:lnTo>
                    <a:pt x="0" y="366141"/>
                  </a:lnTo>
                  <a:cubicBezTo>
                    <a:pt x="0" y="372339"/>
                    <a:pt x="2904" y="376630"/>
                    <a:pt x="7282" y="378667"/>
                  </a:cubicBezTo>
                  <a:cubicBezTo>
                    <a:pt x="10923" y="380704"/>
                    <a:pt x="16731" y="380401"/>
                    <a:pt x="22539" y="377324"/>
                  </a:cubicBezTo>
                  <a:lnTo>
                    <a:pt x="445925" y="170138"/>
                  </a:lnTo>
                  <a:cubicBezTo>
                    <a:pt x="458278" y="163897"/>
                    <a:pt x="468464" y="148900"/>
                    <a:pt x="468464" y="136547"/>
                  </a:cubicBezTo>
                  <a:lnTo>
                    <a:pt x="468464" y="13839"/>
                  </a:lnTo>
                  <a:close/>
                </a:path>
              </a:pathLst>
            </a:custGeom>
            <a:solidFill>
              <a:srgbClr val="FFFFFF"/>
            </a:solidFill>
            <a:ln w="4332"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1740952A-7CB7-B2E9-3CDB-B03DF6BE1587}"/>
                </a:ext>
              </a:extLst>
            </p:cNvPr>
            <p:cNvSpPr/>
            <p:nvPr/>
          </p:nvSpPr>
          <p:spPr>
            <a:xfrm>
              <a:off x="7647088" y="3075725"/>
              <a:ext cx="485975" cy="394504"/>
            </a:xfrm>
            <a:custGeom>
              <a:avLst/>
              <a:gdLst>
                <a:gd name="connsiteX0" fmla="*/ 464866 w 485975"/>
                <a:gd name="connsiteY0" fmla="*/ 14506 h 394504"/>
                <a:gd name="connsiteX1" fmla="*/ 459058 w 485975"/>
                <a:gd name="connsiteY1" fmla="*/ 16153 h 394504"/>
                <a:gd name="connsiteX2" fmla="*/ 35672 w 485975"/>
                <a:gd name="connsiteY2" fmla="*/ 223425 h 394504"/>
                <a:gd name="connsiteX3" fmla="*/ 23319 w 485975"/>
                <a:gd name="connsiteY3" fmla="*/ 235215 h 394504"/>
                <a:gd name="connsiteX4" fmla="*/ 17511 w 485975"/>
                <a:gd name="connsiteY4" fmla="*/ 250732 h 394504"/>
                <a:gd name="connsiteX5" fmla="*/ 17511 w 485975"/>
                <a:gd name="connsiteY5" fmla="*/ 373353 h 394504"/>
                <a:gd name="connsiteX6" fmla="*/ 19678 w 485975"/>
                <a:gd name="connsiteY6" fmla="*/ 379594 h 394504"/>
                <a:gd name="connsiteX7" fmla="*/ 27697 w 485975"/>
                <a:gd name="connsiteY7" fmla="*/ 378294 h 394504"/>
                <a:gd name="connsiteX8" fmla="*/ 450346 w 485975"/>
                <a:gd name="connsiteY8" fmla="*/ 171022 h 394504"/>
                <a:gd name="connsiteX9" fmla="*/ 468551 w 485975"/>
                <a:gd name="connsiteY9" fmla="*/ 143715 h 394504"/>
                <a:gd name="connsiteX10" fmla="*/ 468551 w 485975"/>
                <a:gd name="connsiteY10" fmla="*/ 21008 h 394504"/>
                <a:gd name="connsiteX11" fmla="*/ 466384 w 485975"/>
                <a:gd name="connsiteY11" fmla="*/ 14810 h 394504"/>
                <a:gd name="connsiteX12" fmla="*/ 464910 w 485975"/>
                <a:gd name="connsiteY12" fmla="*/ 14463 h 394504"/>
                <a:gd name="connsiteX13" fmla="*/ 464910 w 485975"/>
                <a:gd name="connsiteY13" fmla="*/ 14463 h 394504"/>
                <a:gd name="connsiteX14" fmla="*/ 21845 w 485975"/>
                <a:gd name="connsiteY14" fmla="*/ 394505 h 394504"/>
                <a:gd name="connsiteX15" fmla="*/ 11660 w 485975"/>
                <a:gd name="connsiteY15" fmla="*/ 392208 h 394504"/>
                <a:gd name="connsiteX16" fmla="*/ 0 w 485975"/>
                <a:gd name="connsiteY16" fmla="*/ 373353 h 394504"/>
                <a:gd name="connsiteX17" fmla="*/ 0 w 485975"/>
                <a:gd name="connsiteY17" fmla="*/ 250732 h 394504"/>
                <a:gd name="connsiteX18" fmla="*/ 8019 w 485975"/>
                <a:gd name="connsiteY18" fmla="*/ 228020 h 394504"/>
                <a:gd name="connsiteX19" fmla="*/ 27654 w 485975"/>
                <a:gd name="connsiteY19" fmla="*/ 210855 h 394504"/>
                <a:gd name="connsiteX20" fmla="*/ 450303 w 485975"/>
                <a:gd name="connsiteY20" fmla="*/ 3584 h 394504"/>
                <a:gd name="connsiteX21" fmla="*/ 475052 w 485975"/>
                <a:gd name="connsiteY21" fmla="*/ 2283 h 394504"/>
                <a:gd name="connsiteX22" fmla="*/ 485975 w 485975"/>
                <a:gd name="connsiteY22" fmla="*/ 21051 h 394504"/>
                <a:gd name="connsiteX23" fmla="*/ 485975 w 485975"/>
                <a:gd name="connsiteY23" fmla="*/ 143759 h 394504"/>
                <a:gd name="connsiteX24" fmla="*/ 459058 w 485975"/>
                <a:gd name="connsiteY24" fmla="*/ 183592 h 394504"/>
                <a:gd name="connsiteX25" fmla="*/ 35672 w 485975"/>
                <a:gd name="connsiteY25" fmla="*/ 390864 h 394504"/>
                <a:gd name="connsiteX26" fmla="*/ 21845 w 485975"/>
                <a:gd name="connsiteY26" fmla="*/ 394505 h 39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5975" h="394504">
                  <a:moveTo>
                    <a:pt x="464866" y="14506"/>
                  </a:moveTo>
                  <a:cubicBezTo>
                    <a:pt x="463436" y="14506"/>
                    <a:pt x="461226" y="14983"/>
                    <a:pt x="459058" y="16153"/>
                  </a:cubicBezTo>
                  <a:lnTo>
                    <a:pt x="35672" y="223425"/>
                  </a:lnTo>
                  <a:cubicBezTo>
                    <a:pt x="31295" y="225723"/>
                    <a:pt x="26223" y="230014"/>
                    <a:pt x="23319" y="235215"/>
                  </a:cubicBezTo>
                  <a:cubicBezTo>
                    <a:pt x="19678" y="240416"/>
                    <a:pt x="17511" y="246094"/>
                    <a:pt x="17511" y="250732"/>
                  </a:cubicBezTo>
                  <a:lnTo>
                    <a:pt x="17511" y="373353"/>
                  </a:lnTo>
                  <a:cubicBezTo>
                    <a:pt x="17511" y="376517"/>
                    <a:pt x="18248" y="378858"/>
                    <a:pt x="19678" y="379594"/>
                  </a:cubicBezTo>
                  <a:cubicBezTo>
                    <a:pt x="21152" y="380201"/>
                    <a:pt x="23319" y="380158"/>
                    <a:pt x="27697" y="378294"/>
                  </a:cubicBezTo>
                  <a:lnTo>
                    <a:pt x="450346" y="171022"/>
                  </a:lnTo>
                  <a:cubicBezTo>
                    <a:pt x="459795" y="166124"/>
                    <a:pt x="468551" y="153424"/>
                    <a:pt x="468551" y="143715"/>
                  </a:cubicBezTo>
                  <a:lnTo>
                    <a:pt x="468551" y="21008"/>
                  </a:lnTo>
                  <a:cubicBezTo>
                    <a:pt x="468551" y="17280"/>
                    <a:pt x="467814" y="15373"/>
                    <a:pt x="466384" y="14810"/>
                  </a:cubicBezTo>
                  <a:cubicBezTo>
                    <a:pt x="465647" y="14550"/>
                    <a:pt x="465647" y="14463"/>
                    <a:pt x="464910" y="14463"/>
                  </a:cubicBezTo>
                  <a:lnTo>
                    <a:pt x="464910" y="14463"/>
                  </a:lnTo>
                  <a:close/>
                  <a:moveTo>
                    <a:pt x="21845" y="394505"/>
                  </a:moveTo>
                  <a:cubicBezTo>
                    <a:pt x="18205" y="394505"/>
                    <a:pt x="14564" y="393681"/>
                    <a:pt x="11660" y="392208"/>
                  </a:cubicBezTo>
                  <a:cubicBezTo>
                    <a:pt x="4378" y="388740"/>
                    <a:pt x="0" y="381892"/>
                    <a:pt x="0" y="373353"/>
                  </a:cubicBezTo>
                  <a:lnTo>
                    <a:pt x="0" y="250732"/>
                  </a:lnTo>
                  <a:cubicBezTo>
                    <a:pt x="0" y="243494"/>
                    <a:pt x="2904" y="235432"/>
                    <a:pt x="8019" y="228020"/>
                  </a:cubicBezTo>
                  <a:cubicBezTo>
                    <a:pt x="13133" y="220521"/>
                    <a:pt x="20415" y="214496"/>
                    <a:pt x="27654" y="210855"/>
                  </a:cubicBezTo>
                  <a:lnTo>
                    <a:pt x="450303" y="3584"/>
                  </a:lnTo>
                  <a:cubicBezTo>
                    <a:pt x="459015" y="-664"/>
                    <a:pt x="467771" y="-1184"/>
                    <a:pt x="475052" y="2283"/>
                  </a:cubicBezTo>
                  <a:cubicBezTo>
                    <a:pt x="481597" y="5664"/>
                    <a:pt x="485975" y="12513"/>
                    <a:pt x="485975" y="21051"/>
                  </a:cubicBezTo>
                  <a:lnTo>
                    <a:pt x="485975" y="143759"/>
                  </a:lnTo>
                  <a:cubicBezTo>
                    <a:pt x="485975" y="158626"/>
                    <a:pt x="474316" y="176180"/>
                    <a:pt x="459058" y="183592"/>
                  </a:cubicBezTo>
                  <a:lnTo>
                    <a:pt x="35672" y="390864"/>
                  </a:lnTo>
                  <a:cubicBezTo>
                    <a:pt x="31295" y="393291"/>
                    <a:pt x="26223" y="394505"/>
                    <a:pt x="21845" y="394505"/>
                  </a:cubicBezTo>
                  <a:close/>
                </a:path>
              </a:pathLst>
            </a:custGeom>
            <a:solidFill>
              <a:srgbClr val="0068B8"/>
            </a:solidFill>
            <a:ln w="4332"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84B8C81-70A7-C148-9F56-77747FB5F629}"/>
                </a:ext>
              </a:extLst>
            </p:cNvPr>
            <p:cNvSpPr/>
            <p:nvPr/>
          </p:nvSpPr>
          <p:spPr>
            <a:xfrm>
              <a:off x="8057384" y="3157761"/>
              <a:ext cx="40743" cy="59988"/>
            </a:xfrm>
            <a:custGeom>
              <a:avLst/>
              <a:gdLst>
                <a:gd name="connsiteX0" fmla="*/ 0 w 40743"/>
                <a:gd name="connsiteY0" fmla="*/ 59988 h 59988"/>
                <a:gd name="connsiteX1" fmla="*/ 40744 w 40743"/>
                <a:gd name="connsiteY1" fmla="*/ 39963 h 59988"/>
                <a:gd name="connsiteX2" fmla="*/ 40744 w 40743"/>
                <a:gd name="connsiteY2" fmla="*/ 0 h 59988"/>
                <a:gd name="connsiteX3" fmla="*/ 0 w 40743"/>
                <a:gd name="connsiteY3" fmla="*/ 20025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4" y="39963"/>
                  </a:lnTo>
                  <a:lnTo>
                    <a:pt x="40744" y="0"/>
                  </a:lnTo>
                  <a:lnTo>
                    <a:pt x="0" y="20025"/>
                  </a:lnTo>
                  <a:lnTo>
                    <a:pt x="0" y="59988"/>
                  </a:lnTo>
                  <a:close/>
                </a:path>
              </a:pathLst>
            </a:custGeom>
            <a:solidFill>
              <a:srgbClr val="A6EDF8"/>
            </a:solidFill>
            <a:ln w="4332"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7E83DFF9-6854-3991-BD3F-6CDB09D05117}"/>
                </a:ext>
              </a:extLst>
            </p:cNvPr>
            <p:cNvSpPr/>
            <p:nvPr/>
          </p:nvSpPr>
          <p:spPr>
            <a:xfrm>
              <a:off x="8049365" y="3150528"/>
              <a:ext cx="57474" cy="74503"/>
            </a:xfrm>
            <a:custGeom>
              <a:avLst/>
              <a:gdLst>
                <a:gd name="connsiteX0" fmla="*/ 16731 w 57474"/>
                <a:gd name="connsiteY0" fmla="*/ 31419 h 74503"/>
                <a:gd name="connsiteX1" fmla="*/ 16731 w 57474"/>
                <a:gd name="connsiteY1" fmla="*/ 54652 h 74503"/>
                <a:gd name="connsiteX2" fmla="*/ 40744 w 57474"/>
                <a:gd name="connsiteY2" fmla="*/ 43035 h 74503"/>
                <a:gd name="connsiteX3" fmla="*/ 40744 w 57474"/>
                <a:gd name="connsiteY3" fmla="*/ 19803 h 74503"/>
                <a:gd name="connsiteX4" fmla="*/ 16731 w 57474"/>
                <a:gd name="connsiteY4" fmla="*/ 31419 h 74503"/>
                <a:gd name="connsiteX5" fmla="*/ 16731 w 57474"/>
                <a:gd name="connsiteY5" fmla="*/ 31419 h 74503"/>
                <a:gd name="connsiteX6" fmla="*/ 8019 w 57474"/>
                <a:gd name="connsiteY6" fmla="*/ 74460 h 74503"/>
                <a:gd name="connsiteX7" fmla="*/ 3641 w 57474"/>
                <a:gd name="connsiteY7" fmla="*/ 73463 h 74503"/>
                <a:gd name="connsiteX8" fmla="*/ 0 w 57474"/>
                <a:gd name="connsiteY8" fmla="*/ 67178 h 74503"/>
                <a:gd name="connsiteX9" fmla="*/ 0 w 57474"/>
                <a:gd name="connsiteY9" fmla="*/ 27215 h 74503"/>
                <a:gd name="connsiteX10" fmla="*/ 3641 w 57474"/>
                <a:gd name="connsiteY10" fmla="*/ 20930 h 74503"/>
                <a:gd name="connsiteX11" fmla="*/ 44384 w 57474"/>
                <a:gd name="connsiteY11" fmla="*/ 992 h 74503"/>
                <a:gd name="connsiteX12" fmla="*/ 53097 w 57474"/>
                <a:gd name="connsiteY12" fmla="*/ 992 h 74503"/>
                <a:gd name="connsiteX13" fmla="*/ 57474 w 57474"/>
                <a:gd name="connsiteY13" fmla="*/ 7233 h 74503"/>
                <a:gd name="connsiteX14" fmla="*/ 57474 w 57474"/>
                <a:gd name="connsiteY14" fmla="*/ 47196 h 74503"/>
                <a:gd name="connsiteX15" fmla="*/ 53097 w 57474"/>
                <a:gd name="connsiteY15" fmla="*/ 53481 h 74503"/>
                <a:gd name="connsiteX16" fmla="*/ 12353 w 57474"/>
                <a:gd name="connsiteY16" fmla="*/ 73506 h 74503"/>
                <a:gd name="connsiteX17" fmla="*/ 7975 w 57474"/>
                <a:gd name="connsiteY17" fmla="*/ 74503 h 7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74" h="74503">
                  <a:moveTo>
                    <a:pt x="16731" y="31419"/>
                  </a:moveTo>
                  <a:lnTo>
                    <a:pt x="16731" y="54652"/>
                  </a:lnTo>
                  <a:lnTo>
                    <a:pt x="40744" y="43035"/>
                  </a:lnTo>
                  <a:lnTo>
                    <a:pt x="40744" y="19803"/>
                  </a:lnTo>
                  <a:lnTo>
                    <a:pt x="16731" y="31419"/>
                  </a:lnTo>
                  <a:lnTo>
                    <a:pt x="16731" y="31419"/>
                  </a:lnTo>
                  <a:close/>
                  <a:moveTo>
                    <a:pt x="8019" y="74460"/>
                  </a:moveTo>
                  <a:cubicBezTo>
                    <a:pt x="6545" y="74460"/>
                    <a:pt x="5115" y="74113"/>
                    <a:pt x="3641" y="73463"/>
                  </a:cubicBezTo>
                  <a:cubicBezTo>
                    <a:pt x="1474" y="72163"/>
                    <a:pt x="0" y="69735"/>
                    <a:pt x="0" y="67178"/>
                  </a:cubicBezTo>
                  <a:lnTo>
                    <a:pt x="0" y="27215"/>
                  </a:lnTo>
                  <a:cubicBezTo>
                    <a:pt x="0" y="24614"/>
                    <a:pt x="1474" y="22187"/>
                    <a:pt x="3641" y="20930"/>
                  </a:cubicBezTo>
                  <a:lnTo>
                    <a:pt x="44384" y="992"/>
                  </a:lnTo>
                  <a:cubicBezTo>
                    <a:pt x="47288" y="-309"/>
                    <a:pt x="50929" y="-352"/>
                    <a:pt x="53097" y="992"/>
                  </a:cubicBezTo>
                  <a:cubicBezTo>
                    <a:pt x="56001" y="2292"/>
                    <a:pt x="57474" y="4632"/>
                    <a:pt x="57474" y="7233"/>
                  </a:cubicBezTo>
                  <a:lnTo>
                    <a:pt x="57474" y="47196"/>
                  </a:lnTo>
                  <a:cubicBezTo>
                    <a:pt x="57474" y="49840"/>
                    <a:pt x="56001" y="52224"/>
                    <a:pt x="53097" y="53481"/>
                  </a:cubicBezTo>
                  <a:lnTo>
                    <a:pt x="12353" y="73506"/>
                  </a:lnTo>
                  <a:cubicBezTo>
                    <a:pt x="10879" y="74113"/>
                    <a:pt x="9449" y="74503"/>
                    <a:pt x="7975" y="74503"/>
                  </a:cubicBezTo>
                  <a:close/>
                </a:path>
              </a:pathLst>
            </a:custGeom>
            <a:solidFill>
              <a:srgbClr val="0068B8"/>
            </a:solidFill>
            <a:ln w="4332"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A2FAD87-8156-8C7D-9004-149296FCD43D}"/>
                </a:ext>
              </a:extLst>
            </p:cNvPr>
            <p:cNvSpPr/>
            <p:nvPr/>
          </p:nvSpPr>
          <p:spPr>
            <a:xfrm>
              <a:off x="7184432" y="3075971"/>
              <a:ext cx="478693" cy="385676"/>
            </a:xfrm>
            <a:custGeom>
              <a:avLst/>
              <a:gdLst>
                <a:gd name="connsiteX0" fmla="*/ 478650 w 478693"/>
                <a:gd name="connsiteY0" fmla="*/ 231328 h 385676"/>
                <a:gd name="connsiteX1" fmla="*/ 6545 w 478693"/>
                <a:gd name="connsiteY1" fmla="*/ 0 h 385676"/>
                <a:gd name="connsiteX2" fmla="*/ 6545 w 478693"/>
                <a:gd name="connsiteY2" fmla="*/ 87 h 385676"/>
                <a:gd name="connsiteX3" fmla="*/ 0 w 478693"/>
                <a:gd name="connsiteY3" fmla="*/ 19158 h 385676"/>
                <a:gd name="connsiteX4" fmla="*/ 0 w 478693"/>
                <a:gd name="connsiteY4" fmla="*/ 141779 h 385676"/>
                <a:gd name="connsiteX5" fmla="*/ 6545 w 478693"/>
                <a:gd name="connsiteY5" fmla="*/ 154305 h 385676"/>
                <a:gd name="connsiteX6" fmla="*/ 478693 w 478693"/>
                <a:gd name="connsiteY6" fmla="*/ 385677 h 385676"/>
                <a:gd name="connsiteX7" fmla="*/ 471411 w 478693"/>
                <a:gd name="connsiteY7" fmla="*/ 373150 h 385676"/>
                <a:gd name="connsiteX8" fmla="*/ 471411 w 478693"/>
                <a:gd name="connsiteY8" fmla="*/ 250529 h 385676"/>
                <a:gd name="connsiteX9" fmla="*/ 478693 w 478693"/>
                <a:gd name="connsiteY9" fmla="*/ 231458 h 385676"/>
                <a:gd name="connsiteX10" fmla="*/ 478693 w 478693"/>
                <a:gd name="connsiteY10" fmla="*/ 231458 h 3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693" h="385676">
                  <a:moveTo>
                    <a:pt x="478650" y="231328"/>
                  </a:moveTo>
                  <a:lnTo>
                    <a:pt x="6545" y="0"/>
                  </a:lnTo>
                  <a:lnTo>
                    <a:pt x="6545" y="87"/>
                  </a:lnTo>
                  <a:cubicBezTo>
                    <a:pt x="2167" y="6632"/>
                    <a:pt x="0" y="11616"/>
                    <a:pt x="0" y="19158"/>
                  </a:cubicBezTo>
                  <a:lnTo>
                    <a:pt x="0" y="141779"/>
                  </a:lnTo>
                  <a:cubicBezTo>
                    <a:pt x="0" y="147154"/>
                    <a:pt x="737" y="151098"/>
                    <a:pt x="6545" y="154305"/>
                  </a:cubicBezTo>
                  <a:lnTo>
                    <a:pt x="478693" y="385677"/>
                  </a:lnTo>
                  <a:cubicBezTo>
                    <a:pt x="472885" y="382469"/>
                    <a:pt x="472148" y="378525"/>
                    <a:pt x="471411" y="373150"/>
                  </a:cubicBezTo>
                  <a:lnTo>
                    <a:pt x="471411" y="250529"/>
                  </a:lnTo>
                  <a:cubicBezTo>
                    <a:pt x="472148" y="242988"/>
                    <a:pt x="474316" y="238003"/>
                    <a:pt x="478693" y="231458"/>
                  </a:cubicBezTo>
                  <a:lnTo>
                    <a:pt x="478693" y="231458"/>
                  </a:lnTo>
                  <a:close/>
                </a:path>
              </a:pathLst>
            </a:custGeom>
            <a:solidFill>
              <a:srgbClr val="00C7FF"/>
            </a:solidFill>
            <a:ln w="4332"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2AC74DB1-C792-2166-7D3E-0E38EFE861AE}"/>
                </a:ext>
              </a:extLst>
            </p:cNvPr>
            <p:cNvSpPr/>
            <p:nvPr/>
          </p:nvSpPr>
          <p:spPr>
            <a:xfrm>
              <a:off x="7175677" y="3068666"/>
              <a:ext cx="495708" cy="400176"/>
            </a:xfrm>
            <a:custGeom>
              <a:avLst/>
              <a:gdLst>
                <a:gd name="connsiteX0" fmla="*/ 18898 w 495708"/>
                <a:gd name="connsiteY0" fmla="*/ 17534 h 400176"/>
                <a:gd name="connsiteX1" fmla="*/ 16731 w 495708"/>
                <a:gd name="connsiteY1" fmla="*/ 26766 h 400176"/>
                <a:gd name="connsiteX2" fmla="*/ 16731 w 495708"/>
                <a:gd name="connsiteY2" fmla="*/ 149083 h 400176"/>
                <a:gd name="connsiteX3" fmla="*/ 20372 w 495708"/>
                <a:gd name="connsiteY3" fmla="*/ 155628 h 400176"/>
                <a:gd name="connsiteX4" fmla="*/ 471411 w 495708"/>
                <a:gd name="connsiteY4" fmla="*/ 377117 h 400176"/>
                <a:gd name="connsiteX5" fmla="*/ 471411 w 495708"/>
                <a:gd name="connsiteY5" fmla="*/ 257834 h 400176"/>
                <a:gd name="connsiteX6" fmla="*/ 475789 w 495708"/>
                <a:gd name="connsiteY6" fmla="*/ 241580 h 400176"/>
                <a:gd name="connsiteX7" fmla="*/ 18898 w 495708"/>
                <a:gd name="connsiteY7" fmla="*/ 17534 h 400176"/>
                <a:gd name="connsiteX8" fmla="*/ 18898 w 495708"/>
                <a:gd name="connsiteY8" fmla="*/ 17534 h 400176"/>
                <a:gd name="connsiteX9" fmla="*/ 487405 w 495708"/>
                <a:gd name="connsiteY9" fmla="*/ 400176 h 400176"/>
                <a:gd name="connsiteX10" fmla="*/ 483028 w 495708"/>
                <a:gd name="connsiteY10" fmla="*/ 399266 h 400176"/>
                <a:gd name="connsiteX11" fmla="*/ 10923 w 495708"/>
                <a:gd name="connsiteY11" fmla="*/ 167895 h 400176"/>
                <a:gd name="connsiteX12" fmla="*/ 0 w 495708"/>
                <a:gd name="connsiteY12" fmla="*/ 149343 h 400176"/>
                <a:gd name="connsiteX13" fmla="*/ 0 w 495708"/>
                <a:gd name="connsiteY13" fmla="*/ 26419 h 400176"/>
                <a:gd name="connsiteX14" fmla="*/ 7282 w 495708"/>
                <a:gd name="connsiteY14" fmla="*/ 3794 h 400176"/>
                <a:gd name="connsiteX15" fmla="*/ 13090 w 495708"/>
                <a:gd name="connsiteY15" fmla="*/ 283 h 400176"/>
                <a:gd name="connsiteX16" fmla="*/ 19635 w 495708"/>
                <a:gd name="connsiteY16" fmla="*/ 976 h 400176"/>
                <a:gd name="connsiteX17" fmla="*/ 491046 w 495708"/>
                <a:gd name="connsiteY17" fmla="*/ 232347 h 400176"/>
                <a:gd name="connsiteX18" fmla="*/ 494687 w 495708"/>
                <a:gd name="connsiteY18" fmla="*/ 242100 h 400176"/>
                <a:gd name="connsiteX19" fmla="*/ 488879 w 495708"/>
                <a:gd name="connsiteY19" fmla="*/ 258094 h 400176"/>
                <a:gd name="connsiteX20" fmla="*/ 488879 w 495708"/>
                <a:gd name="connsiteY20" fmla="*/ 380411 h 400176"/>
                <a:gd name="connsiteX21" fmla="*/ 491783 w 495708"/>
                <a:gd name="connsiteY21" fmla="*/ 386956 h 400176"/>
                <a:gd name="connsiteX22" fmla="*/ 494687 w 495708"/>
                <a:gd name="connsiteY22" fmla="*/ 396839 h 400176"/>
                <a:gd name="connsiteX23" fmla="*/ 487405 w 495708"/>
                <a:gd name="connsiteY23" fmla="*/ 400176 h 40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5708" h="400176">
                  <a:moveTo>
                    <a:pt x="18898" y="17534"/>
                  </a:moveTo>
                  <a:cubicBezTo>
                    <a:pt x="17424" y="20524"/>
                    <a:pt x="17424" y="23298"/>
                    <a:pt x="16731" y="26766"/>
                  </a:cubicBezTo>
                  <a:lnTo>
                    <a:pt x="16731" y="149083"/>
                  </a:lnTo>
                  <a:cubicBezTo>
                    <a:pt x="17468" y="153548"/>
                    <a:pt x="18205" y="154458"/>
                    <a:pt x="20372" y="155628"/>
                  </a:cubicBezTo>
                  <a:lnTo>
                    <a:pt x="471411" y="377117"/>
                  </a:lnTo>
                  <a:lnTo>
                    <a:pt x="471411" y="257834"/>
                  </a:lnTo>
                  <a:cubicBezTo>
                    <a:pt x="472148" y="251289"/>
                    <a:pt x="473579" y="246304"/>
                    <a:pt x="475789" y="241580"/>
                  </a:cubicBezTo>
                  <a:lnTo>
                    <a:pt x="18898" y="17534"/>
                  </a:lnTo>
                  <a:lnTo>
                    <a:pt x="18898" y="17534"/>
                  </a:lnTo>
                  <a:close/>
                  <a:moveTo>
                    <a:pt x="487405" y="400176"/>
                  </a:moveTo>
                  <a:cubicBezTo>
                    <a:pt x="485932" y="400176"/>
                    <a:pt x="484501" y="399916"/>
                    <a:pt x="483028" y="399266"/>
                  </a:cubicBezTo>
                  <a:lnTo>
                    <a:pt x="10923" y="167895"/>
                  </a:lnTo>
                  <a:cubicBezTo>
                    <a:pt x="1474" y="162520"/>
                    <a:pt x="0" y="155845"/>
                    <a:pt x="0" y="149343"/>
                  </a:cubicBezTo>
                  <a:lnTo>
                    <a:pt x="0" y="26419"/>
                  </a:lnTo>
                  <a:cubicBezTo>
                    <a:pt x="0" y="16883"/>
                    <a:pt x="2904" y="10772"/>
                    <a:pt x="7282" y="3794"/>
                  </a:cubicBezTo>
                  <a:cubicBezTo>
                    <a:pt x="8756" y="2146"/>
                    <a:pt x="10186" y="803"/>
                    <a:pt x="13090" y="283"/>
                  </a:cubicBezTo>
                  <a:cubicBezTo>
                    <a:pt x="15257" y="-281"/>
                    <a:pt x="17468" y="23"/>
                    <a:pt x="19635" y="976"/>
                  </a:cubicBezTo>
                  <a:lnTo>
                    <a:pt x="491046" y="232347"/>
                  </a:lnTo>
                  <a:cubicBezTo>
                    <a:pt x="495424" y="234298"/>
                    <a:pt x="496854" y="238632"/>
                    <a:pt x="494687" y="242100"/>
                  </a:cubicBezTo>
                  <a:cubicBezTo>
                    <a:pt x="490310" y="248385"/>
                    <a:pt x="489616" y="252286"/>
                    <a:pt x="488879" y="258094"/>
                  </a:cubicBezTo>
                  <a:lnTo>
                    <a:pt x="488879" y="380411"/>
                  </a:lnTo>
                  <a:cubicBezTo>
                    <a:pt x="488879" y="384919"/>
                    <a:pt x="490353" y="385786"/>
                    <a:pt x="491783" y="386956"/>
                  </a:cubicBezTo>
                  <a:cubicBezTo>
                    <a:pt x="495424" y="389167"/>
                    <a:pt x="496854" y="393544"/>
                    <a:pt x="494687" y="396839"/>
                  </a:cubicBezTo>
                  <a:cubicBezTo>
                    <a:pt x="492520" y="399006"/>
                    <a:pt x="489616" y="400176"/>
                    <a:pt x="487405" y="400176"/>
                  </a:cubicBezTo>
                  <a:close/>
                </a:path>
              </a:pathLst>
            </a:custGeom>
            <a:solidFill>
              <a:srgbClr val="0068B8"/>
            </a:solidFill>
            <a:ln w="4332"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C8D92FF6-6377-5D88-A948-1E5FFA8AAD82}"/>
                </a:ext>
              </a:extLst>
            </p:cNvPr>
            <p:cNvSpPr/>
            <p:nvPr/>
          </p:nvSpPr>
          <p:spPr>
            <a:xfrm>
              <a:off x="7989724" y="3190920"/>
              <a:ext cx="40743" cy="59988"/>
            </a:xfrm>
            <a:custGeom>
              <a:avLst/>
              <a:gdLst>
                <a:gd name="connsiteX0" fmla="*/ 0 w 40743"/>
                <a:gd name="connsiteY0" fmla="*/ 59988 h 59988"/>
                <a:gd name="connsiteX1" fmla="*/ 40744 w 40743"/>
                <a:gd name="connsiteY1" fmla="*/ 40050 h 59988"/>
                <a:gd name="connsiteX2" fmla="*/ 40744 w 40743"/>
                <a:gd name="connsiteY2" fmla="*/ 0 h 59988"/>
                <a:gd name="connsiteX3" fmla="*/ 0 w 40743"/>
                <a:gd name="connsiteY3" fmla="*/ 20025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4" y="40050"/>
                  </a:lnTo>
                  <a:lnTo>
                    <a:pt x="40744" y="0"/>
                  </a:lnTo>
                  <a:lnTo>
                    <a:pt x="0" y="20025"/>
                  </a:lnTo>
                  <a:lnTo>
                    <a:pt x="0" y="59988"/>
                  </a:lnTo>
                  <a:close/>
                </a:path>
              </a:pathLst>
            </a:custGeom>
            <a:solidFill>
              <a:srgbClr val="A6EDF8"/>
            </a:solidFill>
            <a:ln w="4332"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D4FCD810-FB27-8624-879F-951C18864692}"/>
                </a:ext>
              </a:extLst>
            </p:cNvPr>
            <p:cNvSpPr/>
            <p:nvPr/>
          </p:nvSpPr>
          <p:spPr>
            <a:xfrm>
              <a:off x="7981012" y="3183746"/>
              <a:ext cx="58254" cy="74486"/>
            </a:xfrm>
            <a:custGeom>
              <a:avLst/>
              <a:gdLst>
                <a:gd name="connsiteX0" fmla="*/ 17468 w 58254"/>
                <a:gd name="connsiteY0" fmla="*/ 31403 h 74486"/>
                <a:gd name="connsiteX1" fmla="*/ 17468 w 58254"/>
                <a:gd name="connsiteY1" fmla="*/ 54635 h 74486"/>
                <a:gd name="connsiteX2" fmla="*/ 41480 w 58254"/>
                <a:gd name="connsiteY2" fmla="*/ 43019 h 74486"/>
                <a:gd name="connsiteX3" fmla="*/ 41480 w 58254"/>
                <a:gd name="connsiteY3" fmla="*/ 19787 h 74486"/>
                <a:gd name="connsiteX4" fmla="*/ 17468 w 58254"/>
                <a:gd name="connsiteY4" fmla="*/ 31403 h 74486"/>
                <a:gd name="connsiteX5" fmla="*/ 17468 w 58254"/>
                <a:gd name="connsiteY5" fmla="*/ 31403 h 74486"/>
                <a:gd name="connsiteX6" fmla="*/ 8756 w 58254"/>
                <a:gd name="connsiteY6" fmla="*/ 74444 h 74486"/>
                <a:gd name="connsiteX7" fmla="*/ 4378 w 58254"/>
                <a:gd name="connsiteY7" fmla="*/ 73447 h 74486"/>
                <a:gd name="connsiteX8" fmla="*/ 0 w 58254"/>
                <a:gd name="connsiteY8" fmla="*/ 67162 h 74486"/>
                <a:gd name="connsiteX9" fmla="*/ 0 w 58254"/>
                <a:gd name="connsiteY9" fmla="*/ 27198 h 74486"/>
                <a:gd name="connsiteX10" fmla="*/ 4378 w 58254"/>
                <a:gd name="connsiteY10" fmla="*/ 20914 h 74486"/>
                <a:gd name="connsiteX11" fmla="*/ 45858 w 58254"/>
                <a:gd name="connsiteY11" fmla="*/ 975 h 74486"/>
                <a:gd name="connsiteX12" fmla="*/ 53877 w 58254"/>
                <a:gd name="connsiteY12" fmla="*/ 975 h 74486"/>
                <a:gd name="connsiteX13" fmla="*/ 58255 w 58254"/>
                <a:gd name="connsiteY13" fmla="*/ 7217 h 74486"/>
                <a:gd name="connsiteX14" fmla="*/ 58255 w 58254"/>
                <a:gd name="connsiteY14" fmla="*/ 47267 h 74486"/>
                <a:gd name="connsiteX15" fmla="*/ 53877 w 58254"/>
                <a:gd name="connsiteY15" fmla="*/ 53552 h 74486"/>
                <a:gd name="connsiteX16" fmla="*/ 13133 w 58254"/>
                <a:gd name="connsiteY16" fmla="*/ 73490 h 74486"/>
                <a:gd name="connsiteX17" fmla="*/ 8756 w 58254"/>
                <a:gd name="connsiteY17" fmla="*/ 74487 h 7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254" h="74486">
                  <a:moveTo>
                    <a:pt x="17468" y="31403"/>
                  </a:moveTo>
                  <a:lnTo>
                    <a:pt x="17468" y="54635"/>
                  </a:lnTo>
                  <a:lnTo>
                    <a:pt x="41480" y="43019"/>
                  </a:lnTo>
                  <a:lnTo>
                    <a:pt x="41480" y="19787"/>
                  </a:lnTo>
                  <a:lnTo>
                    <a:pt x="17468" y="31403"/>
                  </a:lnTo>
                  <a:lnTo>
                    <a:pt x="17468" y="31403"/>
                  </a:lnTo>
                  <a:close/>
                  <a:moveTo>
                    <a:pt x="8756" y="74444"/>
                  </a:moveTo>
                  <a:cubicBezTo>
                    <a:pt x="7282" y="74444"/>
                    <a:pt x="5851" y="74140"/>
                    <a:pt x="4378" y="73447"/>
                  </a:cubicBezTo>
                  <a:cubicBezTo>
                    <a:pt x="2211" y="72146"/>
                    <a:pt x="0" y="69806"/>
                    <a:pt x="0" y="67162"/>
                  </a:cubicBezTo>
                  <a:lnTo>
                    <a:pt x="0" y="27198"/>
                  </a:lnTo>
                  <a:cubicBezTo>
                    <a:pt x="0" y="24598"/>
                    <a:pt x="2167" y="22214"/>
                    <a:pt x="4378" y="20914"/>
                  </a:cubicBezTo>
                  <a:lnTo>
                    <a:pt x="45858" y="975"/>
                  </a:lnTo>
                  <a:cubicBezTo>
                    <a:pt x="48025" y="-325"/>
                    <a:pt x="50929" y="-325"/>
                    <a:pt x="53877" y="975"/>
                  </a:cubicBezTo>
                  <a:cubicBezTo>
                    <a:pt x="56781" y="2276"/>
                    <a:pt x="58255" y="4616"/>
                    <a:pt x="58255" y="7217"/>
                  </a:cubicBezTo>
                  <a:lnTo>
                    <a:pt x="58255" y="47267"/>
                  </a:lnTo>
                  <a:cubicBezTo>
                    <a:pt x="58255" y="49868"/>
                    <a:pt x="56781" y="52251"/>
                    <a:pt x="53877" y="53552"/>
                  </a:cubicBezTo>
                  <a:lnTo>
                    <a:pt x="13133" y="73490"/>
                  </a:lnTo>
                  <a:cubicBezTo>
                    <a:pt x="11660" y="74184"/>
                    <a:pt x="10229" y="74487"/>
                    <a:pt x="8756" y="74487"/>
                  </a:cubicBezTo>
                  <a:close/>
                </a:path>
              </a:pathLst>
            </a:custGeom>
            <a:solidFill>
              <a:srgbClr val="0068B8"/>
            </a:solidFill>
            <a:ln w="4332"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FDE64719-9617-C13C-9817-3DB9F23B9DA4}"/>
                </a:ext>
              </a:extLst>
            </p:cNvPr>
            <p:cNvSpPr/>
            <p:nvPr/>
          </p:nvSpPr>
          <p:spPr>
            <a:xfrm>
              <a:off x="7688978" y="3235506"/>
              <a:ext cx="271209" cy="139322"/>
            </a:xfrm>
            <a:custGeom>
              <a:avLst/>
              <a:gdLst>
                <a:gd name="connsiteX0" fmla="*/ 8303 w 271209"/>
                <a:gd name="connsiteY0" fmla="*/ 139280 h 139322"/>
                <a:gd name="connsiteX1" fmla="*/ 1021 w 271209"/>
                <a:gd name="connsiteY1" fmla="*/ 135639 h 139322"/>
                <a:gd name="connsiteX2" fmla="*/ 3925 w 271209"/>
                <a:gd name="connsiteY2" fmla="*/ 125756 h 139322"/>
                <a:gd name="connsiteX3" fmla="*/ 258529 w 271209"/>
                <a:gd name="connsiteY3" fmla="*/ 968 h 139322"/>
                <a:gd name="connsiteX4" fmla="*/ 270188 w 271209"/>
                <a:gd name="connsiteY4" fmla="*/ 3699 h 139322"/>
                <a:gd name="connsiteX5" fmla="*/ 267284 w 271209"/>
                <a:gd name="connsiteY5" fmla="*/ 13581 h 139322"/>
                <a:gd name="connsiteX6" fmla="*/ 12680 w 271209"/>
                <a:gd name="connsiteY6" fmla="*/ 138326 h 139322"/>
                <a:gd name="connsiteX7" fmla="*/ 8303 w 271209"/>
                <a:gd name="connsiteY7" fmla="*/ 139323 h 13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209" h="139322">
                  <a:moveTo>
                    <a:pt x="8303" y="139280"/>
                  </a:moveTo>
                  <a:cubicBezTo>
                    <a:pt x="5399" y="139280"/>
                    <a:pt x="2495" y="137979"/>
                    <a:pt x="1021" y="135639"/>
                  </a:cubicBezTo>
                  <a:cubicBezTo>
                    <a:pt x="-1146" y="132171"/>
                    <a:pt x="284" y="127707"/>
                    <a:pt x="3925" y="125756"/>
                  </a:cubicBezTo>
                  <a:lnTo>
                    <a:pt x="258529" y="968"/>
                  </a:lnTo>
                  <a:cubicBezTo>
                    <a:pt x="262170" y="-1026"/>
                    <a:pt x="267978" y="145"/>
                    <a:pt x="270188" y="3699"/>
                  </a:cubicBezTo>
                  <a:cubicBezTo>
                    <a:pt x="272355" y="7166"/>
                    <a:pt x="270925" y="11631"/>
                    <a:pt x="267284" y="13581"/>
                  </a:cubicBezTo>
                  <a:lnTo>
                    <a:pt x="12680" y="138326"/>
                  </a:lnTo>
                  <a:cubicBezTo>
                    <a:pt x="11207" y="139019"/>
                    <a:pt x="9776" y="139323"/>
                    <a:pt x="8303" y="139323"/>
                  </a:cubicBezTo>
                  <a:close/>
                </a:path>
              </a:pathLst>
            </a:custGeom>
            <a:solidFill>
              <a:srgbClr val="0068B8"/>
            </a:solidFill>
            <a:ln w="4332"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ED84A8E-1CF3-976F-9BBE-C9E4189682C6}"/>
                </a:ext>
              </a:extLst>
            </p:cNvPr>
            <p:cNvSpPr/>
            <p:nvPr/>
          </p:nvSpPr>
          <p:spPr>
            <a:xfrm>
              <a:off x="7190977" y="2660952"/>
              <a:ext cx="926785" cy="455718"/>
            </a:xfrm>
            <a:custGeom>
              <a:avLst/>
              <a:gdLst>
                <a:gd name="connsiteX0" fmla="*/ 926786 w 926785"/>
                <a:gd name="connsiteY0" fmla="*/ 232670 h 455718"/>
                <a:gd name="connsiteX1" fmla="*/ 454637 w 926785"/>
                <a:gd name="connsiteY1" fmla="*/ 1255 h 455718"/>
                <a:gd name="connsiteX2" fmla="*/ 438643 w 926785"/>
                <a:gd name="connsiteY2" fmla="*/ 2599 h 455718"/>
                <a:gd name="connsiteX3" fmla="*/ 15994 w 926785"/>
                <a:gd name="connsiteY3" fmla="*/ 209870 h 455718"/>
                <a:gd name="connsiteX4" fmla="*/ 0 w 926785"/>
                <a:gd name="connsiteY4" fmla="*/ 224347 h 455718"/>
                <a:gd name="connsiteX5" fmla="*/ 472148 w 926785"/>
                <a:gd name="connsiteY5" fmla="*/ 455719 h 455718"/>
                <a:gd name="connsiteX6" fmla="*/ 487405 w 926785"/>
                <a:gd name="connsiteY6" fmla="*/ 441242 h 455718"/>
                <a:gd name="connsiteX7" fmla="*/ 910792 w 926785"/>
                <a:gd name="connsiteY7" fmla="*/ 233970 h 455718"/>
                <a:gd name="connsiteX8" fmla="*/ 926786 w 926785"/>
                <a:gd name="connsiteY8" fmla="*/ 232670 h 4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785" h="455718">
                  <a:moveTo>
                    <a:pt x="926786" y="232670"/>
                  </a:moveTo>
                  <a:lnTo>
                    <a:pt x="454637" y="1255"/>
                  </a:lnTo>
                  <a:cubicBezTo>
                    <a:pt x="448829" y="-1086"/>
                    <a:pt x="444451" y="128"/>
                    <a:pt x="438643" y="2599"/>
                  </a:cubicBezTo>
                  <a:lnTo>
                    <a:pt x="15994" y="209870"/>
                  </a:lnTo>
                  <a:cubicBezTo>
                    <a:pt x="8712" y="213901"/>
                    <a:pt x="4334" y="218019"/>
                    <a:pt x="0" y="224347"/>
                  </a:cubicBezTo>
                  <a:lnTo>
                    <a:pt x="472148" y="455719"/>
                  </a:lnTo>
                  <a:cubicBezTo>
                    <a:pt x="476526" y="449347"/>
                    <a:pt x="480860" y="445273"/>
                    <a:pt x="487405" y="441242"/>
                  </a:cubicBezTo>
                  <a:lnTo>
                    <a:pt x="910792" y="233970"/>
                  </a:lnTo>
                  <a:cubicBezTo>
                    <a:pt x="915863" y="231499"/>
                    <a:pt x="920977" y="230242"/>
                    <a:pt x="926786" y="232670"/>
                  </a:cubicBezTo>
                  <a:close/>
                </a:path>
              </a:pathLst>
            </a:custGeom>
            <a:solidFill>
              <a:srgbClr val="00C7FF"/>
            </a:solidFill>
            <a:ln w="4332"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D4D5333-1446-1D7F-D14C-CBF74DBE1EC8}"/>
                </a:ext>
              </a:extLst>
            </p:cNvPr>
            <p:cNvSpPr/>
            <p:nvPr/>
          </p:nvSpPr>
          <p:spPr>
            <a:xfrm>
              <a:off x="7182221" y="2653697"/>
              <a:ext cx="943819" cy="470255"/>
            </a:xfrm>
            <a:custGeom>
              <a:avLst/>
              <a:gdLst>
                <a:gd name="connsiteX0" fmla="*/ 21109 w 943819"/>
                <a:gd name="connsiteY0" fmla="*/ 229262 h 470255"/>
                <a:gd name="connsiteX1" fmla="*/ 477956 w 943819"/>
                <a:gd name="connsiteY1" fmla="*/ 453308 h 470255"/>
                <a:gd name="connsiteX2" fmla="*/ 491783 w 943819"/>
                <a:gd name="connsiteY2" fmla="*/ 442385 h 470255"/>
                <a:gd name="connsiteX3" fmla="*/ 911528 w 943819"/>
                <a:gd name="connsiteY3" fmla="*/ 236674 h 470255"/>
                <a:gd name="connsiteX4" fmla="*/ 459058 w 943819"/>
                <a:gd name="connsiteY4" fmla="*/ 14838 h 470255"/>
                <a:gd name="connsiteX5" fmla="*/ 451040 w 943819"/>
                <a:gd name="connsiteY5" fmla="*/ 16399 h 470255"/>
                <a:gd name="connsiteX6" fmla="*/ 29127 w 943819"/>
                <a:gd name="connsiteY6" fmla="*/ 223367 h 470255"/>
                <a:gd name="connsiteX7" fmla="*/ 21109 w 943819"/>
                <a:gd name="connsiteY7" fmla="*/ 229219 h 470255"/>
                <a:gd name="connsiteX8" fmla="*/ 21109 w 943819"/>
                <a:gd name="connsiteY8" fmla="*/ 229219 h 470255"/>
                <a:gd name="connsiteX9" fmla="*/ 480860 w 943819"/>
                <a:gd name="connsiteY9" fmla="*/ 470256 h 470255"/>
                <a:gd name="connsiteX10" fmla="*/ 476483 w 943819"/>
                <a:gd name="connsiteY10" fmla="*/ 469259 h 470255"/>
                <a:gd name="connsiteX11" fmla="*/ 4378 w 943819"/>
                <a:gd name="connsiteY11" fmla="*/ 237887 h 470255"/>
                <a:gd name="connsiteX12" fmla="*/ 0 w 943819"/>
                <a:gd name="connsiteY12" fmla="*/ 233380 h 470255"/>
                <a:gd name="connsiteX13" fmla="*/ 1474 w 943819"/>
                <a:gd name="connsiteY13" fmla="*/ 227745 h 470255"/>
                <a:gd name="connsiteX14" fmla="*/ 20372 w 943819"/>
                <a:gd name="connsiteY14" fmla="*/ 211014 h 470255"/>
                <a:gd name="connsiteX15" fmla="*/ 443021 w 943819"/>
                <a:gd name="connsiteY15" fmla="*/ 3569 h 470255"/>
                <a:gd name="connsiteX16" fmla="*/ 467034 w 943819"/>
                <a:gd name="connsiteY16" fmla="*/ 1965 h 470255"/>
                <a:gd name="connsiteX17" fmla="*/ 939876 w 943819"/>
                <a:gd name="connsiteY17" fmla="*/ 233640 h 470255"/>
                <a:gd name="connsiteX18" fmla="*/ 942780 w 943819"/>
                <a:gd name="connsiteY18" fmla="*/ 243262 h 470255"/>
                <a:gd name="connsiteX19" fmla="*/ 931857 w 943819"/>
                <a:gd name="connsiteY19" fmla="*/ 246470 h 470255"/>
                <a:gd name="connsiteX20" fmla="*/ 923145 w 943819"/>
                <a:gd name="connsiteY20" fmla="*/ 247640 h 470255"/>
                <a:gd name="connsiteX21" fmla="*/ 500495 w 943819"/>
                <a:gd name="connsiteY21" fmla="*/ 454782 h 470255"/>
                <a:gd name="connsiteX22" fmla="*/ 488142 w 943819"/>
                <a:gd name="connsiteY22" fmla="*/ 466745 h 470255"/>
                <a:gd name="connsiteX23" fmla="*/ 480860 w 943819"/>
                <a:gd name="connsiteY23" fmla="*/ 470212 h 470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3819" h="470255">
                  <a:moveTo>
                    <a:pt x="21109" y="229262"/>
                  </a:moveTo>
                  <a:lnTo>
                    <a:pt x="477956" y="453308"/>
                  </a:lnTo>
                  <a:cubicBezTo>
                    <a:pt x="481597" y="449234"/>
                    <a:pt x="485975" y="445766"/>
                    <a:pt x="491783" y="442385"/>
                  </a:cubicBezTo>
                  <a:lnTo>
                    <a:pt x="911528" y="236674"/>
                  </a:lnTo>
                  <a:lnTo>
                    <a:pt x="459058" y="14838"/>
                  </a:lnTo>
                  <a:cubicBezTo>
                    <a:pt x="457585" y="14275"/>
                    <a:pt x="456154" y="14145"/>
                    <a:pt x="451040" y="16399"/>
                  </a:cubicBezTo>
                  <a:lnTo>
                    <a:pt x="29127" y="223367"/>
                  </a:lnTo>
                  <a:cubicBezTo>
                    <a:pt x="26223" y="225144"/>
                    <a:pt x="23319" y="226878"/>
                    <a:pt x="21109" y="229219"/>
                  </a:cubicBezTo>
                  <a:lnTo>
                    <a:pt x="21109" y="229219"/>
                  </a:lnTo>
                  <a:close/>
                  <a:moveTo>
                    <a:pt x="480860" y="470256"/>
                  </a:moveTo>
                  <a:cubicBezTo>
                    <a:pt x="479387" y="470256"/>
                    <a:pt x="477956" y="469909"/>
                    <a:pt x="476483" y="469259"/>
                  </a:cubicBezTo>
                  <a:lnTo>
                    <a:pt x="4378" y="237887"/>
                  </a:lnTo>
                  <a:cubicBezTo>
                    <a:pt x="2211" y="236890"/>
                    <a:pt x="737" y="235287"/>
                    <a:pt x="0" y="233380"/>
                  </a:cubicBezTo>
                  <a:cubicBezTo>
                    <a:pt x="0" y="231472"/>
                    <a:pt x="0" y="229479"/>
                    <a:pt x="1474" y="227745"/>
                  </a:cubicBezTo>
                  <a:cubicBezTo>
                    <a:pt x="5851" y="221027"/>
                    <a:pt x="10923" y="215869"/>
                    <a:pt x="20372" y="211014"/>
                  </a:cubicBezTo>
                  <a:lnTo>
                    <a:pt x="443021" y="3569"/>
                  </a:lnTo>
                  <a:cubicBezTo>
                    <a:pt x="450303" y="405"/>
                    <a:pt x="457585" y="-1763"/>
                    <a:pt x="467034" y="1965"/>
                  </a:cubicBezTo>
                  <a:lnTo>
                    <a:pt x="939876" y="233640"/>
                  </a:lnTo>
                  <a:cubicBezTo>
                    <a:pt x="943516" y="235547"/>
                    <a:pt x="944990" y="239838"/>
                    <a:pt x="942780" y="243262"/>
                  </a:cubicBezTo>
                  <a:cubicBezTo>
                    <a:pt x="940569" y="246730"/>
                    <a:pt x="936235" y="248073"/>
                    <a:pt x="931857" y="246470"/>
                  </a:cubicBezTo>
                  <a:cubicBezTo>
                    <a:pt x="929690" y="245559"/>
                    <a:pt x="928216" y="245473"/>
                    <a:pt x="923145" y="247640"/>
                  </a:cubicBezTo>
                  <a:lnTo>
                    <a:pt x="500495" y="454782"/>
                  </a:lnTo>
                  <a:cubicBezTo>
                    <a:pt x="495424" y="457686"/>
                    <a:pt x="491783" y="460633"/>
                    <a:pt x="488142" y="466745"/>
                  </a:cubicBezTo>
                  <a:cubicBezTo>
                    <a:pt x="485975" y="468955"/>
                    <a:pt x="483765" y="470212"/>
                    <a:pt x="480860" y="470212"/>
                  </a:cubicBezTo>
                  <a:close/>
                </a:path>
              </a:pathLst>
            </a:custGeom>
            <a:solidFill>
              <a:srgbClr val="0068B8"/>
            </a:solidFill>
            <a:ln w="4332"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71A9D1DB-ACBC-4EDA-10D4-3FE7EEA0BB66}"/>
                </a:ext>
              </a:extLst>
            </p:cNvPr>
            <p:cNvSpPr/>
            <p:nvPr/>
          </p:nvSpPr>
          <p:spPr>
            <a:xfrm>
              <a:off x="7655843" y="2892309"/>
              <a:ext cx="468464" cy="379963"/>
            </a:xfrm>
            <a:custGeom>
              <a:avLst/>
              <a:gdLst>
                <a:gd name="connsiteX0" fmla="*/ 468464 w 468464"/>
                <a:gd name="connsiteY0" fmla="*/ 13796 h 379963"/>
                <a:gd name="connsiteX1" fmla="*/ 461919 w 468464"/>
                <a:gd name="connsiteY1" fmla="*/ 1313 h 379963"/>
                <a:gd name="connsiteX2" fmla="*/ 445925 w 468464"/>
                <a:gd name="connsiteY2" fmla="*/ 2613 h 379963"/>
                <a:gd name="connsiteX3" fmla="*/ 22539 w 468464"/>
                <a:gd name="connsiteY3" fmla="*/ 209885 h 379963"/>
                <a:gd name="connsiteX4" fmla="*/ 7282 w 468464"/>
                <a:gd name="connsiteY4" fmla="*/ 224362 h 379963"/>
                <a:gd name="connsiteX5" fmla="*/ 7282 w 468464"/>
                <a:gd name="connsiteY5" fmla="*/ 224362 h 379963"/>
                <a:gd name="connsiteX6" fmla="*/ 0 w 468464"/>
                <a:gd name="connsiteY6" fmla="*/ 243520 h 379963"/>
                <a:gd name="connsiteX7" fmla="*/ 0 w 468464"/>
                <a:gd name="connsiteY7" fmla="*/ 366141 h 379963"/>
                <a:gd name="connsiteX8" fmla="*/ 7282 w 468464"/>
                <a:gd name="connsiteY8" fmla="*/ 378667 h 379963"/>
                <a:gd name="connsiteX9" fmla="*/ 22539 w 468464"/>
                <a:gd name="connsiteY9" fmla="*/ 377324 h 379963"/>
                <a:gd name="connsiteX10" fmla="*/ 445925 w 468464"/>
                <a:gd name="connsiteY10" fmla="*/ 170138 h 379963"/>
                <a:gd name="connsiteX11" fmla="*/ 468464 w 468464"/>
                <a:gd name="connsiteY11" fmla="*/ 136547 h 379963"/>
                <a:gd name="connsiteX12" fmla="*/ 468464 w 468464"/>
                <a:gd name="connsiteY12" fmla="*/ 13839 h 37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464" h="379963">
                  <a:moveTo>
                    <a:pt x="468464" y="13796"/>
                  </a:moveTo>
                  <a:cubicBezTo>
                    <a:pt x="468464" y="7598"/>
                    <a:pt x="466297" y="3306"/>
                    <a:pt x="461919" y="1313"/>
                  </a:cubicBezTo>
                  <a:cubicBezTo>
                    <a:pt x="457541" y="-724"/>
                    <a:pt x="451733" y="-464"/>
                    <a:pt x="445925" y="2613"/>
                  </a:cubicBezTo>
                  <a:lnTo>
                    <a:pt x="22539" y="209885"/>
                  </a:lnTo>
                  <a:cubicBezTo>
                    <a:pt x="16731" y="212962"/>
                    <a:pt x="10879" y="218294"/>
                    <a:pt x="7282" y="224362"/>
                  </a:cubicBezTo>
                  <a:lnTo>
                    <a:pt x="7282" y="224362"/>
                  </a:lnTo>
                  <a:cubicBezTo>
                    <a:pt x="2904" y="230473"/>
                    <a:pt x="0" y="237322"/>
                    <a:pt x="0" y="243520"/>
                  </a:cubicBezTo>
                  <a:lnTo>
                    <a:pt x="0" y="366141"/>
                  </a:lnTo>
                  <a:cubicBezTo>
                    <a:pt x="0" y="372339"/>
                    <a:pt x="2904" y="376630"/>
                    <a:pt x="7282" y="378667"/>
                  </a:cubicBezTo>
                  <a:cubicBezTo>
                    <a:pt x="10923" y="380704"/>
                    <a:pt x="16731" y="380401"/>
                    <a:pt x="22539" y="377324"/>
                  </a:cubicBezTo>
                  <a:lnTo>
                    <a:pt x="445925" y="170138"/>
                  </a:lnTo>
                  <a:cubicBezTo>
                    <a:pt x="458278" y="163897"/>
                    <a:pt x="468464" y="148900"/>
                    <a:pt x="468464" y="136547"/>
                  </a:cubicBezTo>
                  <a:lnTo>
                    <a:pt x="468464" y="13839"/>
                  </a:lnTo>
                  <a:close/>
                </a:path>
              </a:pathLst>
            </a:custGeom>
            <a:solidFill>
              <a:srgbClr val="FFFFFF"/>
            </a:solidFill>
            <a:ln w="4332"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4C51826B-8AAF-EC9D-0ABF-D6BAFDFA185E}"/>
                </a:ext>
              </a:extLst>
            </p:cNvPr>
            <p:cNvSpPr/>
            <p:nvPr/>
          </p:nvSpPr>
          <p:spPr>
            <a:xfrm>
              <a:off x="7647088" y="2885054"/>
              <a:ext cx="485975" cy="394504"/>
            </a:xfrm>
            <a:custGeom>
              <a:avLst/>
              <a:gdLst>
                <a:gd name="connsiteX0" fmla="*/ 464866 w 485975"/>
                <a:gd name="connsiteY0" fmla="*/ 14506 h 394504"/>
                <a:gd name="connsiteX1" fmla="*/ 459058 w 485975"/>
                <a:gd name="connsiteY1" fmla="*/ 16153 h 394504"/>
                <a:gd name="connsiteX2" fmla="*/ 35672 w 485975"/>
                <a:gd name="connsiteY2" fmla="*/ 223425 h 394504"/>
                <a:gd name="connsiteX3" fmla="*/ 23319 w 485975"/>
                <a:gd name="connsiteY3" fmla="*/ 235215 h 394504"/>
                <a:gd name="connsiteX4" fmla="*/ 17511 w 485975"/>
                <a:gd name="connsiteY4" fmla="*/ 250732 h 394504"/>
                <a:gd name="connsiteX5" fmla="*/ 17511 w 485975"/>
                <a:gd name="connsiteY5" fmla="*/ 373353 h 394504"/>
                <a:gd name="connsiteX6" fmla="*/ 19678 w 485975"/>
                <a:gd name="connsiteY6" fmla="*/ 379594 h 394504"/>
                <a:gd name="connsiteX7" fmla="*/ 27697 w 485975"/>
                <a:gd name="connsiteY7" fmla="*/ 378294 h 394504"/>
                <a:gd name="connsiteX8" fmla="*/ 450346 w 485975"/>
                <a:gd name="connsiteY8" fmla="*/ 171022 h 394504"/>
                <a:gd name="connsiteX9" fmla="*/ 468551 w 485975"/>
                <a:gd name="connsiteY9" fmla="*/ 143715 h 394504"/>
                <a:gd name="connsiteX10" fmla="*/ 468551 w 485975"/>
                <a:gd name="connsiteY10" fmla="*/ 21008 h 394504"/>
                <a:gd name="connsiteX11" fmla="*/ 466384 w 485975"/>
                <a:gd name="connsiteY11" fmla="*/ 14810 h 394504"/>
                <a:gd name="connsiteX12" fmla="*/ 464910 w 485975"/>
                <a:gd name="connsiteY12" fmla="*/ 14463 h 394504"/>
                <a:gd name="connsiteX13" fmla="*/ 464910 w 485975"/>
                <a:gd name="connsiteY13" fmla="*/ 14463 h 394504"/>
                <a:gd name="connsiteX14" fmla="*/ 21845 w 485975"/>
                <a:gd name="connsiteY14" fmla="*/ 394505 h 394504"/>
                <a:gd name="connsiteX15" fmla="*/ 11660 w 485975"/>
                <a:gd name="connsiteY15" fmla="*/ 392208 h 394504"/>
                <a:gd name="connsiteX16" fmla="*/ 0 w 485975"/>
                <a:gd name="connsiteY16" fmla="*/ 373353 h 394504"/>
                <a:gd name="connsiteX17" fmla="*/ 0 w 485975"/>
                <a:gd name="connsiteY17" fmla="*/ 250732 h 394504"/>
                <a:gd name="connsiteX18" fmla="*/ 8019 w 485975"/>
                <a:gd name="connsiteY18" fmla="*/ 228020 h 394504"/>
                <a:gd name="connsiteX19" fmla="*/ 27654 w 485975"/>
                <a:gd name="connsiteY19" fmla="*/ 210856 h 394504"/>
                <a:gd name="connsiteX20" fmla="*/ 450303 w 485975"/>
                <a:gd name="connsiteY20" fmla="*/ 3584 h 394504"/>
                <a:gd name="connsiteX21" fmla="*/ 475052 w 485975"/>
                <a:gd name="connsiteY21" fmla="*/ 2283 h 394504"/>
                <a:gd name="connsiteX22" fmla="*/ 485975 w 485975"/>
                <a:gd name="connsiteY22" fmla="*/ 21051 h 394504"/>
                <a:gd name="connsiteX23" fmla="*/ 485975 w 485975"/>
                <a:gd name="connsiteY23" fmla="*/ 143759 h 394504"/>
                <a:gd name="connsiteX24" fmla="*/ 459058 w 485975"/>
                <a:gd name="connsiteY24" fmla="*/ 183592 h 394504"/>
                <a:gd name="connsiteX25" fmla="*/ 35672 w 485975"/>
                <a:gd name="connsiteY25" fmla="*/ 390864 h 394504"/>
                <a:gd name="connsiteX26" fmla="*/ 21845 w 485975"/>
                <a:gd name="connsiteY26" fmla="*/ 394505 h 39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5975" h="394504">
                  <a:moveTo>
                    <a:pt x="464866" y="14506"/>
                  </a:moveTo>
                  <a:cubicBezTo>
                    <a:pt x="463436" y="14506"/>
                    <a:pt x="461226" y="14983"/>
                    <a:pt x="459058" y="16153"/>
                  </a:cubicBezTo>
                  <a:lnTo>
                    <a:pt x="35672" y="223425"/>
                  </a:lnTo>
                  <a:cubicBezTo>
                    <a:pt x="31295" y="225723"/>
                    <a:pt x="26223" y="230014"/>
                    <a:pt x="23319" y="235215"/>
                  </a:cubicBezTo>
                  <a:cubicBezTo>
                    <a:pt x="19678" y="240416"/>
                    <a:pt x="17511" y="246094"/>
                    <a:pt x="17511" y="250732"/>
                  </a:cubicBezTo>
                  <a:lnTo>
                    <a:pt x="17511" y="373353"/>
                  </a:lnTo>
                  <a:cubicBezTo>
                    <a:pt x="17511" y="376517"/>
                    <a:pt x="18248" y="378858"/>
                    <a:pt x="19678" y="379594"/>
                  </a:cubicBezTo>
                  <a:cubicBezTo>
                    <a:pt x="21152" y="380201"/>
                    <a:pt x="23319" y="380158"/>
                    <a:pt x="27697" y="378294"/>
                  </a:cubicBezTo>
                  <a:lnTo>
                    <a:pt x="450346" y="171022"/>
                  </a:lnTo>
                  <a:cubicBezTo>
                    <a:pt x="459795" y="166124"/>
                    <a:pt x="468551" y="153424"/>
                    <a:pt x="468551" y="143715"/>
                  </a:cubicBezTo>
                  <a:lnTo>
                    <a:pt x="468551" y="21008"/>
                  </a:lnTo>
                  <a:cubicBezTo>
                    <a:pt x="468551" y="17280"/>
                    <a:pt x="467814" y="15373"/>
                    <a:pt x="466384" y="14810"/>
                  </a:cubicBezTo>
                  <a:cubicBezTo>
                    <a:pt x="465647" y="14550"/>
                    <a:pt x="465647" y="14463"/>
                    <a:pt x="464910" y="14463"/>
                  </a:cubicBezTo>
                  <a:lnTo>
                    <a:pt x="464910" y="14463"/>
                  </a:lnTo>
                  <a:close/>
                  <a:moveTo>
                    <a:pt x="21845" y="394505"/>
                  </a:moveTo>
                  <a:cubicBezTo>
                    <a:pt x="18205" y="394505"/>
                    <a:pt x="14564" y="393681"/>
                    <a:pt x="11660" y="392208"/>
                  </a:cubicBezTo>
                  <a:cubicBezTo>
                    <a:pt x="4378" y="388740"/>
                    <a:pt x="0" y="381892"/>
                    <a:pt x="0" y="373353"/>
                  </a:cubicBezTo>
                  <a:lnTo>
                    <a:pt x="0" y="250732"/>
                  </a:lnTo>
                  <a:cubicBezTo>
                    <a:pt x="0" y="243494"/>
                    <a:pt x="2904" y="235432"/>
                    <a:pt x="8019" y="228020"/>
                  </a:cubicBezTo>
                  <a:cubicBezTo>
                    <a:pt x="13133" y="220521"/>
                    <a:pt x="20415" y="214496"/>
                    <a:pt x="27654" y="210856"/>
                  </a:cubicBezTo>
                  <a:lnTo>
                    <a:pt x="450303" y="3584"/>
                  </a:lnTo>
                  <a:cubicBezTo>
                    <a:pt x="459015" y="-664"/>
                    <a:pt x="467771" y="-1184"/>
                    <a:pt x="475052" y="2283"/>
                  </a:cubicBezTo>
                  <a:cubicBezTo>
                    <a:pt x="481597" y="5664"/>
                    <a:pt x="485975" y="12512"/>
                    <a:pt x="485975" y="21051"/>
                  </a:cubicBezTo>
                  <a:lnTo>
                    <a:pt x="485975" y="143759"/>
                  </a:lnTo>
                  <a:cubicBezTo>
                    <a:pt x="485975" y="158626"/>
                    <a:pt x="474316" y="176180"/>
                    <a:pt x="459058" y="183592"/>
                  </a:cubicBezTo>
                  <a:lnTo>
                    <a:pt x="35672" y="390864"/>
                  </a:lnTo>
                  <a:cubicBezTo>
                    <a:pt x="31295" y="393291"/>
                    <a:pt x="26223" y="394505"/>
                    <a:pt x="21845" y="394505"/>
                  </a:cubicBezTo>
                  <a:close/>
                </a:path>
              </a:pathLst>
            </a:custGeom>
            <a:solidFill>
              <a:srgbClr val="0068B8"/>
            </a:solidFill>
            <a:ln w="4332"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73F333B-7103-B3DF-3B66-1C116354B410}"/>
                </a:ext>
              </a:extLst>
            </p:cNvPr>
            <p:cNvSpPr/>
            <p:nvPr/>
          </p:nvSpPr>
          <p:spPr>
            <a:xfrm>
              <a:off x="8057384" y="2967090"/>
              <a:ext cx="40743" cy="59988"/>
            </a:xfrm>
            <a:custGeom>
              <a:avLst/>
              <a:gdLst>
                <a:gd name="connsiteX0" fmla="*/ 0 w 40743"/>
                <a:gd name="connsiteY0" fmla="*/ 59988 h 59988"/>
                <a:gd name="connsiteX1" fmla="*/ 40744 w 40743"/>
                <a:gd name="connsiteY1" fmla="*/ 39963 h 59988"/>
                <a:gd name="connsiteX2" fmla="*/ 40744 w 40743"/>
                <a:gd name="connsiteY2" fmla="*/ 0 h 59988"/>
                <a:gd name="connsiteX3" fmla="*/ 0 w 40743"/>
                <a:gd name="connsiteY3" fmla="*/ 20025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4" y="39963"/>
                  </a:lnTo>
                  <a:lnTo>
                    <a:pt x="40744" y="0"/>
                  </a:lnTo>
                  <a:lnTo>
                    <a:pt x="0" y="20025"/>
                  </a:lnTo>
                  <a:lnTo>
                    <a:pt x="0" y="59988"/>
                  </a:lnTo>
                  <a:close/>
                </a:path>
              </a:pathLst>
            </a:custGeom>
            <a:solidFill>
              <a:srgbClr val="A6EDF8"/>
            </a:solidFill>
            <a:ln w="4332"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20D139B1-1C5A-D195-DDBF-393583B089B1}"/>
                </a:ext>
              </a:extLst>
            </p:cNvPr>
            <p:cNvSpPr/>
            <p:nvPr/>
          </p:nvSpPr>
          <p:spPr>
            <a:xfrm>
              <a:off x="8049365" y="2959900"/>
              <a:ext cx="57474" cy="74503"/>
            </a:xfrm>
            <a:custGeom>
              <a:avLst/>
              <a:gdLst>
                <a:gd name="connsiteX0" fmla="*/ 16731 w 57474"/>
                <a:gd name="connsiteY0" fmla="*/ 31419 h 74503"/>
                <a:gd name="connsiteX1" fmla="*/ 16731 w 57474"/>
                <a:gd name="connsiteY1" fmla="*/ 54652 h 74503"/>
                <a:gd name="connsiteX2" fmla="*/ 40744 w 57474"/>
                <a:gd name="connsiteY2" fmla="*/ 43035 h 74503"/>
                <a:gd name="connsiteX3" fmla="*/ 40744 w 57474"/>
                <a:gd name="connsiteY3" fmla="*/ 19803 h 74503"/>
                <a:gd name="connsiteX4" fmla="*/ 16731 w 57474"/>
                <a:gd name="connsiteY4" fmla="*/ 31419 h 74503"/>
                <a:gd name="connsiteX5" fmla="*/ 16731 w 57474"/>
                <a:gd name="connsiteY5" fmla="*/ 31419 h 74503"/>
                <a:gd name="connsiteX6" fmla="*/ 8019 w 57474"/>
                <a:gd name="connsiteY6" fmla="*/ 74460 h 74503"/>
                <a:gd name="connsiteX7" fmla="*/ 3641 w 57474"/>
                <a:gd name="connsiteY7" fmla="*/ 73463 h 74503"/>
                <a:gd name="connsiteX8" fmla="*/ 0 w 57474"/>
                <a:gd name="connsiteY8" fmla="*/ 67178 h 74503"/>
                <a:gd name="connsiteX9" fmla="*/ 0 w 57474"/>
                <a:gd name="connsiteY9" fmla="*/ 27215 h 74503"/>
                <a:gd name="connsiteX10" fmla="*/ 3641 w 57474"/>
                <a:gd name="connsiteY10" fmla="*/ 20930 h 74503"/>
                <a:gd name="connsiteX11" fmla="*/ 44384 w 57474"/>
                <a:gd name="connsiteY11" fmla="*/ 992 h 74503"/>
                <a:gd name="connsiteX12" fmla="*/ 53097 w 57474"/>
                <a:gd name="connsiteY12" fmla="*/ 992 h 74503"/>
                <a:gd name="connsiteX13" fmla="*/ 57474 w 57474"/>
                <a:gd name="connsiteY13" fmla="*/ 7233 h 74503"/>
                <a:gd name="connsiteX14" fmla="*/ 57474 w 57474"/>
                <a:gd name="connsiteY14" fmla="*/ 47196 h 74503"/>
                <a:gd name="connsiteX15" fmla="*/ 53097 w 57474"/>
                <a:gd name="connsiteY15" fmla="*/ 53481 h 74503"/>
                <a:gd name="connsiteX16" fmla="*/ 12353 w 57474"/>
                <a:gd name="connsiteY16" fmla="*/ 73506 h 74503"/>
                <a:gd name="connsiteX17" fmla="*/ 7975 w 57474"/>
                <a:gd name="connsiteY17" fmla="*/ 74503 h 7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74" h="74503">
                  <a:moveTo>
                    <a:pt x="16731" y="31419"/>
                  </a:moveTo>
                  <a:lnTo>
                    <a:pt x="16731" y="54652"/>
                  </a:lnTo>
                  <a:lnTo>
                    <a:pt x="40744" y="43035"/>
                  </a:lnTo>
                  <a:lnTo>
                    <a:pt x="40744" y="19803"/>
                  </a:lnTo>
                  <a:lnTo>
                    <a:pt x="16731" y="31419"/>
                  </a:lnTo>
                  <a:lnTo>
                    <a:pt x="16731" y="31419"/>
                  </a:lnTo>
                  <a:close/>
                  <a:moveTo>
                    <a:pt x="8019" y="74460"/>
                  </a:moveTo>
                  <a:cubicBezTo>
                    <a:pt x="6545" y="74460"/>
                    <a:pt x="5115" y="74113"/>
                    <a:pt x="3641" y="73463"/>
                  </a:cubicBezTo>
                  <a:cubicBezTo>
                    <a:pt x="1474" y="72163"/>
                    <a:pt x="0" y="69735"/>
                    <a:pt x="0" y="67178"/>
                  </a:cubicBezTo>
                  <a:lnTo>
                    <a:pt x="0" y="27215"/>
                  </a:lnTo>
                  <a:cubicBezTo>
                    <a:pt x="0" y="24614"/>
                    <a:pt x="1474" y="22187"/>
                    <a:pt x="3641" y="20930"/>
                  </a:cubicBezTo>
                  <a:lnTo>
                    <a:pt x="44384" y="992"/>
                  </a:lnTo>
                  <a:cubicBezTo>
                    <a:pt x="47288" y="-309"/>
                    <a:pt x="50929" y="-352"/>
                    <a:pt x="53097" y="992"/>
                  </a:cubicBezTo>
                  <a:cubicBezTo>
                    <a:pt x="56001" y="2292"/>
                    <a:pt x="57474" y="4633"/>
                    <a:pt x="57474" y="7233"/>
                  </a:cubicBezTo>
                  <a:lnTo>
                    <a:pt x="57474" y="47196"/>
                  </a:lnTo>
                  <a:cubicBezTo>
                    <a:pt x="57474" y="49840"/>
                    <a:pt x="56001" y="52224"/>
                    <a:pt x="53097" y="53481"/>
                  </a:cubicBezTo>
                  <a:lnTo>
                    <a:pt x="12353" y="73506"/>
                  </a:lnTo>
                  <a:cubicBezTo>
                    <a:pt x="10879" y="74113"/>
                    <a:pt x="9449" y="74503"/>
                    <a:pt x="7975" y="74503"/>
                  </a:cubicBezTo>
                  <a:close/>
                </a:path>
              </a:pathLst>
            </a:custGeom>
            <a:solidFill>
              <a:srgbClr val="0068B8"/>
            </a:solidFill>
            <a:ln w="4332"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C537A94D-C97C-8FA2-2E22-C41B2E4F8847}"/>
                </a:ext>
              </a:extLst>
            </p:cNvPr>
            <p:cNvSpPr/>
            <p:nvPr/>
          </p:nvSpPr>
          <p:spPr>
            <a:xfrm>
              <a:off x="7184432" y="2885300"/>
              <a:ext cx="478693" cy="385676"/>
            </a:xfrm>
            <a:custGeom>
              <a:avLst/>
              <a:gdLst>
                <a:gd name="connsiteX0" fmla="*/ 478650 w 478693"/>
                <a:gd name="connsiteY0" fmla="*/ 231328 h 385676"/>
                <a:gd name="connsiteX1" fmla="*/ 6545 w 478693"/>
                <a:gd name="connsiteY1" fmla="*/ 0 h 385676"/>
                <a:gd name="connsiteX2" fmla="*/ 6545 w 478693"/>
                <a:gd name="connsiteY2" fmla="*/ 87 h 385676"/>
                <a:gd name="connsiteX3" fmla="*/ 0 w 478693"/>
                <a:gd name="connsiteY3" fmla="*/ 19158 h 385676"/>
                <a:gd name="connsiteX4" fmla="*/ 0 w 478693"/>
                <a:gd name="connsiteY4" fmla="*/ 141779 h 385676"/>
                <a:gd name="connsiteX5" fmla="*/ 6545 w 478693"/>
                <a:gd name="connsiteY5" fmla="*/ 154305 h 385676"/>
                <a:gd name="connsiteX6" fmla="*/ 478693 w 478693"/>
                <a:gd name="connsiteY6" fmla="*/ 385677 h 385676"/>
                <a:gd name="connsiteX7" fmla="*/ 471411 w 478693"/>
                <a:gd name="connsiteY7" fmla="*/ 373150 h 385676"/>
                <a:gd name="connsiteX8" fmla="*/ 471411 w 478693"/>
                <a:gd name="connsiteY8" fmla="*/ 250529 h 385676"/>
                <a:gd name="connsiteX9" fmla="*/ 478693 w 478693"/>
                <a:gd name="connsiteY9" fmla="*/ 231458 h 385676"/>
                <a:gd name="connsiteX10" fmla="*/ 478693 w 478693"/>
                <a:gd name="connsiteY10" fmla="*/ 231458 h 3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693" h="385676">
                  <a:moveTo>
                    <a:pt x="478650" y="231328"/>
                  </a:moveTo>
                  <a:lnTo>
                    <a:pt x="6545" y="0"/>
                  </a:lnTo>
                  <a:lnTo>
                    <a:pt x="6545" y="87"/>
                  </a:lnTo>
                  <a:cubicBezTo>
                    <a:pt x="2167" y="6632"/>
                    <a:pt x="0" y="11616"/>
                    <a:pt x="0" y="19158"/>
                  </a:cubicBezTo>
                  <a:lnTo>
                    <a:pt x="0" y="141779"/>
                  </a:lnTo>
                  <a:cubicBezTo>
                    <a:pt x="0" y="147154"/>
                    <a:pt x="737" y="151098"/>
                    <a:pt x="6545" y="154305"/>
                  </a:cubicBezTo>
                  <a:lnTo>
                    <a:pt x="478693" y="385677"/>
                  </a:lnTo>
                  <a:cubicBezTo>
                    <a:pt x="472885" y="382469"/>
                    <a:pt x="472148" y="378525"/>
                    <a:pt x="471411" y="373150"/>
                  </a:cubicBezTo>
                  <a:lnTo>
                    <a:pt x="471411" y="250529"/>
                  </a:lnTo>
                  <a:cubicBezTo>
                    <a:pt x="472148" y="242988"/>
                    <a:pt x="474316" y="238003"/>
                    <a:pt x="478693" y="231458"/>
                  </a:cubicBezTo>
                  <a:lnTo>
                    <a:pt x="478693" y="231458"/>
                  </a:lnTo>
                  <a:close/>
                </a:path>
              </a:pathLst>
            </a:custGeom>
            <a:solidFill>
              <a:srgbClr val="00C7FF"/>
            </a:solidFill>
            <a:ln w="4332"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04DD6C94-6F6F-D741-0AB7-C31B33420593}"/>
                </a:ext>
              </a:extLst>
            </p:cNvPr>
            <p:cNvSpPr/>
            <p:nvPr/>
          </p:nvSpPr>
          <p:spPr>
            <a:xfrm>
              <a:off x="7175677" y="2877995"/>
              <a:ext cx="495708" cy="400176"/>
            </a:xfrm>
            <a:custGeom>
              <a:avLst/>
              <a:gdLst>
                <a:gd name="connsiteX0" fmla="*/ 18898 w 495708"/>
                <a:gd name="connsiteY0" fmla="*/ 17534 h 400176"/>
                <a:gd name="connsiteX1" fmla="*/ 16731 w 495708"/>
                <a:gd name="connsiteY1" fmla="*/ 26766 h 400176"/>
                <a:gd name="connsiteX2" fmla="*/ 16731 w 495708"/>
                <a:gd name="connsiteY2" fmla="*/ 149083 h 400176"/>
                <a:gd name="connsiteX3" fmla="*/ 20372 w 495708"/>
                <a:gd name="connsiteY3" fmla="*/ 155628 h 400176"/>
                <a:gd name="connsiteX4" fmla="*/ 471411 w 495708"/>
                <a:gd name="connsiteY4" fmla="*/ 377117 h 400176"/>
                <a:gd name="connsiteX5" fmla="*/ 471411 w 495708"/>
                <a:gd name="connsiteY5" fmla="*/ 257834 h 400176"/>
                <a:gd name="connsiteX6" fmla="*/ 475789 w 495708"/>
                <a:gd name="connsiteY6" fmla="*/ 241580 h 400176"/>
                <a:gd name="connsiteX7" fmla="*/ 18898 w 495708"/>
                <a:gd name="connsiteY7" fmla="*/ 17534 h 400176"/>
                <a:gd name="connsiteX8" fmla="*/ 18898 w 495708"/>
                <a:gd name="connsiteY8" fmla="*/ 17534 h 400176"/>
                <a:gd name="connsiteX9" fmla="*/ 487405 w 495708"/>
                <a:gd name="connsiteY9" fmla="*/ 400176 h 400176"/>
                <a:gd name="connsiteX10" fmla="*/ 483028 w 495708"/>
                <a:gd name="connsiteY10" fmla="*/ 399266 h 400176"/>
                <a:gd name="connsiteX11" fmla="*/ 10923 w 495708"/>
                <a:gd name="connsiteY11" fmla="*/ 167895 h 400176"/>
                <a:gd name="connsiteX12" fmla="*/ 0 w 495708"/>
                <a:gd name="connsiteY12" fmla="*/ 149343 h 400176"/>
                <a:gd name="connsiteX13" fmla="*/ 0 w 495708"/>
                <a:gd name="connsiteY13" fmla="*/ 26419 h 400176"/>
                <a:gd name="connsiteX14" fmla="*/ 7282 w 495708"/>
                <a:gd name="connsiteY14" fmla="*/ 3793 h 400176"/>
                <a:gd name="connsiteX15" fmla="*/ 13090 w 495708"/>
                <a:gd name="connsiteY15" fmla="*/ 283 h 400176"/>
                <a:gd name="connsiteX16" fmla="*/ 19635 w 495708"/>
                <a:gd name="connsiteY16" fmla="*/ 976 h 400176"/>
                <a:gd name="connsiteX17" fmla="*/ 491046 w 495708"/>
                <a:gd name="connsiteY17" fmla="*/ 232347 h 400176"/>
                <a:gd name="connsiteX18" fmla="*/ 494687 w 495708"/>
                <a:gd name="connsiteY18" fmla="*/ 242100 h 400176"/>
                <a:gd name="connsiteX19" fmla="*/ 488879 w 495708"/>
                <a:gd name="connsiteY19" fmla="*/ 258094 h 400176"/>
                <a:gd name="connsiteX20" fmla="*/ 488879 w 495708"/>
                <a:gd name="connsiteY20" fmla="*/ 380411 h 400176"/>
                <a:gd name="connsiteX21" fmla="*/ 491783 w 495708"/>
                <a:gd name="connsiteY21" fmla="*/ 386956 h 400176"/>
                <a:gd name="connsiteX22" fmla="*/ 494687 w 495708"/>
                <a:gd name="connsiteY22" fmla="*/ 396839 h 400176"/>
                <a:gd name="connsiteX23" fmla="*/ 487405 w 495708"/>
                <a:gd name="connsiteY23" fmla="*/ 400176 h 40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5708" h="400176">
                  <a:moveTo>
                    <a:pt x="18898" y="17534"/>
                  </a:moveTo>
                  <a:cubicBezTo>
                    <a:pt x="17424" y="20524"/>
                    <a:pt x="17424" y="23298"/>
                    <a:pt x="16731" y="26766"/>
                  </a:cubicBezTo>
                  <a:lnTo>
                    <a:pt x="16731" y="149083"/>
                  </a:lnTo>
                  <a:cubicBezTo>
                    <a:pt x="17468" y="153548"/>
                    <a:pt x="18205" y="154458"/>
                    <a:pt x="20372" y="155628"/>
                  </a:cubicBezTo>
                  <a:lnTo>
                    <a:pt x="471411" y="377117"/>
                  </a:lnTo>
                  <a:lnTo>
                    <a:pt x="471411" y="257834"/>
                  </a:lnTo>
                  <a:cubicBezTo>
                    <a:pt x="472148" y="251289"/>
                    <a:pt x="473579" y="246304"/>
                    <a:pt x="475789" y="241580"/>
                  </a:cubicBezTo>
                  <a:lnTo>
                    <a:pt x="18898" y="17534"/>
                  </a:lnTo>
                  <a:lnTo>
                    <a:pt x="18898" y="17534"/>
                  </a:lnTo>
                  <a:close/>
                  <a:moveTo>
                    <a:pt x="487405" y="400176"/>
                  </a:moveTo>
                  <a:cubicBezTo>
                    <a:pt x="485932" y="400176"/>
                    <a:pt x="484501" y="399916"/>
                    <a:pt x="483028" y="399266"/>
                  </a:cubicBezTo>
                  <a:lnTo>
                    <a:pt x="10923" y="167895"/>
                  </a:lnTo>
                  <a:cubicBezTo>
                    <a:pt x="1474" y="162520"/>
                    <a:pt x="0" y="155845"/>
                    <a:pt x="0" y="149343"/>
                  </a:cubicBezTo>
                  <a:lnTo>
                    <a:pt x="0" y="26419"/>
                  </a:lnTo>
                  <a:cubicBezTo>
                    <a:pt x="0" y="16883"/>
                    <a:pt x="2904" y="10772"/>
                    <a:pt x="7282" y="3793"/>
                  </a:cubicBezTo>
                  <a:cubicBezTo>
                    <a:pt x="8756" y="2146"/>
                    <a:pt x="10186" y="803"/>
                    <a:pt x="13090" y="283"/>
                  </a:cubicBezTo>
                  <a:cubicBezTo>
                    <a:pt x="15257" y="-281"/>
                    <a:pt x="17468" y="23"/>
                    <a:pt x="19635" y="976"/>
                  </a:cubicBezTo>
                  <a:lnTo>
                    <a:pt x="491046" y="232347"/>
                  </a:lnTo>
                  <a:cubicBezTo>
                    <a:pt x="495424" y="234298"/>
                    <a:pt x="496854" y="238632"/>
                    <a:pt x="494687" y="242100"/>
                  </a:cubicBezTo>
                  <a:cubicBezTo>
                    <a:pt x="490310" y="248385"/>
                    <a:pt x="489616" y="252286"/>
                    <a:pt x="488879" y="258094"/>
                  </a:cubicBezTo>
                  <a:lnTo>
                    <a:pt x="488879" y="380411"/>
                  </a:lnTo>
                  <a:cubicBezTo>
                    <a:pt x="488879" y="384919"/>
                    <a:pt x="490353" y="385786"/>
                    <a:pt x="491783" y="386956"/>
                  </a:cubicBezTo>
                  <a:cubicBezTo>
                    <a:pt x="495424" y="389167"/>
                    <a:pt x="496854" y="393544"/>
                    <a:pt x="494687" y="396839"/>
                  </a:cubicBezTo>
                  <a:cubicBezTo>
                    <a:pt x="492520" y="399006"/>
                    <a:pt x="489616" y="400176"/>
                    <a:pt x="487405" y="400176"/>
                  </a:cubicBezTo>
                  <a:close/>
                </a:path>
              </a:pathLst>
            </a:custGeom>
            <a:solidFill>
              <a:srgbClr val="0068B8"/>
            </a:solidFill>
            <a:ln w="4332"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F169E1B0-FEB4-146C-F5AF-EFF129F2D54A}"/>
                </a:ext>
              </a:extLst>
            </p:cNvPr>
            <p:cNvSpPr/>
            <p:nvPr/>
          </p:nvSpPr>
          <p:spPr>
            <a:xfrm>
              <a:off x="7989724" y="3000249"/>
              <a:ext cx="40743" cy="59988"/>
            </a:xfrm>
            <a:custGeom>
              <a:avLst/>
              <a:gdLst>
                <a:gd name="connsiteX0" fmla="*/ 0 w 40743"/>
                <a:gd name="connsiteY0" fmla="*/ 59988 h 59988"/>
                <a:gd name="connsiteX1" fmla="*/ 40744 w 40743"/>
                <a:gd name="connsiteY1" fmla="*/ 40050 h 59988"/>
                <a:gd name="connsiteX2" fmla="*/ 40744 w 40743"/>
                <a:gd name="connsiteY2" fmla="*/ 0 h 59988"/>
                <a:gd name="connsiteX3" fmla="*/ 0 w 40743"/>
                <a:gd name="connsiteY3" fmla="*/ 20025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4" y="40050"/>
                  </a:lnTo>
                  <a:lnTo>
                    <a:pt x="40744" y="0"/>
                  </a:lnTo>
                  <a:lnTo>
                    <a:pt x="0" y="20025"/>
                  </a:lnTo>
                  <a:lnTo>
                    <a:pt x="0" y="59988"/>
                  </a:lnTo>
                  <a:close/>
                </a:path>
              </a:pathLst>
            </a:custGeom>
            <a:solidFill>
              <a:srgbClr val="A6EDF8"/>
            </a:solidFill>
            <a:ln w="4332"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2E5D9B74-E0D7-3473-93C8-15B9892B776E}"/>
                </a:ext>
              </a:extLst>
            </p:cNvPr>
            <p:cNvSpPr/>
            <p:nvPr/>
          </p:nvSpPr>
          <p:spPr>
            <a:xfrm>
              <a:off x="7981012" y="2993075"/>
              <a:ext cx="58254" cy="74486"/>
            </a:xfrm>
            <a:custGeom>
              <a:avLst/>
              <a:gdLst>
                <a:gd name="connsiteX0" fmla="*/ 17468 w 58254"/>
                <a:gd name="connsiteY0" fmla="*/ 31403 h 74486"/>
                <a:gd name="connsiteX1" fmla="*/ 17468 w 58254"/>
                <a:gd name="connsiteY1" fmla="*/ 54635 h 74486"/>
                <a:gd name="connsiteX2" fmla="*/ 41480 w 58254"/>
                <a:gd name="connsiteY2" fmla="*/ 43019 h 74486"/>
                <a:gd name="connsiteX3" fmla="*/ 41480 w 58254"/>
                <a:gd name="connsiteY3" fmla="*/ 19787 h 74486"/>
                <a:gd name="connsiteX4" fmla="*/ 17468 w 58254"/>
                <a:gd name="connsiteY4" fmla="*/ 31403 h 74486"/>
                <a:gd name="connsiteX5" fmla="*/ 17468 w 58254"/>
                <a:gd name="connsiteY5" fmla="*/ 31403 h 74486"/>
                <a:gd name="connsiteX6" fmla="*/ 8756 w 58254"/>
                <a:gd name="connsiteY6" fmla="*/ 74444 h 74486"/>
                <a:gd name="connsiteX7" fmla="*/ 4378 w 58254"/>
                <a:gd name="connsiteY7" fmla="*/ 73447 h 74486"/>
                <a:gd name="connsiteX8" fmla="*/ 0 w 58254"/>
                <a:gd name="connsiteY8" fmla="*/ 67162 h 74486"/>
                <a:gd name="connsiteX9" fmla="*/ 0 w 58254"/>
                <a:gd name="connsiteY9" fmla="*/ 27199 h 74486"/>
                <a:gd name="connsiteX10" fmla="*/ 4378 w 58254"/>
                <a:gd name="connsiteY10" fmla="*/ 20914 h 74486"/>
                <a:gd name="connsiteX11" fmla="*/ 45858 w 58254"/>
                <a:gd name="connsiteY11" fmla="*/ 975 h 74486"/>
                <a:gd name="connsiteX12" fmla="*/ 53877 w 58254"/>
                <a:gd name="connsiteY12" fmla="*/ 975 h 74486"/>
                <a:gd name="connsiteX13" fmla="*/ 58255 w 58254"/>
                <a:gd name="connsiteY13" fmla="*/ 7217 h 74486"/>
                <a:gd name="connsiteX14" fmla="*/ 58255 w 58254"/>
                <a:gd name="connsiteY14" fmla="*/ 47267 h 74486"/>
                <a:gd name="connsiteX15" fmla="*/ 53877 w 58254"/>
                <a:gd name="connsiteY15" fmla="*/ 53552 h 74486"/>
                <a:gd name="connsiteX16" fmla="*/ 13133 w 58254"/>
                <a:gd name="connsiteY16" fmla="*/ 73490 h 74486"/>
                <a:gd name="connsiteX17" fmla="*/ 8756 w 58254"/>
                <a:gd name="connsiteY17" fmla="*/ 74487 h 7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254" h="74486">
                  <a:moveTo>
                    <a:pt x="17468" y="31403"/>
                  </a:moveTo>
                  <a:lnTo>
                    <a:pt x="17468" y="54635"/>
                  </a:lnTo>
                  <a:lnTo>
                    <a:pt x="41480" y="43019"/>
                  </a:lnTo>
                  <a:lnTo>
                    <a:pt x="41480" y="19787"/>
                  </a:lnTo>
                  <a:lnTo>
                    <a:pt x="17468" y="31403"/>
                  </a:lnTo>
                  <a:lnTo>
                    <a:pt x="17468" y="31403"/>
                  </a:lnTo>
                  <a:close/>
                  <a:moveTo>
                    <a:pt x="8756" y="74444"/>
                  </a:moveTo>
                  <a:cubicBezTo>
                    <a:pt x="7282" y="74444"/>
                    <a:pt x="5851" y="74140"/>
                    <a:pt x="4378" y="73447"/>
                  </a:cubicBezTo>
                  <a:cubicBezTo>
                    <a:pt x="2211" y="72146"/>
                    <a:pt x="0" y="69806"/>
                    <a:pt x="0" y="67162"/>
                  </a:cubicBezTo>
                  <a:lnTo>
                    <a:pt x="0" y="27199"/>
                  </a:lnTo>
                  <a:cubicBezTo>
                    <a:pt x="0" y="24598"/>
                    <a:pt x="2167" y="22214"/>
                    <a:pt x="4378" y="20914"/>
                  </a:cubicBezTo>
                  <a:lnTo>
                    <a:pt x="45858" y="975"/>
                  </a:lnTo>
                  <a:cubicBezTo>
                    <a:pt x="48025" y="-325"/>
                    <a:pt x="50929" y="-325"/>
                    <a:pt x="53877" y="975"/>
                  </a:cubicBezTo>
                  <a:cubicBezTo>
                    <a:pt x="56781" y="2276"/>
                    <a:pt x="58255" y="4616"/>
                    <a:pt x="58255" y="7217"/>
                  </a:cubicBezTo>
                  <a:lnTo>
                    <a:pt x="58255" y="47267"/>
                  </a:lnTo>
                  <a:cubicBezTo>
                    <a:pt x="58255" y="49867"/>
                    <a:pt x="56781" y="52251"/>
                    <a:pt x="53877" y="53552"/>
                  </a:cubicBezTo>
                  <a:lnTo>
                    <a:pt x="13133" y="73490"/>
                  </a:lnTo>
                  <a:cubicBezTo>
                    <a:pt x="11660" y="74184"/>
                    <a:pt x="10229" y="74487"/>
                    <a:pt x="8756" y="74487"/>
                  </a:cubicBezTo>
                  <a:close/>
                </a:path>
              </a:pathLst>
            </a:custGeom>
            <a:solidFill>
              <a:srgbClr val="0068B8"/>
            </a:solidFill>
            <a:ln w="4332"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A15489E5-44D5-2133-47EF-0A1681405D63}"/>
                </a:ext>
              </a:extLst>
            </p:cNvPr>
            <p:cNvSpPr/>
            <p:nvPr/>
          </p:nvSpPr>
          <p:spPr>
            <a:xfrm>
              <a:off x="7190977" y="2472594"/>
              <a:ext cx="926785" cy="455702"/>
            </a:xfrm>
            <a:custGeom>
              <a:avLst/>
              <a:gdLst>
                <a:gd name="connsiteX0" fmla="*/ 926786 w 926785"/>
                <a:gd name="connsiteY0" fmla="*/ 232610 h 455702"/>
                <a:gd name="connsiteX1" fmla="*/ 454637 w 926785"/>
                <a:gd name="connsiteY1" fmla="*/ 1326 h 455702"/>
                <a:gd name="connsiteX2" fmla="*/ 438643 w 926785"/>
                <a:gd name="connsiteY2" fmla="*/ 2626 h 455702"/>
                <a:gd name="connsiteX3" fmla="*/ 15994 w 926785"/>
                <a:gd name="connsiteY3" fmla="*/ 209898 h 455702"/>
                <a:gd name="connsiteX4" fmla="*/ 0 w 926785"/>
                <a:gd name="connsiteY4" fmla="*/ 224375 h 455702"/>
                <a:gd name="connsiteX5" fmla="*/ 472148 w 926785"/>
                <a:gd name="connsiteY5" fmla="*/ 455703 h 455702"/>
                <a:gd name="connsiteX6" fmla="*/ 487405 w 926785"/>
                <a:gd name="connsiteY6" fmla="*/ 441269 h 455702"/>
                <a:gd name="connsiteX7" fmla="*/ 910792 w 926785"/>
                <a:gd name="connsiteY7" fmla="*/ 233997 h 455702"/>
                <a:gd name="connsiteX8" fmla="*/ 926786 w 926785"/>
                <a:gd name="connsiteY8" fmla="*/ 232654 h 455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785" h="455702">
                  <a:moveTo>
                    <a:pt x="926786" y="232610"/>
                  </a:moveTo>
                  <a:lnTo>
                    <a:pt x="454637" y="1326"/>
                  </a:lnTo>
                  <a:cubicBezTo>
                    <a:pt x="448829" y="-1145"/>
                    <a:pt x="444451" y="155"/>
                    <a:pt x="438643" y="2626"/>
                  </a:cubicBezTo>
                  <a:lnTo>
                    <a:pt x="15994" y="209898"/>
                  </a:lnTo>
                  <a:cubicBezTo>
                    <a:pt x="8712" y="213929"/>
                    <a:pt x="4334" y="218003"/>
                    <a:pt x="0" y="224375"/>
                  </a:cubicBezTo>
                  <a:lnTo>
                    <a:pt x="472148" y="455703"/>
                  </a:lnTo>
                  <a:cubicBezTo>
                    <a:pt x="476526" y="449331"/>
                    <a:pt x="480860" y="445257"/>
                    <a:pt x="487405" y="441269"/>
                  </a:cubicBezTo>
                  <a:lnTo>
                    <a:pt x="910792" y="233997"/>
                  </a:lnTo>
                  <a:cubicBezTo>
                    <a:pt x="915863" y="231527"/>
                    <a:pt x="920977" y="230270"/>
                    <a:pt x="926786" y="232654"/>
                  </a:cubicBezTo>
                  <a:close/>
                </a:path>
              </a:pathLst>
            </a:custGeom>
            <a:solidFill>
              <a:srgbClr val="00C7FF"/>
            </a:solidFill>
            <a:ln w="4332"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AF27EE17-32C4-7387-8394-E134092648FD}"/>
                </a:ext>
              </a:extLst>
            </p:cNvPr>
            <p:cNvSpPr/>
            <p:nvPr/>
          </p:nvSpPr>
          <p:spPr>
            <a:xfrm>
              <a:off x="7182221" y="2465304"/>
              <a:ext cx="943819" cy="470274"/>
            </a:xfrm>
            <a:custGeom>
              <a:avLst/>
              <a:gdLst>
                <a:gd name="connsiteX0" fmla="*/ 21109 w 943819"/>
                <a:gd name="connsiteY0" fmla="*/ 229281 h 470274"/>
                <a:gd name="connsiteX1" fmla="*/ 477956 w 943819"/>
                <a:gd name="connsiteY1" fmla="*/ 453327 h 470274"/>
                <a:gd name="connsiteX2" fmla="*/ 491783 w 943819"/>
                <a:gd name="connsiteY2" fmla="*/ 442404 h 470274"/>
                <a:gd name="connsiteX3" fmla="*/ 911528 w 943819"/>
                <a:gd name="connsiteY3" fmla="*/ 236649 h 470274"/>
                <a:gd name="connsiteX4" fmla="*/ 459058 w 943819"/>
                <a:gd name="connsiteY4" fmla="*/ 14857 h 470274"/>
                <a:gd name="connsiteX5" fmla="*/ 451040 w 943819"/>
                <a:gd name="connsiteY5" fmla="*/ 16331 h 470274"/>
                <a:gd name="connsiteX6" fmla="*/ 29127 w 943819"/>
                <a:gd name="connsiteY6" fmla="*/ 223429 h 470274"/>
                <a:gd name="connsiteX7" fmla="*/ 21109 w 943819"/>
                <a:gd name="connsiteY7" fmla="*/ 229281 h 470274"/>
                <a:gd name="connsiteX8" fmla="*/ 21109 w 943819"/>
                <a:gd name="connsiteY8" fmla="*/ 229281 h 470274"/>
                <a:gd name="connsiteX9" fmla="*/ 480860 w 943819"/>
                <a:gd name="connsiteY9" fmla="*/ 470275 h 470274"/>
                <a:gd name="connsiteX10" fmla="*/ 476483 w 943819"/>
                <a:gd name="connsiteY10" fmla="*/ 469278 h 470274"/>
                <a:gd name="connsiteX11" fmla="*/ 4378 w 943819"/>
                <a:gd name="connsiteY11" fmla="*/ 237906 h 470274"/>
                <a:gd name="connsiteX12" fmla="*/ 0 w 943819"/>
                <a:gd name="connsiteY12" fmla="*/ 233399 h 470274"/>
                <a:gd name="connsiteX13" fmla="*/ 1474 w 943819"/>
                <a:gd name="connsiteY13" fmla="*/ 227764 h 470274"/>
                <a:gd name="connsiteX14" fmla="*/ 20372 w 943819"/>
                <a:gd name="connsiteY14" fmla="*/ 211033 h 470274"/>
                <a:gd name="connsiteX15" fmla="*/ 443021 w 943819"/>
                <a:gd name="connsiteY15" fmla="*/ 3588 h 470274"/>
                <a:gd name="connsiteX16" fmla="*/ 467034 w 943819"/>
                <a:gd name="connsiteY16" fmla="*/ 1984 h 470274"/>
                <a:gd name="connsiteX17" fmla="*/ 939876 w 943819"/>
                <a:gd name="connsiteY17" fmla="*/ 233572 h 470274"/>
                <a:gd name="connsiteX18" fmla="*/ 942780 w 943819"/>
                <a:gd name="connsiteY18" fmla="*/ 243281 h 470274"/>
                <a:gd name="connsiteX19" fmla="*/ 931857 w 943819"/>
                <a:gd name="connsiteY19" fmla="*/ 246489 h 470274"/>
                <a:gd name="connsiteX20" fmla="*/ 923145 w 943819"/>
                <a:gd name="connsiteY20" fmla="*/ 247746 h 470274"/>
                <a:gd name="connsiteX21" fmla="*/ 500495 w 943819"/>
                <a:gd name="connsiteY21" fmla="*/ 454801 h 470274"/>
                <a:gd name="connsiteX22" fmla="*/ 488142 w 943819"/>
                <a:gd name="connsiteY22" fmla="*/ 466807 h 470274"/>
                <a:gd name="connsiteX23" fmla="*/ 480860 w 943819"/>
                <a:gd name="connsiteY23" fmla="*/ 470275 h 470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3819" h="470274">
                  <a:moveTo>
                    <a:pt x="21109" y="229281"/>
                  </a:moveTo>
                  <a:lnTo>
                    <a:pt x="477956" y="453327"/>
                  </a:lnTo>
                  <a:cubicBezTo>
                    <a:pt x="481597" y="449253"/>
                    <a:pt x="485975" y="445785"/>
                    <a:pt x="491783" y="442404"/>
                  </a:cubicBezTo>
                  <a:lnTo>
                    <a:pt x="911528" y="236649"/>
                  </a:lnTo>
                  <a:lnTo>
                    <a:pt x="459058" y="14857"/>
                  </a:lnTo>
                  <a:cubicBezTo>
                    <a:pt x="457585" y="14294"/>
                    <a:pt x="456154" y="14164"/>
                    <a:pt x="451040" y="16331"/>
                  </a:cubicBezTo>
                  <a:lnTo>
                    <a:pt x="29127" y="223429"/>
                  </a:lnTo>
                  <a:cubicBezTo>
                    <a:pt x="26223" y="225207"/>
                    <a:pt x="23319" y="226940"/>
                    <a:pt x="21109" y="229281"/>
                  </a:cubicBezTo>
                  <a:lnTo>
                    <a:pt x="21109" y="229281"/>
                  </a:lnTo>
                  <a:close/>
                  <a:moveTo>
                    <a:pt x="480860" y="470275"/>
                  </a:moveTo>
                  <a:cubicBezTo>
                    <a:pt x="479387" y="470275"/>
                    <a:pt x="477956" y="469971"/>
                    <a:pt x="476483" y="469278"/>
                  </a:cubicBezTo>
                  <a:lnTo>
                    <a:pt x="4378" y="237906"/>
                  </a:lnTo>
                  <a:cubicBezTo>
                    <a:pt x="2211" y="236910"/>
                    <a:pt x="737" y="235262"/>
                    <a:pt x="0" y="233399"/>
                  </a:cubicBezTo>
                  <a:cubicBezTo>
                    <a:pt x="0" y="231492"/>
                    <a:pt x="0" y="229498"/>
                    <a:pt x="1474" y="227764"/>
                  </a:cubicBezTo>
                  <a:cubicBezTo>
                    <a:pt x="5851" y="221089"/>
                    <a:pt x="10923" y="215888"/>
                    <a:pt x="20372" y="211033"/>
                  </a:cubicBezTo>
                  <a:lnTo>
                    <a:pt x="443021" y="3588"/>
                  </a:lnTo>
                  <a:cubicBezTo>
                    <a:pt x="450303" y="424"/>
                    <a:pt x="457585" y="-1787"/>
                    <a:pt x="467034" y="1984"/>
                  </a:cubicBezTo>
                  <a:lnTo>
                    <a:pt x="939876" y="233572"/>
                  </a:lnTo>
                  <a:cubicBezTo>
                    <a:pt x="943516" y="235566"/>
                    <a:pt x="944990" y="239814"/>
                    <a:pt x="942780" y="243281"/>
                  </a:cubicBezTo>
                  <a:cubicBezTo>
                    <a:pt x="940569" y="246749"/>
                    <a:pt x="935498" y="248179"/>
                    <a:pt x="931857" y="246489"/>
                  </a:cubicBezTo>
                  <a:cubicBezTo>
                    <a:pt x="929690" y="245622"/>
                    <a:pt x="928216" y="245492"/>
                    <a:pt x="923145" y="247746"/>
                  </a:cubicBezTo>
                  <a:lnTo>
                    <a:pt x="500495" y="454801"/>
                  </a:lnTo>
                  <a:cubicBezTo>
                    <a:pt x="495424" y="457748"/>
                    <a:pt x="491783" y="460652"/>
                    <a:pt x="488142" y="466807"/>
                  </a:cubicBezTo>
                  <a:cubicBezTo>
                    <a:pt x="485975" y="469018"/>
                    <a:pt x="483765" y="470275"/>
                    <a:pt x="480860" y="470275"/>
                  </a:cubicBezTo>
                  <a:close/>
                </a:path>
              </a:pathLst>
            </a:custGeom>
            <a:solidFill>
              <a:srgbClr val="0068B8"/>
            </a:solidFill>
            <a:ln w="4332"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B4483EA2-27B8-1AB3-0A9E-55B386FAAF45}"/>
                </a:ext>
              </a:extLst>
            </p:cNvPr>
            <p:cNvSpPr/>
            <p:nvPr/>
          </p:nvSpPr>
          <p:spPr>
            <a:xfrm>
              <a:off x="7655843" y="2703927"/>
              <a:ext cx="468464" cy="379944"/>
            </a:xfrm>
            <a:custGeom>
              <a:avLst/>
              <a:gdLst>
                <a:gd name="connsiteX0" fmla="*/ 468464 w 468464"/>
                <a:gd name="connsiteY0" fmla="*/ 13891 h 379944"/>
                <a:gd name="connsiteX1" fmla="*/ 461919 w 468464"/>
                <a:gd name="connsiteY1" fmla="*/ 1278 h 379944"/>
                <a:gd name="connsiteX2" fmla="*/ 445925 w 468464"/>
                <a:gd name="connsiteY2" fmla="*/ 2621 h 379944"/>
                <a:gd name="connsiteX3" fmla="*/ 22539 w 468464"/>
                <a:gd name="connsiteY3" fmla="*/ 209893 h 379944"/>
                <a:gd name="connsiteX4" fmla="*/ 7282 w 468464"/>
                <a:gd name="connsiteY4" fmla="*/ 224327 h 379944"/>
                <a:gd name="connsiteX5" fmla="*/ 7282 w 468464"/>
                <a:gd name="connsiteY5" fmla="*/ 224327 h 379944"/>
                <a:gd name="connsiteX6" fmla="*/ 0 w 468464"/>
                <a:gd name="connsiteY6" fmla="*/ 243485 h 379944"/>
                <a:gd name="connsiteX7" fmla="*/ 0 w 468464"/>
                <a:gd name="connsiteY7" fmla="*/ 366106 h 379944"/>
                <a:gd name="connsiteX8" fmla="*/ 7282 w 468464"/>
                <a:gd name="connsiteY8" fmla="*/ 378632 h 379944"/>
                <a:gd name="connsiteX9" fmla="*/ 22539 w 468464"/>
                <a:gd name="connsiteY9" fmla="*/ 377332 h 379944"/>
                <a:gd name="connsiteX10" fmla="*/ 445925 w 468464"/>
                <a:gd name="connsiteY10" fmla="*/ 170017 h 379944"/>
                <a:gd name="connsiteX11" fmla="*/ 461919 w 468464"/>
                <a:gd name="connsiteY11" fmla="*/ 155540 h 379944"/>
                <a:gd name="connsiteX12" fmla="*/ 461919 w 468464"/>
                <a:gd name="connsiteY12" fmla="*/ 155540 h 379944"/>
                <a:gd name="connsiteX13" fmla="*/ 468464 w 468464"/>
                <a:gd name="connsiteY13" fmla="*/ 136468 h 379944"/>
                <a:gd name="connsiteX14" fmla="*/ 468464 w 468464"/>
                <a:gd name="connsiteY14" fmla="*/ 13848 h 37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8464" h="379944">
                  <a:moveTo>
                    <a:pt x="468464" y="13891"/>
                  </a:moveTo>
                  <a:cubicBezTo>
                    <a:pt x="468464" y="7736"/>
                    <a:pt x="466297" y="3315"/>
                    <a:pt x="461919" y="1278"/>
                  </a:cubicBezTo>
                  <a:cubicBezTo>
                    <a:pt x="457541" y="-716"/>
                    <a:pt x="451733" y="-456"/>
                    <a:pt x="445925" y="2621"/>
                  </a:cubicBezTo>
                  <a:lnTo>
                    <a:pt x="22539" y="209893"/>
                  </a:lnTo>
                  <a:cubicBezTo>
                    <a:pt x="16731" y="212971"/>
                    <a:pt x="10879" y="218302"/>
                    <a:pt x="7282" y="224327"/>
                  </a:cubicBezTo>
                  <a:lnTo>
                    <a:pt x="7282" y="224327"/>
                  </a:lnTo>
                  <a:cubicBezTo>
                    <a:pt x="2904" y="230438"/>
                    <a:pt x="0" y="237287"/>
                    <a:pt x="0" y="243485"/>
                  </a:cubicBezTo>
                  <a:lnTo>
                    <a:pt x="0" y="366106"/>
                  </a:lnTo>
                  <a:cubicBezTo>
                    <a:pt x="0" y="372261"/>
                    <a:pt x="2904" y="376595"/>
                    <a:pt x="7282" y="378632"/>
                  </a:cubicBezTo>
                  <a:cubicBezTo>
                    <a:pt x="10923" y="380669"/>
                    <a:pt x="16731" y="380409"/>
                    <a:pt x="22539" y="377332"/>
                  </a:cubicBezTo>
                  <a:lnTo>
                    <a:pt x="445925" y="170017"/>
                  </a:lnTo>
                  <a:cubicBezTo>
                    <a:pt x="451733" y="166939"/>
                    <a:pt x="457541" y="161695"/>
                    <a:pt x="461919" y="155540"/>
                  </a:cubicBezTo>
                  <a:lnTo>
                    <a:pt x="461919" y="155540"/>
                  </a:lnTo>
                  <a:cubicBezTo>
                    <a:pt x="466297" y="149472"/>
                    <a:pt x="468464" y="142623"/>
                    <a:pt x="468464" y="136468"/>
                  </a:cubicBezTo>
                  <a:lnTo>
                    <a:pt x="468464" y="13848"/>
                  </a:lnTo>
                  <a:close/>
                </a:path>
              </a:pathLst>
            </a:custGeom>
            <a:solidFill>
              <a:srgbClr val="FFFFFF"/>
            </a:solidFill>
            <a:ln w="4332"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F4861BA4-21DB-A26F-54F0-07A6AAE46396}"/>
                </a:ext>
              </a:extLst>
            </p:cNvPr>
            <p:cNvSpPr/>
            <p:nvPr/>
          </p:nvSpPr>
          <p:spPr>
            <a:xfrm>
              <a:off x="7647088" y="2696629"/>
              <a:ext cx="485975" cy="394555"/>
            </a:xfrm>
            <a:custGeom>
              <a:avLst/>
              <a:gdLst>
                <a:gd name="connsiteX0" fmla="*/ 464866 w 485975"/>
                <a:gd name="connsiteY0" fmla="*/ 14557 h 394555"/>
                <a:gd name="connsiteX1" fmla="*/ 459058 w 485975"/>
                <a:gd name="connsiteY1" fmla="*/ 16248 h 394555"/>
                <a:gd name="connsiteX2" fmla="*/ 35672 w 485975"/>
                <a:gd name="connsiteY2" fmla="*/ 223520 h 394555"/>
                <a:gd name="connsiteX3" fmla="*/ 23319 w 485975"/>
                <a:gd name="connsiteY3" fmla="*/ 235309 h 394555"/>
                <a:gd name="connsiteX4" fmla="*/ 17511 w 485975"/>
                <a:gd name="connsiteY4" fmla="*/ 250826 h 394555"/>
                <a:gd name="connsiteX5" fmla="*/ 17511 w 485975"/>
                <a:gd name="connsiteY5" fmla="*/ 373447 h 394555"/>
                <a:gd name="connsiteX6" fmla="*/ 19678 w 485975"/>
                <a:gd name="connsiteY6" fmla="*/ 379689 h 394555"/>
                <a:gd name="connsiteX7" fmla="*/ 27697 w 485975"/>
                <a:gd name="connsiteY7" fmla="*/ 378388 h 394555"/>
                <a:gd name="connsiteX8" fmla="*/ 450346 w 485975"/>
                <a:gd name="connsiteY8" fmla="*/ 171117 h 394555"/>
                <a:gd name="connsiteX9" fmla="*/ 463436 w 485975"/>
                <a:gd name="connsiteY9" fmla="*/ 159327 h 394555"/>
                <a:gd name="connsiteX10" fmla="*/ 468507 w 485975"/>
                <a:gd name="connsiteY10" fmla="*/ 143810 h 394555"/>
                <a:gd name="connsiteX11" fmla="*/ 468507 w 485975"/>
                <a:gd name="connsiteY11" fmla="*/ 21189 h 394555"/>
                <a:gd name="connsiteX12" fmla="*/ 466340 w 485975"/>
                <a:gd name="connsiteY12" fmla="*/ 14904 h 394555"/>
                <a:gd name="connsiteX13" fmla="*/ 464866 w 485975"/>
                <a:gd name="connsiteY13" fmla="*/ 14601 h 394555"/>
                <a:gd name="connsiteX14" fmla="*/ 464866 w 485975"/>
                <a:gd name="connsiteY14" fmla="*/ 14601 h 394555"/>
                <a:gd name="connsiteX15" fmla="*/ 21845 w 485975"/>
                <a:gd name="connsiteY15" fmla="*/ 394556 h 394555"/>
                <a:gd name="connsiteX16" fmla="*/ 11660 w 485975"/>
                <a:gd name="connsiteY16" fmla="*/ 392259 h 394555"/>
                <a:gd name="connsiteX17" fmla="*/ 0 w 485975"/>
                <a:gd name="connsiteY17" fmla="*/ 373404 h 394555"/>
                <a:gd name="connsiteX18" fmla="*/ 0 w 485975"/>
                <a:gd name="connsiteY18" fmla="*/ 250783 h 394555"/>
                <a:gd name="connsiteX19" fmla="*/ 8019 w 485975"/>
                <a:gd name="connsiteY19" fmla="*/ 227984 h 394555"/>
                <a:gd name="connsiteX20" fmla="*/ 27654 w 485975"/>
                <a:gd name="connsiteY20" fmla="*/ 210863 h 394555"/>
                <a:gd name="connsiteX21" fmla="*/ 450303 w 485975"/>
                <a:gd name="connsiteY21" fmla="*/ 3591 h 394555"/>
                <a:gd name="connsiteX22" fmla="*/ 475052 w 485975"/>
                <a:gd name="connsiteY22" fmla="*/ 2248 h 394555"/>
                <a:gd name="connsiteX23" fmla="*/ 485975 w 485975"/>
                <a:gd name="connsiteY23" fmla="*/ 21146 h 394555"/>
                <a:gd name="connsiteX24" fmla="*/ 485975 w 485975"/>
                <a:gd name="connsiteY24" fmla="*/ 143766 h 394555"/>
                <a:gd name="connsiteX25" fmla="*/ 478000 w 485975"/>
                <a:gd name="connsiteY25" fmla="*/ 166522 h 394555"/>
                <a:gd name="connsiteX26" fmla="*/ 459102 w 485975"/>
                <a:gd name="connsiteY26" fmla="*/ 183643 h 394555"/>
                <a:gd name="connsiteX27" fmla="*/ 35716 w 485975"/>
                <a:gd name="connsiteY27" fmla="*/ 390915 h 394555"/>
                <a:gd name="connsiteX28" fmla="*/ 21889 w 485975"/>
                <a:gd name="connsiteY28" fmla="*/ 394556 h 394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5975" h="394555">
                  <a:moveTo>
                    <a:pt x="464866" y="14557"/>
                  </a:moveTo>
                  <a:cubicBezTo>
                    <a:pt x="463436" y="14557"/>
                    <a:pt x="461226" y="14991"/>
                    <a:pt x="459058" y="16248"/>
                  </a:cubicBezTo>
                  <a:lnTo>
                    <a:pt x="35672" y="223520"/>
                  </a:lnTo>
                  <a:cubicBezTo>
                    <a:pt x="31295" y="225817"/>
                    <a:pt x="26223" y="230151"/>
                    <a:pt x="23319" y="235309"/>
                  </a:cubicBezTo>
                  <a:cubicBezTo>
                    <a:pt x="19678" y="240511"/>
                    <a:pt x="17511" y="246102"/>
                    <a:pt x="17511" y="250826"/>
                  </a:cubicBezTo>
                  <a:lnTo>
                    <a:pt x="17511" y="373447"/>
                  </a:lnTo>
                  <a:cubicBezTo>
                    <a:pt x="17511" y="376611"/>
                    <a:pt x="18248" y="378952"/>
                    <a:pt x="19678" y="379689"/>
                  </a:cubicBezTo>
                  <a:cubicBezTo>
                    <a:pt x="21152" y="380296"/>
                    <a:pt x="23319" y="380252"/>
                    <a:pt x="27697" y="378388"/>
                  </a:cubicBezTo>
                  <a:lnTo>
                    <a:pt x="450346" y="171117"/>
                  </a:lnTo>
                  <a:cubicBezTo>
                    <a:pt x="454724" y="168776"/>
                    <a:pt x="459795" y="164441"/>
                    <a:pt x="463436" y="159327"/>
                  </a:cubicBezTo>
                  <a:cubicBezTo>
                    <a:pt x="467077" y="154126"/>
                    <a:pt x="468507" y="148534"/>
                    <a:pt x="468507" y="143810"/>
                  </a:cubicBezTo>
                  <a:lnTo>
                    <a:pt x="468507" y="21189"/>
                  </a:lnTo>
                  <a:cubicBezTo>
                    <a:pt x="468507" y="18025"/>
                    <a:pt x="467771" y="15641"/>
                    <a:pt x="466340" y="14904"/>
                  </a:cubicBezTo>
                  <a:cubicBezTo>
                    <a:pt x="465603" y="14731"/>
                    <a:pt x="465603" y="14601"/>
                    <a:pt x="464866" y="14601"/>
                  </a:cubicBezTo>
                  <a:lnTo>
                    <a:pt x="464866" y="14601"/>
                  </a:lnTo>
                  <a:close/>
                  <a:moveTo>
                    <a:pt x="21845" y="394556"/>
                  </a:moveTo>
                  <a:cubicBezTo>
                    <a:pt x="18205" y="394556"/>
                    <a:pt x="14564" y="393732"/>
                    <a:pt x="11660" y="392259"/>
                  </a:cubicBezTo>
                  <a:cubicBezTo>
                    <a:pt x="4378" y="388878"/>
                    <a:pt x="0" y="381943"/>
                    <a:pt x="0" y="373404"/>
                  </a:cubicBezTo>
                  <a:lnTo>
                    <a:pt x="0" y="250783"/>
                  </a:lnTo>
                  <a:cubicBezTo>
                    <a:pt x="0" y="243545"/>
                    <a:pt x="2904" y="235483"/>
                    <a:pt x="8019" y="227984"/>
                  </a:cubicBezTo>
                  <a:cubicBezTo>
                    <a:pt x="13133" y="220572"/>
                    <a:pt x="20415" y="214504"/>
                    <a:pt x="27654" y="210863"/>
                  </a:cubicBezTo>
                  <a:lnTo>
                    <a:pt x="450303" y="3591"/>
                  </a:lnTo>
                  <a:cubicBezTo>
                    <a:pt x="459015" y="-657"/>
                    <a:pt x="467771" y="-1177"/>
                    <a:pt x="475052" y="2248"/>
                  </a:cubicBezTo>
                  <a:cubicBezTo>
                    <a:pt x="481597" y="5715"/>
                    <a:pt x="485975" y="12563"/>
                    <a:pt x="485975" y="21146"/>
                  </a:cubicBezTo>
                  <a:lnTo>
                    <a:pt x="485975" y="143766"/>
                  </a:lnTo>
                  <a:cubicBezTo>
                    <a:pt x="485975" y="151005"/>
                    <a:pt x="483071" y="159067"/>
                    <a:pt x="478000" y="166522"/>
                  </a:cubicBezTo>
                  <a:cubicBezTo>
                    <a:pt x="472885" y="173934"/>
                    <a:pt x="466340" y="180045"/>
                    <a:pt x="459102" y="183643"/>
                  </a:cubicBezTo>
                  <a:lnTo>
                    <a:pt x="35716" y="390915"/>
                  </a:lnTo>
                  <a:cubicBezTo>
                    <a:pt x="31338" y="393342"/>
                    <a:pt x="26267" y="394556"/>
                    <a:pt x="21889" y="394556"/>
                  </a:cubicBezTo>
                  <a:close/>
                </a:path>
              </a:pathLst>
            </a:custGeom>
            <a:solidFill>
              <a:srgbClr val="0068B8"/>
            </a:solidFill>
            <a:ln w="4332"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CAFD9BF1-51D0-B664-D352-E9EEA1EAC040}"/>
                </a:ext>
              </a:extLst>
            </p:cNvPr>
            <p:cNvSpPr/>
            <p:nvPr/>
          </p:nvSpPr>
          <p:spPr>
            <a:xfrm>
              <a:off x="8057384" y="2778716"/>
              <a:ext cx="40743" cy="59988"/>
            </a:xfrm>
            <a:custGeom>
              <a:avLst/>
              <a:gdLst>
                <a:gd name="connsiteX0" fmla="*/ 0 w 40743"/>
                <a:gd name="connsiteY0" fmla="*/ 59988 h 59988"/>
                <a:gd name="connsiteX1" fmla="*/ 40744 w 40743"/>
                <a:gd name="connsiteY1" fmla="*/ 40050 h 59988"/>
                <a:gd name="connsiteX2" fmla="*/ 40744 w 40743"/>
                <a:gd name="connsiteY2" fmla="*/ 0 h 59988"/>
                <a:gd name="connsiteX3" fmla="*/ 0 w 40743"/>
                <a:gd name="connsiteY3" fmla="*/ 20025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4" y="40050"/>
                  </a:lnTo>
                  <a:lnTo>
                    <a:pt x="40744" y="0"/>
                  </a:lnTo>
                  <a:lnTo>
                    <a:pt x="0" y="20025"/>
                  </a:lnTo>
                  <a:lnTo>
                    <a:pt x="0" y="59988"/>
                  </a:lnTo>
                  <a:close/>
                </a:path>
              </a:pathLst>
            </a:custGeom>
            <a:solidFill>
              <a:srgbClr val="A6EDF8"/>
            </a:solidFill>
            <a:ln w="4332"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846A96D5-8E39-43DD-938D-C2A61A10F553}"/>
                </a:ext>
              </a:extLst>
            </p:cNvPr>
            <p:cNvSpPr/>
            <p:nvPr/>
          </p:nvSpPr>
          <p:spPr>
            <a:xfrm>
              <a:off x="8049365" y="2771510"/>
              <a:ext cx="57474" cy="74562"/>
            </a:xfrm>
            <a:custGeom>
              <a:avLst/>
              <a:gdLst>
                <a:gd name="connsiteX0" fmla="*/ 16731 w 57474"/>
                <a:gd name="connsiteY0" fmla="*/ 31435 h 74562"/>
                <a:gd name="connsiteX1" fmla="*/ 16731 w 57474"/>
                <a:gd name="connsiteY1" fmla="*/ 54625 h 74562"/>
                <a:gd name="connsiteX2" fmla="*/ 40744 w 57474"/>
                <a:gd name="connsiteY2" fmla="*/ 43052 h 74562"/>
                <a:gd name="connsiteX3" fmla="*/ 40744 w 57474"/>
                <a:gd name="connsiteY3" fmla="*/ 19819 h 74562"/>
                <a:gd name="connsiteX4" fmla="*/ 16731 w 57474"/>
                <a:gd name="connsiteY4" fmla="*/ 31435 h 74562"/>
                <a:gd name="connsiteX5" fmla="*/ 16731 w 57474"/>
                <a:gd name="connsiteY5" fmla="*/ 31435 h 74562"/>
                <a:gd name="connsiteX6" fmla="*/ 8019 w 57474"/>
                <a:gd name="connsiteY6" fmla="*/ 74476 h 74562"/>
                <a:gd name="connsiteX7" fmla="*/ 3641 w 57474"/>
                <a:gd name="connsiteY7" fmla="*/ 73479 h 74562"/>
                <a:gd name="connsiteX8" fmla="*/ 0 w 57474"/>
                <a:gd name="connsiteY8" fmla="*/ 67194 h 74562"/>
                <a:gd name="connsiteX9" fmla="*/ 0 w 57474"/>
                <a:gd name="connsiteY9" fmla="*/ 27231 h 74562"/>
                <a:gd name="connsiteX10" fmla="*/ 3641 w 57474"/>
                <a:gd name="connsiteY10" fmla="*/ 20946 h 74562"/>
                <a:gd name="connsiteX11" fmla="*/ 44384 w 57474"/>
                <a:gd name="connsiteY11" fmla="*/ 1008 h 74562"/>
                <a:gd name="connsiteX12" fmla="*/ 53097 w 57474"/>
                <a:gd name="connsiteY12" fmla="*/ 1008 h 74562"/>
                <a:gd name="connsiteX13" fmla="*/ 57474 w 57474"/>
                <a:gd name="connsiteY13" fmla="*/ 7249 h 74562"/>
                <a:gd name="connsiteX14" fmla="*/ 57474 w 57474"/>
                <a:gd name="connsiteY14" fmla="*/ 47299 h 74562"/>
                <a:gd name="connsiteX15" fmla="*/ 53097 w 57474"/>
                <a:gd name="connsiteY15" fmla="*/ 53541 h 74562"/>
                <a:gd name="connsiteX16" fmla="*/ 12353 w 57474"/>
                <a:gd name="connsiteY16" fmla="*/ 73566 h 74562"/>
                <a:gd name="connsiteX17" fmla="*/ 7975 w 57474"/>
                <a:gd name="connsiteY17" fmla="*/ 74563 h 7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74" h="74562">
                  <a:moveTo>
                    <a:pt x="16731" y="31435"/>
                  </a:moveTo>
                  <a:lnTo>
                    <a:pt x="16731" y="54625"/>
                  </a:lnTo>
                  <a:lnTo>
                    <a:pt x="40744" y="43052"/>
                  </a:lnTo>
                  <a:lnTo>
                    <a:pt x="40744" y="19819"/>
                  </a:lnTo>
                  <a:lnTo>
                    <a:pt x="16731" y="31435"/>
                  </a:lnTo>
                  <a:lnTo>
                    <a:pt x="16731" y="31435"/>
                  </a:lnTo>
                  <a:close/>
                  <a:moveTo>
                    <a:pt x="8019" y="74476"/>
                  </a:moveTo>
                  <a:cubicBezTo>
                    <a:pt x="6545" y="74476"/>
                    <a:pt x="5115" y="74129"/>
                    <a:pt x="3641" y="73479"/>
                  </a:cubicBezTo>
                  <a:cubicBezTo>
                    <a:pt x="1474" y="72179"/>
                    <a:pt x="0" y="69795"/>
                    <a:pt x="0" y="67194"/>
                  </a:cubicBezTo>
                  <a:lnTo>
                    <a:pt x="0" y="27231"/>
                  </a:lnTo>
                  <a:cubicBezTo>
                    <a:pt x="0" y="24630"/>
                    <a:pt x="1474" y="22203"/>
                    <a:pt x="3641" y="20946"/>
                  </a:cubicBezTo>
                  <a:lnTo>
                    <a:pt x="44384" y="1008"/>
                  </a:lnTo>
                  <a:cubicBezTo>
                    <a:pt x="47288" y="-336"/>
                    <a:pt x="50929" y="-336"/>
                    <a:pt x="53097" y="1008"/>
                  </a:cubicBezTo>
                  <a:cubicBezTo>
                    <a:pt x="56001" y="2265"/>
                    <a:pt x="57474" y="4649"/>
                    <a:pt x="57474" y="7249"/>
                  </a:cubicBezTo>
                  <a:lnTo>
                    <a:pt x="57474" y="47299"/>
                  </a:lnTo>
                  <a:cubicBezTo>
                    <a:pt x="57474" y="49813"/>
                    <a:pt x="56001" y="52241"/>
                    <a:pt x="53097" y="53541"/>
                  </a:cubicBezTo>
                  <a:lnTo>
                    <a:pt x="12353" y="73566"/>
                  </a:lnTo>
                  <a:cubicBezTo>
                    <a:pt x="10879" y="74173"/>
                    <a:pt x="9449" y="74563"/>
                    <a:pt x="7975" y="74563"/>
                  </a:cubicBezTo>
                  <a:close/>
                </a:path>
              </a:pathLst>
            </a:custGeom>
            <a:solidFill>
              <a:srgbClr val="0068B8"/>
            </a:solidFill>
            <a:ln w="4332"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9AB494E5-DD60-FF87-4F56-498C8EF143FE}"/>
                </a:ext>
              </a:extLst>
            </p:cNvPr>
            <p:cNvSpPr/>
            <p:nvPr/>
          </p:nvSpPr>
          <p:spPr>
            <a:xfrm>
              <a:off x="7184432" y="2696926"/>
              <a:ext cx="478693" cy="385633"/>
            </a:xfrm>
            <a:custGeom>
              <a:avLst/>
              <a:gdLst>
                <a:gd name="connsiteX0" fmla="*/ 478650 w 478693"/>
                <a:gd name="connsiteY0" fmla="*/ 231371 h 385633"/>
                <a:gd name="connsiteX1" fmla="*/ 6545 w 478693"/>
                <a:gd name="connsiteY1" fmla="*/ 0 h 385633"/>
                <a:gd name="connsiteX2" fmla="*/ 6545 w 478693"/>
                <a:gd name="connsiteY2" fmla="*/ 0 h 385633"/>
                <a:gd name="connsiteX3" fmla="*/ 0 w 478693"/>
                <a:gd name="connsiteY3" fmla="*/ 19071 h 385633"/>
                <a:gd name="connsiteX4" fmla="*/ 0 w 478693"/>
                <a:gd name="connsiteY4" fmla="*/ 141735 h 385633"/>
                <a:gd name="connsiteX5" fmla="*/ 6545 w 478693"/>
                <a:gd name="connsiteY5" fmla="*/ 154262 h 385633"/>
                <a:gd name="connsiteX6" fmla="*/ 478693 w 478693"/>
                <a:gd name="connsiteY6" fmla="*/ 385633 h 385633"/>
                <a:gd name="connsiteX7" fmla="*/ 471411 w 478693"/>
                <a:gd name="connsiteY7" fmla="*/ 373107 h 385633"/>
                <a:gd name="connsiteX8" fmla="*/ 471411 w 478693"/>
                <a:gd name="connsiteY8" fmla="*/ 250486 h 385633"/>
                <a:gd name="connsiteX9" fmla="*/ 478693 w 478693"/>
                <a:gd name="connsiteY9" fmla="*/ 231328 h 385633"/>
                <a:gd name="connsiteX10" fmla="*/ 478693 w 478693"/>
                <a:gd name="connsiteY10" fmla="*/ 231328 h 38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693" h="385633">
                  <a:moveTo>
                    <a:pt x="478650" y="231371"/>
                  </a:moveTo>
                  <a:lnTo>
                    <a:pt x="6545" y="0"/>
                  </a:lnTo>
                  <a:lnTo>
                    <a:pt x="6545" y="0"/>
                  </a:lnTo>
                  <a:cubicBezTo>
                    <a:pt x="2167" y="6588"/>
                    <a:pt x="0" y="11616"/>
                    <a:pt x="0" y="19071"/>
                  </a:cubicBezTo>
                  <a:lnTo>
                    <a:pt x="0" y="141735"/>
                  </a:lnTo>
                  <a:cubicBezTo>
                    <a:pt x="0" y="147110"/>
                    <a:pt x="737" y="151055"/>
                    <a:pt x="6545" y="154262"/>
                  </a:cubicBezTo>
                  <a:lnTo>
                    <a:pt x="478693" y="385633"/>
                  </a:lnTo>
                  <a:cubicBezTo>
                    <a:pt x="472885" y="382426"/>
                    <a:pt x="472148" y="378481"/>
                    <a:pt x="471411" y="373107"/>
                  </a:cubicBezTo>
                  <a:lnTo>
                    <a:pt x="471411" y="250486"/>
                  </a:lnTo>
                  <a:cubicBezTo>
                    <a:pt x="472148" y="242944"/>
                    <a:pt x="474316" y="237960"/>
                    <a:pt x="478693" y="231328"/>
                  </a:cubicBezTo>
                  <a:lnTo>
                    <a:pt x="478693" y="231328"/>
                  </a:lnTo>
                  <a:close/>
                </a:path>
              </a:pathLst>
            </a:custGeom>
            <a:solidFill>
              <a:srgbClr val="00C7FF"/>
            </a:solidFill>
            <a:ln w="4332"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759F670E-7DFA-30D8-4EFE-1446D2437293}"/>
                </a:ext>
              </a:extLst>
            </p:cNvPr>
            <p:cNvSpPr/>
            <p:nvPr/>
          </p:nvSpPr>
          <p:spPr>
            <a:xfrm>
              <a:off x="7175677" y="2689657"/>
              <a:ext cx="495708" cy="400227"/>
            </a:xfrm>
            <a:custGeom>
              <a:avLst/>
              <a:gdLst>
                <a:gd name="connsiteX0" fmla="*/ 18898 w 495708"/>
                <a:gd name="connsiteY0" fmla="*/ 17542 h 400227"/>
                <a:gd name="connsiteX1" fmla="*/ 16731 w 495708"/>
                <a:gd name="connsiteY1" fmla="*/ 26731 h 400227"/>
                <a:gd name="connsiteX2" fmla="*/ 16731 w 495708"/>
                <a:gd name="connsiteY2" fmla="*/ 149048 h 400227"/>
                <a:gd name="connsiteX3" fmla="*/ 20372 w 495708"/>
                <a:gd name="connsiteY3" fmla="*/ 155593 h 400227"/>
                <a:gd name="connsiteX4" fmla="*/ 471411 w 495708"/>
                <a:gd name="connsiteY4" fmla="*/ 377082 h 400227"/>
                <a:gd name="connsiteX5" fmla="*/ 471411 w 495708"/>
                <a:gd name="connsiteY5" fmla="*/ 257799 h 400227"/>
                <a:gd name="connsiteX6" fmla="*/ 475789 w 495708"/>
                <a:gd name="connsiteY6" fmla="*/ 241545 h 400227"/>
                <a:gd name="connsiteX7" fmla="*/ 18898 w 495708"/>
                <a:gd name="connsiteY7" fmla="*/ 17542 h 400227"/>
                <a:gd name="connsiteX8" fmla="*/ 18898 w 495708"/>
                <a:gd name="connsiteY8" fmla="*/ 17542 h 400227"/>
                <a:gd name="connsiteX9" fmla="*/ 487405 w 495708"/>
                <a:gd name="connsiteY9" fmla="*/ 400228 h 400227"/>
                <a:gd name="connsiteX10" fmla="*/ 483028 w 495708"/>
                <a:gd name="connsiteY10" fmla="*/ 399231 h 400227"/>
                <a:gd name="connsiteX11" fmla="*/ 10923 w 495708"/>
                <a:gd name="connsiteY11" fmla="*/ 167903 h 400227"/>
                <a:gd name="connsiteX12" fmla="*/ 0 w 495708"/>
                <a:gd name="connsiteY12" fmla="*/ 149352 h 400227"/>
                <a:gd name="connsiteX13" fmla="*/ 0 w 495708"/>
                <a:gd name="connsiteY13" fmla="*/ 26341 h 400227"/>
                <a:gd name="connsiteX14" fmla="*/ 7282 w 495708"/>
                <a:gd name="connsiteY14" fmla="*/ 3802 h 400227"/>
                <a:gd name="connsiteX15" fmla="*/ 13090 w 495708"/>
                <a:gd name="connsiteY15" fmla="*/ 291 h 400227"/>
                <a:gd name="connsiteX16" fmla="*/ 19635 w 495708"/>
                <a:gd name="connsiteY16" fmla="*/ 1028 h 400227"/>
                <a:gd name="connsiteX17" fmla="*/ 491046 w 495708"/>
                <a:gd name="connsiteY17" fmla="*/ 232312 h 400227"/>
                <a:gd name="connsiteX18" fmla="*/ 494687 w 495708"/>
                <a:gd name="connsiteY18" fmla="*/ 242065 h 400227"/>
                <a:gd name="connsiteX19" fmla="*/ 488879 w 495708"/>
                <a:gd name="connsiteY19" fmla="*/ 258059 h 400227"/>
                <a:gd name="connsiteX20" fmla="*/ 488879 w 495708"/>
                <a:gd name="connsiteY20" fmla="*/ 380376 h 400227"/>
                <a:gd name="connsiteX21" fmla="*/ 491783 w 495708"/>
                <a:gd name="connsiteY21" fmla="*/ 387008 h 400227"/>
                <a:gd name="connsiteX22" fmla="*/ 494687 w 495708"/>
                <a:gd name="connsiteY22" fmla="*/ 396847 h 400227"/>
                <a:gd name="connsiteX23" fmla="*/ 487405 w 495708"/>
                <a:gd name="connsiteY23" fmla="*/ 400228 h 400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5708" h="400227">
                  <a:moveTo>
                    <a:pt x="18898" y="17542"/>
                  </a:moveTo>
                  <a:cubicBezTo>
                    <a:pt x="17424" y="20489"/>
                    <a:pt x="17424" y="23307"/>
                    <a:pt x="16731" y="26731"/>
                  </a:cubicBezTo>
                  <a:lnTo>
                    <a:pt x="16731" y="149048"/>
                  </a:lnTo>
                  <a:cubicBezTo>
                    <a:pt x="17468" y="153556"/>
                    <a:pt x="18205" y="154423"/>
                    <a:pt x="20372" y="155593"/>
                  </a:cubicBezTo>
                  <a:lnTo>
                    <a:pt x="471411" y="377082"/>
                  </a:lnTo>
                  <a:lnTo>
                    <a:pt x="471411" y="257799"/>
                  </a:lnTo>
                  <a:cubicBezTo>
                    <a:pt x="472148" y="251254"/>
                    <a:pt x="473579" y="246312"/>
                    <a:pt x="475789" y="241545"/>
                  </a:cubicBezTo>
                  <a:lnTo>
                    <a:pt x="18898" y="17542"/>
                  </a:lnTo>
                  <a:lnTo>
                    <a:pt x="18898" y="17542"/>
                  </a:lnTo>
                  <a:close/>
                  <a:moveTo>
                    <a:pt x="487405" y="400228"/>
                  </a:moveTo>
                  <a:cubicBezTo>
                    <a:pt x="485932" y="400228"/>
                    <a:pt x="484501" y="399924"/>
                    <a:pt x="483028" y="399231"/>
                  </a:cubicBezTo>
                  <a:lnTo>
                    <a:pt x="10923" y="167903"/>
                  </a:lnTo>
                  <a:cubicBezTo>
                    <a:pt x="1474" y="162528"/>
                    <a:pt x="0" y="155853"/>
                    <a:pt x="0" y="149352"/>
                  </a:cubicBezTo>
                  <a:lnTo>
                    <a:pt x="0" y="26341"/>
                  </a:lnTo>
                  <a:cubicBezTo>
                    <a:pt x="0" y="16892"/>
                    <a:pt x="2904" y="10694"/>
                    <a:pt x="7282" y="3802"/>
                  </a:cubicBezTo>
                  <a:cubicBezTo>
                    <a:pt x="8756" y="2068"/>
                    <a:pt x="10186" y="854"/>
                    <a:pt x="13090" y="291"/>
                  </a:cubicBezTo>
                  <a:cubicBezTo>
                    <a:pt x="15257" y="-273"/>
                    <a:pt x="17468" y="-13"/>
                    <a:pt x="19635" y="1028"/>
                  </a:cubicBezTo>
                  <a:lnTo>
                    <a:pt x="491046" y="232312"/>
                  </a:lnTo>
                  <a:cubicBezTo>
                    <a:pt x="495424" y="234306"/>
                    <a:pt x="496854" y="238597"/>
                    <a:pt x="494687" y="242065"/>
                  </a:cubicBezTo>
                  <a:cubicBezTo>
                    <a:pt x="490310" y="248350"/>
                    <a:pt x="489616" y="252251"/>
                    <a:pt x="488879" y="258059"/>
                  </a:cubicBezTo>
                  <a:lnTo>
                    <a:pt x="488879" y="380376"/>
                  </a:lnTo>
                  <a:cubicBezTo>
                    <a:pt x="488879" y="384884"/>
                    <a:pt x="490353" y="385751"/>
                    <a:pt x="491783" y="387008"/>
                  </a:cubicBezTo>
                  <a:cubicBezTo>
                    <a:pt x="495424" y="389175"/>
                    <a:pt x="496854" y="393466"/>
                    <a:pt x="494687" y="396847"/>
                  </a:cubicBezTo>
                  <a:cubicBezTo>
                    <a:pt x="492520" y="399014"/>
                    <a:pt x="489616" y="400228"/>
                    <a:pt x="487405" y="400228"/>
                  </a:cubicBezTo>
                  <a:close/>
                </a:path>
              </a:pathLst>
            </a:custGeom>
            <a:solidFill>
              <a:srgbClr val="0068B8"/>
            </a:solidFill>
            <a:ln w="4332"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3852880D-B545-953A-7096-16442B8C5326}"/>
                </a:ext>
              </a:extLst>
            </p:cNvPr>
            <p:cNvSpPr/>
            <p:nvPr/>
          </p:nvSpPr>
          <p:spPr>
            <a:xfrm>
              <a:off x="7989724" y="2811918"/>
              <a:ext cx="40743" cy="59988"/>
            </a:xfrm>
            <a:custGeom>
              <a:avLst/>
              <a:gdLst>
                <a:gd name="connsiteX0" fmla="*/ 0 w 40743"/>
                <a:gd name="connsiteY0" fmla="*/ 59988 h 59988"/>
                <a:gd name="connsiteX1" fmla="*/ 40744 w 40743"/>
                <a:gd name="connsiteY1" fmla="*/ 40007 h 59988"/>
                <a:gd name="connsiteX2" fmla="*/ 40744 w 40743"/>
                <a:gd name="connsiteY2" fmla="*/ 0 h 59988"/>
                <a:gd name="connsiteX3" fmla="*/ 0 w 40743"/>
                <a:gd name="connsiteY3" fmla="*/ 19982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4" y="40007"/>
                  </a:lnTo>
                  <a:lnTo>
                    <a:pt x="40744" y="0"/>
                  </a:lnTo>
                  <a:lnTo>
                    <a:pt x="0" y="19982"/>
                  </a:lnTo>
                  <a:lnTo>
                    <a:pt x="0" y="59988"/>
                  </a:lnTo>
                  <a:close/>
                </a:path>
              </a:pathLst>
            </a:custGeom>
            <a:solidFill>
              <a:srgbClr val="A6EDF8"/>
            </a:solidFill>
            <a:ln w="4332"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E61A7EAC-E40B-6ACE-1F7B-B3A660A28649}"/>
                </a:ext>
              </a:extLst>
            </p:cNvPr>
            <p:cNvSpPr/>
            <p:nvPr/>
          </p:nvSpPr>
          <p:spPr>
            <a:xfrm>
              <a:off x="7981012" y="2804701"/>
              <a:ext cx="58254" cy="74443"/>
            </a:xfrm>
            <a:custGeom>
              <a:avLst/>
              <a:gdLst>
                <a:gd name="connsiteX0" fmla="*/ 17468 w 58254"/>
                <a:gd name="connsiteY0" fmla="*/ 31403 h 74443"/>
                <a:gd name="connsiteX1" fmla="*/ 17468 w 58254"/>
                <a:gd name="connsiteY1" fmla="*/ 54635 h 74443"/>
                <a:gd name="connsiteX2" fmla="*/ 41480 w 58254"/>
                <a:gd name="connsiteY2" fmla="*/ 43019 h 74443"/>
                <a:gd name="connsiteX3" fmla="*/ 41480 w 58254"/>
                <a:gd name="connsiteY3" fmla="*/ 19787 h 74443"/>
                <a:gd name="connsiteX4" fmla="*/ 17468 w 58254"/>
                <a:gd name="connsiteY4" fmla="*/ 31403 h 74443"/>
                <a:gd name="connsiteX5" fmla="*/ 17468 w 58254"/>
                <a:gd name="connsiteY5" fmla="*/ 31403 h 74443"/>
                <a:gd name="connsiteX6" fmla="*/ 8756 w 58254"/>
                <a:gd name="connsiteY6" fmla="*/ 74444 h 74443"/>
                <a:gd name="connsiteX7" fmla="*/ 4378 w 58254"/>
                <a:gd name="connsiteY7" fmla="*/ 73447 h 74443"/>
                <a:gd name="connsiteX8" fmla="*/ 0 w 58254"/>
                <a:gd name="connsiteY8" fmla="*/ 67162 h 74443"/>
                <a:gd name="connsiteX9" fmla="*/ 0 w 58254"/>
                <a:gd name="connsiteY9" fmla="*/ 27198 h 74443"/>
                <a:gd name="connsiteX10" fmla="*/ 4378 w 58254"/>
                <a:gd name="connsiteY10" fmla="*/ 20914 h 74443"/>
                <a:gd name="connsiteX11" fmla="*/ 45858 w 58254"/>
                <a:gd name="connsiteY11" fmla="*/ 975 h 74443"/>
                <a:gd name="connsiteX12" fmla="*/ 53877 w 58254"/>
                <a:gd name="connsiteY12" fmla="*/ 975 h 74443"/>
                <a:gd name="connsiteX13" fmla="*/ 58255 w 58254"/>
                <a:gd name="connsiteY13" fmla="*/ 7217 h 74443"/>
                <a:gd name="connsiteX14" fmla="*/ 58255 w 58254"/>
                <a:gd name="connsiteY14" fmla="*/ 47223 h 74443"/>
                <a:gd name="connsiteX15" fmla="*/ 53877 w 58254"/>
                <a:gd name="connsiteY15" fmla="*/ 53508 h 74443"/>
                <a:gd name="connsiteX16" fmla="*/ 13133 w 58254"/>
                <a:gd name="connsiteY16" fmla="*/ 73447 h 74443"/>
                <a:gd name="connsiteX17" fmla="*/ 8756 w 58254"/>
                <a:gd name="connsiteY17" fmla="*/ 74444 h 7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254" h="74443">
                  <a:moveTo>
                    <a:pt x="17468" y="31403"/>
                  </a:moveTo>
                  <a:lnTo>
                    <a:pt x="17468" y="54635"/>
                  </a:lnTo>
                  <a:lnTo>
                    <a:pt x="41480" y="43019"/>
                  </a:lnTo>
                  <a:lnTo>
                    <a:pt x="41480" y="19787"/>
                  </a:lnTo>
                  <a:lnTo>
                    <a:pt x="17468" y="31403"/>
                  </a:lnTo>
                  <a:lnTo>
                    <a:pt x="17468" y="31403"/>
                  </a:lnTo>
                  <a:close/>
                  <a:moveTo>
                    <a:pt x="8756" y="74444"/>
                  </a:moveTo>
                  <a:cubicBezTo>
                    <a:pt x="7282" y="74444"/>
                    <a:pt x="5851" y="74140"/>
                    <a:pt x="4378" y="73447"/>
                  </a:cubicBezTo>
                  <a:cubicBezTo>
                    <a:pt x="2211" y="72146"/>
                    <a:pt x="0" y="69719"/>
                    <a:pt x="0" y="67162"/>
                  </a:cubicBezTo>
                  <a:lnTo>
                    <a:pt x="0" y="27198"/>
                  </a:lnTo>
                  <a:cubicBezTo>
                    <a:pt x="0" y="24598"/>
                    <a:pt x="2167" y="22171"/>
                    <a:pt x="4378" y="20914"/>
                  </a:cubicBezTo>
                  <a:lnTo>
                    <a:pt x="45858" y="975"/>
                  </a:lnTo>
                  <a:cubicBezTo>
                    <a:pt x="48025" y="-325"/>
                    <a:pt x="50929" y="-325"/>
                    <a:pt x="53877" y="975"/>
                  </a:cubicBezTo>
                  <a:cubicBezTo>
                    <a:pt x="56781" y="2276"/>
                    <a:pt x="58255" y="4703"/>
                    <a:pt x="58255" y="7217"/>
                  </a:cubicBezTo>
                  <a:lnTo>
                    <a:pt x="58255" y="47223"/>
                  </a:lnTo>
                  <a:cubicBezTo>
                    <a:pt x="58255" y="49824"/>
                    <a:pt x="56781" y="52208"/>
                    <a:pt x="53877" y="53508"/>
                  </a:cubicBezTo>
                  <a:lnTo>
                    <a:pt x="13133" y="73447"/>
                  </a:lnTo>
                  <a:cubicBezTo>
                    <a:pt x="11660" y="74140"/>
                    <a:pt x="10229" y="74444"/>
                    <a:pt x="8756" y="74444"/>
                  </a:cubicBezTo>
                  <a:close/>
                </a:path>
              </a:pathLst>
            </a:custGeom>
            <a:solidFill>
              <a:srgbClr val="0068B8"/>
            </a:solidFill>
            <a:ln w="4332"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E5F1434-0557-6485-EFDB-49587EF01CC0}"/>
                </a:ext>
              </a:extLst>
            </p:cNvPr>
            <p:cNvSpPr/>
            <p:nvPr/>
          </p:nvSpPr>
          <p:spPr>
            <a:xfrm>
              <a:off x="7190977" y="2280477"/>
              <a:ext cx="926785" cy="455675"/>
            </a:xfrm>
            <a:custGeom>
              <a:avLst/>
              <a:gdLst>
                <a:gd name="connsiteX0" fmla="*/ 926786 w 926785"/>
                <a:gd name="connsiteY0" fmla="*/ 232669 h 455675"/>
                <a:gd name="connsiteX1" fmla="*/ 454681 w 926785"/>
                <a:gd name="connsiteY1" fmla="*/ 1255 h 455675"/>
                <a:gd name="connsiteX2" fmla="*/ 438687 w 926785"/>
                <a:gd name="connsiteY2" fmla="*/ 2599 h 455675"/>
                <a:gd name="connsiteX3" fmla="*/ 15994 w 926785"/>
                <a:gd name="connsiteY3" fmla="*/ 209870 h 455675"/>
                <a:gd name="connsiteX4" fmla="*/ 0 w 926785"/>
                <a:gd name="connsiteY4" fmla="*/ 224347 h 455675"/>
                <a:gd name="connsiteX5" fmla="*/ 472148 w 926785"/>
                <a:gd name="connsiteY5" fmla="*/ 455675 h 455675"/>
                <a:gd name="connsiteX6" fmla="*/ 487405 w 926785"/>
                <a:gd name="connsiteY6" fmla="*/ 441242 h 455675"/>
                <a:gd name="connsiteX7" fmla="*/ 910792 w 926785"/>
                <a:gd name="connsiteY7" fmla="*/ 233970 h 455675"/>
                <a:gd name="connsiteX8" fmla="*/ 926786 w 926785"/>
                <a:gd name="connsiteY8" fmla="*/ 232669 h 45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785" h="455675">
                  <a:moveTo>
                    <a:pt x="926786" y="232669"/>
                  </a:moveTo>
                  <a:lnTo>
                    <a:pt x="454681" y="1255"/>
                  </a:lnTo>
                  <a:cubicBezTo>
                    <a:pt x="448872" y="-1086"/>
                    <a:pt x="444495" y="128"/>
                    <a:pt x="438687" y="2599"/>
                  </a:cubicBezTo>
                  <a:lnTo>
                    <a:pt x="15994" y="209870"/>
                  </a:lnTo>
                  <a:cubicBezTo>
                    <a:pt x="8712" y="213901"/>
                    <a:pt x="4334" y="218019"/>
                    <a:pt x="0" y="224347"/>
                  </a:cubicBezTo>
                  <a:lnTo>
                    <a:pt x="472148" y="455675"/>
                  </a:lnTo>
                  <a:cubicBezTo>
                    <a:pt x="476526" y="449304"/>
                    <a:pt x="480860" y="445229"/>
                    <a:pt x="487405" y="441242"/>
                  </a:cubicBezTo>
                  <a:lnTo>
                    <a:pt x="910792" y="233970"/>
                  </a:lnTo>
                  <a:cubicBezTo>
                    <a:pt x="915863" y="231499"/>
                    <a:pt x="920977" y="230242"/>
                    <a:pt x="926786" y="232669"/>
                  </a:cubicBezTo>
                  <a:close/>
                </a:path>
              </a:pathLst>
            </a:custGeom>
            <a:solidFill>
              <a:srgbClr val="94EFFF"/>
            </a:solidFill>
            <a:ln w="4332"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408C9ACE-494E-06C9-A1AF-9DCD73D7A309}"/>
                </a:ext>
              </a:extLst>
            </p:cNvPr>
            <p:cNvSpPr/>
            <p:nvPr/>
          </p:nvSpPr>
          <p:spPr>
            <a:xfrm>
              <a:off x="7182221" y="2273208"/>
              <a:ext cx="943819" cy="470226"/>
            </a:xfrm>
            <a:custGeom>
              <a:avLst/>
              <a:gdLst>
                <a:gd name="connsiteX0" fmla="*/ 21109 w 943819"/>
                <a:gd name="connsiteY0" fmla="*/ 229232 h 470226"/>
                <a:gd name="connsiteX1" fmla="*/ 477956 w 943819"/>
                <a:gd name="connsiteY1" fmla="*/ 453278 h 470226"/>
                <a:gd name="connsiteX2" fmla="*/ 491783 w 943819"/>
                <a:gd name="connsiteY2" fmla="*/ 442356 h 470226"/>
                <a:gd name="connsiteX3" fmla="*/ 911528 w 943819"/>
                <a:gd name="connsiteY3" fmla="*/ 236644 h 470226"/>
                <a:gd name="connsiteX4" fmla="*/ 459058 w 943819"/>
                <a:gd name="connsiteY4" fmla="*/ 14809 h 470226"/>
                <a:gd name="connsiteX5" fmla="*/ 451040 w 943819"/>
                <a:gd name="connsiteY5" fmla="*/ 16369 h 470226"/>
                <a:gd name="connsiteX6" fmla="*/ 29127 w 943819"/>
                <a:gd name="connsiteY6" fmla="*/ 223381 h 470226"/>
                <a:gd name="connsiteX7" fmla="*/ 21109 w 943819"/>
                <a:gd name="connsiteY7" fmla="*/ 229232 h 470226"/>
                <a:gd name="connsiteX8" fmla="*/ 21109 w 943819"/>
                <a:gd name="connsiteY8" fmla="*/ 229232 h 470226"/>
                <a:gd name="connsiteX9" fmla="*/ 480860 w 943819"/>
                <a:gd name="connsiteY9" fmla="*/ 470226 h 470226"/>
                <a:gd name="connsiteX10" fmla="*/ 476483 w 943819"/>
                <a:gd name="connsiteY10" fmla="*/ 469229 h 470226"/>
                <a:gd name="connsiteX11" fmla="*/ 4378 w 943819"/>
                <a:gd name="connsiteY11" fmla="*/ 237901 h 470226"/>
                <a:gd name="connsiteX12" fmla="*/ 0 w 943819"/>
                <a:gd name="connsiteY12" fmla="*/ 233393 h 470226"/>
                <a:gd name="connsiteX13" fmla="*/ 1474 w 943819"/>
                <a:gd name="connsiteY13" fmla="*/ 227845 h 470226"/>
                <a:gd name="connsiteX14" fmla="*/ 20372 w 943819"/>
                <a:gd name="connsiteY14" fmla="*/ 211028 h 470226"/>
                <a:gd name="connsiteX15" fmla="*/ 443021 w 943819"/>
                <a:gd name="connsiteY15" fmla="*/ 3626 h 470226"/>
                <a:gd name="connsiteX16" fmla="*/ 467034 w 943819"/>
                <a:gd name="connsiteY16" fmla="*/ 2022 h 470226"/>
                <a:gd name="connsiteX17" fmla="*/ 939876 w 943819"/>
                <a:gd name="connsiteY17" fmla="*/ 233610 h 470226"/>
                <a:gd name="connsiteX18" fmla="*/ 942780 w 943819"/>
                <a:gd name="connsiteY18" fmla="*/ 243233 h 470226"/>
                <a:gd name="connsiteX19" fmla="*/ 931857 w 943819"/>
                <a:gd name="connsiteY19" fmla="*/ 246440 h 470226"/>
                <a:gd name="connsiteX20" fmla="*/ 923145 w 943819"/>
                <a:gd name="connsiteY20" fmla="*/ 247610 h 470226"/>
                <a:gd name="connsiteX21" fmla="*/ 500495 w 943819"/>
                <a:gd name="connsiteY21" fmla="*/ 454752 h 470226"/>
                <a:gd name="connsiteX22" fmla="*/ 488142 w 943819"/>
                <a:gd name="connsiteY22" fmla="*/ 466715 h 470226"/>
                <a:gd name="connsiteX23" fmla="*/ 480860 w 943819"/>
                <a:gd name="connsiteY23" fmla="*/ 470183 h 47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3819" h="470226">
                  <a:moveTo>
                    <a:pt x="21109" y="229232"/>
                  </a:moveTo>
                  <a:lnTo>
                    <a:pt x="477956" y="453278"/>
                  </a:lnTo>
                  <a:cubicBezTo>
                    <a:pt x="481597" y="449204"/>
                    <a:pt x="485975" y="445737"/>
                    <a:pt x="491783" y="442356"/>
                  </a:cubicBezTo>
                  <a:lnTo>
                    <a:pt x="911528" y="236644"/>
                  </a:lnTo>
                  <a:lnTo>
                    <a:pt x="459058" y="14809"/>
                  </a:lnTo>
                  <a:cubicBezTo>
                    <a:pt x="457585" y="14245"/>
                    <a:pt x="456154" y="14115"/>
                    <a:pt x="451040" y="16369"/>
                  </a:cubicBezTo>
                  <a:lnTo>
                    <a:pt x="29127" y="223381"/>
                  </a:lnTo>
                  <a:cubicBezTo>
                    <a:pt x="26223" y="225158"/>
                    <a:pt x="23319" y="226892"/>
                    <a:pt x="21109" y="229232"/>
                  </a:cubicBezTo>
                  <a:lnTo>
                    <a:pt x="21109" y="229232"/>
                  </a:lnTo>
                  <a:close/>
                  <a:moveTo>
                    <a:pt x="480860" y="470226"/>
                  </a:moveTo>
                  <a:cubicBezTo>
                    <a:pt x="479387" y="470226"/>
                    <a:pt x="477956" y="469923"/>
                    <a:pt x="476483" y="469229"/>
                  </a:cubicBezTo>
                  <a:lnTo>
                    <a:pt x="4378" y="237901"/>
                  </a:lnTo>
                  <a:cubicBezTo>
                    <a:pt x="2211" y="236904"/>
                    <a:pt x="737" y="235301"/>
                    <a:pt x="0" y="233393"/>
                  </a:cubicBezTo>
                  <a:cubicBezTo>
                    <a:pt x="0" y="231486"/>
                    <a:pt x="0" y="229492"/>
                    <a:pt x="1474" y="227845"/>
                  </a:cubicBezTo>
                  <a:cubicBezTo>
                    <a:pt x="5851" y="221127"/>
                    <a:pt x="10923" y="215926"/>
                    <a:pt x="20372" y="211028"/>
                  </a:cubicBezTo>
                  <a:lnTo>
                    <a:pt x="443021" y="3626"/>
                  </a:lnTo>
                  <a:cubicBezTo>
                    <a:pt x="450303" y="462"/>
                    <a:pt x="457585" y="-1835"/>
                    <a:pt x="467034" y="2022"/>
                  </a:cubicBezTo>
                  <a:lnTo>
                    <a:pt x="939876" y="233610"/>
                  </a:lnTo>
                  <a:cubicBezTo>
                    <a:pt x="943516" y="235517"/>
                    <a:pt x="944990" y="239808"/>
                    <a:pt x="942780" y="243233"/>
                  </a:cubicBezTo>
                  <a:cubicBezTo>
                    <a:pt x="940569" y="246700"/>
                    <a:pt x="935498" y="248044"/>
                    <a:pt x="931857" y="246440"/>
                  </a:cubicBezTo>
                  <a:cubicBezTo>
                    <a:pt x="929690" y="245573"/>
                    <a:pt x="928216" y="245443"/>
                    <a:pt x="923145" y="247610"/>
                  </a:cubicBezTo>
                  <a:lnTo>
                    <a:pt x="500495" y="454752"/>
                  </a:lnTo>
                  <a:cubicBezTo>
                    <a:pt x="495424" y="457700"/>
                    <a:pt x="491783" y="460690"/>
                    <a:pt x="488142" y="466715"/>
                  </a:cubicBezTo>
                  <a:cubicBezTo>
                    <a:pt x="485975" y="468926"/>
                    <a:pt x="483765" y="470183"/>
                    <a:pt x="480860" y="470183"/>
                  </a:cubicBezTo>
                  <a:close/>
                </a:path>
              </a:pathLst>
            </a:custGeom>
            <a:solidFill>
              <a:srgbClr val="0068B8"/>
            </a:solidFill>
            <a:ln w="4332"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918CD5D2-3E91-667C-EF17-215F32139B76}"/>
                </a:ext>
              </a:extLst>
            </p:cNvPr>
            <p:cNvSpPr/>
            <p:nvPr/>
          </p:nvSpPr>
          <p:spPr>
            <a:xfrm>
              <a:off x="7655843" y="2511847"/>
              <a:ext cx="468464" cy="379909"/>
            </a:xfrm>
            <a:custGeom>
              <a:avLst/>
              <a:gdLst>
                <a:gd name="connsiteX0" fmla="*/ 468464 w 468464"/>
                <a:gd name="connsiteY0" fmla="*/ 13826 h 379909"/>
                <a:gd name="connsiteX1" fmla="*/ 461919 w 468464"/>
                <a:gd name="connsiteY1" fmla="*/ 1299 h 379909"/>
                <a:gd name="connsiteX2" fmla="*/ 445925 w 468464"/>
                <a:gd name="connsiteY2" fmla="*/ 2600 h 379909"/>
                <a:gd name="connsiteX3" fmla="*/ 22539 w 468464"/>
                <a:gd name="connsiteY3" fmla="*/ 209872 h 379909"/>
                <a:gd name="connsiteX4" fmla="*/ 7282 w 468464"/>
                <a:gd name="connsiteY4" fmla="*/ 224305 h 379909"/>
                <a:gd name="connsiteX5" fmla="*/ 7282 w 468464"/>
                <a:gd name="connsiteY5" fmla="*/ 224305 h 379909"/>
                <a:gd name="connsiteX6" fmla="*/ 0 w 468464"/>
                <a:gd name="connsiteY6" fmla="*/ 243463 h 379909"/>
                <a:gd name="connsiteX7" fmla="*/ 0 w 468464"/>
                <a:gd name="connsiteY7" fmla="*/ 366084 h 379909"/>
                <a:gd name="connsiteX8" fmla="*/ 7282 w 468464"/>
                <a:gd name="connsiteY8" fmla="*/ 378610 h 379909"/>
                <a:gd name="connsiteX9" fmla="*/ 22539 w 468464"/>
                <a:gd name="connsiteY9" fmla="*/ 377310 h 379909"/>
                <a:gd name="connsiteX10" fmla="*/ 445925 w 468464"/>
                <a:gd name="connsiteY10" fmla="*/ 170038 h 379909"/>
                <a:gd name="connsiteX11" fmla="*/ 461919 w 468464"/>
                <a:gd name="connsiteY11" fmla="*/ 155518 h 379909"/>
                <a:gd name="connsiteX12" fmla="*/ 461919 w 468464"/>
                <a:gd name="connsiteY12" fmla="*/ 155518 h 379909"/>
                <a:gd name="connsiteX13" fmla="*/ 468464 w 468464"/>
                <a:gd name="connsiteY13" fmla="*/ 136446 h 379909"/>
                <a:gd name="connsiteX14" fmla="*/ 468464 w 468464"/>
                <a:gd name="connsiteY14" fmla="*/ 13826 h 37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8464" h="379909">
                  <a:moveTo>
                    <a:pt x="468464" y="13826"/>
                  </a:moveTo>
                  <a:cubicBezTo>
                    <a:pt x="468464" y="7628"/>
                    <a:pt x="466297" y="3250"/>
                    <a:pt x="461919" y="1299"/>
                  </a:cubicBezTo>
                  <a:cubicBezTo>
                    <a:pt x="457541" y="-738"/>
                    <a:pt x="451733" y="-434"/>
                    <a:pt x="445925" y="2600"/>
                  </a:cubicBezTo>
                  <a:lnTo>
                    <a:pt x="22539" y="209872"/>
                  </a:lnTo>
                  <a:cubicBezTo>
                    <a:pt x="16731" y="212949"/>
                    <a:pt x="10879" y="218280"/>
                    <a:pt x="7282" y="224305"/>
                  </a:cubicBezTo>
                  <a:lnTo>
                    <a:pt x="7282" y="224305"/>
                  </a:lnTo>
                  <a:cubicBezTo>
                    <a:pt x="2904" y="230417"/>
                    <a:pt x="0" y="237265"/>
                    <a:pt x="0" y="243463"/>
                  </a:cubicBezTo>
                  <a:lnTo>
                    <a:pt x="0" y="366084"/>
                  </a:lnTo>
                  <a:cubicBezTo>
                    <a:pt x="0" y="372239"/>
                    <a:pt x="2904" y="376573"/>
                    <a:pt x="7282" y="378610"/>
                  </a:cubicBezTo>
                  <a:cubicBezTo>
                    <a:pt x="10923" y="380648"/>
                    <a:pt x="16731" y="380344"/>
                    <a:pt x="22539" y="377310"/>
                  </a:cubicBezTo>
                  <a:lnTo>
                    <a:pt x="445925" y="170038"/>
                  </a:lnTo>
                  <a:cubicBezTo>
                    <a:pt x="451733" y="166961"/>
                    <a:pt x="457541" y="161629"/>
                    <a:pt x="461919" y="155518"/>
                  </a:cubicBezTo>
                  <a:lnTo>
                    <a:pt x="461919" y="155518"/>
                  </a:lnTo>
                  <a:cubicBezTo>
                    <a:pt x="466297" y="149450"/>
                    <a:pt x="468464" y="142601"/>
                    <a:pt x="468464" y="136446"/>
                  </a:cubicBezTo>
                  <a:lnTo>
                    <a:pt x="468464" y="13826"/>
                  </a:lnTo>
                  <a:close/>
                </a:path>
              </a:pathLst>
            </a:custGeom>
            <a:solidFill>
              <a:srgbClr val="FFFFFF"/>
            </a:solidFill>
            <a:ln w="4332" cap="flat">
              <a:noFill/>
              <a:prstDash val="solid"/>
              <a:miter/>
            </a:ln>
          </p:spPr>
          <p:txBody>
            <a:bodyPr rtlCol="0" anchor="ctr"/>
            <a:lstStyle/>
            <a:p>
              <a:endParaRPr lang="en-US"/>
            </a:p>
          </p:txBody>
        </p:sp>
        <p:sp>
          <p:nvSpPr>
            <p:cNvPr id="3264" name="Freeform: Shape 3263">
              <a:extLst>
                <a:ext uri="{FF2B5EF4-FFF2-40B4-BE49-F238E27FC236}">
                  <a16:creationId xmlns:a16="http://schemas.microsoft.com/office/drawing/2014/main" id="{03ADC2DE-8A11-F2BB-9118-B29B54BF88C1}"/>
                </a:ext>
              </a:extLst>
            </p:cNvPr>
            <p:cNvSpPr/>
            <p:nvPr/>
          </p:nvSpPr>
          <p:spPr>
            <a:xfrm>
              <a:off x="7647088" y="2504571"/>
              <a:ext cx="485975" cy="394512"/>
            </a:xfrm>
            <a:custGeom>
              <a:avLst/>
              <a:gdLst>
                <a:gd name="connsiteX0" fmla="*/ 464866 w 485975"/>
                <a:gd name="connsiteY0" fmla="*/ 14514 h 394512"/>
                <a:gd name="connsiteX1" fmla="*/ 459058 w 485975"/>
                <a:gd name="connsiteY1" fmla="*/ 16204 h 394512"/>
                <a:gd name="connsiteX2" fmla="*/ 35672 w 485975"/>
                <a:gd name="connsiteY2" fmla="*/ 223476 h 394512"/>
                <a:gd name="connsiteX3" fmla="*/ 23319 w 485975"/>
                <a:gd name="connsiteY3" fmla="*/ 235266 h 394512"/>
                <a:gd name="connsiteX4" fmla="*/ 17511 w 485975"/>
                <a:gd name="connsiteY4" fmla="*/ 250783 h 394512"/>
                <a:gd name="connsiteX5" fmla="*/ 17511 w 485975"/>
                <a:gd name="connsiteY5" fmla="*/ 373404 h 394512"/>
                <a:gd name="connsiteX6" fmla="*/ 19678 w 485975"/>
                <a:gd name="connsiteY6" fmla="*/ 379645 h 394512"/>
                <a:gd name="connsiteX7" fmla="*/ 27697 w 485975"/>
                <a:gd name="connsiteY7" fmla="*/ 378345 h 394512"/>
                <a:gd name="connsiteX8" fmla="*/ 450346 w 485975"/>
                <a:gd name="connsiteY8" fmla="*/ 171073 h 394512"/>
                <a:gd name="connsiteX9" fmla="*/ 463436 w 485975"/>
                <a:gd name="connsiteY9" fmla="*/ 159284 h 394512"/>
                <a:gd name="connsiteX10" fmla="*/ 468507 w 485975"/>
                <a:gd name="connsiteY10" fmla="*/ 143766 h 394512"/>
                <a:gd name="connsiteX11" fmla="*/ 468507 w 485975"/>
                <a:gd name="connsiteY11" fmla="*/ 21146 h 394512"/>
                <a:gd name="connsiteX12" fmla="*/ 466340 w 485975"/>
                <a:gd name="connsiteY12" fmla="*/ 14904 h 394512"/>
                <a:gd name="connsiteX13" fmla="*/ 464866 w 485975"/>
                <a:gd name="connsiteY13" fmla="*/ 14514 h 394512"/>
                <a:gd name="connsiteX14" fmla="*/ 464866 w 485975"/>
                <a:gd name="connsiteY14" fmla="*/ 14514 h 394512"/>
                <a:gd name="connsiteX15" fmla="*/ 21845 w 485975"/>
                <a:gd name="connsiteY15" fmla="*/ 394512 h 394512"/>
                <a:gd name="connsiteX16" fmla="*/ 11660 w 485975"/>
                <a:gd name="connsiteY16" fmla="*/ 392215 h 394512"/>
                <a:gd name="connsiteX17" fmla="*/ 0 w 485975"/>
                <a:gd name="connsiteY17" fmla="*/ 373360 h 394512"/>
                <a:gd name="connsiteX18" fmla="*/ 0 w 485975"/>
                <a:gd name="connsiteY18" fmla="*/ 250740 h 394512"/>
                <a:gd name="connsiteX19" fmla="*/ 8019 w 485975"/>
                <a:gd name="connsiteY19" fmla="*/ 227984 h 394512"/>
                <a:gd name="connsiteX20" fmla="*/ 27654 w 485975"/>
                <a:gd name="connsiteY20" fmla="*/ 210820 h 394512"/>
                <a:gd name="connsiteX21" fmla="*/ 450303 w 485975"/>
                <a:gd name="connsiteY21" fmla="*/ 3548 h 394512"/>
                <a:gd name="connsiteX22" fmla="*/ 475052 w 485975"/>
                <a:gd name="connsiteY22" fmla="*/ 2247 h 394512"/>
                <a:gd name="connsiteX23" fmla="*/ 485975 w 485975"/>
                <a:gd name="connsiteY23" fmla="*/ 21102 h 394512"/>
                <a:gd name="connsiteX24" fmla="*/ 485975 w 485975"/>
                <a:gd name="connsiteY24" fmla="*/ 143723 h 394512"/>
                <a:gd name="connsiteX25" fmla="*/ 478000 w 485975"/>
                <a:gd name="connsiteY25" fmla="*/ 166479 h 394512"/>
                <a:gd name="connsiteX26" fmla="*/ 459102 w 485975"/>
                <a:gd name="connsiteY26" fmla="*/ 183600 h 394512"/>
                <a:gd name="connsiteX27" fmla="*/ 35716 w 485975"/>
                <a:gd name="connsiteY27" fmla="*/ 390872 h 394512"/>
                <a:gd name="connsiteX28" fmla="*/ 21889 w 485975"/>
                <a:gd name="connsiteY28" fmla="*/ 394512 h 39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5975" h="394512">
                  <a:moveTo>
                    <a:pt x="464866" y="14514"/>
                  </a:moveTo>
                  <a:cubicBezTo>
                    <a:pt x="463436" y="14514"/>
                    <a:pt x="461226" y="14947"/>
                    <a:pt x="459058" y="16204"/>
                  </a:cubicBezTo>
                  <a:lnTo>
                    <a:pt x="35672" y="223476"/>
                  </a:lnTo>
                  <a:cubicBezTo>
                    <a:pt x="31295" y="225817"/>
                    <a:pt x="26223" y="230065"/>
                    <a:pt x="23319" y="235266"/>
                  </a:cubicBezTo>
                  <a:cubicBezTo>
                    <a:pt x="19678" y="240467"/>
                    <a:pt x="17511" y="246145"/>
                    <a:pt x="17511" y="250783"/>
                  </a:cubicBezTo>
                  <a:lnTo>
                    <a:pt x="17511" y="373404"/>
                  </a:lnTo>
                  <a:cubicBezTo>
                    <a:pt x="17511" y="377175"/>
                    <a:pt x="18985" y="379082"/>
                    <a:pt x="19678" y="379645"/>
                  </a:cubicBezTo>
                  <a:cubicBezTo>
                    <a:pt x="21152" y="380209"/>
                    <a:pt x="23319" y="380209"/>
                    <a:pt x="27697" y="378345"/>
                  </a:cubicBezTo>
                  <a:lnTo>
                    <a:pt x="450346" y="171073"/>
                  </a:lnTo>
                  <a:cubicBezTo>
                    <a:pt x="454724" y="168733"/>
                    <a:pt x="459795" y="164441"/>
                    <a:pt x="463436" y="159284"/>
                  </a:cubicBezTo>
                  <a:cubicBezTo>
                    <a:pt x="467077" y="154082"/>
                    <a:pt x="468507" y="148404"/>
                    <a:pt x="468507" y="143766"/>
                  </a:cubicBezTo>
                  <a:lnTo>
                    <a:pt x="468507" y="21146"/>
                  </a:lnTo>
                  <a:cubicBezTo>
                    <a:pt x="468507" y="17375"/>
                    <a:pt x="467771" y="15467"/>
                    <a:pt x="466340" y="14904"/>
                  </a:cubicBezTo>
                  <a:cubicBezTo>
                    <a:pt x="465603" y="14644"/>
                    <a:pt x="465603" y="14514"/>
                    <a:pt x="464866" y="14514"/>
                  </a:cubicBezTo>
                  <a:lnTo>
                    <a:pt x="464866" y="14514"/>
                  </a:lnTo>
                  <a:close/>
                  <a:moveTo>
                    <a:pt x="21845" y="394512"/>
                  </a:moveTo>
                  <a:cubicBezTo>
                    <a:pt x="18205" y="394512"/>
                    <a:pt x="14564" y="393689"/>
                    <a:pt x="11660" y="392215"/>
                  </a:cubicBezTo>
                  <a:cubicBezTo>
                    <a:pt x="4378" y="388834"/>
                    <a:pt x="0" y="381899"/>
                    <a:pt x="0" y="373360"/>
                  </a:cubicBezTo>
                  <a:lnTo>
                    <a:pt x="0" y="250740"/>
                  </a:lnTo>
                  <a:cubicBezTo>
                    <a:pt x="0" y="243501"/>
                    <a:pt x="2904" y="235396"/>
                    <a:pt x="8019" y="227984"/>
                  </a:cubicBezTo>
                  <a:cubicBezTo>
                    <a:pt x="13133" y="220572"/>
                    <a:pt x="20415" y="214461"/>
                    <a:pt x="27654" y="210820"/>
                  </a:cubicBezTo>
                  <a:lnTo>
                    <a:pt x="450303" y="3548"/>
                  </a:lnTo>
                  <a:cubicBezTo>
                    <a:pt x="459015" y="-700"/>
                    <a:pt x="467771" y="-1133"/>
                    <a:pt x="475052" y="2247"/>
                  </a:cubicBezTo>
                  <a:cubicBezTo>
                    <a:pt x="481597" y="5628"/>
                    <a:pt x="485975" y="12563"/>
                    <a:pt x="485975" y="21102"/>
                  </a:cubicBezTo>
                  <a:lnTo>
                    <a:pt x="485975" y="143723"/>
                  </a:lnTo>
                  <a:cubicBezTo>
                    <a:pt x="485975" y="150961"/>
                    <a:pt x="483071" y="159023"/>
                    <a:pt x="478000" y="166479"/>
                  </a:cubicBezTo>
                  <a:cubicBezTo>
                    <a:pt x="472885" y="173934"/>
                    <a:pt x="466340" y="180002"/>
                    <a:pt x="459102" y="183600"/>
                  </a:cubicBezTo>
                  <a:lnTo>
                    <a:pt x="35716" y="390872"/>
                  </a:lnTo>
                  <a:cubicBezTo>
                    <a:pt x="31338" y="393299"/>
                    <a:pt x="26267" y="394512"/>
                    <a:pt x="21889" y="394512"/>
                  </a:cubicBezTo>
                  <a:close/>
                </a:path>
              </a:pathLst>
            </a:custGeom>
            <a:solidFill>
              <a:srgbClr val="0068B8"/>
            </a:solidFill>
            <a:ln w="4332" cap="flat">
              <a:noFill/>
              <a:prstDash val="solid"/>
              <a:miter/>
            </a:ln>
          </p:spPr>
          <p:txBody>
            <a:bodyPr rtlCol="0" anchor="ctr"/>
            <a:lstStyle/>
            <a:p>
              <a:endParaRPr lang="en-US"/>
            </a:p>
          </p:txBody>
        </p:sp>
        <p:sp>
          <p:nvSpPr>
            <p:cNvPr id="3265" name="Freeform: Shape 3264">
              <a:extLst>
                <a:ext uri="{FF2B5EF4-FFF2-40B4-BE49-F238E27FC236}">
                  <a16:creationId xmlns:a16="http://schemas.microsoft.com/office/drawing/2014/main" id="{629C57F6-5ADF-48AA-17BE-C47A2B32B5F8}"/>
                </a:ext>
              </a:extLst>
            </p:cNvPr>
            <p:cNvSpPr/>
            <p:nvPr/>
          </p:nvSpPr>
          <p:spPr>
            <a:xfrm>
              <a:off x="8057384" y="2586615"/>
              <a:ext cx="40743" cy="59944"/>
            </a:xfrm>
            <a:custGeom>
              <a:avLst/>
              <a:gdLst>
                <a:gd name="connsiteX0" fmla="*/ 0 w 40743"/>
                <a:gd name="connsiteY0" fmla="*/ 59945 h 59944"/>
                <a:gd name="connsiteX1" fmla="*/ 40744 w 40743"/>
                <a:gd name="connsiteY1" fmla="*/ 40007 h 59944"/>
                <a:gd name="connsiteX2" fmla="*/ 40744 w 40743"/>
                <a:gd name="connsiteY2" fmla="*/ 0 h 59944"/>
                <a:gd name="connsiteX3" fmla="*/ 0 w 40743"/>
                <a:gd name="connsiteY3" fmla="*/ 19982 h 59944"/>
                <a:gd name="connsiteX4" fmla="*/ 0 w 40743"/>
                <a:gd name="connsiteY4" fmla="*/ 59945 h 59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44">
                  <a:moveTo>
                    <a:pt x="0" y="59945"/>
                  </a:moveTo>
                  <a:lnTo>
                    <a:pt x="40744" y="40007"/>
                  </a:lnTo>
                  <a:lnTo>
                    <a:pt x="40744" y="0"/>
                  </a:lnTo>
                  <a:lnTo>
                    <a:pt x="0" y="19982"/>
                  </a:lnTo>
                  <a:lnTo>
                    <a:pt x="0" y="59945"/>
                  </a:lnTo>
                  <a:close/>
                </a:path>
              </a:pathLst>
            </a:custGeom>
            <a:solidFill>
              <a:srgbClr val="A6EDF8"/>
            </a:solidFill>
            <a:ln w="4332" cap="flat">
              <a:noFill/>
              <a:prstDash val="solid"/>
              <a:miter/>
            </a:ln>
          </p:spPr>
          <p:txBody>
            <a:bodyPr rtlCol="0" anchor="ctr"/>
            <a:lstStyle/>
            <a:p>
              <a:endParaRPr lang="en-US"/>
            </a:p>
          </p:txBody>
        </p:sp>
        <p:sp>
          <p:nvSpPr>
            <p:cNvPr id="3266" name="Freeform: Shape 3265">
              <a:extLst>
                <a:ext uri="{FF2B5EF4-FFF2-40B4-BE49-F238E27FC236}">
                  <a16:creationId xmlns:a16="http://schemas.microsoft.com/office/drawing/2014/main" id="{0BEB38AF-A40D-6A30-2E92-4D09561472B6}"/>
                </a:ext>
              </a:extLst>
            </p:cNvPr>
            <p:cNvSpPr/>
            <p:nvPr/>
          </p:nvSpPr>
          <p:spPr>
            <a:xfrm>
              <a:off x="8049365" y="2579366"/>
              <a:ext cx="57474" cy="74476"/>
            </a:xfrm>
            <a:custGeom>
              <a:avLst/>
              <a:gdLst>
                <a:gd name="connsiteX0" fmla="*/ 16731 w 57474"/>
                <a:gd name="connsiteY0" fmla="*/ 31435 h 74476"/>
                <a:gd name="connsiteX1" fmla="*/ 16731 w 57474"/>
                <a:gd name="connsiteY1" fmla="*/ 54668 h 74476"/>
                <a:gd name="connsiteX2" fmla="*/ 40744 w 57474"/>
                <a:gd name="connsiteY2" fmla="*/ 43052 h 74476"/>
                <a:gd name="connsiteX3" fmla="*/ 40744 w 57474"/>
                <a:gd name="connsiteY3" fmla="*/ 19819 h 74476"/>
                <a:gd name="connsiteX4" fmla="*/ 16731 w 57474"/>
                <a:gd name="connsiteY4" fmla="*/ 31435 h 74476"/>
                <a:gd name="connsiteX5" fmla="*/ 16731 w 57474"/>
                <a:gd name="connsiteY5" fmla="*/ 31435 h 74476"/>
                <a:gd name="connsiteX6" fmla="*/ 8019 w 57474"/>
                <a:gd name="connsiteY6" fmla="*/ 74476 h 74476"/>
                <a:gd name="connsiteX7" fmla="*/ 3641 w 57474"/>
                <a:gd name="connsiteY7" fmla="*/ 73479 h 74476"/>
                <a:gd name="connsiteX8" fmla="*/ 0 w 57474"/>
                <a:gd name="connsiteY8" fmla="*/ 67194 h 74476"/>
                <a:gd name="connsiteX9" fmla="*/ 0 w 57474"/>
                <a:gd name="connsiteY9" fmla="*/ 27231 h 74476"/>
                <a:gd name="connsiteX10" fmla="*/ 3641 w 57474"/>
                <a:gd name="connsiteY10" fmla="*/ 20946 h 74476"/>
                <a:gd name="connsiteX11" fmla="*/ 44384 w 57474"/>
                <a:gd name="connsiteY11" fmla="*/ 1008 h 74476"/>
                <a:gd name="connsiteX12" fmla="*/ 53097 w 57474"/>
                <a:gd name="connsiteY12" fmla="*/ 1008 h 74476"/>
                <a:gd name="connsiteX13" fmla="*/ 57474 w 57474"/>
                <a:gd name="connsiteY13" fmla="*/ 7249 h 74476"/>
                <a:gd name="connsiteX14" fmla="*/ 57474 w 57474"/>
                <a:gd name="connsiteY14" fmla="*/ 47256 h 74476"/>
                <a:gd name="connsiteX15" fmla="*/ 53097 w 57474"/>
                <a:gd name="connsiteY15" fmla="*/ 53541 h 74476"/>
                <a:gd name="connsiteX16" fmla="*/ 12353 w 57474"/>
                <a:gd name="connsiteY16" fmla="*/ 73479 h 74476"/>
                <a:gd name="connsiteX17" fmla="*/ 7975 w 57474"/>
                <a:gd name="connsiteY17" fmla="*/ 74476 h 7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74" h="74476">
                  <a:moveTo>
                    <a:pt x="16731" y="31435"/>
                  </a:moveTo>
                  <a:lnTo>
                    <a:pt x="16731" y="54668"/>
                  </a:lnTo>
                  <a:lnTo>
                    <a:pt x="40744" y="43052"/>
                  </a:lnTo>
                  <a:lnTo>
                    <a:pt x="40744" y="19819"/>
                  </a:lnTo>
                  <a:lnTo>
                    <a:pt x="16731" y="31435"/>
                  </a:lnTo>
                  <a:lnTo>
                    <a:pt x="16731" y="31435"/>
                  </a:lnTo>
                  <a:close/>
                  <a:moveTo>
                    <a:pt x="8019" y="74476"/>
                  </a:moveTo>
                  <a:cubicBezTo>
                    <a:pt x="6545" y="74476"/>
                    <a:pt x="5115" y="74173"/>
                    <a:pt x="3641" y="73479"/>
                  </a:cubicBezTo>
                  <a:cubicBezTo>
                    <a:pt x="1474" y="72179"/>
                    <a:pt x="0" y="69795"/>
                    <a:pt x="0" y="67194"/>
                  </a:cubicBezTo>
                  <a:lnTo>
                    <a:pt x="0" y="27231"/>
                  </a:lnTo>
                  <a:cubicBezTo>
                    <a:pt x="0" y="24630"/>
                    <a:pt x="1474" y="22246"/>
                    <a:pt x="3641" y="20946"/>
                  </a:cubicBezTo>
                  <a:lnTo>
                    <a:pt x="44384" y="1008"/>
                  </a:lnTo>
                  <a:cubicBezTo>
                    <a:pt x="47288" y="-336"/>
                    <a:pt x="50929" y="-336"/>
                    <a:pt x="53097" y="1008"/>
                  </a:cubicBezTo>
                  <a:cubicBezTo>
                    <a:pt x="56001" y="2308"/>
                    <a:pt x="57474" y="4649"/>
                    <a:pt x="57474" y="7249"/>
                  </a:cubicBezTo>
                  <a:lnTo>
                    <a:pt x="57474" y="47256"/>
                  </a:lnTo>
                  <a:cubicBezTo>
                    <a:pt x="57474" y="49857"/>
                    <a:pt x="56001" y="52284"/>
                    <a:pt x="53097" y="53541"/>
                  </a:cubicBezTo>
                  <a:lnTo>
                    <a:pt x="12353" y="73479"/>
                  </a:lnTo>
                  <a:cubicBezTo>
                    <a:pt x="10879" y="74173"/>
                    <a:pt x="9449" y="74476"/>
                    <a:pt x="7975" y="74476"/>
                  </a:cubicBezTo>
                  <a:close/>
                </a:path>
              </a:pathLst>
            </a:custGeom>
            <a:solidFill>
              <a:srgbClr val="0068B8"/>
            </a:solidFill>
            <a:ln w="4332" cap="flat">
              <a:noFill/>
              <a:prstDash val="solid"/>
              <a:miter/>
            </a:ln>
          </p:spPr>
          <p:txBody>
            <a:bodyPr rtlCol="0" anchor="ctr"/>
            <a:lstStyle/>
            <a:p>
              <a:endParaRPr lang="en-US"/>
            </a:p>
          </p:txBody>
        </p:sp>
        <p:sp>
          <p:nvSpPr>
            <p:cNvPr id="3267" name="Freeform: Shape 3266">
              <a:extLst>
                <a:ext uri="{FF2B5EF4-FFF2-40B4-BE49-F238E27FC236}">
                  <a16:creationId xmlns:a16="http://schemas.microsoft.com/office/drawing/2014/main" id="{DDB633CF-1560-4124-9B9A-B264ED9ACE9F}"/>
                </a:ext>
              </a:extLst>
            </p:cNvPr>
            <p:cNvSpPr/>
            <p:nvPr/>
          </p:nvSpPr>
          <p:spPr>
            <a:xfrm>
              <a:off x="7184432" y="2504824"/>
              <a:ext cx="478693" cy="385676"/>
            </a:xfrm>
            <a:custGeom>
              <a:avLst/>
              <a:gdLst>
                <a:gd name="connsiteX0" fmla="*/ 478650 w 478693"/>
                <a:gd name="connsiteY0" fmla="*/ 231328 h 385676"/>
                <a:gd name="connsiteX1" fmla="*/ 6545 w 478693"/>
                <a:gd name="connsiteY1" fmla="*/ 0 h 385676"/>
                <a:gd name="connsiteX2" fmla="*/ 6545 w 478693"/>
                <a:gd name="connsiteY2" fmla="*/ 0 h 385676"/>
                <a:gd name="connsiteX3" fmla="*/ 0 w 478693"/>
                <a:gd name="connsiteY3" fmla="*/ 19158 h 385676"/>
                <a:gd name="connsiteX4" fmla="*/ 0 w 478693"/>
                <a:gd name="connsiteY4" fmla="*/ 141779 h 385676"/>
                <a:gd name="connsiteX5" fmla="*/ 6545 w 478693"/>
                <a:gd name="connsiteY5" fmla="*/ 154305 h 385676"/>
                <a:gd name="connsiteX6" fmla="*/ 478693 w 478693"/>
                <a:gd name="connsiteY6" fmla="*/ 385677 h 385676"/>
                <a:gd name="connsiteX7" fmla="*/ 471411 w 478693"/>
                <a:gd name="connsiteY7" fmla="*/ 373150 h 385676"/>
                <a:gd name="connsiteX8" fmla="*/ 471411 w 478693"/>
                <a:gd name="connsiteY8" fmla="*/ 250529 h 385676"/>
                <a:gd name="connsiteX9" fmla="*/ 478693 w 478693"/>
                <a:gd name="connsiteY9" fmla="*/ 231415 h 385676"/>
                <a:gd name="connsiteX10" fmla="*/ 478693 w 478693"/>
                <a:gd name="connsiteY10" fmla="*/ 231415 h 3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693" h="385676">
                  <a:moveTo>
                    <a:pt x="478650" y="231328"/>
                  </a:moveTo>
                  <a:lnTo>
                    <a:pt x="6545" y="0"/>
                  </a:lnTo>
                  <a:lnTo>
                    <a:pt x="6545" y="0"/>
                  </a:lnTo>
                  <a:cubicBezTo>
                    <a:pt x="2167" y="6588"/>
                    <a:pt x="0" y="11616"/>
                    <a:pt x="0" y="19158"/>
                  </a:cubicBezTo>
                  <a:lnTo>
                    <a:pt x="0" y="141779"/>
                  </a:lnTo>
                  <a:cubicBezTo>
                    <a:pt x="0" y="147154"/>
                    <a:pt x="737" y="151098"/>
                    <a:pt x="6545" y="154305"/>
                  </a:cubicBezTo>
                  <a:lnTo>
                    <a:pt x="478693" y="385677"/>
                  </a:lnTo>
                  <a:cubicBezTo>
                    <a:pt x="472885" y="382469"/>
                    <a:pt x="472148" y="378525"/>
                    <a:pt x="471411" y="373150"/>
                  </a:cubicBezTo>
                  <a:lnTo>
                    <a:pt x="471411" y="250529"/>
                  </a:lnTo>
                  <a:cubicBezTo>
                    <a:pt x="472148" y="243031"/>
                    <a:pt x="474316" y="238003"/>
                    <a:pt x="478693" y="231415"/>
                  </a:cubicBezTo>
                  <a:lnTo>
                    <a:pt x="478693" y="231415"/>
                  </a:lnTo>
                  <a:close/>
                </a:path>
              </a:pathLst>
            </a:custGeom>
            <a:solidFill>
              <a:srgbClr val="00C7FF"/>
            </a:solidFill>
            <a:ln w="4332" cap="flat">
              <a:noFill/>
              <a:prstDash val="solid"/>
              <a:miter/>
            </a:ln>
          </p:spPr>
          <p:txBody>
            <a:bodyPr rtlCol="0" anchor="ctr"/>
            <a:lstStyle/>
            <a:p>
              <a:endParaRPr lang="en-US"/>
            </a:p>
          </p:txBody>
        </p:sp>
        <p:sp>
          <p:nvSpPr>
            <p:cNvPr id="3268" name="Freeform: Shape 3267">
              <a:extLst>
                <a:ext uri="{FF2B5EF4-FFF2-40B4-BE49-F238E27FC236}">
                  <a16:creationId xmlns:a16="http://schemas.microsoft.com/office/drawing/2014/main" id="{687B5911-8219-8EDD-F678-88748E4BE80A}"/>
                </a:ext>
              </a:extLst>
            </p:cNvPr>
            <p:cNvSpPr/>
            <p:nvPr/>
          </p:nvSpPr>
          <p:spPr>
            <a:xfrm>
              <a:off x="7175677" y="2497522"/>
              <a:ext cx="495708" cy="400217"/>
            </a:xfrm>
            <a:custGeom>
              <a:avLst/>
              <a:gdLst>
                <a:gd name="connsiteX0" fmla="*/ 18898 w 495708"/>
                <a:gd name="connsiteY0" fmla="*/ 17532 h 400217"/>
                <a:gd name="connsiteX1" fmla="*/ 16731 w 495708"/>
                <a:gd name="connsiteY1" fmla="*/ 26721 h 400217"/>
                <a:gd name="connsiteX2" fmla="*/ 16731 w 495708"/>
                <a:gd name="connsiteY2" fmla="*/ 149038 h 400217"/>
                <a:gd name="connsiteX3" fmla="*/ 20372 w 495708"/>
                <a:gd name="connsiteY3" fmla="*/ 155583 h 400217"/>
                <a:gd name="connsiteX4" fmla="*/ 471411 w 495708"/>
                <a:gd name="connsiteY4" fmla="*/ 377072 h 400217"/>
                <a:gd name="connsiteX5" fmla="*/ 471411 w 495708"/>
                <a:gd name="connsiteY5" fmla="*/ 257789 h 400217"/>
                <a:gd name="connsiteX6" fmla="*/ 475789 w 495708"/>
                <a:gd name="connsiteY6" fmla="*/ 241535 h 400217"/>
                <a:gd name="connsiteX7" fmla="*/ 18898 w 495708"/>
                <a:gd name="connsiteY7" fmla="*/ 17532 h 400217"/>
                <a:gd name="connsiteX8" fmla="*/ 18898 w 495708"/>
                <a:gd name="connsiteY8" fmla="*/ 17532 h 400217"/>
                <a:gd name="connsiteX9" fmla="*/ 487405 w 495708"/>
                <a:gd name="connsiteY9" fmla="*/ 400218 h 400217"/>
                <a:gd name="connsiteX10" fmla="*/ 483028 w 495708"/>
                <a:gd name="connsiteY10" fmla="*/ 399221 h 400217"/>
                <a:gd name="connsiteX11" fmla="*/ 10923 w 495708"/>
                <a:gd name="connsiteY11" fmla="*/ 167893 h 400217"/>
                <a:gd name="connsiteX12" fmla="*/ 0 w 495708"/>
                <a:gd name="connsiteY12" fmla="*/ 149342 h 400217"/>
                <a:gd name="connsiteX13" fmla="*/ 0 w 495708"/>
                <a:gd name="connsiteY13" fmla="*/ 26418 h 400217"/>
                <a:gd name="connsiteX14" fmla="*/ 7282 w 495708"/>
                <a:gd name="connsiteY14" fmla="*/ 3792 h 400217"/>
                <a:gd name="connsiteX15" fmla="*/ 13090 w 495708"/>
                <a:gd name="connsiteY15" fmla="*/ 281 h 400217"/>
                <a:gd name="connsiteX16" fmla="*/ 19635 w 495708"/>
                <a:gd name="connsiteY16" fmla="*/ 1018 h 400217"/>
                <a:gd name="connsiteX17" fmla="*/ 491046 w 495708"/>
                <a:gd name="connsiteY17" fmla="*/ 232346 h 400217"/>
                <a:gd name="connsiteX18" fmla="*/ 494687 w 495708"/>
                <a:gd name="connsiteY18" fmla="*/ 242055 h 400217"/>
                <a:gd name="connsiteX19" fmla="*/ 488879 w 495708"/>
                <a:gd name="connsiteY19" fmla="*/ 258049 h 400217"/>
                <a:gd name="connsiteX20" fmla="*/ 488879 w 495708"/>
                <a:gd name="connsiteY20" fmla="*/ 380366 h 400217"/>
                <a:gd name="connsiteX21" fmla="*/ 491783 w 495708"/>
                <a:gd name="connsiteY21" fmla="*/ 386998 h 400217"/>
                <a:gd name="connsiteX22" fmla="*/ 494687 w 495708"/>
                <a:gd name="connsiteY22" fmla="*/ 396837 h 400217"/>
                <a:gd name="connsiteX23" fmla="*/ 487405 w 495708"/>
                <a:gd name="connsiteY23" fmla="*/ 400218 h 40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5708" h="400217">
                  <a:moveTo>
                    <a:pt x="18898" y="17532"/>
                  </a:moveTo>
                  <a:cubicBezTo>
                    <a:pt x="17424" y="20479"/>
                    <a:pt x="17424" y="23297"/>
                    <a:pt x="16731" y="26721"/>
                  </a:cubicBezTo>
                  <a:lnTo>
                    <a:pt x="16731" y="149038"/>
                  </a:lnTo>
                  <a:cubicBezTo>
                    <a:pt x="17468" y="153503"/>
                    <a:pt x="18205" y="154413"/>
                    <a:pt x="20372" y="155583"/>
                  </a:cubicBezTo>
                  <a:lnTo>
                    <a:pt x="471411" y="377072"/>
                  </a:lnTo>
                  <a:lnTo>
                    <a:pt x="471411" y="257789"/>
                  </a:lnTo>
                  <a:cubicBezTo>
                    <a:pt x="472148" y="251244"/>
                    <a:pt x="473579" y="246303"/>
                    <a:pt x="475789" y="241535"/>
                  </a:cubicBezTo>
                  <a:lnTo>
                    <a:pt x="18898" y="17532"/>
                  </a:lnTo>
                  <a:lnTo>
                    <a:pt x="18898" y="17532"/>
                  </a:lnTo>
                  <a:close/>
                  <a:moveTo>
                    <a:pt x="487405" y="400218"/>
                  </a:moveTo>
                  <a:cubicBezTo>
                    <a:pt x="485932" y="400218"/>
                    <a:pt x="484501" y="399914"/>
                    <a:pt x="483028" y="399221"/>
                  </a:cubicBezTo>
                  <a:lnTo>
                    <a:pt x="10923" y="167893"/>
                  </a:lnTo>
                  <a:cubicBezTo>
                    <a:pt x="1474" y="162518"/>
                    <a:pt x="0" y="155843"/>
                    <a:pt x="0" y="149342"/>
                  </a:cubicBezTo>
                  <a:lnTo>
                    <a:pt x="0" y="26418"/>
                  </a:lnTo>
                  <a:cubicBezTo>
                    <a:pt x="0" y="16882"/>
                    <a:pt x="2904" y="10814"/>
                    <a:pt x="7282" y="3792"/>
                  </a:cubicBezTo>
                  <a:cubicBezTo>
                    <a:pt x="8756" y="2145"/>
                    <a:pt x="10186" y="844"/>
                    <a:pt x="13090" y="281"/>
                  </a:cubicBezTo>
                  <a:cubicBezTo>
                    <a:pt x="15257" y="-283"/>
                    <a:pt x="17468" y="21"/>
                    <a:pt x="19635" y="1018"/>
                  </a:cubicBezTo>
                  <a:lnTo>
                    <a:pt x="491046" y="232346"/>
                  </a:lnTo>
                  <a:cubicBezTo>
                    <a:pt x="495424" y="234253"/>
                    <a:pt x="496854" y="238587"/>
                    <a:pt x="494687" y="242055"/>
                  </a:cubicBezTo>
                  <a:cubicBezTo>
                    <a:pt x="490310" y="248340"/>
                    <a:pt x="489616" y="252241"/>
                    <a:pt x="488879" y="258049"/>
                  </a:cubicBezTo>
                  <a:lnTo>
                    <a:pt x="488879" y="380366"/>
                  </a:lnTo>
                  <a:cubicBezTo>
                    <a:pt x="488879" y="384874"/>
                    <a:pt x="490353" y="385741"/>
                    <a:pt x="491783" y="386998"/>
                  </a:cubicBezTo>
                  <a:cubicBezTo>
                    <a:pt x="495424" y="389165"/>
                    <a:pt x="496854" y="393543"/>
                    <a:pt x="494687" y="396837"/>
                  </a:cubicBezTo>
                  <a:cubicBezTo>
                    <a:pt x="492520" y="399004"/>
                    <a:pt x="489616" y="400218"/>
                    <a:pt x="487405" y="400218"/>
                  </a:cubicBezTo>
                  <a:close/>
                </a:path>
              </a:pathLst>
            </a:custGeom>
            <a:solidFill>
              <a:srgbClr val="0068B8"/>
            </a:solidFill>
            <a:ln w="4332" cap="flat">
              <a:noFill/>
              <a:prstDash val="solid"/>
              <a:miter/>
            </a:ln>
          </p:spPr>
          <p:txBody>
            <a:bodyPr rtlCol="0" anchor="ctr"/>
            <a:lstStyle/>
            <a:p>
              <a:endParaRPr lang="en-US"/>
            </a:p>
          </p:txBody>
        </p:sp>
        <p:sp>
          <p:nvSpPr>
            <p:cNvPr id="3269" name="Freeform: Shape 3268">
              <a:extLst>
                <a:ext uri="{FF2B5EF4-FFF2-40B4-BE49-F238E27FC236}">
                  <a16:creationId xmlns:a16="http://schemas.microsoft.com/office/drawing/2014/main" id="{C81EA032-B509-C7FE-C798-DB9B7B93279E}"/>
                </a:ext>
              </a:extLst>
            </p:cNvPr>
            <p:cNvSpPr/>
            <p:nvPr/>
          </p:nvSpPr>
          <p:spPr>
            <a:xfrm>
              <a:off x="7989724" y="2619817"/>
              <a:ext cx="40743" cy="59988"/>
            </a:xfrm>
            <a:custGeom>
              <a:avLst/>
              <a:gdLst>
                <a:gd name="connsiteX0" fmla="*/ 0 w 40743"/>
                <a:gd name="connsiteY0" fmla="*/ 59988 h 59988"/>
                <a:gd name="connsiteX1" fmla="*/ 40744 w 40743"/>
                <a:gd name="connsiteY1" fmla="*/ 40007 h 59988"/>
                <a:gd name="connsiteX2" fmla="*/ 40744 w 40743"/>
                <a:gd name="connsiteY2" fmla="*/ 0 h 59988"/>
                <a:gd name="connsiteX3" fmla="*/ 0 w 40743"/>
                <a:gd name="connsiteY3" fmla="*/ 19982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4" y="40007"/>
                  </a:lnTo>
                  <a:lnTo>
                    <a:pt x="40744" y="0"/>
                  </a:lnTo>
                  <a:lnTo>
                    <a:pt x="0" y="19982"/>
                  </a:lnTo>
                  <a:lnTo>
                    <a:pt x="0" y="59988"/>
                  </a:lnTo>
                  <a:close/>
                </a:path>
              </a:pathLst>
            </a:custGeom>
            <a:solidFill>
              <a:srgbClr val="A6EDF8"/>
            </a:solidFill>
            <a:ln w="4332" cap="flat">
              <a:noFill/>
              <a:prstDash val="solid"/>
              <a:miter/>
            </a:ln>
          </p:spPr>
          <p:txBody>
            <a:bodyPr rtlCol="0" anchor="ctr"/>
            <a:lstStyle/>
            <a:p>
              <a:endParaRPr lang="en-US"/>
            </a:p>
          </p:txBody>
        </p:sp>
        <p:sp>
          <p:nvSpPr>
            <p:cNvPr id="3270" name="Freeform: Shape 3269">
              <a:extLst>
                <a:ext uri="{FF2B5EF4-FFF2-40B4-BE49-F238E27FC236}">
                  <a16:creationId xmlns:a16="http://schemas.microsoft.com/office/drawing/2014/main" id="{D3A063E7-8545-B185-2367-F483D1ED1267}"/>
                </a:ext>
              </a:extLst>
            </p:cNvPr>
            <p:cNvSpPr/>
            <p:nvPr/>
          </p:nvSpPr>
          <p:spPr>
            <a:xfrm>
              <a:off x="7981012" y="2612513"/>
              <a:ext cx="58254" cy="74530"/>
            </a:xfrm>
            <a:custGeom>
              <a:avLst/>
              <a:gdLst>
                <a:gd name="connsiteX0" fmla="*/ 17468 w 58254"/>
                <a:gd name="connsiteY0" fmla="*/ 31490 h 74530"/>
                <a:gd name="connsiteX1" fmla="*/ 17468 w 58254"/>
                <a:gd name="connsiteY1" fmla="*/ 54722 h 74530"/>
                <a:gd name="connsiteX2" fmla="*/ 41480 w 58254"/>
                <a:gd name="connsiteY2" fmla="*/ 43106 h 74530"/>
                <a:gd name="connsiteX3" fmla="*/ 41480 w 58254"/>
                <a:gd name="connsiteY3" fmla="*/ 19917 h 74530"/>
                <a:gd name="connsiteX4" fmla="*/ 17468 w 58254"/>
                <a:gd name="connsiteY4" fmla="*/ 31490 h 74530"/>
                <a:gd name="connsiteX5" fmla="*/ 17468 w 58254"/>
                <a:gd name="connsiteY5" fmla="*/ 31490 h 74530"/>
                <a:gd name="connsiteX6" fmla="*/ 8756 w 58254"/>
                <a:gd name="connsiteY6" fmla="*/ 74530 h 74530"/>
                <a:gd name="connsiteX7" fmla="*/ 4378 w 58254"/>
                <a:gd name="connsiteY7" fmla="*/ 73533 h 74530"/>
                <a:gd name="connsiteX8" fmla="*/ 0 w 58254"/>
                <a:gd name="connsiteY8" fmla="*/ 67292 h 74530"/>
                <a:gd name="connsiteX9" fmla="*/ 0 w 58254"/>
                <a:gd name="connsiteY9" fmla="*/ 27242 h 74530"/>
                <a:gd name="connsiteX10" fmla="*/ 4378 w 58254"/>
                <a:gd name="connsiteY10" fmla="*/ 21000 h 74530"/>
                <a:gd name="connsiteX11" fmla="*/ 45858 w 58254"/>
                <a:gd name="connsiteY11" fmla="*/ 975 h 74530"/>
                <a:gd name="connsiteX12" fmla="*/ 53877 w 58254"/>
                <a:gd name="connsiteY12" fmla="*/ 975 h 74530"/>
                <a:gd name="connsiteX13" fmla="*/ 58255 w 58254"/>
                <a:gd name="connsiteY13" fmla="*/ 7260 h 74530"/>
                <a:gd name="connsiteX14" fmla="*/ 58255 w 58254"/>
                <a:gd name="connsiteY14" fmla="*/ 47223 h 74530"/>
                <a:gd name="connsiteX15" fmla="*/ 53877 w 58254"/>
                <a:gd name="connsiteY15" fmla="*/ 53508 h 74530"/>
                <a:gd name="connsiteX16" fmla="*/ 13133 w 58254"/>
                <a:gd name="connsiteY16" fmla="*/ 73447 h 74530"/>
                <a:gd name="connsiteX17" fmla="*/ 8756 w 58254"/>
                <a:gd name="connsiteY17" fmla="*/ 74444 h 74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254" h="74530">
                  <a:moveTo>
                    <a:pt x="17468" y="31490"/>
                  </a:moveTo>
                  <a:lnTo>
                    <a:pt x="17468" y="54722"/>
                  </a:lnTo>
                  <a:lnTo>
                    <a:pt x="41480" y="43106"/>
                  </a:lnTo>
                  <a:lnTo>
                    <a:pt x="41480" y="19917"/>
                  </a:lnTo>
                  <a:lnTo>
                    <a:pt x="17468" y="31490"/>
                  </a:lnTo>
                  <a:lnTo>
                    <a:pt x="17468" y="31490"/>
                  </a:lnTo>
                  <a:close/>
                  <a:moveTo>
                    <a:pt x="8756" y="74530"/>
                  </a:moveTo>
                  <a:cubicBezTo>
                    <a:pt x="7282" y="74530"/>
                    <a:pt x="5851" y="74227"/>
                    <a:pt x="4378" y="73533"/>
                  </a:cubicBezTo>
                  <a:cubicBezTo>
                    <a:pt x="2211" y="72233"/>
                    <a:pt x="0" y="69893"/>
                    <a:pt x="0" y="67292"/>
                  </a:cubicBezTo>
                  <a:lnTo>
                    <a:pt x="0" y="27242"/>
                  </a:lnTo>
                  <a:cubicBezTo>
                    <a:pt x="0" y="24641"/>
                    <a:pt x="2167" y="22257"/>
                    <a:pt x="4378" y="21000"/>
                  </a:cubicBezTo>
                  <a:lnTo>
                    <a:pt x="45858" y="975"/>
                  </a:lnTo>
                  <a:cubicBezTo>
                    <a:pt x="48025" y="-325"/>
                    <a:pt x="50929" y="-325"/>
                    <a:pt x="53877" y="975"/>
                  </a:cubicBezTo>
                  <a:cubicBezTo>
                    <a:pt x="56781" y="2276"/>
                    <a:pt x="58255" y="4703"/>
                    <a:pt x="58255" y="7260"/>
                  </a:cubicBezTo>
                  <a:lnTo>
                    <a:pt x="58255" y="47223"/>
                  </a:lnTo>
                  <a:cubicBezTo>
                    <a:pt x="58255" y="49824"/>
                    <a:pt x="56781" y="52208"/>
                    <a:pt x="53877" y="53508"/>
                  </a:cubicBezTo>
                  <a:lnTo>
                    <a:pt x="13133" y="73447"/>
                  </a:lnTo>
                  <a:cubicBezTo>
                    <a:pt x="11660" y="74140"/>
                    <a:pt x="10229" y="74444"/>
                    <a:pt x="8756" y="74444"/>
                  </a:cubicBezTo>
                  <a:close/>
                </a:path>
              </a:pathLst>
            </a:custGeom>
            <a:solidFill>
              <a:srgbClr val="0068B8"/>
            </a:solidFill>
            <a:ln w="4332" cap="flat">
              <a:noFill/>
              <a:prstDash val="solid"/>
              <a:miter/>
            </a:ln>
          </p:spPr>
          <p:txBody>
            <a:bodyPr rtlCol="0" anchor="ctr"/>
            <a:lstStyle/>
            <a:p>
              <a:endParaRPr lang="en-US"/>
            </a:p>
          </p:txBody>
        </p:sp>
        <p:sp>
          <p:nvSpPr>
            <p:cNvPr id="3271" name="Freeform: Shape 3270">
              <a:extLst>
                <a:ext uri="{FF2B5EF4-FFF2-40B4-BE49-F238E27FC236}">
                  <a16:creationId xmlns:a16="http://schemas.microsoft.com/office/drawing/2014/main" id="{3ACC1A13-A5E3-86B2-3C7E-BDB3C8F3CC15}"/>
                </a:ext>
              </a:extLst>
            </p:cNvPr>
            <p:cNvSpPr/>
            <p:nvPr/>
          </p:nvSpPr>
          <p:spPr>
            <a:xfrm>
              <a:off x="7688978" y="2664376"/>
              <a:ext cx="271209" cy="139263"/>
            </a:xfrm>
            <a:custGeom>
              <a:avLst/>
              <a:gdLst>
                <a:gd name="connsiteX0" fmla="*/ 8303 w 271209"/>
                <a:gd name="connsiteY0" fmla="*/ 139263 h 139263"/>
                <a:gd name="connsiteX1" fmla="*/ 1021 w 271209"/>
                <a:gd name="connsiteY1" fmla="*/ 135622 h 139263"/>
                <a:gd name="connsiteX2" fmla="*/ 3925 w 271209"/>
                <a:gd name="connsiteY2" fmla="*/ 125740 h 139263"/>
                <a:gd name="connsiteX3" fmla="*/ 258529 w 271209"/>
                <a:gd name="connsiteY3" fmla="*/ 952 h 139263"/>
                <a:gd name="connsiteX4" fmla="*/ 270188 w 271209"/>
                <a:gd name="connsiteY4" fmla="*/ 3596 h 139263"/>
                <a:gd name="connsiteX5" fmla="*/ 267284 w 271209"/>
                <a:gd name="connsiteY5" fmla="*/ 13522 h 139263"/>
                <a:gd name="connsiteX6" fmla="*/ 12680 w 271209"/>
                <a:gd name="connsiteY6" fmla="*/ 138266 h 139263"/>
                <a:gd name="connsiteX7" fmla="*/ 8303 w 271209"/>
                <a:gd name="connsiteY7" fmla="*/ 139263 h 13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209" h="139263">
                  <a:moveTo>
                    <a:pt x="8303" y="139263"/>
                  </a:moveTo>
                  <a:cubicBezTo>
                    <a:pt x="5399" y="139263"/>
                    <a:pt x="2495" y="137963"/>
                    <a:pt x="1021" y="135622"/>
                  </a:cubicBezTo>
                  <a:cubicBezTo>
                    <a:pt x="-1146" y="132155"/>
                    <a:pt x="284" y="127734"/>
                    <a:pt x="3925" y="125740"/>
                  </a:cubicBezTo>
                  <a:lnTo>
                    <a:pt x="258529" y="952"/>
                  </a:lnTo>
                  <a:cubicBezTo>
                    <a:pt x="262170" y="-998"/>
                    <a:pt x="267978" y="129"/>
                    <a:pt x="270188" y="3596"/>
                  </a:cubicBezTo>
                  <a:cubicBezTo>
                    <a:pt x="272355" y="7107"/>
                    <a:pt x="270925" y="11528"/>
                    <a:pt x="267284" y="13522"/>
                  </a:cubicBezTo>
                  <a:lnTo>
                    <a:pt x="12680" y="138266"/>
                  </a:lnTo>
                  <a:cubicBezTo>
                    <a:pt x="11207" y="138960"/>
                    <a:pt x="9776" y="139263"/>
                    <a:pt x="8303" y="139263"/>
                  </a:cubicBezTo>
                  <a:close/>
                </a:path>
              </a:pathLst>
            </a:custGeom>
            <a:solidFill>
              <a:srgbClr val="0068B8"/>
            </a:solidFill>
            <a:ln w="4332" cap="flat">
              <a:noFill/>
              <a:prstDash val="solid"/>
              <a:miter/>
            </a:ln>
          </p:spPr>
          <p:txBody>
            <a:bodyPr rtlCol="0" anchor="ctr"/>
            <a:lstStyle/>
            <a:p>
              <a:endParaRPr lang="en-US"/>
            </a:p>
          </p:txBody>
        </p:sp>
        <p:sp>
          <p:nvSpPr>
            <p:cNvPr id="3272" name="Freeform: Shape 3271">
              <a:extLst>
                <a:ext uri="{FF2B5EF4-FFF2-40B4-BE49-F238E27FC236}">
                  <a16:creationId xmlns:a16="http://schemas.microsoft.com/office/drawing/2014/main" id="{C42BC018-07FB-F311-8655-FD7D2B938B27}"/>
                </a:ext>
              </a:extLst>
            </p:cNvPr>
            <p:cNvSpPr/>
            <p:nvPr/>
          </p:nvSpPr>
          <p:spPr>
            <a:xfrm>
              <a:off x="7688978" y="2856471"/>
              <a:ext cx="271209" cy="139269"/>
            </a:xfrm>
            <a:custGeom>
              <a:avLst/>
              <a:gdLst>
                <a:gd name="connsiteX0" fmla="*/ 8303 w 271209"/>
                <a:gd name="connsiteY0" fmla="*/ 139270 h 139269"/>
                <a:gd name="connsiteX1" fmla="*/ 1021 w 271209"/>
                <a:gd name="connsiteY1" fmla="*/ 135629 h 139269"/>
                <a:gd name="connsiteX2" fmla="*/ 3925 w 271209"/>
                <a:gd name="connsiteY2" fmla="*/ 125746 h 139269"/>
                <a:gd name="connsiteX3" fmla="*/ 258529 w 271209"/>
                <a:gd name="connsiteY3" fmla="*/ 1002 h 139269"/>
                <a:gd name="connsiteX4" fmla="*/ 270188 w 271209"/>
                <a:gd name="connsiteY4" fmla="*/ 3602 h 139269"/>
                <a:gd name="connsiteX5" fmla="*/ 267284 w 271209"/>
                <a:gd name="connsiteY5" fmla="*/ 13572 h 139269"/>
                <a:gd name="connsiteX6" fmla="*/ 12680 w 271209"/>
                <a:gd name="connsiteY6" fmla="*/ 138273 h 139269"/>
                <a:gd name="connsiteX7" fmla="*/ 8303 w 271209"/>
                <a:gd name="connsiteY7" fmla="*/ 139270 h 13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209" h="139269">
                  <a:moveTo>
                    <a:pt x="8303" y="139270"/>
                  </a:moveTo>
                  <a:cubicBezTo>
                    <a:pt x="5399" y="139270"/>
                    <a:pt x="2495" y="137969"/>
                    <a:pt x="1021" y="135629"/>
                  </a:cubicBezTo>
                  <a:cubicBezTo>
                    <a:pt x="-1146" y="132161"/>
                    <a:pt x="284" y="127740"/>
                    <a:pt x="3925" y="125746"/>
                  </a:cubicBezTo>
                  <a:lnTo>
                    <a:pt x="258529" y="1002"/>
                  </a:lnTo>
                  <a:cubicBezTo>
                    <a:pt x="262170" y="-1035"/>
                    <a:pt x="267978" y="135"/>
                    <a:pt x="270188" y="3602"/>
                  </a:cubicBezTo>
                  <a:cubicBezTo>
                    <a:pt x="272355" y="7113"/>
                    <a:pt x="270925" y="11578"/>
                    <a:pt x="267284" y="13572"/>
                  </a:cubicBezTo>
                  <a:lnTo>
                    <a:pt x="12680" y="138273"/>
                  </a:lnTo>
                  <a:cubicBezTo>
                    <a:pt x="11207" y="138966"/>
                    <a:pt x="9776" y="139270"/>
                    <a:pt x="8303" y="139270"/>
                  </a:cubicBezTo>
                  <a:close/>
                </a:path>
              </a:pathLst>
            </a:custGeom>
            <a:solidFill>
              <a:srgbClr val="0068B8"/>
            </a:solidFill>
            <a:ln w="4332" cap="flat">
              <a:noFill/>
              <a:prstDash val="solid"/>
              <a:miter/>
            </a:ln>
          </p:spPr>
          <p:txBody>
            <a:bodyPr rtlCol="0" anchor="ctr"/>
            <a:lstStyle/>
            <a:p>
              <a:endParaRPr lang="en-US"/>
            </a:p>
          </p:txBody>
        </p:sp>
        <p:sp>
          <p:nvSpPr>
            <p:cNvPr id="3273" name="Freeform: Shape 3272">
              <a:extLst>
                <a:ext uri="{FF2B5EF4-FFF2-40B4-BE49-F238E27FC236}">
                  <a16:creationId xmlns:a16="http://schemas.microsoft.com/office/drawing/2014/main" id="{CC113DDB-85A2-BFEA-1C4E-B13074F821A2}"/>
                </a:ext>
              </a:extLst>
            </p:cNvPr>
            <p:cNvSpPr/>
            <p:nvPr/>
          </p:nvSpPr>
          <p:spPr>
            <a:xfrm>
              <a:off x="7688978" y="3044835"/>
              <a:ext cx="271209" cy="139322"/>
            </a:xfrm>
            <a:custGeom>
              <a:avLst/>
              <a:gdLst>
                <a:gd name="connsiteX0" fmla="*/ 8303 w 271209"/>
                <a:gd name="connsiteY0" fmla="*/ 139280 h 139322"/>
                <a:gd name="connsiteX1" fmla="*/ 1021 w 271209"/>
                <a:gd name="connsiteY1" fmla="*/ 135639 h 139322"/>
                <a:gd name="connsiteX2" fmla="*/ 3925 w 271209"/>
                <a:gd name="connsiteY2" fmla="*/ 125756 h 139322"/>
                <a:gd name="connsiteX3" fmla="*/ 258529 w 271209"/>
                <a:gd name="connsiteY3" fmla="*/ 968 h 139322"/>
                <a:gd name="connsiteX4" fmla="*/ 270188 w 271209"/>
                <a:gd name="connsiteY4" fmla="*/ 3699 h 139322"/>
                <a:gd name="connsiteX5" fmla="*/ 267284 w 271209"/>
                <a:gd name="connsiteY5" fmla="*/ 13581 h 139322"/>
                <a:gd name="connsiteX6" fmla="*/ 12680 w 271209"/>
                <a:gd name="connsiteY6" fmla="*/ 138326 h 139322"/>
                <a:gd name="connsiteX7" fmla="*/ 8303 w 271209"/>
                <a:gd name="connsiteY7" fmla="*/ 139323 h 13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209" h="139322">
                  <a:moveTo>
                    <a:pt x="8303" y="139280"/>
                  </a:moveTo>
                  <a:cubicBezTo>
                    <a:pt x="5399" y="139280"/>
                    <a:pt x="2495" y="137979"/>
                    <a:pt x="1021" y="135639"/>
                  </a:cubicBezTo>
                  <a:cubicBezTo>
                    <a:pt x="-1146" y="132171"/>
                    <a:pt x="284" y="127707"/>
                    <a:pt x="3925" y="125756"/>
                  </a:cubicBezTo>
                  <a:lnTo>
                    <a:pt x="258529" y="968"/>
                  </a:lnTo>
                  <a:cubicBezTo>
                    <a:pt x="262170" y="-1026"/>
                    <a:pt x="267978" y="145"/>
                    <a:pt x="270188" y="3699"/>
                  </a:cubicBezTo>
                  <a:cubicBezTo>
                    <a:pt x="272355" y="7166"/>
                    <a:pt x="270925" y="11631"/>
                    <a:pt x="267284" y="13581"/>
                  </a:cubicBezTo>
                  <a:lnTo>
                    <a:pt x="12680" y="138326"/>
                  </a:lnTo>
                  <a:cubicBezTo>
                    <a:pt x="11207" y="139019"/>
                    <a:pt x="9776" y="139323"/>
                    <a:pt x="8303" y="139323"/>
                  </a:cubicBezTo>
                  <a:close/>
                </a:path>
              </a:pathLst>
            </a:custGeom>
            <a:solidFill>
              <a:srgbClr val="0068B8"/>
            </a:solidFill>
            <a:ln w="4332" cap="flat">
              <a:noFill/>
              <a:prstDash val="solid"/>
              <a:miter/>
            </a:ln>
          </p:spPr>
          <p:txBody>
            <a:bodyPr rtlCol="0" anchor="ctr"/>
            <a:lstStyle/>
            <a:p>
              <a:endParaRPr lang="en-US"/>
            </a:p>
          </p:txBody>
        </p:sp>
      </p:grpSp>
      <p:grpSp>
        <p:nvGrpSpPr>
          <p:cNvPr id="3334" name="Graphic 33">
            <a:extLst>
              <a:ext uri="{FF2B5EF4-FFF2-40B4-BE49-F238E27FC236}">
                <a16:creationId xmlns:a16="http://schemas.microsoft.com/office/drawing/2014/main" id="{D7D7B46B-A267-3153-FF3C-1D320A9C95AF}"/>
              </a:ext>
            </a:extLst>
          </p:cNvPr>
          <p:cNvGrpSpPr/>
          <p:nvPr/>
        </p:nvGrpSpPr>
        <p:grpSpPr>
          <a:xfrm>
            <a:off x="9144153" y="2273208"/>
            <a:ext cx="957430" cy="1387692"/>
            <a:chOff x="9144153" y="2273208"/>
            <a:chExt cx="957430" cy="1387692"/>
          </a:xfrm>
        </p:grpSpPr>
        <p:sp>
          <p:nvSpPr>
            <p:cNvPr id="3335" name="Freeform: Shape 3334">
              <a:extLst>
                <a:ext uri="{FF2B5EF4-FFF2-40B4-BE49-F238E27FC236}">
                  <a16:creationId xmlns:a16="http://schemas.microsoft.com/office/drawing/2014/main" id="{CD4F463F-9435-ED2B-F27F-726F548C48B8}"/>
                </a:ext>
              </a:extLst>
            </p:cNvPr>
            <p:cNvSpPr/>
            <p:nvPr/>
          </p:nvSpPr>
          <p:spPr>
            <a:xfrm>
              <a:off x="9159497" y="3042295"/>
              <a:ext cx="926785" cy="455718"/>
            </a:xfrm>
            <a:custGeom>
              <a:avLst/>
              <a:gdLst>
                <a:gd name="connsiteX0" fmla="*/ 926786 w 926785"/>
                <a:gd name="connsiteY0" fmla="*/ 232669 h 455718"/>
                <a:gd name="connsiteX1" fmla="*/ 454637 w 926785"/>
                <a:gd name="connsiteY1" fmla="*/ 1255 h 455718"/>
                <a:gd name="connsiteX2" fmla="*/ 438643 w 926785"/>
                <a:gd name="connsiteY2" fmla="*/ 2599 h 455718"/>
                <a:gd name="connsiteX3" fmla="*/ 15994 w 926785"/>
                <a:gd name="connsiteY3" fmla="*/ 209870 h 455718"/>
                <a:gd name="connsiteX4" fmla="*/ 0 w 926785"/>
                <a:gd name="connsiteY4" fmla="*/ 224347 h 455718"/>
                <a:gd name="connsiteX5" fmla="*/ 472148 w 926785"/>
                <a:gd name="connsiteY5" fmla="*/ 455719 h 455718"/>
                <a:gd name="connsiteX6" fmla="*/ 487406 w 926785"/>
                <a:gd name="connsiteY6" fmla="*/ 441242 h 455718"/>
                <a:gd name="connsiteX7" fmla="*/ 910792 w 926785"/>
                <a:gd name="connsiteY7" fmla="*/ 233970 h 455718"/>
                <a:gd name="connsiteX8" fmla="*/ 926786 w 926785"/>
                <a:gd name="connsiteY8" fmla="*/ 232669 h 4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785" h="455718">
                  <a:moveTo>
                    <a:pt x="926786" y="232669"/>
                  </a:moveTo>
                  <a:lnTo>
                    <a:pt x="454637" y="1255"/>
                  </a:lnTo>
                  <a:cubicBezTo>
                    <a:pt x="448829" y="-1086"/>
                    <a:pt x="444451" y="128"/>
                    <a:pt x="438643" y="2599"/>
                  </a:cubicBezTo>
                  <a:lnTo>
                    <a:pt x="15994" y="209870"/>
                  </a:lnTo>
                  <a:cubicBezTo>
                    <a:pt x="8712" y="213901"/>
                    <a:pt x="4334" y="218019"/>
                    <a:pt x="0" y="224347"/>
                  </a:cubicBezTo>
                  <a:lnTo>
                    <a:pt x="472148" y="455719"/>
                  </a:lnTo>
                  <a:cubicBezTo>
                    <a:pt x="476526" y="449347"/>
                    <a:pt x="480860" y="445273"/>
                    <a:pt x="487406" y="441242"/>
                  </a:cubicBezTo>
                  <a:lnTo>
                    <a:pt x="910792" y="233970"/>
                  </a:lnTo>
                  <a:cubicBezTo>
                    <a:pt x="915863" y="231499"/>
                    <a:pt x="920977" y="230242"/>
                    <a:pt x="926786" y="232669"/>
                  </a:cubicBezTo>
                  <a:close/>
                </a:path>
              </a:pathLst>
            </a:custGeom>
            <a:solidFill>
              <a:srgbClr val="8F5DA2"/>
            </a:solidFill>
            <a:ln w="4332" cap="flat">
              <a:noFill/>
              <a:prstDash val="solid"/>
              <a:miter/>
            </a:ln>
          </p:spPr>
          <p:txBody>
            <a:bodyPr rtlCol="0" anchor="ctr"/>
            <a:lstStyle/>
            <a:p>
              <a:endParaRPr lang="en-US"/>
            </a:p>
          </p:txBody>
        </p:sp>
        <p:sp>
          <p:nvSpPr>
            <p:cNvPr id="3336" name="Freeform: Shape 3335">
              <a:extLst>
                <a:ext uri="{FF2B5EF4-FFF2-40B4-BE49-F238E27FC236}">
                  <a16:creationId xmlns:a16="http://schemas.microsoft.com/office/drawing/2014/main" id="{3344170A-AE78-C81B-0C2B-AD1F1AA0E77C}"/>
                </a:ext>
              </a:extLst>
            </p:cNvPr>
            <p:cNvSpPr/>
            <p:nvPr/>
          </p:nvSpPr>
          <p:spPr>
            <a:xfrm>
              <a:off x="9150698" y="3035039"/>
              <a:ext cx="943819" cy="470212"/>
            </a:xfrm>
            <a:custGeom>
              <a:avLst/>
              <a:gdLst>
                <a:gd name="connsiteX0" fmla="*/ 21152 w 943819"/>
                <a:gd name="connsiteY0" fmla="*/ 229219 h 470212"/>
                <a:gd name="connsiteX1" fmla="*/ 478000 w 943819"/>
                <a:gd name="connsiteY1" fmla="*/ 453265 h 470212"/>
                <a:gd name="connsiteX2" fmla="*/ 491827 w 943819"/>
                <a:gd name="connsiteY2" fmla="*/ 442342 h 470212"/>
                <a:gd name="connsiteX3" fmla="*/ 911572 w 943819"/>
                <a:gd name="connsiteY3" fmla="*/ 236630 h 470212"/>
                <a:gd name="connsiteX4" fmla="*/ 459102 w 943819"/>
                <a:gd name="connsiteY4" fmla="*/ 14795 h 470212"/>
                <a:gd name="connsiteX5" fmla="*/ 451083 w 943819"/>
                <a:gd name="connsiteY5" fmla="*/ 16355 h 470212"/>
                <a:gd name="connsiteX6" fmla="*/ 29127 w 943819"/>
                <a:gd name="connsiteY6" fmla="*/ 223367 h 470212"/>
                <a:gd name="connsiteX7" fmla="*/ 21109 w 943819"/>
                <a:gd name="connsiteY7" fmla="*/ 229219 h 470212"/>
                <a:gd name="connsiteX8" fmla="*/ 21109 w 943819"/>
                <a:gd name="connsiteY8" fmla="*/ 229219 h 470212"/>
                <a:gd name="connsiteX9" fmla="*/ 480904 w 943819"/>
                <a:gd name="connsiteY9" fmla="*/ 470212 h 470212"/>
                <a:gd name="connsiteX10" fmla="*/ 476526 w 943819"/>
                <a:gd name="connsiteY10" fmla="*/ 469215 h 470212"/>
                <a:gd name="connsiteX11" fmla="*/ 4378 w 943819"/>
                <a:gd name="connsiteY11" fmla="*/ 237887 h 470212"/>
                <a:gd name="connsiteX12" fmla="*/ 0 w 943819"/>
                <a:gd name="connsiteY12" fmla="*/ 233380 h 470212"/>
                <a:gd name="connsiteX13" fmla="*/ 1474 w 943819"/>
                <a:gd name="connsiteY13" fmla="*/ 227745 h 470212"/>
                <a:gd name="connsiteX14" fmla="*/ 20372 w 943819"/>
                <a:gd name="connsiteY14" fmla="*/ 211014 h 470212"/>
                <a:gd name="connsiteX15" fmla="*/ 443021 w 943819"/>
                <a:gd name="connsiteY15" fmla="*/ 3569 h 470212"/>
                <a:gd name="connsiteX16" fmla="*/ 467034 w 943819"/>
                <a:gd name="connsiteY16" fmla="*/ 1965 h 470212"/>
                <a:gd name="connsiteX17" fmla="*/ 939875 w 943819"/>
                <a:gd name="connsiteY17" fmla="*/ 233640 h 470212"/>
                <a:gd name="connsiteX18" fmla="*/ 942779 w 943819"/>
                <a:gd name="connsiteY18" fmla="*/ 243262 h 470212"/>
                <a:gd name="connsiteX19" fmla="*/ 931857 w 943819"/>
                <a:gd name="connsiteY19" fmla="*/ 246469 h 470212"/>
                <a:gd name="connsiteX20" fmla="*/ 923145 w 943819"/>
                <a:gd name="connsiteY20" fmla="*/ 247640 h 470212"/>
                <a:gd name="connsiteX21" fmla="*/ 500495 w 943819"/>
                <a:gd name="connsiteY21" fmla="*/ 454782 h 470212"/>
                <a:gd name="connsiteX22" fmla="*/ 488142 w 943819"/>
                <a:gd name="connsiteY22" fmla="*/ 466745 h 470212"/>
                <a:gd name="connsiteX23" fmla="*/ 480860 w 943819"/>
                <a:gd name="connsiteY23" fmla="*/ 470212 h 47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3819" h="470212">
                  <a:moveTo>
                    <a:pt x="21152" y="229219"/>
                  </a:moveTo>
                  <a:lnTo>
                    <a:pt x="478000" y="453265"/>
                  </a:lnTo>
                  <a:cubicBezTo>
                    <a:pt x="481641" y="449190"/>
                    <a:pt x="486018" y="445723"/>
                    <a:pt x="491827" y="442342"/>
                  </a:cubicBezTo>
                  <a:lnTo>
                    <a:pt x="911572" y="236630"/>
                  </a:lnTo>
                  <a:lnTo>
                    <a:pt x="459102" y="14795"/>
                  </a:lnTo>
                  <a:cubicBezTo>
                    <a:pt x="457628" y="14231"/>
                    <a:pt x="456198" y="14101"/>
                    <a:pt x="451083" y="16355"/>
                  </a:cubicBezTo>
                  <a:lnTo>
                    <a:pt x="29127" y="223367"/>
                  </a:lnTo>
                  <a:cubicBezTo>
                    <a:pt x="26223" y="225144"/>
                    <a:pt x="23319" y="226878"/>
                    <a:pt x="21109" y="229219"/>
                  </a:cubicBezTo>
                  <a:lnTo>
                    <a:pt x="21109" y="229219"/>
                  </a:lnTo>
                  <a:close/>
                  <a:moveTo>
                    <a:pt x="480904" y="470212"/>
                  </a:moveTo>
                  <a:cubicBezTo>
                    <a:pt x="479430" y="470212"/>
                    <a:pt x="478000" y="469865"/>
                    <a:pt x="476526" y="469215"/>
                  </a:cubicBezTo>
                  <a:lnTo>
                    <a:pt x="4378" y="237887"/>
                  </a:lnTo>
                  <a:cubicBezTo>
                    <a:pt x="2211" y="236890"/>
                    <a:pt x="737" y="235287"/>
                    <a:pt x="0" y="233380"/>
                  </a:cubicBezTo>
                  <a:cubicBezTo>
                    <a:pt x="0" y="231472"/>
                    <a:pt x="0" y="229479"/>
                    <a:pt x="1474" y="227745"/>
                  </a:cubicBezTo>
                  <a:cubicBezTo>
                    <a:pt x="5851" y="221026"/>
                    <a:pt x="10923" y="215869"/>
                    <a:pt x="20372" y="211014"/>
                  </a:cubicBezTo>
                  <a:lnTo>
                    <a:pt x="443021" y="3569"/>
                  </a:lnTo>
                  <a:cubicBezTo>
                    <a:pt x="450303" y="405"/>
                    <a:pt x="457585" y="-1763"/>
                    <a:pt x="467034" y="1965"/>
                  </a:cubicBezTo>
                  <a:lnTo>
                    <a:pt x="939875" y="233640"/>
                  </a:lnTo>
                  <a:cubicBezTo>
                    <a:pt x="943517" y="235547"/>
                    <a:pt x="944990" y="239838"/>
                    <a:pt x="942779" y="243262"/>
                  </a:cubicBezTo>
                  <a:cubicBezTo>
                    <a:pt x="940569" y="246730"/>
                    <a:pt x="936234" y="248073"/>
                    <a:pt x="931857" y="246469"/>
                  </a:cubicBezTo>
                  <a:cubicBezTo>
                    <a:pt x="929690" y="245559"/>
                    <a:pt x="928216" y="245473"/>
                    <a:pt x="923145" y="247640"/>
                  </a:cubicBezTo>
                  <a:lnTo>
                    <a:pt x="500495" y="454782"/>
                  </a:lnTo>
                  <a:cubicBezTo>
                    <a:pt x="495424" y="457686"/>
                    <a:pt x="491783" y="460633"/>
                    <a:pt x="488142" y="466745"/>
                  </a:cubicBezTo>
                  <a:cubicBezTo>
                    <a:pt x="485975" y="468955"/>
                    <a:pt x="483765" y="470212"/>
                    <a:pt x="480860" y="470212"/>
                  </a:cubicBezTo>
                  <a:close/>
                </a:path>
              </a:pathLst>
            </a:custGeom>
            <a:solidFill>
              <a:srgbClr val="653171"/>
            </a:solidFill>
            <a:ln w="4332" cap="flat">
              <a:noFill/>
              <a:prstDash val="solid"/>
              <a:miter/>
            </a:ln>
          </p:spPr>
          <p:txBody>
            <a:bodyPr rtlCol="0" anchor="ctr"/>
            <a:lstStyle/>
            <a:p>
              <a:endParaRPr lang="en-US"/>
            </a:p>
          </p:txBody>
        </p:sp>
        <p:sp>
          <p:nvSpPr>
            <p:cNvPr id="3337" name="Freeform: Shape 3336">
              <a:extLst>
                <a:ext uri="{FF2B5EF4-FFF2-40B4-BE49-F238E27FC236}">
                  <a16:creationId xmlns:a16="http://schemas.microsoft.com/office/drawing/2014/main" id="{47467267-0867-DE47-E7C0-71787E53F867}"/>
                </a:ext>
              </a:extLst>
            </p:cNvPr>
            <p:cNvSpPr/>
            <p:nvPr/>
          </p:nvSpPr>
          <p:spPr>
            <a:xfrm>
              <a:off x="9624363" y="3273651"/>
              <a:ext cx="468464" cy="379963"/>
            </a:xfrm>
            <a:custGeom>
              <a:avLst/>
              <a:gdLst>
                <a:gd name="connsiteX0" fmla="*/ 468464 w 468464"/>
                <a:gd name="connsiteY0" fmla="*/ 13796 h 379963"/>
                <a:gd name="connsiteX1" fmla="*/ 461919 w 468464"/>
                <a:gd name="connsiteY1" fmla="*/ 1313 h 379963"/>
                <a:gd name="connsiteX2" fmla="*/ 445925 w 468464"/>
                <a:gd name="connsiteY2" fmla="*/ 2613 h 379963"/>
                <a:gd name="connsiteX3" fmla="*/ 22539 w 468464"/>
                <a:gd name="connsiteY3" fmla="*/ 209885 h 379963"/>
                <a:gd name="connsiteX4" fmla="*/ 7282 w 468464"/>
                <a:gd name="connsiteY4" fmla="*/ 224362 h 379963"/>
                <a:gd name="connsiteX5" fmla="*/ 7282 w 468464"/>
                <a:gd name="connsiteY5" fmla="*/ 224362 h 379963"/>
                <a:gd name="connsiteX6" fmla="*/ 0 w 468464"/>
                <a:gd name="connsiteY6" fmla="*/ 243520 h 379963"/>
                <a:gd name="connsiteX7" fmla="*/ 0 w 468464"/>
                <a:gd name="connsiteY7" fmla="*/ 366141 h 379963"/>
                <a:gd name="connsiteX8" fmla="*/ 7282 w 468464"/>
                <a:gd name="connsiteY8" fmla="*/ 378667 h 379963"/>
                <a:gd name="connsiteX9" fmla="*/ 22539 w 468464"/>
                <a:gd name="connsiteY9" fmla="*/ 377323 h 379963"/>
                <a:gd name="connsiteX10" fmla="*/ 445925 w 468464"/>
                <a:gd name="connsiteY10" fmla="*/ 170138 h 379963"/>
                <a:gd name="connsiteX11" fmla="*/ 468464 w 468464"/>
                <a:gd name="connsiteY11" fmla="*/ 136547 h 379963"/>
                <a:gd name="connsiteX12" fmla="*/ 468464 w 468464"/>
                <a:gd name="connsiteY12" fmla="*/ 13839 h 37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464" h="379963">
                  <a:moveTo>
                    <a:pt x="468464" y="13796"/>
                  </a:moveTo>
                  <a:cubicBezTo>
                    <a:pt x="468464" y="7598"/>
                    <a:pt x="466297" y="3307"/>
                    <a:pt x="461919" y="1313"/>
                  </a:cubicBezTo>
                  <a:cubicBezTo>
                    <a:pt x="457541" y="-724"/>
                    <a:pt x="451733" y="-464"/>
                    <a:pt x="445925" y="2613"/>
                  </a:cubicBezTo>
                  <a:lnTo>
                    <a:pt x="22539" y="209885"/>
                  </a:lnTo>
                  <a:cubicBezTo>
                    <a:pt x="16731" y="212962"/>
                    <a:pt x="10879" y="218294"/>
                    <a:pt x="7282" y="224362"/>
                  </a:cubicBezTo>
                  <a:lnTo>
                    <a:pt x="7282" y="224362"/>
                  </a:lnTo>
                  <a:cubicBezTo>
                    <a:pt x="2904" y="230473"/>
                    <a:pt x="0" y="237322"/>
                    <a:pt x="0" y="243520"/>
                  </a:cubicBezTo>
                  <a:lnTo>
                    <a:pt x="0" y="366141"/>
                  </a:lnTo>
                  <a:cubicBezTo>
                    <a:pt x="0" y="372339"/>
                    <a:pt x="2904" y="376630"/>
                    <a:pt x="7282" y="378667"/>
                  </a:cubicBezTo>
                  <a:cubicBezTo>
                    <a:pt x="10923" y="380704"/>
                    <a:pt x="16731" y="380401"/>
                    <a:pt x="22539" y="377323"/>
                  </a:cubicBezTo>
                  <a:lnTo>
                    <a:pt x="445925" y="170138"/>
                  </a:lnTo>
                  <a:cubicBezTo>
                    <a:pt x="458278" y="163897"/>
                    <a:pt x="468464" y="148900"/>
                    <a:pt x="468464" y="136547"/>
                  </a:cubicBezTo>
                  <a:lnTo>
                    <a:pt x="468464" y="13839"/>
                  </a:lnTo>
                  <a:close/>
                </a:path>
              </a:pathLst>
            </a:custGeom>
            <a:solidFill>
              <a:srgbClr val="FFFFFF"/>
            </a:solidFill>
            <a:ln w="4332" cap="flat">
              <a:noFill/>
              <a:prstDash val="solid"/>
              <a:miter/>
            </a:ln>
          </p:spPr>
          <p:txBody>
            <a:bodyPr rtlCol="0" anchor="ctr"/>
            <a:lstStyle/>
            <a:p>
              <a:endParaRPr lang="en-US"/>
            </a:p>
          </p:txBody>
        </p:sp>
        <p:sp>
          <p:nvSpPr>
            <p:cNvPr id="3338" name="Freeform: Shape 3337">
              <a:extLst>
                <a:ext uri="{FF2B5EF4-FFF2-40B4-BE49-F238E27FC236}">
                  <a16:creationId xmlns:a16="http://schemas.microsoft.com/office/drawing/2014/main" id="{2F925C2D-44A0-158D-A5C5-F3DABA6188D9}"/>
                </a:ext>
              </a:extLst>
            </p:cNvPr>
            <p:cNvSpPr/>
            <p:nvPr/>
          </p:nvSpPr>
          <p:spPr>
            <a:xfrm>
              <a:off x="9615608" y="3266396"/>
              <a:ext cx="485975" cy="394504"/>
            </a:xfrm>
            <a:custGeom>
              <a:avLst/>
              <a:gdLst>
                <a:gd name="connsiteX0" fmla="*/ 464866 w 485975"/>
                <a:gd name="connsiteY0" fmla="*/ 14506 h 394504"/>
                <a:gd name="connsiteX1" fmla="*/ 459059 w 485975"/>
                <a:gd name="connsiteY1" fmla="*/ 16153 h 394504"/>
                <a:gd name="connsiteX2" fmla="*/ 35672 w 485975"/>
                <a:gd name="connsiteY2" fmla="*/ 223425 h 394504"/>
                <a:gd name="connsiteX3" fmla="*/ 23319 w 485975"/>
                <a:gd name="connsiteY3" fmla="*/ 235215 h 394504"/>
                <a:gd name="connsiteX4" fmla="*/ 17511 w 485975"/>
                <a:gd name="connsiteY4" fmla="*/ 250732 h 394504"/>
                <a:gd name="connsiteX5" fmla="*/ 17511 w 485975"/>
                <a:gd name="connsiteY5" fmla="*/ 373353 h 394504"/>
                <a:gd name="connsiteX6" fmla="*/ 19678 w 485975"/>
                <a:gd name="connsiteY6" fmla="*/ 379594 h 394504"/>
                <a:gd name="connsiteX7" fmla="*/ 27697 w 485975"/>
                <a:gd name="connsiteY7" fmla="*/ 378294 h 394504"/>
                <a:gd name="connsiteX8" fmla="*/ 450346 w 485975"/>
                <a:gd name="connsiteY8" fmla="*/ 171022 h 394504"/>
                <a:gd name="connsiteX9" fmla="*/ 468551 w 485975"/>
                <a:gd name="connsiteY9" fmla="*/ 143715 h 394504"/>
                <a:gd name="connsiteX10" fmla="*/ 468551 w 485975"/>
                <a:gd name="connsiteY10" fmla="*/ 21008 h 394504"/>
                <a:gd name="connsiteX11" fmla="*/ 466384 w 485975"/>
                <a:gd name="connsiteY11" fmla="*/ 14810 h 394504"/>
                <a:gd name="connsiteX12" fmla="*/ 464910 w 485975"/>
                <a:gd name="connsiteY12" fmla="*/ 14463 h 394504"/>
                <a:gd name="connsiteX13" fmla="*/ 464910 w 485975"/>
                <a:gd name="connsiteY13" fmla="*/ 14463 h 394504"/>
                <a:gd name="connsiteX14" fmla="*/ 21846 w 485975"/>
                <a:gd name="connsiteY14" fmla="*/ 394505 h 394504"/>
                <a:gd name="connsiteX15" fmla="*/ 11660 w 485975"/>
                <a:gd name="connsiteY15" fmla="*/ 392208 h 394504"/>
                <a:gd name="connsiteX16" fmla="*/ 0 w 485975"/>
                <a:gd name="connsiteY16" fmla="*/ 373353 h 394504"/>
                <a:gd name="connsiteX17" fmla="*/ 0 w 485975"/>
                <a:gd name="connsiteY17" fmla="*/ 250732 h 394504"/>
                <a:gd name="connsiteX18" fmla="*/ 8019 w 485975"/>
                <a:gd name="connsiteY18" fmla="*/ 228020 h 394504"/>
                <a:gd name="connsiteX19" fmla="*/ 27654 w 485975"/>
                <a:gd name="connsiteY19" fmla="*/ 210856 h 394504"/>
                <a:gd name="connsiteX20" fmla="*/ 450303 w 485975"/>
                <a:gd name="connsiteY20" fmla="*/ 3584 h 394504"/>
                <a:gd name="connsiteX21" fmla="*/ 475053 w 485975"/>
                <a:gd name="connsiteY21" fmla="*/ 2283 h 394504"/>
                <a:gd name="connsiteX22" fmla="*/ 485975 w 485975"/>
                <a:gd name="connsiteY22" fmla="*/ 21051 h 394504"/>
                <a:gd name="connsiteX23" fmla="*/ 485975 w 485975"/>
                <a:gd name="connsiteY23" fmla="*/ 143759 h 394504"/>
                <a:gd name="connsiteX24" fmla="*/ 459059 w 485975"/>
                <a:gd name="connsiteY24" fmla="*/ 183592 h 394504"/>
                <a:gd name="connsiteX25" fmla="*/ 35672 w 485975"/>
                <a:gd name="connsiteY25" fmla="*/ 390864 h 394504"/>
                <a:gd name="connsiteX26" fmla="*/ 21846 w 485975"/>
                <a:gd name="connsiteY26" fmla="*/ 394505 h 39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5975" h="394504">
                  <a:moveTo>
                    <a:pt x="464866" y="14506"/>
                  </a:moveTo>
                  <a:cubicBezTo>
                    <a:pt x="463436" y="14506"/>
                    <a:pt x="461226" y="14983"/>
                    <a:pt x="459059" y="16153"/>
                  </a:cubicBezTo>
                  <a:lnTo>
                    <a:pt x="35672" y="223425"/>
                  </a:lnTo>
                  <a:cubicBezTo>
                    <a:pt x="31295" y="225723"/>
                    <a:pt x="26223" y="230014"/>
                    <a:pt x="23319" y="235215"/>
                  </a:cubicBezTo>
                  <a:cubicBezTo>
                    <a:pt x="19678" y="240416"/>
                    <a:pt x="17511" y="246094"/>
                    <a:pt x="17511" y="250732"/>
                  </a:cubicBezTo>
                  <a:lnTo>
                    <a:pt x="17511" y="373353"/>
                  </a:lnTo>
                  <a:cubicBezTo>
                    <a:pt x="17511" y="376517"/>
                    <a:pt x="18248" y="378858"/>
                    <a:pt x="19678" y="379594"/>
                  </a:cubicBezTo>
                  <a:cubicBezTo>
                    <a:pt x="21152" y="380201"/>
                    <a:pt x="23319" y="380158"/>
                    <a:pt x="27697" y="378294"/>
                  </a:cubicBezTo>
                  <a:lnTo>
                    <a:pt x="450346" y="171022"/>
                  </a:lnTo>
                  <a:cubicBezTo>
                    <a:pt x="459795" y="166124"/>
                    <a:pt x="468551" y="153424"/>
                    <a:pt x="468551" y="143715"/>
                  </a:cubicBezTo>
                  <a:lnTo>
                    <a:pt x="468551" y="21008"/>
                  </a:lnTo>
                  <a:cubicBezTo>
                    <a:pt x="468551" y="17280"/>
                    <a:pt x="467814" y="15373"/>
                    <a:pt x="466384" y="14810"/>
                  </a:cubicBezTo>
                  <a:cubicBezTo>
                    <a:pt x="465647" y="14550"/>
                    <a:pt x="465647" y="14463"/>
                    <a:pt x="464910" y="14463"/>
                  </a:cubicBezTo>
                  <a:lnTo>
                    <a:pt x="464910" y="14463"/>
                  </a:lnTo>
                  <a:close/>
                  <a:moveTo>
                    <a:pt x="21846" y="394505"/>
                  </a:moveTo>
                  <a:cubicBezTo>
                    <a:pt x="18205" y="394505"/>
                    <a:pt x="14564" y="393681"/>
                    <a:pt x="11660" y="392208"/>
                  </a:cubicBezTo>
                  <a:cubicBezTo>
                    <a:pt x="4378" y="388740"/>
                    <a:pt x="0" y="381892"/>
                    <a:pt x="0" y="373353"/>
                  </a:cubicBezTo>
                  <a:lnTo>
                    <a:pt x="0" y="250732"/>
                  </a:lnTo>
                  <a:cubicBezTo>
                    <a:pt x="0" y="243494"/>
                    <a:pt x="2904" y="235432"/>
                    <a:pt x="8019" y="228020"/>
                  </a:cubicBezTo>
                  <a:cubicBezTo>
                    <a:pt x="13133" y="220521"/>
                    <a:pt x="20415" y="214496"/>
                    <a:pt x="27654" y="210856"/>
                  </a:cubicBezTo>
                  <a:lnTo>
                    <a:pt x="450303" y="3584"/>
                  </a:lnTo>
                  <a:cubicBezTo>
                    <a:pt x="459015" y="-664"/>
                    <a:pt x="467771" y="-1184"/>
                    <a:pt x="475053" y="2283"/>
                  </a:cubicBezTo>
                  <a:cubicBezTo>
                    <a:pt x="481598" y="5664"/>
                    <a:pt x="485975" y="12513"/>
                    <a:pt x="485975" y="21051"/>
                  </a:cubicBezTo>
                  <a:lnTo>
                    <a:pt x="485975" y="143759"/>
                  </a:lnTo>
                  <a:cubicBezTo>
                    <a:pt x="485975" y="158626"/>
                    <a:pt x="474315" y="176180"/>
                    <a:pt x="459059" y="183592"/>
                  </a:cubicBezTo>
                  <a:lnTo>
                    <a:pt x="35672" y="390864"/>
                  </a:lnTo>
                  <a:cubicBezTo>
                    <a:pt x="31295" y="393291"/>
                    <a:pt x="26223" y="394505"/>
                    <a:pt x="21846" y="394505"/>
                  </a:cubicBezTo>
                  <a:close/>
                </a:path>
              </a:pathLst>
            </a:custGeom>
            <a:solidFill>
              <a:srgbClr val="653171"/>
            </a:solidFill>
            <a:ln w="4332" cap="flat">
              <a:noFill/>
              <a:prstDash val="solid"/>
              <a:miter/>
            </a:ln>
          </p:spPr>
          <p:txBody>
            <a:bodyPr rtlCol="0" anchor="ctr"/>
            <a:lstStyle/>
            <a:p>
              <a:endParaRPr lang="en-US"/>
            </a:p>
          </p:txBody>
        </p:sp>
        <p:sp>
          <p:nvSpPr>
            <p:cNvPr id="3339" name="Freeform: Shape 3338">
              <a:extLst>
                <a:ext uri="{FF2B5EF4-FFF2-40B4-BE49-F238E27FC236}">
                  <a16:creationId xmlns:a16="http://schemas.microsoft.com/office/drawing/2014/main" id="{F92D1CB5-6A09-7DCD-2019-297AEE009345}"/>
                </a:ext>
              </a:extLst>
            </p:cNvPr>
            <p:cNvSpPr/>
            <p:nvPr/>
          </p:nvSpPr>
          <p:spPr>
            <a:xfrm>
              <a:off x="10025904" y="3348432"/>
              <a:ext cx="40743" cy="59988"/>
            </a:xfrm>
            <a:custGeom>
              <a:avLst/>
              <a:gdLst>
                <a:gd name="connsiteX0" fmla="*/ 0 w 40743"/>
                <a:gd name="connsiteY0" fmla="*/ 59988 h 59988"/>
                <a:gd name="connsiteX1" fmla="*/ 40743 w 40743"/>
                <a:gd name="connsiteY1" fmla="*/ 39963 h 59988"/>
                <a:gd name="connsiteX2" fmla="*/ 40743 w 40743"/>
                <a:gd name="connsiteY2" fmla="*/ 0 h 59988"/>
                <a:gd name="connsiteX3" fmla="*/ 0 w 40743"/>
                <a:gd name="connsiteY3" fmla="*/ 20025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3" y="39963"/>
                  </a:lnTo>
                  <a:lnTo>
                    <a:pt x="40743" y="0"/>
                  </a:lnTo>
                  <a:lnTo>
                    <a:pt x="0" y="20025"/>
                  </a:lnTo>
                  <a:lnTo>
                    <a:pt x="0" y="59988"/>
                  </a:lnTo>
                  <a:close/>
                </a:path>
              </a:pathLst>
            </a:custGeom>
            <a:solidFill>
              <a:srgbClr val="FFF0C7"/>
            </a:solidFill>
            <a:ln w="4332" cap="flat">
              <a:noFill/>
              <a:prstDash val="solid"/>
              <a:miter/>
            </a:ln>
          </p:spPr>
          <p:txBody>
            <a:bodyPr rtlCol="0" anchor="ctr"/>
            <a:lstStyle/>
            <a:p>
              <a:endParaRPr lang="en-US"/>
            </a:p>
          </p:txBody>
        </p:sp>
        <p:sp>
          <p:nvSpPr>
            <p:cNvPr id="3340" name="Freeform: Shape 3339">
              <a:extLst>
                <a:ext uri="{FF2B5EF4-FFF2-40B4-BE49-F238E27FC236}">
                  <a16:creationId xmlns:a16="http://schemas.microsoft.com/office/drawing/2014/main" id="{2117974E-35E1-C51B-8BFD-6814CB274571}"/>
                </a:ext>
              </a:extLst>
            </p:cNvPr>
            <p:cNvSpPr/>
            <p:nvPr/>
          </p:nvSpPr>
          <p:spPr>
            <a:xfrm>
              <a:off x="10017885" y="3341199"/>
              <a:ext cx="57474" cy="74503"/>
            </a:xfrm>
            <a:custGeom>
              <a:avLst/>
              <a:gdLst>
                <a:gd name="connsiteX0" fmla="*/ 16731 w 57474"/>
                <a:gd name="connsiteY0" fmla="*/ 31419 h 74503"/>
                <a:gd name="connsiteX1" fmla="*/ 16731 w 57474"/>
                <a:gd name="connsiteY1" fmla="*/ 54652 h 74503"/>
                <a:gd name="connsiteX2" fmla="*/ 40744 w 57474"/>
                <a:gd name="connsiteY2" fmla="*/ 43035 h 74503"/>
                <a:gd name="connsiteX3" fmla="*/ 40744 w 57474"/>
                <a:gd name="connsiteY3" fmla="*/ 19803 h 74503"/>
                <a:gd name="connsiteX4" fmla="*/ 16731 w 57474"/>
                <a:gd name="connsiteY4" fmla="*/ 31419 h 74503"/>
                <a:gd name="connsiteX5" fmla="*/ 16731 w 57474"/>
                <a:gd name="connsiteY5" fmla="*/ 31419 h 74503"/>
                <a:gd name="connsiteX6" fmla="*/ 8019 w 57474"/>
                <a:gd name="connsiteY6" fmla="*/ 74460 h 74503"/>
                <a:gd name="connsiteX7" fmla="*/ 3641 w 57474"/>
                <a:gd name="connsiteY7" fmla="*/ 73463 h 74503"/>
                <a:gd name="connsiteX8" fmla="*/ 0 w 57474"/>
                <a:gd name="connsiteY8" fmla="*/ 67178 h 74503"/>
                <a:gd name="connsiteX9" fmla="*/ 0 w 57474"/>
                <a:gd name="connsiteY9" fmla="*/ 27215 h 74503"/>
                <a:gd name="connsiteX10" fmla="*/ 3641 w 57474"/>
                <a:gd name="connsiteY10" fmla="*/ 20930 h 74503"/>
                <a:gd name="connsiteX11" fmla="*/ 44384 w 57474"/>
                <a:gd name="connsiteY11" fmla="*/ 992 h 74503"/>
                <a:gd name="connsiteX12" fmla="*/ 53097 w 57474"/>
                <a:gd name="connsiteY12" fmla="*/ 992 h 74503"/>
                <a:gd name="connsiteX13" fmla="*/ 57474 w 57474"/>
                <a:gd name="connsiteY13" fmla="*/ 7233 h 74503"/>
                <a:gd name="connsiteX14" fmla="*/ 57474 w 57474"/>
                <a:gd name="connsiteY14" fmla="*/ 47196 h 74503"/>
                <a:gd name="connsiteX15" fmla="*/ 53097 w 57474"/>
                <a:gd name="connsiteY15" fmla="*/ 53481 h 74503"/>
                <a:gd name="connsiteX16" fmla="*/ 12353 w 57474"/>
                <a:gd name="connsiteY16" fmla="*/ 73506 h 74503"/>
                <a:gd name="connsiteX17" fmla="*/ 7975 w 57474"/>
                <a:gd name="connsiteY17" fmla="*/ 74503 h 7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74" h="74503">
                  <a:moveTo>
                    <a:pt x="16731" y="31419"/>
                  </a:moveTo>
                  <a:lnTo>
                    <a:pt x="16731" y="54652"/>
                  </a:lnTo>
                  <a:lnTo>
                    <a:pt x="40744" y="43035"/>
                  </a:lnTo>
                  <a:lnTo>
                    <a:pt x="40744" y="19803"/>
                  </a:lnTo>
                  <a:lnTo>
                    <a:pt x="16731" y="31419"/>
                  </a:lnTo>
                  <a:lnTo>
                    <a:pt x="16731" y="31419"/>
                  </a:lnTo>
                  <a:close/>
                  <a:moveTo>
                    <a:pt x="8019" y="74460"/>
                  </a:moveTo>
                  <a:cubicBezTo>
                    <a:pt x="6545" y="74460"/>
                    <a:pt x="5115" y="74113"/>
                    <a:pt x="3641" y="73463"/>
                  </a:cubicBezTo>
                  <a:cubicBezTo>
                    <a:pt x="1474" y="72163"/>
                    <a:pt x="0" y="69735"/>
                    <a:pt x="0" y="67178"/>
                  </a:cubicBezTo>
                  <a:lnTo>
                    <a:pt x="0" y="27215"/>
                  </a:lnTo>
                  <a:cubicBezTo>
                    <a:pt x="0" y="24614"/>
                    <a:pt x="1474" y="22187"/>
                    <a:pt x="3641" y="20930"/>
                  </a:cubicBezTo>
                  <a:lnTo>
                    <a:pt x="44384" y="992"/>
                  </a:lnTo>
                  <a:cubicBezTo>
                    <a:pt x="47289" y="-309"/>
                    <a:pt x="50929" y="-352"/>
                    <a:pt x="53097" y="992"/>
                  </a:cubicBezTo>
                  <a:cubicBezTo>
                    <a:pt x="56001" y="2292"/>
                    <a:pt x="57474" y="4633"/>
                    <a:pt x="57474" y="7233"/>
                  </a:cubicBezTo>
                  <a:lnTo>
                    <a:pt x="57474" y="47196"/>
                  </a:lnTo>
                  <a:cubicBezTo>
                    <a:pt x="57474" y="49841"/>
                    <a:pt x="56001" y="52224"/>
                    <a:pt x="53097" y="53481"/>
                  </a:cubicBezTo>
                  <a:lnTo>
                    <a:pt x="12353" y="73506"/>
                  </a:lnTo>
                  <a:cubicBezTo>
                    <a:pt x="10879" y="74113"/>
                    <a:pt x="9449" y="74503"/>
                    <a:pt x="7975" y="74503"/>
                  </a:cubicBezTo>
                  <a:close/>
                </a:path>
              </a:pathLst>
            </a:custGeom>
            <a:solidFill>
              <a:srgbClr val="653171"/>
            </a:solidFill>
            <a:ln w="4332" cap="flat">
              <a:noFill/>
              <a:prstDash val="solid"/>
              <a:miter/>
            </a:ln>
          </p:spPr>
          <p:txBody>
            <a:bodyPr rtlCol="0" anchor="ctr"/>
            <a:lstStyle/>
            <a:p>
              <a:endParaRPr lang="en-US"/>
            </a:p>
          </p:txBody>
        </p:sp>
        <p:sp>
          <p:nvSpPr>
            <p:cNvPr id="3341" name="Freeform: Shape 3340">
              <a:extLst>
                <a:ext uri="{FF2B5EF4-FFF2-40B4-BE49-F238E27FC236}">
                  <a16:creationId xmlns:a16="http://schemas.microsoft.com/office/drawing/2014/main" id="{ECE0847B-8997-E46B-0DE4-78D11BFF53B2}"/>
                </a:ext>
              </a:extLst>
            </p:cNvPr>
            <p:cNvSpPr/>
            <p:nvPr/>
          </p:nvSpPr>
          <p:spPr>
            <a:xfrm>
              <a:off x="9152909" y="3266599"/>
              <a:ext cx="478693" cy="385676"/>
            </a:xfrm>
            <a:custGeom>
              <a:avLst/>
              <a:gdLst>
                <a:gd name="connsiteX0" fmla="*/ 478693 w 478693"/>
                <a:gd name="connsiteY0" fmla="*/ 231371 h 385676"/>
                <a:gd name="connsiteX1" fmla="*/ 6545 w 478693"/>
                <a:gd name="connsiteY1" fmla="*/ 0 h 385676"/>
                <a:gd name="connsiteX2" fmla="*/ 6545 w 478693"/>
                <a:gd name="connsiteY2" fmla="*/ 87 h 385676"/>
                <a:gd name="connsiteX3" fmla="*/ 0 w 478693"/>
                <a:gd name="connsiteY3" fmla="*/ 19158 h 385676"/>
                <a:gd name="connsiteX4" fmla="*/ 0 w 478693"/>
                <a:gd name="connsiteY4" fmla="*/ 141779 h 385676"/>
                <a:gd name="connsiteX5" fmla="*/ 6545 w 478693"/>
                <a:gd name="connsiteY5" fmla="*/ 154305 h 385676"/>
                <a:gd name="connsiteX6" fmla="*/ 478693 w 478693"/>
                <a:gd name="connsiteY6" fmla="*/ 385677 h 385676"/>
                <a:gd name="connsiteX7" fmla="*/ 471411 w 478693"/>
                <a:gd name="connsiteY7" fmla="*/ 373150 h 385676"/>
                <a:gd name="connsiteX8" fmla="*/ 471411 w 478693"/>
                <a:gd name="connsiteY8" fmla="*/ 250529 h 385676"/>
                <a:gd name="connsiteX9" fmla="*/ 478693 w 478693"/>
                <a:gd name="connsiteY9" fmla="*/ 231458 h 385676"/>
                <a:gd name="connsiteX10" fmla="*/ 478693 w 478693"/>
                <a:gd name="connsiteY10" fmla="*/ 231458 h 3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693" h="385676">
                  <a:moveTo>
                    <a:pt x="478693" y="231371"/>
                  </a:moveTo>
                  <a:lnTo>
                    <a:pt x="6545" y="0"/>
                  </a:lnTo>
                  <a:lnTo>
                    <a:pt x="6545" y="87"/>
                  </a:lnTo>
                  <a:cubicBezTo>
                    <a:pt x="2167" y="6632"/>
                    <a:pt x="0" y="11616"/>
                    <a:pt x="0" y="19158"/>
                  </a:cubicBezTo>
                  <a:lnTo>
                    <a:pt x="0" y="141779"/>
                  </a:lnTo>
                  <a:cubicBezTo>
                    <a:pt x="0" y="147154"/>
                    <a:pt x="737" y="151098"/>
                    <a:pt x="6545" y="154305"/>
                  </a:cubicBezTo>
                  <a:lnTo>
                    <a:pt x="478693" y="385677"/>
                  </a:lnTo>
                  <a:cubicBezTo>
                    <a:pt x="472885" y="382469"/>
                    <a:pt x="472148" y="378525"/>
                    <a:pt x="471411" y="373150"/>
                  </a:cubicBezTo>
                  <a:lnTo>
                    <a:pt x="471411" y="250529"/>
                  </a:lnTo>
                  <a:cubicBezTo>
                    <a:pt x="472148" y="242988"/>
                    <a:pt x="474315" y="238003"/>
                    <a:pt x="478693" y="231458"/>
                  </a:cubicBezTo>
                  <a:lnTo>
                    <a:pt x="478693" y="231458"/>
                  </a:lnTo>
                  <a:close/>
                </a:path>
              </a:pathLst>
            </a:custGeom>
            <a:solidFill>
              <a:srgbClr val="8F5DA2"/>
            </a:solidFill>
            <a:ln w="4332" cap="flat">
              <a:noFill/>
              <a:prstDash val="solid"/>
              <a:miter/>
            </a:ln>
          </p:spPr>
          <p:txBody>
            <a:bodyPr rtlCol="0" anchor="ctr"/>
            <a:lstStyle/>
            <a:p>
              <a:endParaRPr lang="en-US"/>
            </a:p>
          </p:txBody>
        </p:sp>
        <p:sp>
          <p:nvSpPr>
            <p:cNvPr id="3342" name="Freeform: Shape 3341">
              <a:extLst>
                <a:ext uri="{FF2B5EF4-FFF2-40B4-BE49-F238E27FC236}">
                  <a16:creationId xmlns:a16="http://schemas.microsoft.com/office/drawing/2014/main" id="{665A2195-CF71-25C1-36CB-FBBE07EBF4E7}"/>
                </a:ext>
              </a:extLst>
            </p:cNvPr>
            <p:cNvSpPr/>
            <p:nvPr/>
          </p:nvSpPr>
          <p:spPr>
            <a:xfrm>
              <a:off x="9144153" y="3259338"/>
              <a:ext cx="495708" cy="400176"/>
            </a:xfrm>
            <a:custGeom>
              <a:avLst/>
              <a:gdLst>
                <a:gd name="connsiteX0" fmla="*/ 18941 w 495708"/>
                <a:gd name="connsiteY0" fmla="*/ 17534 h 400176"/>
                <a:gd name="connsiteX1" fmla="*/ 16774 w 495708"/>
                <a:gd name="connsiteY1" fmla="*/ 26766 h 400176"/>
                <a:gd name="connsiteX2" fmla="*/ 16774 w 495708"/>
                <a:gd name="connsiteY2" fmla="*/ 149083 h 400176"/>
                <a:gd name="connsiteX3" fmla="*/ 20415 w 495708"/>
                <a:gd name="connsiteY3" fmla="*/ 155628 h 400176"/>
                <a:gd name="connsiteX4" fmla="*/ 471455 w 495708"/>
                <a:gd name="connsiteY4" fmla="*/ 377117 h 400176"/>
                <a:gd name="connsiteX5" fmla="*/ 471455 w 495708"/>
                <a:gd name="connsiteY5" fmla="*/ 257834 h 400176"/>
                <a:gd name="connsiteX6" fmla="*/ 475833 w 495708"/>
                <a:gd name="connsiteY6" fmla="*/ 241580 h 400176"/>
                <a:gd name="connsiteX7" fmla="*/ 18985 w 495708"/>
                <a:gd name="connsiteY7" fmla="*/ 17577 h 400176"/>
                <a:gd name="connsiteX8" fmla="*/ 18985 w 495708"/>
                <a:gd name="connsiteY8" fmla="*/ 17577 h 400176"/>
                <a:gd name="connsiteX9" fmla="*/ 487449 w 495708"/>
                <a:gd name="connsiteY9" fmla="*/ 400176 h 400176"/>
                <a:gd name="connsiteX10" fmla="*/ 483071 w 495708"/>
                <a:gd name="connsiteY10" fmla="*/ 399266 h 400176"/>
                <a:gd name="connsiteX11" fmla="*/ 10923 w 495708"/>
                <a:gd name="connsiteY11" fmla="*/ 167895 h 400176"/>
                <a:gd name="connsiteX12" fmla="*/ 0 w 495708"/>
                <a:gd name="connsiteY12" fmla="*/ 149343 h 400176"/>
                <a:gd name="connsiteX13" fmla="*/ 0 w 495708"/>
                <a:gd name="connsiteY13" fmla="*/ 26419 h 400176"/>
                <a:gd name="connsiteX14" fmla="*/ 7282 w 495708"/>
                <a:gd name="connsiteY14" fmla="*/ 3794 h 400176"/>
                <a:gd name="connsiteX15" fmla="*/ 13090 w 495708"/>
                <a:gd name="connsiteY15" fmla="*/ 283 h 400176"/>
                <a:gd name="connsiteX16" fmla="*/ 19635 w 495708"/>
                <a:gd name="connsiteY16" fmla="*/ 976 h 400176"/>
                <a:gd name="connsiteX17" fmla="*/ 491046 w 495708"/>
                <a:gd name="connsiteY17" fmla="*/ 232347 h 400176"/>
                <a:gd name="connsiteX18" fmla="*/ 494687 w 495708"/>
                <a:gd name="connsiteY18" fmla="*/ 242100 h 400176"/>
                <a:gd name="connsiteX19" fmla="*/ 488879 w 495708"/>
                <a:gd name="connsiteY19" fmla="*/ 258094 h 400176"/>
                <a:gd name="connsiteX20" fmla="*/ 488879 w 495708"/>
                <a:gd name="connsiteY20" fmla="*/ 380411 h 400176"/>
                <a:gd name="connsiteX21" fmla="*/ 491783 w 495708"/>
                <a:gd name="connsiteY21" fmla="*/ 386956 h 400176"/>
                <a:gd name="connsiteX22" fmla="*/ 494687 w 495708"/>
                <a:gd name="connsiteY22" fmla="*/ 396839 h 400176"/>
                <a:gd name="connsiteX23" fmla="*/ 487405 w 495708"/>
                <a:gd name="connsiteY23" fmla="*/ 400176 h 40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5708" h="400176">
                  <a:moveTo>
                    <a:pt x="18941" y="17534"/>
                  </a:moveTo>
                  <a:cubicBezTo>
                    <a:pt x="17468" y="20524"/>
                    <a:pt x="17468" y="23298"/>
                    <a:pt x="16774" y="26766"/>
                  </a:cubicBezTo>
                  <a:lnTo>
                    <a:pt x="16774" y="149083"/>
                  </a:lnTo>
                  <a:cubicBezTo>
                    <a:pt x="17511" y="153548"/>
                    <a:pt x="18248" y="154458"/>
                    <a:pt x="20415" y="155628"/>
                  </a:cubicBezTo>
                  <a:lnTo>
                    <a:pt x="471455" y="377117"/>
                  </a:lnTo>
                  <a:lnTo>
                    <a:pt x="471455" y="257834"/>
                  </a:lnTo>
                  <a:cubicBezTo>
                    <a:pt x="472192" y="251289"/>
                    <a:pt x="473622" y="246304"/>
                    <a:pt x="475833" y="241580"/>
                  </a:cubicBezTo>
                  <a:lnTo>
                    <a:pt x="18985" y="17577"/>
                  </a:lnTo>
                  <a:lnTo>
                    <a:pt x="18985" y="17577"/>
                  </a:lnTo>
                  <a:close/>
                  <a:moveTo>
                    <a:pt x="487449" y="400176"/>
                  </a:moveTo>
                  <a:cubicBezTo>
                    <a:pt x="485975" y="400176"/>
                    <a:pt x="484545" y="399916"/>
                    <a:pt x="483071" y="399266"/>
                  </a:cubicBezTo>
                  <a:lnTo>
                    <a:pt x="10923" y="167895"/>
                  </a:lnTo>
                  <a:cubicBezTo>
                    <a:pt x="1474" y="162520"/>
                    <a:pt x="0" y="155845"/>
                    <a:pt x="0" y="149343"/>
                  </a:cubicBezTo>
                  <a:lnTo>
                    <a:pt x="0" y="26419"/>
                  </a:lnTo>
                  <a:cubicBezTo>
                    <a:pt x="0" y="16883"/>
                    <a:pt x="2904" y="10772"/>
                    <a:pt x="7282" y="3794"/>
                  </a:cubicBezTo>
                  <a:cubicBezTo>
                    <a:pt x="8756" y="2146"/>
                    <a:pt x="10186" y="803"/>
                    <a:pt x="13090" y="283"/>
                  </a:cubicBezTo>
                  <a:cubicBezTo>
                    <a:pt x="15257" y="-281"/>
                    <a:pt x="17468" y="23"/>
                    <a:pt x="19635" y="976"/>
                  </a:cubicBezTo>
                  <a:lnTo>
                    <a:pt x="491046" y="232347"/>
                  </a:lnTo>
                  <a:cubicBezTo>
                    <a:pt x="495424" y="234298"/>
                    <a:pt x="496855" y="238632"/>
                    <a:pt x="494687" y="242100"/>
                  </a:cubicBezTo>
                  <a:cubicBezTo>
                    <a:pt x="490310" y="248385"/>
                    <a:pt x="489616" y="252286"/>
                    <a:pt x="488879" y="258094"/>
                  </a:cubicBezTo>
                  <a:lnTo>
                    <a:pt x="488879" y="380411"/>
                  </a:lnTo>
                  <a:cubicBezTo>
                    <a:pt x="488879" y="384919"/>
                    <a:pt x="490353" y="385786"/>
                    <a:pt x="491783" y="386956"/>
                  </a:cubicBezTo>
                  <a:cubicBezTo>
                    <a:pt x="495424" y="389167"/>
                    <a:pt x="496855" y="393544"/>
                    <a:pt x="494687" y="396839"/>
                  </a:cubicBezTo>
                  <a:cubicBezTo>
                    <a:pt x="492520" y="399006"/>
                    <a:pt x="489616" y="400176"/>
                    <a:pt x="487405" y="400176"/>
                  </a:cubicBezTo>
                  <a:close/>
                </a:path>
              </a:pathLst>
            </a:custGeom>
            <a:solidFill>
              <a:srgbClr val="653171"/>
            </a:solidFill>
            <a:ln w="4332" cap="flat">
              <a:noFill/>
              <a:prstDash val="solid"/>
              <a:miter/>
            </a:ln>
          </p:spPr>
          <p:txBody>
            <a:bodyPr rtlCol="0" anchor="ctr"/>
            <a:lstStyle/>
            <a:p>
              <a:endParaRPr lang="en-US"/>
            </a:p>
          </p:txBody>
        </p:sp>
        <p:sp>
          <p:nvSpPr>
            <p:cNvPr id="3343" name="Freeform: Shape 3342">
              <a:extLst>
                <a:ext uri="{FF2B5EF4-FFF2-40B4-BE49-F238E27FC236}">
                  <a16:creationId xmlns:a16="http://schemas.microsoft.com/office/drawing/2014/main" id="{2328B157-4B61-544A-6258-2350DFF590C6}"/>
                </a:ext>
              </a:extLst>
            </p:cNvPr>
            <p:cNvSpPr/>
            <p:nvPr/>
          </p:nvSpPr>
          <p:spPr>
            <a:xfrm>
              <a:off x="9958244" y="3381591"/>
              <a:ext cx="40743" cy="59988"/>
            </a:xfrm>
            <a:custGeom>
              <a:avLst/>
              <a:gdLst>
                <a:gd name="connsiteX0" fmla="*/ 0 w 40743"/>
                <a:gd name="connsiteY0" fmla="*/ 59988 h 59988"/>
                <a:gd name="connsiteX1" fmla="*/ 40744 w 40743"/>
                <a:gd name="connsiteY1" fmla="*/ 40050 h 59988"/>
                <a:gd name="connsiteX2" fmla="*/ 40744 w 40743"/>
                <a:gd name="connsiteY2" fmla="*/ 0 h 59988"/>
                <a:gd name="connsiteX3" fmla="*/ 0 w 40743"/>
                <a:gd name="connsiteY3" fmla="*/ 20025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4" y="40050"/>
                  </a:lnTo>
                  <a:lnTo>
                    <a:pt x="40744" y="0"/>
                  </a:lnTo>
                  <a:lnTo>
                    <a:pt x="0" y="20025"/>
                  </a:lnTo>
                  <a:lnTo>
                    <a:pt x="0" y="59988"/>
                  </a:lnTo>
                  <a:close/>
                </a:path>
              </a:pathLst>
            </a:custGeom>
            <a:solidFill>
              <a:srgbClr val="FFF0C7"/>
            </a:solidFill>
            <a:ln w="4332" cap="flat">
              <a:noFill/>
              <a:prstDash val="solid"/>
              <a:miter/>
            </a:ln>
          </p:spPr>
          <p:txBody>
            <a:bodyPr rtlCol="0" anchor="ctr"/>
            <a:lstStyle/>
            <a:p>
              <a:endParaRPr lang="en-US"/>
            </a:p>
          </p:txBody>
        </p:sp>
        <p:sp>
          <p:nvSpPr>
            <p:cNvPr id="3344" name="Freeform: Shape 3343">
              <a:extLst>
                <a:ext uri="{FF2B5EF4-FFF2-40B4-BE49-F238E27FC236}">
                  <a16:creationId xmlns:a16="http://schemas.microsoft.com/office/drawing/2014/main" id="{12FB60E0-1625-ACC3-5E22-D2FDF5D1F839}"/>
                </a:ext>
              </a:extLst>
            </p:cNvPr>
            <p:cNvSpPr/>
            <p:nvPr/>
          </p:nvSpPr>
          <p:spPr>
            <a:xfrm>
              <a:off x="9949488" y="3374417"/>
              <a:ext cx="58254" cy="74486"/>
            </a:xfrm>
            <a:custGeom>
              <a:avLst/>
              <a:gdLst>
                <a:gd name="connsiteX0" fmla="*/ 17468 w 58254"/>
                <a:gd name="connsiteY0" fmla="*/ 31403 h 74486"/>
                <a:gd name="connsiteX1" fmla="*/ 17468 w 58254"/>
                <a:gd name="connsiteY1" fmla="*/ 54635 h 74486"/>
                <a:gd name="connsiteX2" fmla="*/ 41480 w 58254"/>
                <a:gd name="connsiteY2" fmla="*/ 43019 h 74486"/>
                <a:gd name="connsiteX3" fmla="*/ 41480 w 58254"/>
                <a:gd name="connsiteY3" fmla="*/ 19787 h 74486"/>
                <a:gd name="connsiteX4" fmla="*/ 17468 w 58254"/>
                <a:gd name="connsiteY4" fmla="*/ 31403 h 74486"/>
                <a:gd name="connsiteX5" fmla="*/ 17468 w 58254"/>
                <a:gd name="connsiteY5" fmla="*/ 31403 h 74486"/>
                <a:gd name="connsiteX6" fmla="*/ 8755 w 58254"/>
                <a:gd name="connsiteY6" fmla="*/ 74444 h 74486"/>
                <a:gd name="connsiteX7" fmla="*/ 4378 w 58254"/>
                <a:gd name="connsiteY7" fmla="*/ 73447 h 74486"/>
                <a:gd name="connsiteX8" fmla="*/ 0 w 58254"/>
                <a:gd name="connsiteY8" fmla="*/ 67162 h 74486"/>
                <a:gd name="connsiteX9" fmla="*/ 0 w 58254"/>
                <a:gd name="connsiteY9" fmla="*/ 27198 h 74486"/>
                <a:gd name="connsiteX10" fmla="*/ 4378 w 58254"/>
                <a:gd name="connsiteY10" fmla="*/ 20914 h 74486"/>
                <a:gd name="connsiteX11" fmla="*/ 45858 w 58254"/>
                <a:gd name="connsiteY11" fmla="*/ 975 h 74486"/>
                <a:gd name="connsiteX12" fmla="*/ 53877 w 58254"/>
                <a:gd name="connsiteY12" fmla="*/ 975 h 74486"/>
                <a:gd name="connsiteX13" fmla="*/ 58255 w 58254"/>
                <a:gd name="connsiteY13" fmla="*/ 7217 h 74486"/>
                <a:gd name="connsiteX14" fmla="*/ 58255 w 58254"/>
                <a:gd name="connsiteY14" fmla="*/ 47267 h 74486"/>
                <a:gd name="connsiteX15" fmla="*/ 53877 w 58254"/>
                <a:gd name="connsiteY15" fmla="*/ 53552 h 74486"/>
                <a:gd name="connsiteX16" fmla="*/ 13133 w 58254"/>
                <a:gd name="connsiteY16" fmla="*/ 73490 h 74486"/>
                <a:gd name="connsiteX17" fmla="*/ 8755 w 58254"/>
                <a:gd name="connsiteY17" fmla="*/ 74487 h 7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254" h="74486">
                  <a:moveTo>
                    <a:pt x="17468" y="31403"/>
                  </a:moveTo>
                  <a:lnTo>
                    <a:pt x="17468" y="54635"/>
                  </a:lnTo>
                  <a:lnTo>
                    <a:pt x="41480" y="43019"/>
                  </a:lnTo>
                  <a:lnTo>
                    <a:pt x="41480" y="19787"/>
                  </a:lnTo>
                  <a:lnTo>
                    <a:pt x="17468" y="31403"/>
                  </a:lnTo>
                  <a:lnTo>
                    <a:pt x="17468" y="31403"/>
                  </a:lnTo>
                  <a:close/>
                  <a:moveTo>
                    <a:pt x="8755" y="74444"/>
                  </a:moveTo>
                  <a:cubicBezTo>
                    <a:pt x="7282" y="74444"/>
                    <a:pt x="5851" y="74140"/>
                    <a:pt x="4378" y="73447"/>
                  </a:cubicBezTo>
                  <a:cubicBezTo>
                    <a:pt x="2211" y="72146"/>
                    <a:pt x="0" y="69806"/>
                    <a:pt x="0" y="67162"/>
                  </a:cubicBezTo>
                  <a:lnTo>
                    <a:pt x="0" y="27198"/>
                  </a:lnTo>
                  <a:cubicBezTo>
                    <a:pt x="0" y="24598"/>
                    <a:pt x="2167" y="22214"/>
                    <a:pt x="4378" y="20914"/>
                  </a:cubicBezTo>
                  <a:lnTo>
                    <a:pt x="45858" y="975"/>
                  </a:lnTo>
                  <a:cubicBezTo>
                    <a:pt x="48025" y="-325"/>
                    <a:pt x="50929" y="-325"/>
                    <a:pt x="53877" y="975"/>
                  </a:cubicBezTo>
                  <a:cubicBezTo>
                    <a:pt x="56781" y="2276"/>
                    <a:pt x="58255" y="4616"/>
                    <a:pt x="58255" y="7217"/>
                  </a:cubicBezTo>
                  <a:lnTo>
                    <a:pt x="58255" y="47267"/>
                  </a:lnTo>
                  <a:cubicBezTo>
                    <a:pt x="58255" y="49867"/>
                    <a:pt x="56781" y="52251"/>
                    <a:pt x="53877" y="53552"/>
                  </a:cubicBezTo>
                  <a:lnTo>
                    <a:pt x="13133" y="73490"/>
                  </a:lnTo>
                  <a:cubicBezTo>
                    <a:pt x="11660" y="74184"/>
                    <a:pt x="10229" y="74487"/>
                    <a:pt x="8755" y="74487"/>
                  </a:cubicBezTo>
                  <a:close/>
                </a:path>
              </a:pathLst>
            </a:custGeom>
            <a:solidFill>
              <a:srgbClr val="653171"/>
            </a:solidFill>
            <a:ln w="4332" cap="flat">
              <a:noFill/>
              <a:prstDash val="solid"/>
              <a:miter/>
            </a:ln>
          </p:spPr>
          <p:txBody>
            <a:bodyPr rtlCol="0" anchor="ctr"/>
            <a:lstStyle/>
            <a:p>
              <a:endParaRPr lang="en-US"/>
            </a:p>
          </p:txBody>
        </p:sp>
        <p:sp>
          <p:nvSpPr>
            <p:cNvPr id="3345" name="Freeform: Shape 3344">
              <a:extLst>
                <a:ext uri="{FF2B5EF4-FFF2-40B4-BE49-F238E27FC236}">
                  <a16:creationId xmlns:a16="http://schemas.microsoft.com/office/drawing/2014/main" id="{59679F29-99CE-ACC0-EAE8-78F0C906E88C}"/>
                </a:ext>
              </a:extLst>
            </p:cNvPr>
            <p:cNvSpPr/>
            <p:nvPr/>
          </p:nvSpPr>
          <p:spPr>
            <a:xfrm>
              <a:off x="9657498" y="3426177"/>
              <a:ext cx="271208" cy="139322"/>
            </a:xfrm>
            <a:custGeom>
              <a:avLst/>
              <a:gdLst>
                <a:gd name="connsiteX0" fmla="*/ 8303 w 271208"/>
                <a:gd name="connsiteY0" fmla="*/ 139280 h 139322"/>
                <a:gd name="connsiteX1" fmla="*/ 1021 w 271208"/>
                <a:gd name="connsiteY1" fmla="*/ 135639 h 139322"/>
                <a:gd name="connsiteX2" fmla="*/ 3925 w 271208"/>
                <a:gd name="connsiteY2" fmla="*/ 125756 h 139322"/>
                <a:gd name="connsiteX3" fmla="*/ 258529 w 271208"/>
                <a:gd name="connsiteY3" fmla="*/ 968 h 139322"/>
                <a:gd name="connsiteX4" fmla="*/ 270188 w 271208"/>
                <a:gd name="connsiteY4" fmla="*/ 3699 h 139322"/>
                <a:gd name="connsiteX5" fmla="*/ 267284 w 271208"/>
                <a:gd name="connsiteY5" fmla="*/ 13581 h 139322"/>
                <a:gd name="connsiteX6" fmla="*/ 12680 w 271208"/>
                <a:gd name="connsiteY6" fmla="*/ 138326 h 139322"/>
                <a:gd name="connsiteX7" fmla="*/ 8303 w 271208"/>
                <a:gd name="connsiteY7" fmla="*/ 139323 h 13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208" h="139322">
                  <a:moveTo>
                    <a:pt x="8303" y="139280"/>
                  </a:moveTo>
                  <a:cubicBezTo>
                    <a:pt x="5399" y="139280"/>
                    <a:pt x="2494" y="137979"/>
                    <a:pt x="1021" y="135639"/>
                  </a:cubicBezTo>
                  <a:cubicBezTo>
                    <a:pt x="-1146" y="132171"/>
                    <a:pt x="284" y="127707"/>
                    <a:pt x="3925" y="125756"/>
                  </a:cubicBezTo>
                  <a:lnTo>
                    <a:pt x="258529" y="968"/>
                  </a:lnTo>
                  <a:cubicBezTo>
                    <a:pt x="262170" y="-1026"/>
                    <a:pt x="267978" y="145"/>
                    <a:pt x="270188" y="3699"/>
                  </a:cubicBezTo>
                  <a:cubicBezTo>
                    <a:pt x="272355" y="7166"/>
                    <a:pt x="270925" y="11631"/>
                    <a:pt x="267284" y="13581"/>
                  </a:cubicBezTo>
                  <a:lnTo>
                    <a:pt x="12680" y="138326"/>
                  </a:lnTo>
                  <a:cubicBezTo>
                    <a:pt x="11207" y="139019"/>
                    <a:pt x="9776" y="139323"/>
                    <a:pt x="8303" y="139323"/>
                  </a:cubicBezTo>
                  <a:close/>
                </a:path>
              </a:pathLst>
            </a:custGeom>
            <a:solidFill>
              <a:srgbClr val="653171"/>
            </a:solidFill>
            <a:ln w="4332" cap="flat">
              <a:noFill/>
              <a:prstDash val="solid"/>
              <a:miter/>
            </a:ln>
          </p:spPr>
          <p:txBody>
            <a:bodyPr rtlCol="0" anchor="ctr"/>
            <a:lstStyle/>
            <a:p>
              <a:endParaRPr lang="en-US"/>
            </a:p>
          </p:txBody>
        </p:sp>
        <p:sp>
          <p:nvSpPr>
            <p:cNvPr id="3346" name="Freeform: Shape 3345">
              <a:extLst>
                <a:ext uri="{FF2B5EF4-FFF2-40B4-BE49-F238E27FC236}">
                  <a16:creationId xmlns:a16="http://schemas.microsoft.com/office/drawing/2014/main" id="{84FA2623-E2CC-351B-0AB9-9B0E116894B0}"/>
                </a:ext>
              </a:extLst>
            </p:cNvPr>
            <p:cNvSpPr/>
            <p:nvPr/>
          </p:nvSpPr>
          <p:spPr>
            <a:xfrm>
              <a:off x="9159497" y="2851623"/>
              <a:ext cx="926785" cy="455718"/>
            </a:xfrm>
            <a:custGeom>
              <a:avLst/>
              <a:gdLst>
                <a:gd name="connsiteX0" fmla="*/ 926786 w 926785"/>
                <a:gd name="connsiteY0" fmla="*/ 232669 h 455718"/>
                <a:gd name="connsiteX1" fmla="*/ 454637 w 926785"/>
                <a:gd name="connsiteY1" fmla="*/ 1255 h 455718"/>
                <a:gd name="connsiteX2" fmla="*/ 438643 w 926785"/>
                <a:gd name="connsiteY2" fmla="*/ 2599 h 455718"/>
                <a:gd name="connsiteX3" fmla="*/ 15994 w 926785"/>
                <a:gd name="connsiteY3" fmla="*/ 209870 h 455718"/>
                <a:gd name="connsiteX4" fmla="*/ 0 w 926785"/>
                <a:gd name="connsiteY4" fmla="*/ 224347 h 455718"/>
                <a:gd name="connsiteX5" fmla="*/ 472148 w 926785"/>
                <a:gd name="connsiteY5" fmla="*/ 455719 h 455718"/>
                <a:gd name="connsiteX6" fmla="*/ 487406 w 926785"/>
                <a:gd name="connsiteY6" fmla="*/ 441242 h 455718"/>
                <a:gd name="connsiteX7" fmla="*/ 910792 w 926785"/>
                <a:gd name="connsiteY7" fmla="*/ 233970 h 455718"/>
                <a:gd name="connsiteX8" fmla="*/ 926786 w 926785"/>
                <a:gd name="connsiteY8" fmla="*/ 232669 h 4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785" h="455718">
                  <a:moveTo>
                    <a:pt x="926786" y="232669"/>
                  </a:moveTo>
                  <a:lnTo>
                    <a:pt x="454637" y="1255"/>
                  </a:lnTo>
                  <a:cubicBezTo>
                    <a:pt x="448829" y="-1086"/>
                    <a:pt x="444451" y="128"/>
                    <a:pt x="438643" y="2599"/>
                  </a:cubicBezTo>
                  <a:lnTo>
                    <a:pt x="15994" y="209870"/>
                  </a:lnTo>
                  <a:cubicBezTo>
                    <a:pt x="8712" y="213901"/>
                    <a:pt x="4334" y="218019"/>
                    <a:pt x="0" y="224347"/>
                  </a:cubicBezTo>
                  <a:lnTo>
                    <a:pt x="472148" y="455719"/>
                  </a:lnTo>
                  <a:cubicBezTo>
                    <a:pt x="476526" y="449347"/>
                    <a:pt x="480860" y="445273"/>
                    <a:pt x="487406" y="441242"/>
                  </a:cubicBezTo>
                  <a:lnTo>
                    <a:pt x="910792" y="233970"/>
                  </a:lnTo>
                  <a:cubicBezTo>
                    <a:pt x="915863" y="231499"/>
                    <a:pt x="920977" y="230242"/>
                    <a:pt x="926786" y="232669"/>
                  </a:cubicBezTo>
                  <a:close/>
                </a:path>
              </a:pathLst>
            </a:custGeom>
            <a:solidFill>
              <a:srgbClr val="8BAE46"/>
            </a:solidFill>
            <a:ln w="4332" cap="flat">
              <a:noFill/>
              <a:prstDash val="solid"/>
              <a:miter/>
            </a:ln>
          </p:spPr>
          <p:txBody>
            <a:bodyPr rtlCol="0" anchor="ctr"/>
            <a:lstStyle/>
            <a:p>
              <a:endParaRPr lang="en-US"/>
            </a:p>
          </p:txBody>
        </p:sp>
        <p:sp>
          <p:nvSpPr>
            <p:cNvPr id="3350" name="Freeform: Shape 3349">
              <a:extLst>
                <a:ext uri="{FF2B5EF4-FFF2-40B4-BE49-F238E27FC236}">
                  <a16:creationId xmlns:a16="http://schemas.microsoft.com/office/drawing/2014/main" id="{2B91A1ED-A4F1-B9AD-E7F6-814DF17D0E8D}"/>
                </a:ext>
              </a:extLst>
            </p:cNvPr>
            <p:cNvSpPr/>
            <p:nvPr/>
          </p:nvSpPr>
          <p:spPr>
            <a:xfrm>
              <a:off x="9150698" y="2844368"/>
              <a:ext cx="943819" cy="470212"/>
            </a:xfrm>
            <a:custGeom>
              <a:avLst/>
              <a:gdLst>
                <a:gd name="connsiteX0" fmla="*/ 21152 w 943819"/>
                <a:gd name="connsiteY0" fmla="*/ 229219 h 470212"/>
                <a:gd name="connsiteX1" fmla="*/ 478000 w 943819"/>
                <a:gd name="connsiteY1" fmla="*/ 453265 h 470212"/>
                <a:gd name="connsiteX2" fmla="*/ 491827 w 943819"/>
                <a:gd name="connsiteY2" fmla="*/ 442342 h 470212"/>
                <a:gd name="connsiteX3" fmla="*/ 911572 w 943819"/>
                <a:gd name="connsiteY3" fmla="*/ 236630 h 470212"/>
                <a:gd name="connsiteX4" fmla="*/ 459102 w 943819"/>
                <a:gd name="connsiteY4" fmla="*/ 14795 h 470212"/>
                <a:gd name="connsiteX5" fmla="*/ 451083 w 943819"/>
                <a:gd name="connsiteY5" fmla="*/ 16355 h 470212"/>
                <a:gd name="connsiteX6" fmla="*/ 29127 w 943819"/>
                <a:gd name="connsiteY6" fmla="*/ 223367 h 470212"/>
                <a:gd name="connsiteX7" fmla="*/ 21109 w 943819"/>
                <a:gd name="connsiteY7" fmla="*/ 229219 h 470212"/>
                <a:gd name="connsiteX8" fmla="*/ 21109 w 943819"/>
                <a:gd name="connsiteY8" fmla="*/ 229219 h 470212"/>
                <a:gd name="connsiteX9" fmla="*/ 480904 w 943819"/>
                <a:gd name="connsiteY9" fmla="*/ 470212 h 470212"/>
                <a:gd name="connsiteX10" fmla="*/ 476526 w 943819"/>
                <a:gd name="connsiteY10" fmla="*/ 469215 h 470212"/>
                <a:gd name="connsiteX11" fmla="*/ 4378 w 943819"/>
                <a:gd name="connsiteY11" fmla="*/ 237887 h 470212"/>
                <a:gd name="connsiteX12" fmla="*/ 0 w 943819"/>
                <a:gd name="connsiteY12" fmla="*/ 233380 h 470212"/>
                <a:gd name="connsiteX13" fmla="*/ 1474 w 943819"/>
                <a:gd name="connsiteY13" fmla="*/ 227745 h 470212"/>
                <a:gd name="connsiteX14" fmla="*/ 20372 w 943819"/>
                <a:gd name="connsiteY14" fmla="*/ 211014 h 470212"/>
                <a:gd name="connsiteX15" fmla="*/ 443021 w 943819"/>
                <a:gd name="connsiteY15" fmla="*/ 3569 h 470212"/>
                <a:gd name="connsiteX16" fmla="*/ 467034 w 943819"/>
                <a:gd name="connsiteY16" fmla="*/ 1965 h 470212"/>
                <a:gd name="connsiteX17" fmla="*/ 939875 w 943819"/>
                <a:gd name="connsiteY17" fmla="*/ 233640 h 470212"/>
                <a:gd name="connsiteX18" fmla="*/ 942779 w 943819"/>
                <a:gd name="connsiteY18" fmla="*/ 243262 h 470212"/>
                <a:gd name="connsiteX19" fmla="*/ 931857 w 943819"/>
                <a:gd name="connsiteY19" fmla="*/ 246470 h 470212"/>
                <a:gd name="connsiteX20" fmla="*/ 923145 w 943819"/>
                <a:gd name="connsiteY20" fmla="*/ 247640 h 470212"/>
                <a:gd name="connsiteX21" fmla="*/ 500495 w 943819"/>
                <a:gd name="connsiteY21" fmla="*/ 454782 h 470212"/>
                <a:gd name="connsiteX22" fmla="*/ 488142 w 943819"/>
                <a:gd name="connsiteY22" fmla="*/ 466745 h 470212"/>
                <a:gd name="connsiteX23" fmla="*/ 480860 w 943819"/>
                <a:gd name="connsiteY23" fmla="*/ 470212 h 47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3819" h="470212">
                  <a:moveTo>
                    <a:pt x="21152" y="229219"/>
                  </a:moveTo>
                  <a:lnTo>
                    <a:pt x="478000" y="453265"/>
                  </a:lnTo>
                  <a:cubicBezTo>
                    <a:pt x="481641" y="449190"/>
                    <a:pt x="486018" y="445723"/>
                    <a:pt x="491827" y="442342"/>
                  </a:cubicBezTo>
                  <a:lnTo>
                    <a:pt x="911572" y="236630"/>
                  </a:lnTo>
                  <a:lnTo>
                    <a:pt x="459102" y="14795"/>
                  </a:lnTo>
                  <a:cubicBezTo>
                    <a:pt x="457628" y="14231"/>
                    <a:pt x="456198" y="14101"/>
                    <a:pt x="451083" y="16355"/>
                  </a:cubicBezTo>
                  <a:lnTo>
                    <a:pt x="29127" y="223367"/>
                  </a:lnTo>
                  <a:cubicBezTo>
                    <a:pt x="26223" y="225144"/>
                    <a:pt x="23319" y="226878"/>
                    <a:pt x="21109" y="229219"/>
                  </a:cubicBezTo>
                  <a:lnTo>
                    <a:pt x="21109" y="229219"/>
                  </a:lnTo>
                  <a:close/>
                  <a:moveTo>
                    <a:pt x="480904" y="470212"/>
                  </a:moveTo>
                  <a:cubicBezTo>
                    <a:pt x="479430" y="470212"/>
                    <a:pt x="478000" y="469865"/>
                    <a:pt x="476526" y="469215"/>
                  </a:cubicBezTo>
                  <a:lnTo>
                    <a:pt x="4378" y="237887"/>
                  </a:lnTo>
                  <a:cubicBezTo>
                    <a:pt x="2211" y="236890"/>
                    <a:pt x="737" y="235287"/>
                    <a:pt x="0" y="233380"/>
                  </a:cubicBezTo>
                  <a:cubicBezTo>
                    <a:pt x="0" y="231472"/>
                    <a:pt x="0" y="229479"/>
                    <a:pt x="1474" y="227745"/>
                  </a:cubicBezTo>
                  <a:cubicBezTo>
                    <a:pt x="5851" y="221026"/>
                    <a:pt x="10923" y="215869"/>
                    <a:pt x="20372" y="211014"/>
                  </a:cubicBezTo>
                  <a:lnTo>
                    <a:pt x="443021" y="3569"/>
                  </a:lnTo>
                  <a:cubicBezTo>
                    <a:pt x="450303" y="405"/>
                    <a:pt x="457585" y="-1763"/>
                    <a:pt x="467034" y="1965"/>
                  </a:cubicBezTo>
                  <a:lnTo>
                    <a:pt x="939875" y="233640"/>
                  </a:lnTo>
                  <a:cubicBezTo>
                    <a:pt x="943517" y="235547"/>
                    <a:pt x="944990" y="239838"/>
                    <a:pt x="942779" y="243262"/>
                  </a:cubicBezTo>
                  <a:cubicBezTo>
                    <a:pt x="940569" y="246730"/>
                    <a:pt x="936234" y="248073"/>
                    <a:pt x="931857" y="246470"/>
                  </a:cubicBezTo>
                  <a:cubicBezTo>
                    <a:pt x="929690" y="245559"/>
                    <a:pt x="928216" y="245473"/>
                    <a:pt x="923145" y="247640"/>
                  </a:cubicBezTo>
                  <a:lnTo>
                    <a:pt x="500495" y="454782"/>
                  </a:lnTo>
                  <a:cubicBezTo>
                    <a:pt x="495424" y="457686"/>
                    <a:pt x="491783" y="460633"/>
                    <a:pt x="488142" y="466745"/>
                  </a:cubicBezTo>
                  <a:cubicBezTo>
                    <a:pt x="485975" y="468955"/>
                    <a:pt x="483765" y="470212"/>
                    <a:pt x="480860" y="470212"/>
                  </a:cubicBezTo>
                  <a:close/>
                </a:path>
              </a:pathLst>
            </a:custGeom>
            <a:solidFill>
              <a:srgbClr val="515A3D"/>
            </a:solidFill>
            <a:ln w="4332" cap="flat">
              <a:noFill/>
              <a:prstDash val="solid"/>
              <a:miter/>
            </a:ln>
          </p:spPr>
          <p:txBody>
            <a:bodyPr rtlCol="0" anchor="ctr"/>
            <a:lstStyle/>
            <a:p>
              <a:endParaRPr lang="en-US"/>
            </a:p>
          </p:txBody>
        </p:sp>
        <p:sp>
          <p:nvSpPr>
            <p:cNvPr id="3351" name="Freeform: Shape 3350">
              <a:extLst>
                <a:ext uri="{FF2B5EF4-FFF2-40B4-BE49-F238E27FC236}">
                  <a16:creationId xmlns:a16="http://schemas.microsoft.com/office/drawing/2014/main" id="{BA28CCEE-51A3-672E-AF78-044F8CA5A08C}"/>
                </a:ext>
              </a:extLst>
            </p:cNvPr>
            <p:cNvSpPr/>
            <p:nvPr/>
          </p:nvSpPr>
          <p:spPr>
            <a:xfrm>
              <a:off x="9624363" y="3082980"/>
              <a:ext cx="468464" cy="379963"/>
            </a:xfrm>
            <a:custGeom>
              <a:avLst/>
              <a:gdLst>
                <a:gd name="connsiteX0" fmla="*/ 468464 w 468464"/>
                <a:gd name="connsiteY0" fmla="*/ 13796 h 379963"/>
                <a:gd name="connsiteX1" fmla="*/ 461919 w 468464"/>
                <a:gd name="connsiteY1" fmla="*/ 1313 h 379963"/>
                <a:gd name="connsiteX2" fmla="*/ 445925 w 468464"/>
                <a:gd name="connsiteY2" fmla="*/ 2613 h 379963"/>
                <a:gd name="connsiteX3" fmla="*/ 22539 w 468464"/>
                <a:gd name="connsiteY3" fmla="*/ 209885 h 379963"/>
                <a:gd name="connsiteX4" fmla="*/ 7282 w 468464"/>
                <a:gd name="connsiteY4" fmla="*/ 224362 h 379963"/>
                <a:gd name="connsiteX5" fmla="*/ 7282 w 468464"/>
                <a:gd name="connsiteY5" fmla="*/ 224362 h 379963"/>
                <a:gd name="connsiteX6" fmla="*/ 0 w 468464"/>
                <a:gd name="connsiteY6" fmla="*/ 243520 h 379963"/>
                <a:gd name="connsiteX7" fmla="*/ 0 w 468464"/>
                <a:gd name="connsiteY7" fmla="*/ 366141 h 379963"/>
                <a:gd name="connsiteX8" fmla="*/ 7282 w 468464"/>
                <a:gd name="connsiteY8" fmla="*/ 378667 h 379963"/>
                <a:gd name="connsiteX9" fmla="*/ 22539 w 468464"/>
                <a:gd name="connsiteY9" fmla="*/ 377324 h 379963"/>
                <a:gd name="connsiteX10" fmla="*/ 445925 w 468464"/>
                <a:gd name="connsiteY10" fmla="*/ 170138 h 379963"/>
                <a:gd name="connsiteX11" fmla="*/ 468464 w 468464"/>
                <a:gd name="connsiteY11" fmla="*/ 136547 h 379963"/>
                <a:gd name="connsiteX12" fmla="*/ 468464 w 468464"/>
                <a:gd name="connsiteY12" fmla="*/ 13839 h 37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464" h="379963">
                  <a:moveTo>
                    <a:pt x="468464" y="13796"/>
                  </a:moveTo>
                  <a:cubicBezTo>
                    <a:pt x="468464" y="7598"/>
                    <a:pt x="466297" y="3307"/>
                    <a:pt x="461919" y="1313"/>
                  </a:cubicBezTo>
                  <a:cubicBezTo>
                    <a:pt x="457541" y="-725"/>
                    <a:pt x="451733" y="-464"/>
                    <a:pt x="445925" y="2613"/>
                  </a:cubicBezTo>
                  <a:lnTo>
                    <a:pt x="22539" y="209885"/>
                  </a:lnTo>
                  <a:cubicBezTo>
                    <a:pt x="16731" y="212962"/>
                    <a:pt x="10879" y="218294"/>
                    <a:pt x="7282" y="224362"/>
                  </a:cubicBezTo>
                  <a:lnTo>
                    <a:pt x="7282" y="224362"/>
                  </a:lnTo>
                  <a:cubicBezTo>
                    <a:pt x="2904" y="230473"/>
                    <a:pt x="0" y="237322"/>
                    <a:pt x="0" y="243520"/>
                  </a:cubicBezTo>
                  <a:lnTo>
                    <a:pt x="0" y="366141"/>
                  </a:lnTo>
                  <a:cubicBezTo>
                    <a:pt x="0" y="372339"/>
                    <a:pt x="2904" y="376630"/>
                    <a:pt x="7282" y="378667"/>
                  </a:cubicBezTo>
                  <a:cubicBezTo>
                    <a:pt x="10923" y="380704"/>
                    <a:pt x="16731" y="380401"/>
                    <a:pt x="22539" y="377324"/>
                  </a:cubicBezTo>
                  <a:lnTo>
                    <a:pt x="445925" y="170138"/>
                  </a:lnTo>
                  <a:cubicBezTo>
                    <a:pt x="458278" y="163897"/>
                    <a:pt x="468464" y="148900"/>
                    <a:pt x="468464" y="136547"/>
                  </a:cubicBezTo>
                  <a:lnTo>
                    <a:pt x="468464" y="13839"/>
                  </a:lnTo>
                  <a:close/>
                </a:path>
              </a:pathLst>
            </a:custGeom>
            <a:solidFill>
              <a:srgbClr val="FFFFFF"/>
            </a:solidFill>
            <a:ln w="4332" cap="flat">
              <a:noFill/>
              <a:prstDash val="solid"/>
              <a:miter/>
            </a:ln>
          </p:spPr>
          <p:txBody>
            <a:bodyPr rtlCol="0" anchor="ctr"/>
            <a:lstStyle/>
            <a:p>
              <a:endParaRPr lang="en-US"/>
            </a:p>
          </p:txBody>
        </p:sp>
        <p:sp>
          <p:nvSpPr>
            <p:cNvPr id="3352" name="Freeform: Shape 3351">
              <a:extLst>
                <a:ext uri="{FF2B5EF4-FFF2-40B4-BE49-F238E27FC236}">
                  <a16:creationId xmlns:a16="http://schemas.microsoft.com/office/drawing/2014/main" id="{D8366F3E-A526-2B67-98CB-8817924F0E19}"/>
                </a:ext>
              </a:extLst>
            </p:cNvPr>
            <p:cNvSpPr/>
            <p:nvPr/>
          </p:nvSpPr>
          <p:spPr>
            <a:xfrm>
              <a:off x="9615608" y="3075725"/>
              <a:ext cx="485975" cy="394504"/>
            </a:xfrm>
            <a:custGeom>
              <a:avLst/>
              <a:gdLst>
                <a:gd name="connsiteX0" fmla="*/ 464866 w 485975"/>
                <a:gd name="connsiteY0" fmla="*/ 14506 h 394504"/>
                <a:gd name="connsiteX1" fmla="*/ 459059 w 485975"/>
                <a:gd name="connsiteY1" fmla="*/ 16153 h 394504"/>
                <a:gd name="connsiteX2" fmla="*/ 35672 w 485975"/>
                <a:gd name="connsiteY2" fmla="*/ 223425 h 394504"/>
                <a:gd name="connsiteX3" fmla="*/ 23319 w 485975"/>
                <a:gd name="connsiteY3" fmla="*/ 235215 h 394504"/>
                <a:gd name="connsiteX4" fmla="*/ 17511 w 485975"/>
                <a:gd name="connsiteY4" fmla="*/ 250732 h 394504"/>
                <a:gd name="connsiteX5" fmla="*/ 17511 w 485975"/>
                <a:gd name="connsiteY5" fmla="*/ 373353 h 394504"/>
                <a:gd name="connsiteX6" fmla="*/ 19678 w 485975"/>
                <a:gd name="connsiteY6" fmla="*/ 379594 h 394504"/>
                <a:gd name="connsiteX7" fmla="*/ 27697 w 485975"/>
                <a:gd name="connsiteY7" fmla="*/ 378294 h 394504"/>
                <a:gd name="connsiteX8" fmla="*/ 450346 w 485975"/>
                <a:gd name="connsiteY8" fmla="*/ 171022 h 394504"/>
                <a:gd name="connsiteX9" fmla="*/ 468551 w 485975"/>
                <a:gd name="connsiteY9" fmla="*/ 143715 h 394504"/>
                <a:gd name="connsiteX10" fmla="*/ 468551 w 485975"/>
                <a:gd name="connsiteY10" fmla="*/ 21008 h 394504"/>
                <a:gd name="connsiteX11" fmla="*/ 466384 w 485975"/>
                <a:gd name="connsiteY11" fmla="*/ 14810 h 394504"/>
                <a:gd name="connsiteX12" fmla="*/ 464910 w 485975"/>
                <a:gd name="connsiteY12" fmla="*/ 14463 h 394504"/>
                <a:gd name="connsiteX13" fmla="*/ 464910 w 485975"/>
                <a:gd name="connsiteY13" fmla="*/ 14463 h 394504"/>
                <a:gd name="connsiteX14" fmla="*/ 21846 w 485975"/>
                <a:gd name="connsiteY14" fmla="*/ 394505 h 394504"/>
                <a:gd name="connsiteX15" fmla="*/ 11660 w 485975"/>
                <a:gd name="connsiteY15" fmla="*/ 392208 h 394504"/>
                <a:gd name="connsiteX16" fmla="*/ 0 w 485975"/>
                <a:gd name="connsiteY16" fmla="*/ 373353 h 394504"/>
                <a:gd name="connsiteX17" fmla="*/ 0 w 485975"/>
                <a:gd name="connsiteY17" fmla="*/ 250732 h 394504"/>
                <a:gd name="connsiteX18" fmla="*/ 8019 w 485975"/>
                <a:gd name="connsiteY18" fmla="*/ 228020 h 394504"/>
                <a:gd name="connsiteX19" fmla="*/ 27654 w 485975"/>
                <a:gd name="connsiteY19" fmla="*/ 210855 h 394504"/>
                <a:gd name="connsiteX20" fmla="*/ 450303 w 485975"/>
                <a:gd name="connsiteY20" fmla="*/ 3584 h 394504"/>
                <a:gd name="connsiteX21" fmla="*/ 475053 w 485975"/>
                <a:gd name="connsiteY21" fmla="*/ 2283 h 394504"/>
                <a:gd name="connsiteX22" fmla="*/ 485975 w 485975"/>
                <a:gd name="connsiteY22" fmla="*/ 21051 h 394504"/>
                <a:gd name="connsiteX23" fmla="*/ 485975 w 485975"/>
                <a:gd name="connsiteY23" fmla="*/ 143759 h 394504"/>
                <a:gd name="connsiteX24" fmla="*/ 459059 w 485975"/>
                <a:gd name="connsiteY24" fmla="*/ 183592 h 394504"/>
                <a:gd name="connsiteX25" fmla="*/ 35672 w 485975"/>
                <a:gd name="connsiteY25" fmla="*/ 390864 h 394504"/>
                <a:gd name="connsiteX26" fmla="*/ 21846 w 485975"/>
                <a:gd name="connsiteY26" fmla="*/ 394505 h 39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5975" h="394504">
                  <a:moveTo>
                    <a:pt x="464866" y="14506"/>
                  </a:moveTo>
                  <a:cubicBezTo>
                    <a:pt x="463436" y="14506"/>
                    <a:pt x="461226" y="14983"/>
                    <a:pt x="459059" y="16153"/>
                  </a:cubicBezTo>
                  <a:lnTo>
                    <a:pt x="35672" y="223425"/>
                  </a:lnTo>
                  <a:cubicBezTo>
                    <a:pt x="31295" y="225723"/>
                    <a:pt x="26223" y="230014"/>
                    <a:pt x="23319" y="235215"/>
                  </a:cubicBezTo>
                  <a:cubicBezTo>
                    <a:pt x="19678" y="240416"/>
                    <a:pt x="17511" y="246094"/>
                    <a:pt x="17511" y="250732"/>
                  </a:cubicBezTo>
                  <a:lnTo>
                    <a:pt x="17511" y="373353"/>
                  </a:lnTo>
                  <a:cubicBezTo>
                    <a:pt x="17511" y="376517"/>
                    <a:pt x="18248" y="378858"/>
                    <a:pt x="19678" y="379594"/>
                  </a:cubicBezTo>
                  <a:cubicBezTo>
                    <a:pt x="21152" y="380201"/>
                    <a:pt x="23319" y="380158"/>
                    <a:pt x="27697" y="378294"/>
                  </a:cubicBezTo>
                  <a:lnTo>
                    <a:pt x="450346" y="171022"/>
                  </a:lnTo>
                  <a:cubicBezTo>
                    <a:pt x="459795" y="166124"/>
                    <a:pt x="468551" y="153424"/>
                    <a:pt x="468551" y="143715"/>
                  </a:cubicBezTo>
                  <a:lnTo>
                    <a:pt x="468551" y="21008"/>
                  </a:lnTo>
                  <a:cubicBezTo>
                    <a:pt x="468551" y="17280"/>
                    <a:pt x="467814" y="15373"/>
                    <a:pt x="466384" y="14810"/>
                  </a:cubicBezTo>
                  <a:cubicBezTo>
                    <a:pt x="465647" y="14550"/>
                    <a:pt x="465647" y="14463"/>
                    <a:pt x="464910" y="14463"/>
                  </a:cubicBezTo>
                  <a:lnTo>
                    <a:pt x="464910" y="14463"/>
                  </a:lnTo>
                  <a:close/>
                  <a:moveTo>
                    <a:pt x="21846" y="394505"/>
                  </a:moveTo>
                  <a:cubicBezTo>
                    <a:pt x="18205" y="394505"/>
                    <a:pt x="14564" y="393681"/>
                    <a:pt x="11660" y="392208"/>
                  </a:cubicBezTo>
                  <a:cubicBezTo>
                    <a:pt x="4378" y="388740"/>
                    <a:pt x="0" y="381892"/>
                    <a:pt x="0" y="373353"/>
                  </a:cubicBezTo>
                  <a:lnTo>
                    <a:pt x="0" y="250732"/>
                  </a:lnTo>
                  <a:cubicBezTo>
                    <a:pt x="0" y="243494"/>
                    <a:pt x="2904" y="235432"/>
                    <a:pt x="8019" y="228020"/>
                  </a:cubicBezTo>
                  <a:cubicBezTo>
                    <a:pt x="13133" y="220521"/>
                    <a:pt x="20415" y="214496"/>
                    <a:pt x="27654" y="210855"/>
                  </a:cubicBezTo>
                  <a:lnTo>
                    <a:pt x="450303" y="3584"/>
                  </a:lnTo>
                  <a:cubicBezTo>
                    <a:pt x="459015" y="-664"/>
                    <a:pt x="467771" y="-1184"/>
                    <a:pt x="475053" y="2283"/>
                  </a:cubicBezTo>
                  <a:cubicBezTo>
                    <a:pt x="481598" y="5664"/>
                    <a:pt x="485975" y="12513"/>
                    <a:pt x="485975" y="21051"/>
                  </a:cubicBezTo>
                  <a:lnTo>
                    <a:pt x="485975" y="143759"/>
                  </a:lnTo>
                  <a:cubicBezTo>
                    <a:pt x="485975" y="158626"/>
                    <a:pt x="474315" y="176180"/>
                    <a:pt x="459059" y="183592"/>
                  </a:cubicBezTo>
                  <a:lnTo>
                    <a:pt x="35672" y="390864"/>
                  </a:lnTo>
                  <a:cubicBezTo>
                    <a:pt x="31295" y="393291"/>
                    <a:pt x="26223" y="394505"/>
                    <a:pt x="21846" y="394505"/>
                  </a:cubicBezTo>
                  <a:close/>
                </a:path>
              </a:pathLst>
            </a:custGeom>
            <a:solidFill>
              <a:srgbClr val="515A3D"/>
            </a:solidFill>
            <a:ln w="4332" cap="flat">
              <a:noFill/>
              <a:prstDash val="solid"/>
              <a:miter/>
            </a:ln>
          </p:spPr>
          <p:txBody>
            <a:bodyPr rtlCol="0" anchor="ctr"/>
            <a:lstStyle/>
            <a:p>
              <a:endParaRPr lang="en-US"/>
            </a:p>
          </p:txBody>
        </p:sp>
        <p:sp>
          <p:nvSpPr>
            <p:cNvPr id="3353" name="Freeform: Shape 3352">
              <a:extLst>
                <a:ext uri="{FF2B5EF4-FFF2-40B4-BE49-F238E27FC236}">
                  <a16:creationId xmlns:a16="http://schemas.microsoft.com/office/drawing/2014/main" id="{32251C7C-AC79-1C7B-4C25-619A4DBF7B62}"/>
                </a:ext>
              </a:extLst>
            </p:cNvPr>
            <p:cNvSpPr/>
            <p:nvPr/>
          </p:nvSpPr>
          <p:spPr>
            <a:xfrm>
              <a:off x="10025904" y="3157761"/>
              <a:ext cx="40743" cy="59988"/>
            </a:xfrm>
            <a:custGeom>
              <a:avLst/>
              <a:gdLst>
                <a:gd name="connsiteX0" fmla="*/ 0 w 40743"/>
                <a:gd name="connsiteY0" fmla="*/ 59988 h 59988"/>
                <a:gd name="connsiteX1" fmla="*/ 40743 w 40743"/>
                <a:gd name="connsiteY1" fmla="*/ 39963 h 59988"/>
                <a:gd name="connsiteX2" fmla="*/ 40743 w 40743"/>
                <a:gd name="connsiteY2" fmla="*/ 0 h 59988"/>
                <a:gd name="connsiteX3" fmla="*/ 0 w 40743"/>
                <a:gd name="connsiteY3" fmla="*/ 20025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3" y="39963"/>
                  </a:lnTo>
                  <a:lnTo>
                    <a:pt x="40743" y="0"/>
                  </a:lnTo>
                  <a:lnTo>
                    <a:pt x="0" y="20025"/>
                  </a:lnTo>
                  <a:lnTo>
                    <a:pt x="0" y="59988"/>
                  </a:lnTo>
                  <a:close/>
                </a:path>
              </a:pathLst>
            </a:custGeom>
            <a:solidFill>
              <a:srgbClr val="D7F3A2"/>
            </a:solidFill>
            <a:ln w="4332" cap="flat">
              <a:noFill/>
              <a:prstDash val="solid"/>
              <a:miter/>
            </a:ln>
          </p:spPr>
          <p:txBody>
            <a:bodyPr rtlCol="0" anchor="ctr"/>
            <a:lstStyle/>
            <a:p>
              <a:endParaRPr lang="en-US"/>
            </a:p>
          </p:txBody>
        </p:sp>
        <p:sp>
          <p:nvSpPr>
            <p:cNvPr id="3354" name="Freeform: Shape 3353">
              <a:extLst>
                <a:ext uri="{FF2B5EF4-FFF2-40B4-BE49-F238E27FC236}">
                  <a16:creationId xmlns:a16="http://schemas.microsoft.com/office/drawing/2014/main" id="{F8A48A00-3450-63F3-B0E2-F33B1BB9132F}"/>
                </a:ext>
              </a:extLst>
            </p:cNvPr>
            <p:cNvSpPr/>
            <p:nvPr/>
          </p:nvSpPr>
          <p:spPr>
            <a:xfrm>
              <a:off x="10017885" y="3150528"/>
              <a:ext cx="57474" cy="74503"/>
            </a:xfrm>
            <a:custGeom>
              <a:avLst/>
              <a:gdLst>
                <a:gd name="connsiteX0" fmla="*/ 16731 w 57474"/>
                <a:gd name="connsiteY0" fmla="*/ 31419 h 74503"/>
                <a:gd name="connsiteX1" fmla="*/ 16731 w 57474"/>
                <a:gd name="connsiteY1" fmla="*/ 54652 h 74503"/>
                <a:gd name="connsiteX2" fmla="*/ 40744 w 57474"/>
                <a:gd name="connsiteY2" fmla="*/ 43035 h 74503"/>
                <a:gd name="connsiteX3" fmla="*/ 40744 w 57474"/>
                <a:gd name="connsiteY3" fmla="*/ 19803 h 74503"/>
                <a:gd name="connsiteX4" fmla="*/ 16731 w 57474"/>
                <a:gd name="connsiteY4" fmla="*/ 31419 h 74503"/>
                <a:gd name="connsiteX5" fmla="*/ 16731 w 57474"/>
                <a:gd name="connsiteY5" fmla="*/ 31419 h 74503"/>
                <a:gd name="connsiteX6" fmla="*/ 8019 w 57474"/>
                <a:gd name="connsiteY6" fmla="*/ 74460 h 74503"/>
                <a:gd name="connsiteX7" fmla="*/ 3641 w 57474"/>
                <a:gd name="connsiteY7" fmla="*/ 73463 h 74503"/>
                <a:gd name="connsiteX8" fmla="*/ 0 w 57474"/>
                <a:gd name="connsiteY8" fmla="*/ 67178 h 74503"/>
                <a:gd name="connsiteX9" fmla="*/ 0 w 57474"/>
                <a:gd name="connsiteY9" fmla="*/ 27215 h 74503"/>
                <a:gd name="connsiteX10" fmla="*/ 3641 w 57474"/>
                <a:gd name="connsiteY10" fmla="*/ 20930 h 74503"/>
                <a:gd name="connsiteX11" fmla="*/ 44384 w 57474"/>
                <a:gd name="connsiteY11" fmla="*/ 992 h 74503"/>
                <a:gd name="connsiteX12" fmla="*/ 53097 w 57474"/>
                <a:gd name="connsiteY12" fmla="*/ 992 h 74503"/>
                <a:gd name="connsiteX13" fmla="*/ 57474 w 57474"/>
                <a:gd name="connsiteY13" fmla="*/ 7233 h 74503"/>
                <a:gd name="connsiteX14" fmla="*/ 57474 w 57474"/>
                <a:gd name="connsiteY14" fmla="*/ 47196 h 74503"/>
                <a:gd name="connsiteX15" fmla="*/ 53097 w 57474"/>
                <a:gd name="connsiteY15" fmla="*/ 53481 h 74503"/>
                <a:gd name="connsiteX16" fmla="*/ 12353 w 57474"/>
                <a:gd name="connsiteY16" fmla="*/ 73506 h 74503"/>
                <a:gd name="connsiteX17" fmla="*/ 7975 w 57474"/>
                <a:gd name="connsiteY17" fmla="*/ 74503 h 7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74" h="74503">
                  <a:moveTo>
                    <a:pt x="16731" y="31419"/>
                  </a:moveTo>
                  <a:lnTo>
                    <a:pt x="16731" y="54652"/>
                  </a:lnTo>
                  <a:lnTo>
                    <a:pt x="40744" y="43035"/>
                  </a:lnTo>
                  <a:lnTo>
                    <a:pt x="40744" y="19803"/>
                  </a:lnTo>
                  <a:lnTo>
                    <a:pt x="16731" y="31419"/>
                  </a:lnTo>
                  <a:lnTo>
                    <a:pt x="16731" y="31419"/>
                  </a:lnTo>
                  <a:close/>
                  <a:moveTo>
                    <a:pt x="8019" y="74460"/>
                  </a:moveTo>
                  <a:cubicBezTo>
                    <a:pt x="6545" y="74460"/>
                    <a:pt x="5115" y="74113"/>
                    <a:pt x="3641" y="73463"/>
                  </a:cubicBezTo>
                  <a:cubicBezTo>
                    <a:pt x="1474" y="72163"/>
                    <a:pt x="0" y="69735"/>
                    <a:pt x="0" y="67178"/>
                  </a:cubicBezTo>
                  <a:lnTo>
                    <a:pt x="0" y="27215"/>
                  </a:lnTo>
                  <a:cubicBezTo>
                    <a:pt x="0" y="24614"/>
                    <a:pt x="1474" y="22187"/>
                    <a:pt x="3641" y="20930"/>
                  </a:cubicBezTo>
                  <a:lnTo>
                    <a:pt x="44384" y="992"/>
                  </a:lnTo>
                  <a:cubicBezTo>
                    <a:pt x="47289" y="-309"/>
                    <a:pt x="50929" y="-352"/>
                    <a:pt x="53097" y="992"/>
                  </a:cubicBezTo>
                  <a:cubicBezTo>
                    <a:pt x="56001" y="2292"/>
                    <a:pt x="57474" y="4632"/>
                    <a:pt x="57474" y="7233"/>
                  </a:cubicBezTo>
                  <a:lnTo>
                    <a:pt x="57474" y="47196"/>
                  </a:lnTo>
                  <a:cubicBezTo>
                    <a:pt x="57474" y="49840"/>
                    <a:pt x="56001" y="52224"/>
                    <a:pt x="53097" y="53481"/>
                  </a:cubicBezTo>
                  <a:lnTo>
                    <a:pt x="12353" y="73506"/>
                  </a:lnTo>
                  <a:cubicBezTo>
                    <a:pt x="10879" y="74113"/>
                    <a:pt x="9449" y="74503"/>
                    <a:pt x="7975" y="74503"/>
                  </a:cubicBezTo>
                  <a:close/>
                </a:path>
              </a:pathLst>
            </a:custGeom>
            <a:solidFill>
              <a:srgbClr val="515A3D"/>
            </a:solidFill>
            <a:ln w="4332" cap="flat">
              <a:noFill/>
              <a:prstDash val="solid"/>
              <a:miter/>
            </a:ln>
          </p:spPr>
          <p:txBody>
            <a:bodyPr rtlCol="0" anchor="ctr"/>
            <a:lstStyle/>
            <a:p>
              <a:endParaRPr lang="en-US"/>
            </a:p>
          </p:txBody>
        </p:sp>
        <p:sp>
          <p:nvSpPr>
            <p:cNvPr id="3355" name="Freeform: Shape 3354">
              <a:extLst>
                <a:ext uri="{FF2B5EF4-FFF2-40B4-BE49-F238E27FC236}">
                  <a16:creationId xmlns:a16="http://schemas.microsoft.com/office/drawing/2014/main" id="{32CD0BEE-B5AC-2145-54D9-34B9E3DD5399}"/>
                </a:ext>
              </a:extLst>
            </p:cNvPr>
            <p:cNvSpPr/>
            <p:nvPr/>
          </p:nvSpPr>
          <p:spPr>
            <a:xfrm>
              <a:off x="9152909" y="3075928"/>
              <a:ext cx="478693" cy="385676"/>
            </a:xfrm>
            <a:custGeom>
              <a:avLst/>
              <a:gdLst>
                <a:gd name="connsiteX0" fmla="*/ 478693 w 478693"/>
                <a:gd name="connsiteY0" fmla="*/ 231371 h 385676"/>
                <a:gd name="connsiteX1" fmla="*/ 6545 w 478693"/>
                <a:gd name="connsiteY1" fmla="*/ 0 h 385676"/>
                <a:gd name="connsiteX2" fmla="*/ 6545 w 478693"/>
                <a:gd name="connsiteY2" fmla="*/ 87 h 385676"/>
                <a:gd name="connsiteX3" fmla="*/ 0 w 478693"/>
                <a:gd name="connsiteY3" fmla="*/ 19158 h 385676"/>
                <a:gd name="connsiteX4" fmla="*/ 0 w 478693"/>
                <a:gd name="connsiteY4" fmla="*/ 141779 h 385676"/>
                <a:gd name="connsiteX5" fmla="*/ 6545 w 478693"/>
                <a:gd name="connsiteY5" fmla="*/ 154305 h 385676"/>
                <a:gd name="connsiteX6" fmla="*/ 478693 w 478693"/>
                <a:gd name="connsiteY6" fmla="*/ 385677 h 385676"/>
                <a:gd name="connsiteX7" fmla="*/ 471411 w 478693"/>
                <a:gd name="connsiteY7" fmla="*/ 373150 h 385676"/>
                <a:gd name="connsiteX8" fmla="*/ 471411 w 478693"/>
                <a:gd name="connsiteY8" fmla="*/ 250529 h 385676"/>
                <a:gd name="connsiteX9" fmla="*/ 478693 w 478693"/>
                <a:gd name="connsiteY9" fmla="*/ 231458 h 385676"/>
                <a:gd name="connsiteX10" fmla="*/ 478693 w 478693"/>
                <a:gd name="connsiteY10" fmla="*/ 231458 h 3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693" h="385676">
                  <a:moveTo>
                    <a:pt x="478693" y="231371"/>
                  </a:moveTo>
                  <a:lnTo>
                    <a:pt x="6545" y="0"/>
                  </a:lnTo>
                  <a:lnTo>
                    <a:pt x="6545" y="87"/>
                  </a:lnTo>
                  <a:cubicBezTo>
                    <a:pt x="2167" y="6632"/>
                    <a:pt x="0" y="11616"/>
                    <a:pt x="0" y="19158"/>
                  </a:cubicBezTo>
                  <a:lnTo>
                    <a:pt x="0" y="141779"/>
                  </a:lnTo>
                  <a:cubicBezTo>
                    <a:pt x="0" y="147154"/>
                    <a:pt x="737" y="151098"/>
                    <a:pt x="6545" y="154305"/>
                  </a:cubicBezTo>
                  <a:lnTo>
                    <a:pt x="478693" y="385677"/>
                  </a:lnTo>
                  <a:cubicBezTo>
                    <a:pt x="472885" y="382469"/>
                    <a:pt x="472148" y="378525"/>
                    <a:pt x="471411" y="373150"/>
                  </a:cubicBezTo>
                  <a:lnTo>
                    <a:pt x="471411" y="250529"/>
                  </a:lnTo>
                  <a:cubicBezTo>
                    <a:pt x="472148" y="242988"/>
                    <a:pt x="474315" y="238003"/>
                    <a:pt x="478693" y="231458"/>
                  </a:cubicBezTo>
                  <a:lnTo>
                    <a:pt x="478693" y="231458"/>
                  </a:lnTo>
                  <a:close/>
                </a:path>
              </a:pathLst>
            </a:custGeom>
            <a:solidFill>
              <a:srgbClr val="8BAE46"/>
            </a:solidFill>
            <a:ln w="4332" cap="flat">
              <a:noFill/>
              <a:prstDash val="solid"/>
              <a:miter/>
            </a:ln>
          </p:spPr>
          <p:txBody>
            <a:bodyPr rtlCol="0" anchor="ctr"/>
            <a:lstStyle/>
            <a:p>
              <a:endParaRPr lang="en-US"/>
            </a:p>
          </p:txBody>
        </p:sp>
        <p:sp>
          <p:nvSpPr>
            <p:cNvPr id="3356" name="Freeform: Shape 3355">
              <a:extLst>
                <a:ext uri="{FF2B5EF4-FFF2-40B4-BE49-F238E27FC236}">
                  <a16:creationId xmlns:a16="http://schemas.microsoft.com/office/drawing/2014/main" id="{B9133BF0-3331-9CCB-DFAC-9DFD1AC8579A}"/>
                </a:ext>
              </a:extLst>
            </p:cNvPr>
            <p:cNvSpPr/>
            <p:nvPr/>
          </p:nvSpPr>
          <p:spPr>
            <a:xfrm>
              <a:off x="9144153" y="3068666"/>
              <a:ext cx="495708" cy="400176"/>
            </a:xfrm>
            <a:custGeom>
              <a:avLst/>
              <a:gdLst>
                <a:gd name="connsiteX0" fmla="*/ 18941 w 495708"/>
                <a:gd name="connsiteY0" fmla="*/ 17534 h 400176"/>
                <a:gd name="connsiteX1" fmla="*/ 16774 w 495708"/>
                <a:gd name="connsiteY1" fmla="*/ 26766 h 400176"/>
                <a:gd name="connsiteX2" fmla="*/ 16774 w 495708"/>
                <a:gd name="connsiteY2" fmla="*/ 149083 h 400176"/>
                <a:gd name="connsiteX3" fmla="*/ 20415 w 495708"/>
                <a:gd name="connsiteY3" fmla="*/ 155628 h 400176"/>
                <a:gd name="connsiteX4" fmla="*/ 471455 w 495708"/>
                <a:gd name="connsiteY4" fmla="*/ 377117 h 400176"/>
                <a:gd name="connsiteX5" fmla="*/ 471455 w 495708"/>
                <a:gd name="connsiteY5" fmla="*/ 257834 h 400176"/>
                <a:gd name="connsiteX6" fmla="*/ 475833 w 495708"/>
                <a:gd name="connsiteY6" fmla="*/ 241580 h 400176"/>
                <a:gd name="connsiteX7" fmla="*/ 18985 w 495708"/>
                <a:gd name="connsiteY7" fmla="*/ 17577 h 400176"/>
                <a:gd name="connsiteX8" fmla="*/ 18985 w 495708"/>
                <a:gd name="connsiteY8" fmla="*/ 17577 h 400176"/>
                <a:gd name="connsiteX9" fmla="*/ 487449 w 495708"/>
                <a:gd name="connsiteY9" fmla="*/ 400176 h 400176"/>
                <a:gd name="connsiteX10" fmla="*/ 483071 w 495708"/>
                <a:gd name="connsiteY10" fmla="*/ 399266 h 400176"/>
                <a:gd name="connsiteX11" fmla="*/ 10923 w 495708"/>
                <a:gd name="connsiteY11" fmla="*/ 167895 h 400176"/>
                <a:gd name="connsiteX12" fmla="*/ 0 w 495708"/>
                <a:gd name="connsiteY12" fmla="*/ 149343 h 400176"/>
                <a:gd name="connsiteX13" fmla="*/ 0 w 495708"/>
                <a:gd name="connsiteY13" fmla="*/ 26419 h 400176"/>
                <a:gd name="connsiteX14" fmla="*/ 7282 w 495708"/>
                <a:gd name="connsiteY14" fmla="*/ 3794 h 400176"/>
                <a:gd name="connsiteX15" fmla="*/ 13090 w 495708"/>
                <a:gd name="connsiteY15" fmla="*/ 283 h 400176"/>
                <a:gd name="connsiteX16" fmla="*/ 19635 w 495708"/>
                <a:gd name="connsiteY16" fmla="*/ 976 h 400176"/>
                <a:gd name="connsiteX17" fmla="*/ 491046 w 495708"/>
                <a:gd name="connsiteY17" fmla="*/ 232347 h 400176"/>
                <a:gd name="connsiteX18" fmla="*/ 494687 w 495708"/>
                <a:gd name="connsiteY18" fmla="*/ 242100 h 400176"/>
                <a:gd name="connsiteX19" fmla="*/ 488879 w 495708"/>
                <a:gd name="connsiteY19" fmla="*/ 258094 h 400176"/>
                <a:gd name="connsiteX20" fmla="*/ 488879 w 495708"/>
                <a:gd name="connsiteY20" fmla="*/ 380411 h 400176"/>
                <a:gd name="connsiteX21" fmla="*/ 491783 w 495708"/>
                <a:gd name="connsiteY21" fmla="*/ 386956 h 400176"/>
                <a:gd name="connsiteX22" fmla="*/ 494687 w 495708"/>
                <a:gd name="connsiteY22" fmla="*/ 396839 h 400176"/>
                <a:gd name="connsiteX23" fmla="*/ 487405 w 495708"/>
                <a:gd name="connsiteY23" fmla="*/ 400176 h 40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5708" h="400176">
                  <a:moveTo>
                    <a:pt x="18941" y="17534"/>
                  </a:moveTo>
                  <a:cubicBezTo>
                    <a:pt x="17468" y="20524"/>
                    <a:pt x="17468" y="23298"/>
                    <a:pt x="16774" y="26766"/>
                  </a:cubicBezTo>
                  <a:lnTo>
                    <a:pt x="16774" y="149083"/>
                  </a:lnTo>
                  <a:cubicBezTo>
                    <a:pt x="17511" y="153548"/>
                    <a:pt x="18248" y="154458"/>
                    <a:pt x="20415" y="155628"/>
                  </a:cubicBezTo>
                  <a:lnTo>
                    <a:pt x="471455" y="377117"/>
                  </a:lnTo>
                  <a:lnTo>
                    <a:pt x="471455" y="257834"/>
                  </a:lnTo>
                  <a:cubicBezTo>
                    <a:pt x="472192" y="251289"/>
                    <a:pt x="473622" y="246304"/>
                    <a:pt x="475833" y="241580"/>
                  </a:cubicBezTo>
                  <a:lnTo>
                    <a:pt x="18985" y="17577"/>
                  </a:lnTo>
                  <a:lnTo>
                    <a:pt x="18985" y="17577"/>
                  </a:lnTo>
                  <a:close/>
                  <a:moveTo>
                    <a:pt x="487449" y="400176"/>
                  </a:moveTo>
                  <a:cubicBezTo>
                    <a:pt x="485975" y="400176"/>
                    <a:pt x="484545" y="399916"/>
                    <a:pt x="483071" y="399266"/>
                  </a:cubicBezTo>
                  <a:lnTo>
                    <a:pt x="10923" y="167895"/>
                  </a:lnTo>
                  <a:cubicBezTo>
                    <a:pt x="1474" y="162520"/>
                    <a:pt x="0" y="155845"/>
                    <a:pt x="0" y="149343"/>
                  </a:cubicBezTo>
                  <a:lnTo>
                    <a:pt x="0" y="26419"/>
                  </a:lnTo>
                  <a:cubicBezTo>
                    <a:pt x="0" y="16883"/>
                    <a:pt x="2904" y="10772"/>
                    <a:pt x="7282" y="3794"/>
                  </a:cubicBezTo>
                  <a:cubicBezTo>
                    <a:pt x="8756" y="2146"/>
                    <a:pt x="10186" y="803"/>
                    <a:pt x="13090" y="283"/>
                  </a:cubicBezTo>
                  <a:cubicBezTo>
                    <a:pt x="15257" y="-281"/>
                    <a:pt x="17468" y="23"/>
                    <a:pt x="19635" y="976"/>
                  </a:cubicBezTo>
                  <a:lnTo>
                    <a:pt x="491046" y="232347"/>
                  </a:lnTo>
                  <a:cubicBezTo>
                    <a:pt x="495424" y="234298"/>
                    <a:pt x="496855" y="238632"/>
                    <a:pt x="494687" y="242100"/>
                  </a:cubicBezTo>
                  <a:cubicBezTo>
                    <a:pt x="490310" y="248385"/>
                    <a:pt x="489616" y="252286"/>
                    <a:pt x="488879" y="258094"/>
                  </a:cubicBezTo>
                  <a:lnTo>
                    <a:pt x="488879" y="380411"/>
                  </a:lnTo>
                  <a:cubicBezTo>
                    <a:pt x="488879" y="384919"/>
                    <a:pt x="490353" y="385786"/>
                    <a:pt x="491783" y="386956"/>
                  </a:cubicBezTo>
                  <a:cubicBezTo>
                    <a:pt x="495424" y="389167"/>
                    <a:pt x="496855" y="393544"/>
                    <a:pt x="494687" y="396839"/>
                  </a:cubicBezTo>
                  <a:cubicBezTo>
                    <a:pt x="492520" y="399006"/>
                    <a:pt x="489616" y="400176"/>
                    <a:pt x="487405" y="400176"/>
                  </a:cubicBezTo>
                  <a:close/>
                </a:path>
              </a:pathLst>
            </a:custGeom>
            <a:solidFill>
              <a:srgbClr val="515A3D"/>
            </a:solidFill>
            <a:ln w="4332" cap="flat">
              <a:noFill/>
              <a:prstDash val="solid"/>
              <a:miter/>
            </a:ln>
          </p:spPr>
          <p:txBody>
            <a:bodyPr rtlCol="0" anchor="ctr"/>
            <a:lstStyle/>
            <a:p>
              <a:endParaRPr lang="en-US"/>
            </a:p>
          </p:txBody>
        </p:sp>
        <p:sp>
          <p:nvSpPr>
            <p:cNvPr id="3357" name="Freeform: Shape 3356">
              <a:extLst>
                <a:ext uri="{FF2B5EF4-FFF2-40B4-BE49-F238E27FC236}">
                  <a16:creationId xmlns:a16="http://schemas.microsoft.com/office/drawing/2014/main" id="{560BA07F-0EFD-321B-47A0-FAC921A950CF}"/>
                </a:ext>
              </a:extLst>
            </p:cNvPr>
            <p:cNvSpPr/>
            <p:nvPr/>
          </p:nvSpPr>
          <p:spPr>
            <a:xfrm>
              <a:off x="9958244" y="3190920"/>
              <a:ext cx="40743" cy="59988"/>
            </a:xfrm>
            <a:custGeom>
              <a:avLst/>
              <a:gdLst>
                <a:gd name="connsiteX0" fmla="*/ 0 w 40743"/>
                <a:gd name="connsiteY0" fmla="*/ 59988 h 59988"/>
                <a:gd name="connsiteX1" fmla="*/ 40744 w 40743"/>
                <a:gd name="connsiteY1" fmla="*/ 40050 h 59988"/>
                <a:gd name="connsiteX2" fmla="*/ 40744 w 40743"/>
                <a:gd name="connsiteY2" fmla="*/ 0 h 59988"/>
                <a:gd name="connsiteX3" fmla="*/ 0 w 40743"/>
                <a:gd name="connsiteY3" fmla="*/ 20025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4" y="40050"/>
                  </a:lnTo>
                  <a:lnTo>
                    <a:pt x="40744" y="0"/>
                  </a:lnTo>
                  <a:lnTo>
                    <a:pt x="0" y="20025"/>
                  </a:lnTo>
                  <a:lnTo>
                    <a:pt x="0" y="59988"/>
                  </a:lnTo>
                  <a:close/>
                </a:path>
              </a:pathLst>
            </a:custGeom>
            <a:solidFill>
              <a:srgbClr val="D7F3A2"/>
            </a:solidFill>
            <a:ln w="4332" cap="flat">
              <a:noFill/>
              <a:prstDash val="solid"/>
              <a:miter/>
            </a:ln>
          </p:spPr>
          <p:txBody>
            <a:bodyPr rtlCol="0" anchor="ctr"/>
            <a:lstStyle/>
            <a:p>
              <a:endParaRPr lang="en-US"/>
            </a:p>
          </p:txBody>
        </p:sp>
        <p:sp>
          <p:nvSpPr>
            <p:cNvPr id="3358" name="Freeform: Shape 3357">
              <a:extLst>
                <a:ext uri="{FF2B5EF4-FFF2-40B4-BE49-F238E27FC236}">
                  <a16:creationId xmlns:a16="http://schemas.microsoft.com/office/drawing/2014/main" id="{3B1B60F8-2131-9F42-211F-CAC31C5F4F95}"/>
                </a:ext>
              </a:extLst>
            </p:cNvPr>
            <p:cNvSpPr/>
            <p:nvPr/>
          </p:nvSpPr>
          <p:spPr>
            <a:xfrm>
              <a:off x="9949488" y="3183746"/>
              <a:ext cx="58254" cy="74486"/>
            </a:xfrm>
            <a:custGeom>
              <a:avLst/>
              <a:gdLst>
                <a:gd name="connsiteX0" fmla="*/ 17468 w 58254"/>
                <a:gd name="connsiteY0" fmla="*/ 31403 h 74486"/>
                <a:gd name="connsiteX1" fmla="*/ 17468 w 58254"/>
                <a:gd name="connsiteY1" fmla="*/ 54635 h 74486"/>
                <a:gd name="connsiteX2" fmla="*/ 41480 w 58254"/>
                <a:gd name="connsiteY2" fmla="*/ 43019 h 74486"/>
                <a:gd name="connsiteX3" fmla="*/ 41480 w 58254"/>
                <a:gd name="connsiteY3" fmla="*/ 19787 h 74486"/>
                <a:gd name="connsiteX4" fmla="*/ 17468 w 58254"/>
                <a:gd name="connsiteY4" fmla="*/ 31403 h 74486"/>
                <a:gd name="connsiteX5" fmla="*/ 17468 w 58254"/>
                <a:gd name="connsiteY5" fmla="*/ 31403 h 74486"/>
                <a:gd name="connsiteX6" fmla="*/ 8755 w 58254"/>
                <a:gd name="connsiteY6" fmla="*/ 74444 h 74486"/>
                <a:gd name="connsiteX7" fmla="*/ 4378 w 58254"/>
                <a:gd name="connsiteY7" fmla="*/ 73447 h 74486"/>
                <a:gd name="connsiteX8" fmla="*/ 0 w 58254"/>
                <a:gd name="connsiteY8" fmla="*/ 67162 h 74486"/>
                <a:gd name="connsiteX9" fmla="*/ 0 w 58254"/>
                <a:gd name="connsiteY9" fmla="*/ 27198 h 74486"/>
                <a:gd name="connsiteX10" fmla="*/ 4378 w 58254"/>
                <a:gd name="connsiteY10" fmla="*/ 20914 h 74486"/>
                <a:gd name="connsiteX11" fmla="*/ 45858 w 58254"/>
                <a:gd name="connsiteY11" fmla="*/ 975 h 74486"/>
                <a:gd name="connsiteX12" fmla="*/ 53877 w 58254"/>
                <a:gd name="connsiteY12" fmla="*/ 975 h 74486"/>
                <a:gd name="connsiteX13" fmla="*/ 58255 w 58254"/>
                <a:gd name="connsiteY13" fmla="*/ 7217 h 74486"/>
                <a:gd name="connsiteX14" fmla="*/ 58255 w 58254"/>
                <a:gd name="connsiteY14" fmla="*/ 47267 h 74486"/>
                <a:gd name="connsiteX15" fmla="*/ 53877 w 58254"/>
                <a:gd name="connsiteY15" fmla="*/ 53552 h 74486"/>
                <a:gd name="connsiteX16" fmla="*/ 13133 w 58254"/>
                <a:gd name="connsiteY16" fmla="*/ 73490 h 74486"/>
                <a:gd name="connsiteX17" fmla="*/ 8755 w 58254"/>
                <a:gd name="connsiteY17" fmla="*/ 74487 h 7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254" h="74486">
                  <a:moveTo>
                    <a:pt x="17468" y="31403"/>
                  </a:moveTo>
                  <a:lnTo>
                    <a:pt x="17468" y="54635"/>
                  </a:lnTo>
                  <a:lnTo>
                    <a:pt x="41480" y="43019"/>
                  </a:lnTo>
                  <a:lnTo>
                    <a:pt x="41480" y="19787"/>
                  </a:lnTo>
                  <a:lnTo>
                    <a:pt x="17468" y="31403"/>
                  </a:lnTo>
                  <a:lnTo>
                    <a:pt x="17468" y="31403"/>
                  </a:lnTo>
                  <a:close/>
                  <a:moveTo>
                    <a:pt x="8755" y="74444"/>
                  </a:moveTo>
                  <a:cubicBezTo>
                    <a:pt x="7282" y="74444"/>
                    <a:pt x="5851" y="74140"/>
                    <a:pt x="4378" y="73447"/>
                  </a:cubicBezTo>
                  <a:cubicBezTo>
                    <a:pt x="2211" y="72146"/>
                    <a:pt x="0" y="69806"/>
                    <a:pt x="0" y="67162"/>
                  </a:cubicBezTo>
                  <a:lnTo>
                    <a:pt x="0" y="27198"/>
                  </a:lnTo>
                  <a:cubicBezTo>
                    <a:pt x="0" y="24598"/>
                    <a:pt x="2167" y="22214"/>
                    <a:pt x="4378" y="20914"/>
                  </a:cubicBezTo>
                  <a:lnTo>
                    <a:pt x="45858" y="975"/>
                  </a:lnTo>
                  <a:cubicBezTo>
                    <a:pt x="48025" y="-325"/>
                    <a:pt x="50929" y="-325"/>
                    <a:pt x="53877" y="975"/>
                  </a:cubicBezTo>
                  <a:cubicBezTo>
                    <a:pt x="56781" y="2276"/>
                    <a:pt x="58255" y="4616"/>
                    <a:pt x="58255" y="7217"/>
                  </a:cubicBezTo>
                  <a:lnTo>
                    <a:pt x="58255" y="47267"/>
                  </a:lnTo>
                  <a:cubicBezTo>
                    <a:pt x="58255" y="49868"/>
                    <a:pt x="56781" y="52251"/>
                    <a:pt x="53877" y="53552"/>
                  </a:cubicBezTo>
                  <a:lnTo>
                    <a:pt x="13133" y="73490"/>
                  </a:lnTo>
                  <a:cubicBezTo>
                    <a:pt x="11660" y="74184"/>
                    <a:pt x="10229" y="74487"/>
                    <a:pt x="8755" y="74487"/>
                  </a:cubicBezTo>
                  <a:close/>
                </a:path>
              </a:pathLst>
            </a:custGeom>
            <a:solidFill>
              <a:srgbClr val="515A3D"/>
            </a:solidFill>
            <a:ln w="4332" cap="flat">
              <a:noFill/>
              <a:prstDash val="solid"/>
              <a:miter/>
            </a:ln>
          </p:spPr>
          <p:txBody>
            <a:bodyPr rtlCol="0" anchor="ctr"/>
            <a:lstStyle/>
            <a:p>
              <a:endParaRPr lang="en-US"/>
            </a:p>
          </p:txBody>
        </p:sp>
        <p:sp>
          <p:nvSpPr>
            <p:cNvPr id="3359" name="Freeform: Shape 3358">
              <a:extLst>
                <a:ext uri="{FF2B5EF4-FFF2-40B4-BE49-F238E27FC236}">
                  <a16:creationId xmlns:a16="http://schemas.microsoft.com/office/drawing/2014/main" id="{56D0377D-E3C7-7E58-6A6E-E4C4A4FEE09D}"/>
                </a:ext>
              </a:extLst>
            </p:cNvPr>
            <p:cNvSpPr/>
            <p:nvPr/>
          </p:nvSpPr>
          <p:spPr>
            <a:xfrm>
              <a:off x="9657498" y="3235506"/>
              <a:ext cx="271208" cy="139322"/>
            </a:xfrm>
            <a:custGeom>
              <a:avLst/>
              <a:gdLst>
                <a:gd name="connsiteX0" fmla="*/ 8303 w 271208"/>
                <a:gd name="connsiteY0" fmla="*/ 139280 h 139322"/>
                <a:gd name="connsiteX1" fmla="*/ 1021 w 271208"/>
                <a:gd name="connsiteY1" fmla="*/ 135639 h 139322"/>
                <a:gd name="connsiteX2" fmla="*/ 3925 w 271208"/>
                <a:gd name="connsiteY2" fmla="*/ 125756 h 139322"/>
                <a:gd name="connsiteX3" fmla="*/ 258529 w 271208"/>
                <a:gd name="connsiteY3" fmla="*/ 968 h 139322"/>
                <a:gd name="connsiteX4" fmla="*/ 270188 w 271208"/>
                <a:gd name="connsiteY4" fmla="*/ 3699 h 139322"/>
                <a:gd name="connsiteX5" fmla="*/ 267284 w 271208"/>
                <a:gd name="connsiteY5" fmla="*/ 13581 h 139322"/>
                <a:gd name="connsiteX6" fmla="*/ 12680 w 271208"/>
                <a:gd name="connsiteY6" fmla="*/ 138326 h 139322"/>
                <a:gd name="connsiteX7" fmla="*/ 8303 w 271208"/>
                <a:gd name="connsiteY7" fmla="*/ 139323 h 13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208" h="139322">
                  <a:moveTo>
                    <a:pt x="8303" y="139280"/>
                  </a:moveTo>
                  <a:cubicBezTo>
                    <a:pt x="5399" y="139280"/>
                    <a:pt x="2494" y="137979"/>
                    <a:pt x="1021" y="135639"/>
                  </a:cubicBezTo>
                  <a:cubicBezTo>
                    <a:pt x="-1146" y="132171"/>
                    <a:pt x="284" y="127707"/>
                    <a:pt x="3925" y="125756"/>
                  </a:cubicBezTo>
                  <a:lnTo>
                    <a:pt x="258529" y="968"/>
                  </a:lnTo>
                  <a:cubicBezTo>
                    <a:pt x="262170" y="-1026"/>
                    <a:pt x="267978" y="145"/>
                    <a:pt x="270188" y="3699"/>
                  </a:cubicBezTo>
                  <a:cubicBezTo>
                    <a:pt x="272355" y="7166"/>
                    <a:pt x="270925" y="11631"/>
                    <a:pt x="267284" y="13581"/>
                  </a:cubicBezTo>
                  <a:lnTo>
                    <a:pt x="12680" y="138326"/>
                  </a:lnTo>
                  <a:cubicBezTo>
                    <a:pt x="11207" y="139019"/>
                    <a:pt x="9776" y="139323"/>
                    <a:pt x="8303" y="139323"/>
                  </a:cubicBezTo>
                  <a:close/>
                </a:path>
              </a:pathLst>
            </a:custGeom>
            <a:solidFill>
              <a:srgbClr val="515A3D"/>
            </a:solidFill>
            <a:ln w="4332" cap="flat">
              <a:noFill/>
              <a:prstDash val="solid"/>
              <a:miter/>
            </a:ln>
          </p:spPr>
          <p:txBody>
            <a:bodyPr rtlCol="0" anchor="ctr"/>
            <a:lstStyle/>
            <a:p>
              <a:endParaRPr lang="en-US"/>
            </a:p>
          </p:txBody>
        </p:sp>
        <p:sp>
          <p:nvSpPr>
            <p:cNvPr id="3360" name="Freeform: Shape 3359">
              <a:extLst>
                <a:ext uri="{FF2B5EF4-FFF2-40B4-BE49-F238E27FC236}">
                  <a16:creationId xmlns:a16="http://schemas.microsoft.com/office/drawing/2014/main" id="{354ABA0D-0996-9102-8396-26699B68A318}"/>
                </a:ext>
              </a:extLst>
            </p:cNvPr>
            <p:cNvSpPr/>
            <p:nvPr/>
          </p:nvSpPr>
          <p:spPr>
            <a:xfrm>
              <a:off x="9159497" y="2660952"/>
              <a:ext cx="926785" cy="455718"/>
            </a:xfrm>
            <a:custGeom>
              <a:avLst/>
              <a:gdLst>
                <a:gd name="connsiteX0" fmla="*/ 926786 w 926785"/>
                <a:gd name="connsiteY0" fmla="*/ 232670 h 455718"/>
                <a:gd name="connsiteX1" fmla="*/ 454637 w 926785"/>
                <a:gd name="connsiteY1" fmla="*/ 1255 h 455718"/>
                <a:gd name="connsiteX2" fmla="*/ 438643 w 926785"/>
                <a:gd name="connsiteY2" fmla="*/ 2599 h 455718"/>
                <a:gd name="connsiteX3" fmla="*/ 15994 w 926785"/>
                <a:gd name="connsiteY3" fmla="*/ 209870 h 455718"/>
                <a:gd name="connsiteX4" fmla="*/ 0 w 926785"/>
                <a:gd name="connsiteY4" fmla="*/ 224347 h 455718"/>
                <a:gd name="connsiteX5" fmla="*/ 472148 w 926785"/>
                <a:gd name="connsiteY5" fmla="*/ 455719 h 455718"/>
                <a:gd name="connsiteX6" fmla="*/ 487406 w 926785"/>
                <a:gd name="connsiteY6" fmla="*/ 441242 h 455718"/>
                <a:gd name="connsiteX7" fmla="*/ 910792 w 926785"/>
                <a:gd name="connsiteY7" fmla="*/ 233970 h 455718"/>
                <a:gd name="connsiteX8" fmla="*/ 926786 w 926785"/>
                <a:gd name="connsiteY8" fmla="*/ 232670 h 4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785" h="455718">
                  <a:moveTo>
                    <a:pt x="926786" y="232670"/>
                  </a:moveTo>
                  <a:lnTo>
                    <a:pt x="454637" y="1255"/>
                  </a:lnTo>
                  <a:cubicBezTo>
                    <a:pt x="448829" y="-1086"/>
                    <a:pt x="444451" y="128"/>
                    <a:pt x="438643" y="2599"/>
                  </a:cubicBezTo>
                  <a:lnTo>
                    <a:pt x="15994" y="209870"/>
                  </a:lnTo>
                  <a:cubicBezTo>
                    <a:pt x="8712" y="213901"/>
                    <a:pt x="4334" y="218019"/>
                    <a:pt x="0" y="224347"/>
                  </a:cubicBezTo>
                  <a:lnTo>
                    <a:pt x="472148" y="455719"/>
                  </a:lnTo>
                  <a:cubicBezTo>
                    <a:pt x="476526" y="449347"/>
                    <a:pt x="480860" y="445273"/>
                    <a:pt x="487406" y="441242"/>
                  </a:cubicBezTo>
                  <a:lnTo>
                    <a:pt x="910792" y="233970"/>
                  </a:lnTo>
                  <a:cubicBezTo>
                    <a:pt x="915863" y="231499"/>
                    <a:pt x="920977" y="230242"/>
                    <a:pt x="926786" y="232670"/>
                  </a:cubicBezTo>
                  <a:close/>
                </a:path>
              </a:pathLst>
            </a:custGeom>
            <a:solidFill>
              <a:srgbClr val="E96115"/>
            </a:solidFill>
            <a:ln w="4332" cap="flat">
              <a:noFill/>
              <a:prstDash val="solid"/>
              <a:miter/>
            </a:ln>
          </p:spPr>
          <p:txBody>
            <a:bodyPr rtlCol="0" anchor="ctr"/>
            <a:lstStyle/>
            <a:p>
              <a:endParaRPr lang="en-US"/>
            </a:p>
          </p:txBody>
        </p:sp>
        <p:sp>
          <p:nvSpPr>
            <p:cNvPr id="3361" name="Freeform: Shape 3360">
              <a:extLst>
                <a:ext uri="{FF2B5EF4-FFF2-40B4-BE49-F238E27FC236}">
                  <a16:creationId xmlns:a16="http://schemas.microsoft.com/office/drawing/2014/main" id="{F0015E80-C8B2-4544-7FC4-090E6A2E4E00}"/>
                </a:ext>
              </a:extLst>
            </p:cNvPr>
            <p:cNvSpPr/>
            <p:nvPr/>
          </p:nvSpPr>
          <p:spPr>
            <a:xfrm>
              <a:off x="9150698" y="2653741"/>
              <a:ext cx="943819" cy="470212"/>
            </a:xfrm>
            <a:custGeom>
              <a:avLst/>
              <a:gdLst>
                <a:gd name="connsiteX0" fmla="*/ 21152 w 943819"/>
                <a:gd name="connsiteY0" fmla="*/ 229219 h 470212"/>
                <a:gd name="connsiteX1" fmla="*/ 478000 w 943819"/>
                <a:gd name="connsiteY1" fmla="*/ 453265 h 470212"/>
                <a:gd name="connsiteX2" fmla="*/ 491827 w 943819"/>
                <a:gd name="connsiteY2" fmla="*/ 442342 h 470212"/>
                <a:gd name="connsiteX3" fmla="*/ 911572 w 943819"/>
                <a:gd name="connsiteY3" fmla="*/ 236630 h 470212"/>
                <a:gd name="connsiteX4" fmla="*/ 459102 w 943819"/>
                <a:gd name="connsiteY4" fmla="*/ 14795 h 470212"/>
                <a:gd name="connsiteX5" fmla="*/ 451083 w 943819"/>
                <a:gd name="connsiteY5" fmla="*/ 16355 h 470212"/>
                <a:gd name="connsiteX6" fmla="*/ 29127 w 943819"/>
                <a:gd name="connsiteY6" fmla="*/ 223367 h 470212"/>
                <a:gd name="connsiteX7" fmla="*/ 21109 w 943819"/>
                <a:gd name="connsiteY7" fmla="*/ 229219 h 470212"/>
                <a:gd name="connsiteX8" fmla="*/ 21109 w 943819"/>
                <a:gd name="connsiteY8" fmla="*/ 229219 h 470212"/>
                <a:gd name="connsiteX9" fmla="*/ 480904 w 943819"/>
                <a:gd name="connsiteY9" fmla="*/ 470212 h 470212"/>
                <a:gd name="connsiteX10" fmla="*/ 476526 w 943819"/>
                <a:gd name="connsiteY10" fmla="*/ 469215 h 470212"/>
                <a:gd name="connsiteX11" fmla="*/ 4378 w 943819"/>
                <a:gd name="connsiteY11" fmla="*/ 237887 h 470212"/>
                <a:gd name="connsiteX12" fmla="*/ 0 w 943819"/>
                <a:gd name="connsiteY12" fmla="*/ 233380 h 470212"/>
                <a:gd name="connsiteX13" fmla="*/ 1474 w 943819"/>
                <a:gd name="connsiteY13" fmla="*/ 227745 h 470212"/>
                <a:gd name="connsiteX14" fmla="*/ 20372 w 943819"/>
                <a:gd name="connsiteY14" fmla="*/ 211014 h 470212"/>
                <a:gd name="connsiteX15" fmla="*/ 443021 w 943819"/>
                <a:gd name="connsiteY15" fmla="*/ 3569 h 470212"/>
                <a:gd name="connsiteX16" fmla="*/ 467034 w 943819"/>
                <a:gd name="connsiteY16" fmla="*/ 1965 h 470212"/>
                <a:gd name="connsiteX17" fmla="*/ 939875 w 943819"/>
                <a:gd name="connsiteY17" fmla="*/ 233640 h 470212"/>
                <a:gd name="connsiteX18" fmla="*/ 942779 w 943819"/>
                <a:gd name="connsiteY18" fmla="*/ 243262 h 470212"/>
                <a:gd name="connsiteX19" fmla="*/ 931857 w 943819"/>
                <a:gd name="connsiteY19" fmla="*/ 246470 h 470212"/>
                <a:gd name="connsiteX20" fmla="*/ 923145 w 943819"/>
                <a:gd name="connsiteY20" fmla="*/ 247640 h 470212"/>
                <a:gd name="connsiteX21" fmla="*/ 500495 w 943819"/>
                <a:gd name="connsiteY21" fmla="*/ 454782 h 470212"/>
                <a:gd name="connsiteX22" fmla="*/ 488142 w 943819"/>
                <a:gd name="connsiteY22" fmla="*/ 466745 h 470212"/>
                <a:gd name="connsiteX23" fmla="*/ 480860 w 943819"/>
                <a:gd name="connsiteY23" fmla="*/ 470212 h 47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3819" h="470212">
                  <a:moveTo>
                    <a:pt x="21152" y="229219"/>
                  </a:moveTo>
                  <a:lnTo>
                    <a:pt x="478000" y="453265"/>
                  </a:lnTo>
                  <a:cubicBezTo>
                    <a:pt x="481641" y="449190"/>
                    <a:pt x="486018" y="445723"/>
                    <a:pt x="491827" y="442342"/>
                  </a:cubicBezTo>
                  <a:lnTo>
                    <a:pt x="911572" y="236630"/>
                  </a:lnTo>
                  <a:lnTo>
                    <a:pt x="459102" y="14795"/>
                  </a:lnTo>
                  <a:cubicBezTo>
                    <a:pt x="457628" y="14231"/>
                    <a:pt x="456198" y="14101"/>
                    <a:pt x="451083" y="16355"/>
                  </a:cubicBezTo>
                  <a:lnTo>
                    <a:pt x="29127" y="223367"/>
                  </a:lnTo>
                  <a:cubicBezTo>
                    <a:pt x="26223" y="225144"/>
                    <a:pt x="23319" y="226878"/>
                    <a:pt x="21109" y="229219"/>
                  </a:cubicBezTo>
                  <a:lnTo>
                    <a:pt x="21109" y="229219"/>
                  </a:lnTo>
                  <a:close/>
                  <a:moveTo>
                    <a:pt x="480904" y="470212"/>
                  </a:moveTo>
                  <a:cubicBezTo>
                    <a:pt x="479430" y="470212"/>
                    <a:pt x="478000" y="469866"/>
                    <a:pt x="476526" y="469215"/>
                  </a:cubicBezTo>
                  <a:lnTo>
                    <a:pt x="4378" y="237887"/>
                  </a:lnTo>
                  <a:cubicBezTo>
                    <a:pt x="2211" y="236890"/>
                    <a:pt x="737" y="235287"/>
                    <a:pt x="0" y="233380"/>
                  </a:cubicBezTo>
                  <a:cubicBezTo>
                    <a:pt x="0" y="231472"/>
                    <a:pt x="0" y="229479"/>
                    <a:pt x="1474" y="227745"/>
                  </a:cubicBezTo>
                  <a:cubicBezTo>
                    <a:pt x="5851" y="221027"/>
                    <a:pt x="10923" y="215869"/>
                    <a:pt x="20372" y="211014"/>
                  </a:cubicBezTo>
                  <a:lnTo>
                    <a:pt x="443021" y="3569"/>
                  </a:lnTo>
                  <a:cubicBezTo>
                    <a:pt x="450303" y="405"/>
                    <a:pt x="457585" y="-1763"/>
                    <a:pt x="467034" y="1965"/>
                  </a:cubicBezTo>
                  <a:lnTo>
                    <a:pt x="939875" y="233640"/>
                  </a:lnTo>
                  <a:cubicBezTo>
                    <a:pt x="943517" y="235547"/>
                    <a:pt x="944990" y="239838"/>
                    <a:pt x="942779" y="243262"/>
                  </a:cubicBezTo>
                  <a:cubicBezTo>
                    <a:pt x="940569" y="246730"/>
                    <a:pt x="936234" y="248073"/>
                    <a:pt x="931857" y="246470"/>
                  </a:cubicBezTo>
                  <a:cubicBezTo>
                    <a:pt x="929690" y="245559"/>
                    <a:pt x="928216" y="245473"/>
                    <a:pt x="923145" y="247640"/>
                  </a:cubicBezTo>
                  <a:lnTo>
                    <a:pt x="500495" y="454782"/>
                  </a:lnTo>
                  <a:cubicBezTo>
                    <a:pt x="495424" y="457686"/>
                    <a:pt x="491783" y="460633"/>
                    <a:pt x="488142" y="466745"/>
                  </a:cubicBezTo>
                  <a:cubicBezTo>
                    <a:pt x="485975" y="468955"/>
                    <a:pt x="483765" y="470212"/>
                    <a:pt x="480860" y="470212"/>
                  </a:cubicBezTo>
                  <a:close/>
                </a:path>
              </a:pathLst>
            </a:custGeom>
            <a:solidFill>
              <a:srgbClr val="B24501"/>
            </a:solidFill>
            <a:ln w="4332" cap="flat">
              <a:noFill/>
              <a:prstDash val="solid"/>
              <a:miter/>
            </a:ln>
          </p:spPr>
          <p:txBody>
            <a:bodyPr rtlCol="0" anchor="ctr"/>
            <a:lstStyle/>
            <a:p>
              <a:endParaRPr lang="en-US"/>
            </a:p>
          </p:txBody>
        </p:sp>
        <p:sp>
          <p:nvSpPr>
            <p:cNvPr id="3362" name="Freeform: Shape 3361">
              <a:extLst>
                <a:ext uri="{FF2B5EF4-FFF2-40B4-BE49-F238E27FC236}">
                  <a16:creationId xmlns:a16="http://schemas.microsoft.com/office/drawing/2014/main" id="{DD3451A8-79F2-FFDF-5E30-43F0308FC5F2}"/>
                </a:ext>
              </a:extLst>
            </p:cNvPr>
            <p:cNvSpPr/>
            <p:nvPr/>
          </p:nvSpPr>
          <p:spPr>
            <a:xfrm>
              <a:off x="9624363" y="2892309"/>
              <a:ext cx="468464" cy="379963"/>
            </a:xfrm>
            <a:custGeom>
              <a:avLst/>
              <a:gdLst>
                <a:gd name="connsiteX0" fmla="*/ 468464 w 468464"/>
                <a:gd name="connsiteY0" fmla="*/ 13796 h 379963"/>
                <a:gd name="connsiteX1" fmla="*/ 461919 w 468464"/>
                <a:gd name="connsiteY1" fmla="*/ 1313 h 379963"/>
                <a:gd name="connsiteX2" fmla="*/ 445925 w 468464"/>
                <a:gd name="connsiteY2" fmla="*/ 2613 h 379963"/>
                <a:gd name="connsiteX3" fmla="*/ 22539 w 468464"/>
                <a:gd name="connsiteY3" fmla="*/ 209885 h 379963"/>
                <a:gd name="connsiteX4" fmla="*/ 7282 w 468464"/>
                <a:gd name="connsiteY4" fmla="*/ 224362 h 379963"/>
                <a:gd name="connsiteX5" fmla="*/ 7282 w 468464"/>
                <a:gd name="connsiteY5" fmla="*/ 224362 h 379963"/>
                <a:gd name="connsiteX6" fmla="*/ 0 w 468464"/>
                <a:gd name="connsiteY6" fmla="*/ 243520 h 379963"/>
                <a:gd name="connsiteX7" fmla="*/ 0 w 468464"/>
                <a:gd name="connsiteY7" fmla="*/ 366141 h 379963"/>
                <a:gd name="connsiteX8" fmla="*/ 7282 w 468464"/>
                <a:gd name="connsiteY8" fmla="*/ 378667 h 379963"/>
                <a:gd name="connsiteX9" fmla="*/ 22539 w 468464"/>
                <a:gd name="connsiteY9" fmla="*/ 377324 h 379963"/>
                <a:gd name="connsiteX10" fmla="*/ 445925 w 468464"/>
                <a:gd name="connsiteY10" fmla="*/ 170138 h 379963"/>
                <a:gd name="connsiteX11" fmla="*/ 468464 w 468464"/>
                <a:gd name="connsiteY11" fmla="*/ 136547 h 379963"/>
                <a:gd name="connsiteX12" fmla="*/ 468464 w 468464"/>
                <a:gd name="connsiteY12" fmla="*/ 13839 h 37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464" h="379963">
                  <a:moveTo>
                    <a:pt x="468464" y="13796"/>
                  </a:moveTo>
                  <a:cubicBezTo>
                    <a:pt x="468464" y="7598"/>
                    <a:pt x="466297" y="3306"/>
                    <a:pt x="461919" y="1313"/>
                  </a:cubicBezTo>
                  <a:cubicBezTo>
                    <a:pt x="457541" y="-724"/>
                    <a:pt x="451733" y="-464"/>
                    <a:pt x="445925" y="2613"/>
                  </a:cubicBezTo>
                  <a:lnTo>
                    <a:pt x="22539" y="209885"/>
                  </a:lnTo>
                  <a:cubicBezTo>
                    <a:pt x="16731" y="212962"/>
                    <a:pt x="10879" y="218294"/>
                    <a:pt x="7282" y="224362"/>
                  </a:cubicBezTo>
                  <a:lnTo>
                    <a:pt x="7282" y="224362"/>
                  </a:lnTo>
                  <a:cubicBezTo>
                    <a:pt x="2904" y="230473"/>
                    <a:pt x="0" y="237322"/>
                    <a:pt x="0" y="243520"/>
                  </a:cubicBezTo>
                  <a:lnTo>
                    <a:pt x="0" y="366141"/>
                  </a:lnTo>
                  <a:cubicBezTo>
                    <a:pt x="0" y="372339"/>
                    <a:pt x="2904" y="376630"/>
                    <a:pt x="7282" y="378667"/>
                  </a:cubicBezTo>
                  <a:cubicBezTo>
                    <a:pt x="10923" y="380704"/>
                    <a:pt x="16731" y="380401"/>
                    <a:pt x="22539" y="377324"/>
                  </a:cubicBezTo>
                  <a:lnTo>
                    <a:pt x="445925" y="170138"/>
                  </a:lnTo>
                  <a:cubicBezTo>
                    <a:pt x="458278" y="163897"/>
                    <a:pt x="468464" y="148900"/>
                    <a:pt x="468464" y="136547"/>
                  </a:cubicBezTo>
                  <a:lnTo>
                    <a:pt x="468464" y="13839"/>
                  </a:lnTo>
                  <a:close/>
                </a:path>
              </a:pathLst>
            </a:custGeom>
            <a:solidFill>
              <a:srgbClr val="FFFFFF"/>
            </a:solidFill>
            <a:ln w="4332" cap="flat">
              <a:noFill/>
              <a:prstDash val="solid"/>
              <a:miter/>
            </a:ln>
          </p:spPr>
          <p:txBody>
            <a:bodyPr rtlCol="0" anchor="ctr"/>
            <a:lstStyle/>
            <a:p>
              <a:endParaRPr lang="en-US"/>
            </a:p>
          </p:txBody>
        </p:sp>
        <p:sp>
          <p:nvSpPr>
            <p:cNvPr id="3363" name="Freeform: Shape 3362">
              <a:extLst>
                <a:ext uri="{FF2B5EF4-FFF2-40B4-BE49-F238E27FC236}">
                  <a16:creationId xmlns:a16="http://schemas.microsoft.com/office/drawing/2014/main" id="{2AE30C76-0521-3BAA-73CD-A8E784A7AFA8}"/>
                </a:ext>
              </a:extLst>
            </p:cNvPr>
            <p:cNvSpPr/>
            <p:nvPr/>
          </p:nvSpPr>
          <p:spPr>
            <a:xfrm>
              <a:off x="9615608" y="2885054"/>
              <a:ext cx="485975" cy="394504"/>
            </a:xfrm>
            <a:custGeom>
              <a:avLst/>
              <a:gdLst>
                <a:gd name="connsiteX0" fmla="*/ 464866 w 485975"/>
                <a:gd name="connsiteY0" fmla="*/ 14506 h 394504"/>
                <a:gd name="connsiteX1" fmla="*/ 459059 w 485975"/>
                <a:gd name="connsiteY1" fmla="*/ 16153 h 394504"/>
                <a:gd name="connsiteX2" fmla="*/ 35672 w 485975"/>
                <a:gd name="connsiteY2" fmla="*/ 223425 h 394504"/>
                <a:gd name="connsiteX3" fmla="*/ 23319 w 485975"/>
                <a:gd name="connsiteY3" fmla="*/ 235215 h 394504"/>
                <a:gd name="connsiteX4" fmla="*/ 17511 w 485975"/>
                <a:gd name="connsiteY4" fmla="*/ 250732 h 394504"/>
                <a:gd name="connsiteX5" fmla="*/ 17511 w 485975"/>
                <a:gd name="connsiteY5" fmla="*/ 373353 h 394504"/>
                <a:gd name="connsiteX6" fmla="*/ 19678 w 485975"/>
                <a:gd name="connsiteY6" fmla="*/ 379594 h 394504"/>
                <a:gd name="connsiteX7" fmla="*/ 27697 w 485975"/>
                <a:gd name="connsiteY7" fmla="*/ 378294 h 394504"/>
                <a:gd name="connsiteX8" fmla="*/ 450346 w 485975"/>
                <a:gd name="connsiteY8" fmla="*/ 171022 h 394504"/>
                <a:gd name="connsiteX9" fmla="*/ 468551 w 485975"/>
                <a:gd name="connsiteY9" fmla="*/ 143715 h 394504"/>
                <a:gd name="connsiteX10" fmla="*/ 468551 w 485975"/>
                <a:gd name="connsiteY10" fmla="*/ 21008 h 394504"/>
                <a:gd name="connsiteX11" fmla="*/ 466384 w 485975"/>
                <a:gd name="connsiteY11" fmla="*/ 14810 h 394504"/>
                <a:gd name="connsiteX12" fmla="*/ 464910 w 485975"/>
                <a:gd name="connsiteY12" fmla="*/ 14463 h 394504"/>
                <a:gd name="connsiteX13" fmla="*/ 464910 w 485975"/>
                <a:gd name="connsiteY13" fmla="*/ 14463 h 394504"/>
                <a:gd name="connsiteX14" fmla="*/ 21846 w 485975"/>
                <a:gd name="connsiteY14" fmla="*/ 394505 h 394504"/>
                <a:gd name="connsiteX15" fmla="*/ 11660 w 485975"/>
                <a:gd name="connsiteY15" fmla="*/ 392208 h 394504"/>
                <a:gd name="connsiteX16" fmla="*/ 0 w 485975"/>
                <a:gd name="connsiteY16" fmla="*/ 373353 h 394504"/>
                <a:gd name="connsiteX17" fmla="*/ 0 w 485975"/>
                <a:gd name="connsiteY17" fmla="*/ 250732 h 394504"/>
                <a:gd name="connsiteX18" fmla="*/ 8019 w 485975"/>
                <a:gd name="connsiteY18" fmla="*/ 228020 h 394504"/>
                <a:gd name="connsiteX19" fmla="*/ 27654 w 485975"/>
                <a:gd name="connsiteY19" fmla="*/ 210856 h 394504"/>
                <a:gd name="connsiteX20" fmla="*/ 450303 w 485975"/>
                <a:gd name="connsiteY20" fmla="*/ 3584 h 394504"/>
                <a:gd name="connsiteX21" fmla="*/ 475053 w 485975"/>
                <a:gd name="connsiteY21" fmla="*/ 2283 h 394504"/>
                <a:gd name="connsiteX22" fmla="*/ 485975 w 485975"/>
                <a:gd name="connsiteY22" fmla="*/ 21051 h 394504"/>
                <a:gd name="connsiteX23" fmla="*/ 485975 w 485975"/>
                <a:gd name="connsiteY23" fmla="*/ 143759 h 394504"/>
                <a:gd name="connsiteX24" fmla="*/ 459059 w 485975"/>
                <a:gd name="connsiteY24" fmla="*/ 183592 h 394504"/>
                <a:gd name="connsiteX25" fmla="*/ 35672 w 485975"/>
                <a:gd name="connsiteY25" fmla="*/ 390864 h 394504"/>
                <a:gd name="connsiteX26" fmla="*/ 21846 w 485975"/>
                <a:gd name="connsiteY26" fmla="*/ 394505 h 39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5975" h="394504">
                  <a:moveTo>
                    <a:pt x="464866" y="14506"/>
                  </a:moveTo>
                  <a:cubicBezTo>
                    <a:pt x="463436" y="14506"/>
                    <a:pt x="461226" y="14983"/>
                    <a:pt x="459059" y="16153"/>
                  </a:cubicBezTo>
                  <a:lnTo>
                    <a:pt x="35672" y="223425"/>
                  </a:lnTo>
                  <a:cubicBezTo>
                    <a:pt x="31295" y="225723"/>
                    <a:pt x="26223" y="230014"/>
                    <a:pt x="23319" y="235215"/>
                  </a:cubicBezTo>
                  <a:cubicBezTo>
                    <a:pt x="19678" y="240416"/>
                    <a:pt x="17511" y="246094"/>
                    <a:pt x="17511" y="250732"/>
                  </a:cubicBezTo>
                  <a:lnTo>
                    <a:pt x="17511" y="373353"/>
                  </a:lnTo>
                  <a:cubicBezTo>
                    <a:pt x="17511" y="376517"/>
                    <a:pt x="18248" y="378858"/>
                    <a:pt x="19678" y="379594"/>
                  </a:cubicBezTo>
                  <a:cubicBezTo>
                    <a:pt x="21152" y="380201"/>
                    <a:pt x="23319" y="380158"/>
                    <a:pt x="27697" y="378294"/>
                  </a:cubicBezTo>
                  <a:lnTo>
                    <a:pt x="450346" y="171022"/>
                  </a:lnTo>
                  <a:cubicBezTo>
                    <a:pt x="459795" y="166124"/>
                    <a:pt x="468551" y="153424"/>
                    <a:pt x="468551" y="143715"/>
                  </a:cubicBezTo>
                  <a:lnTo>
                    <a:pt x="468551" y="21008"/>
                  </a:lnTo>
                  <a:cubicBezTo>
                    <a:pt x="468551" y="17280"/>
                    <a:pt x="467814" y="15373"/>
                    <a:pt x="466384" y="14810"/>
                  </a:cubicBezTo>
                  <a:cubicBezTo>
                    <a:pt x="465647" y="14550"/>
                    <a:pt x="465647" y="14463"/>
                    <a:pt x="464910" y="14463"/>
                  </a:cubicBezTo>
                  <a:lnTo>
                    <a:pt x="464910" y="14463"/>
                  </a:lnTo>
                  <a:close/>
                  <a:moveTo>
                    <a:pt x="21846" y="394505"/>
                  </a:moveTo>
                  <a:cubicBezTo>
                    <a:pt x="18205" y="394505"/>
                    <a:pt x="14564" y="393681"/>
                    <a:pt x="11660" y="392208"/>
                  </a:cubicBezTo>
                  <a:cubicBezTo>
                    <a:pt x="4378" y="388740"/>
                    <a:pt x="0" y="381892"/>
                    <a:pt x="0" y="373353"/>
                  </a:cubicBezTo>
                  <a:lnTo>
                    <a:pt x="0" y="250732"/>
                  </a:lnTo>
                  <a:cubicBezTo>
                    <a:pt x="0" y="243494"/>
                    <a:pt x="2904" y="235432"/>
                    <a:pt x="8019" y="228020"/>
                  </a:cubicBezTo>
                  <a:cubicBezTo>
                    <a:pt x="13133" y="220521"/>
                    <a:pt x="20415" y="214496"/>
                    <a:pt x="27654" y="210856"/>
                  </a:cubicBezTo>
                  <a:lnTo>
                    <a:pt x="450303" y="3584"/>
                  </a:lnTo>
                  <a:cubicBezTo>
                    <a:pt x="459015" y="-664"/>
                    <a:pt x="467771" y="-1184"/>
                    <a:pt x="475053" y="2283"/>
                  </a:cubicBezTo>
                  <a:cubicBezTo>
                    <a:pt x="481598" y="5664"/>
                    <a:pt x="485975" y="12512"/>
                    <a:pt x="485975" y="21051"/>
                  </a:cubicBezTo>
                  <a:lnTo>
                    <a:pt x="485975" y="143759"/>
                  </a:lnTo>
                  <a:cubicBezTo>
                    <a:pt x="485975" y="158626"/>
                    <a:pt x="474315" y="176180"/>
                    <a:pt x="459059" y="183592"/>
                  </a:cubicBezTo>
                  <a:lnTo>
                    <a:pt x="35672" y="390864"/>
                  </a:lnTo>
                  <a:cubicBezTo>
                    <a:pt x="31295" y="393291"/>
                    <a:pt x="26223" y="394505"/>
                    <a:pt x="21846" y="394505"/>
                  </a:cubicBezTo>
                  <a:close/>
                </a:path>
              </a:pathLst>
            </a:custGeom>
            <a:solidFill>
              <a:srgbClr val="B24501"/>
            </a:solidFill>
            <a:ln w="4332" cap="flat">
              <a:noFill/>
              <a:prstDash val="solid"/>
              <a:miter/>
            </a:ln>
          </p:spPr>
          <p:txBody>
            <a:bodyPr rtlCol="0" anchor="ctr"/>
            <a:lstStyle/>
            <a:p>
              <a:endParaRPr lang="en-US"/>
            </a:p>
          </p:txBody>
        </p:sp>
        <p:sp>
          <p:nvSpPr>
            <p:cNvPr id="3364" name="Freeform: Shape 3363">
              <a:extLst>
                <a:ext uri="{FF2B5EF4-FFF2-40B4-BE49-F238E27FC236}">
                  <a16:creationId xmlns:a16="http://schemas.microsoft.com/office/drawing/2014/main" id="{C8F4734A-6688-5477-5629-2DC30D5D8708}"/>
                </a:ext>
              </a:extLst>
            </p:cNvPr>
            <p:cNvSpPr/>
            <p:nvPr/>
          </p:nvSpPr>
          <p:spPr>
            <a:xfrm>
              <a:off x="10025904" y="2967090"/>
              <a:ext cx="40743" cy="59988"/>
            </a:xfrm>
            <a:custGeom>
              <a:avLst/>
              <a:gdLst>
                <a:gd name="connsiteX0" fmla="*/ 0 w 40743"/>
                <a:gd name="connsiteY0" fmla="*/ 59988 h 59988"/>
                <a:gd name="connsiteX1" fmla="*/ 40743 w 40743"/>
                <a:gd name="connsiteY1" fmla="*/ 39963 h 59988"/>
                <a:gd name="connsiteX2" fmla="*/ 40743 w 40743"/>
                <a:gd name="connsiteY2" fmla="*/ 0 h 59988"/>
                <a:gd name="connsiteX3" fmla="*/ 0 w 40743"/>
                <a:gd name="connsiteY3" fmla="*/ 20025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3" y="39963"/>
                  </a:lnTo>
                  <a:lnTo>
                    <a:pt x="40743" y="0"/>
                  </a:lnTo>
                  <a:lnTo>
                    <a:pt x="0" y="20025"/>
                  </a:lnTo>
                  <a:lnTo>
                    <a:pt x="0" y="59988"/>
                  </a:lnTo>
                  <a:close/>
                </a:path>
              </a:pathLst>
            </a:custGeom>
            <a:solidFill>
              <a:srgbClr val="FFC599"/>
            </a:solidFill>
            <a:ln w="4332" cap="flat">
              <a:noFill/>
              <a:prstDash val="solid"/>
              <a:miter/>
            </a:ln>
          </p:spPr>
          <p:txBody>
            <a:bodyPr rtlCol="0" anchor="ctr"/>
            <a:lstStyle/>
            <a:p>
              <a:endParaRPr lang="en-US"/>
            </a:p>
          </p:txBody>
        </p:sp>
        <p:sp>
          <p:nvSpPr>
            <p:cNvPr id="3365" name="Freeform: Shape 3364">
              <a:extLst>
                <a:ext uri="{FF2B5EF4-FFF2-40B4-BE49-F238E27FC236}">
                  <a16:creationId xmlns:a16="http://schemas.microsoft.com/office/drawing/2014/main" id="{A4BCEE8F-488F-0194-D90B-A49A8849B380}"/>
                </a:ext>
              </a:extLst>
            </p:cNvPr>
            <p:cNvSpPr/>
            <p:nvPr/>
          </p:nvSpPr>
          <p:spPr>
            <a:xfrm>
              <a:off x="10017885" y="2959900"/>
              <a:ext cx="57474" cy="74503"/>
            </a:xfrm>
            <a:custGeom>
              <a:avLst/>
              <a:gdLst>
                <a:gd name="connsiteX0" fmla="*/ 16731 w 57474"/>
                <a:gd name="connsiteY0" fmla="*/ 31419 h 74503"/>
                <a:gd name="connsiteX1" fmla="*/ 16731 w 57474"/>
                <a:gd name="connsiteY1" fmla="*/ 54652 h 74503"/>
                <a:gd name="connsiteX2" fmla="*/ 40744 w 57474"/>
                <a:gd name="connsiteY2" fmla="*/ 43035 h 74503"/>
                <a:gd name="connsiteX3" fmla="*/ 40744 w 57474"/>
                <a:gd name="connsiteY3" fmla="*/ 19803 h 74503"/>
                <a:gd name="connsiteX4" fmla="*/ 16731 w 57474"/>
                <a:gd name="connsiteY4" fmla="*/ 31419 h 74503"/>
                <a:gd name="connsiteX5" fmla="*/ 16731 w 57474"/>
                <a:gd name="connsiteY5" fmla="*/ 31419 h 74503"/>
                <a:gd name="connsiteX6" fmla="*/ 8019 w 57474"/>
                <a:gd name="connsiteY6" fmla="*/ 74460 h 74503"/>
                <a:gd name="connsiteX7" fmla="*/ 3641 w 57474"/>
                <a:gd name="connsiteY7" fmla="*/ 73463 h 74503"/>
                <a:gd name="connsiteX8" fmla="*/ 0 w 57474"/>
                <a:gd name="connsiteY8" fmla="*/ 67178 h 74503"/>
                <a:gd name="connsiteX9" fmla="*/ 0 w 57474"/>
                <a:gd name="connsiteY9" fmla="*/ 27215 h 74503"/>
                <a:gd name="connsiteX10" fmla="*/ 3641 w 57474"/>
                <a:gd name="connsiteY10" fmla="*/ 20930 h 74503"/>
                <a:gd name="connsiteX11" fmla="*/ 44384 w 57474"/>
                <a:gd name="connsiteY11" fmla="*/ 992 h 74503"/>
                <a:gd name="connsiteX12" fmla="*/ 53097 w 57474"/>
                <a:gd name="connsiteY12" fmla="*/ 992 h 74503"/>
                <a:gd name="connsiteX13" fmla="*/ 57474 w 57474"/>
                <a:gd name="connsiteY13" fmla="*/ 7233 h 74503"/>
                <a:gd name="connsiteX14" fmla="*/ 57474 w 57474"/>
                <a:gd name="connsiteY14" fmla="*/ 47196 h 74503"/>
                <a:gd name="connsiteX15" fmla="*/ 53097 w 57474"/>
                <a:gd name="connsiteY15" fmla="*/ 53481 h 74503"/>
                <a:gd name="connsiteX16" fmla="*/ 12353 w 57474"/>
                <a:gd name="connsiteY16" fmla="*/ 73506 h 74503"/>
                <a:gd name="connsiteX17" fmla="*/ 7975 w 57474"/>
                <a:gd name="connsiteY17" fmla="*/ 74503 h 7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74" h="74503">
                  <a:moveTo>
                    <a:pt x="16731" y="31419"/>
                  </a:moveTo>
                  <a:lnTo>
                    <a:pt x="16731" y="54652"/>
                  </a:lnTo>
                  <a:lnTo>
                    <a:pt x="40744" y="43035"/>
                  </a:lnTo>
                  <a:lnTo>
                    <a:pt x="40744" y="19803"/>
                  </a:lnTo>
                  <a:lnTo>
                    <a:pt x="16731" y="31419"/>
                  </a:lnTo>
                  <a:lnTo>
                    <a:pt x="16731" y="31419"/>
                  </a:lnTo>
                  <a:close/>
                  <a:moveTo>
                    <a:pt x="8019" y="74460"/>
                  </a:moveTo>
                  <a:cubicBezTo>
                    <a:pt x="6545" y="74460"/>
                    <a:pt x="5115" y="74113"/>
                    <a:pt x="3641" y="73463"/>
                  </a:cubicBezTo>
                  <a:cubicBezTo>
                    <a:pt x="1474" y="72163"/>
                    <a:pt x="0" y="69735"/>
                    <a:pt x="0" y="67178"/>
                  </a:cubicBezTo>
                  <a:lnTo>
                    <a:pt x="0" y="27215"/>
                  </a:lnTo>
                  <a:cubicBezTo>
                    <a:pt x="0" y="24614"/>
                    <a:pt x="1474" y="22187"/>
                    <a:pt x="3641" y="20930"/>
                  </a:cubicBezTo>
                  <a:lnTo>
                    <a:pt x="44384" y="992"/>
                  </a:lnTo>
                  <a:cubicBezTo>
                    <a:pt x="47289" y="-309"/>
                    <a:pt x="50929" y="-352"/>
                    <a:pt x="53097" y="992"/>
                  </a:cubicBezTo>
                  <a:cubicBezTo>
                    <a:pt x="56001" y="2292"/>
                    <a:pt x="57474" y="4633"/>
                    <a:pt x="57474" y="7233"/>
                  </a:cubicBezTo>
                  <a:lnTo>
                    <a:pt x="57474" y="47196"/>
                  </a:lnTo>
                  <a:cubicBezTo>
                    <a:pt x="57474" y="49840"/>
                    <a:pt x="56001" y="52224"/>
                    <a:pt x="53097" y="53481"/>
                  </a:cubicBezTo>
                  <a:lnTo>
                    <a:pt x="12353" y="73506"/>
                  </a:lnTo>
                  <a:cubicBezTo>
                    <a:pt x="10879" y="74113"/>
                    <a:pt x="9449" y="74503"/>
                    <a:pt x="7975" y="74503"/>
                  </a:cubicBezTo>
                  <a:close/>
                </a:path>
              </a:pathLst>
            </a:custGeom>
            <a:solidFill>
              <a:srgbClr val="B24501"/>
            </a:solidFill>
            <a:ln w="4332" cap="flat">
              <a:noFill/>
              <a:prstDash val="solid"/>
              <a:miter/>
            </a:ln>
          </p:spPr>
          <p:txBody>
            <a:bodyPr rtlCol="0" anchor="ctr"/>
            <a:lstStyle/>
            <a:p>
              <a:endParaRPr lang="en-US"/>
            </a:p>
          </p:txBody>
        </p:sp>
        <p:sp>
          <p:nvSpPr>
            <p:cNvPr id="3366" name="Freeform: Shape 3365">
              <a:extLst>
                <a:ext uri="{FF2B5EF4-FFF2-40B4-BE49-F238E27FC236}">
                  <a16:creationId xmlns:a16="http://schemas.microsoft.com/office/drawing/2014/main" id="{3E0E3E0C-38AB-04DB-9701-E57C62C240D4}"/>
                </a:ext>
              </a:extLst>
            </p:cNvPr>
            <p:cNvSpPr/>
            <p:nvPr/>
          </p:nvSpPr>
          <p:spPr>
            <a:xfrm>
              <a:off x="9152909" y="2885256"/>
              <a:ext cx="478693" cy="385676"/>
            </a:xfrm>
            <a:custGeom>
              <a:avLst/>
              <a:gdLst>
                <a:gd name="connsiteX0" fmla="*/ 478693 w 478693"/>
                <a:gd name="connsiteY0" fmla="*/ 231371 h 385676"/>
                <a:gd name="connsiteX1" fmla="*/ 6545 w 478693"/>
                <a:gd name="connsiteY1" fmla="*/ 0 h 385676"/>
                <a:gd name="connsiteX2" fmla="*/ 6545 w 478693"/>
                <a:gd name="connsiteY2" fmla="*/ 87 h 385676"/>
                <a:gd name="connsiteX3" fmla="*/ 0 w 478693"/>
                <a:gd name="connsiteY3" fmla="*/ 19158 h 385676"/>
                <a:gd name="connsiteX4" fmla="*/ 0 w 478693"/>
                <a:gd name="connsiteY4" fmla="*/ 141779 h 385676"/>
                <a:gd name="connsiteX5" fmla="*/ 6545 w 478693"/>
                <a:gd name="connsiteY5" fmla="*/ 154305 h 385676"/>
                <a:gd name="connsiteX6" fmla="*/ 478693 w 478693"/>
                <a:gd name="connsiteY6" fmla="*/ 385677 h 385676"/>
                <a:gd name="connsiteX7" fmla="*/ 471411 w 478693"/>
                <a:gd name="connsiteY7" fmla="*/ 373150 h 385676"/>
                <a:gd name="connsiteX8" fmla="*/ 471411 w 478693"/>
                <a:gd name="connsiteY8" fmla="*/ 250529 h 385676"/>
                <a:gd name="connsiteX9" fmla="*/ 478693 w 478693"/>
                <a:gd name="connsiteY9" fmla="*/ 231458 h 385676"/>
                <a:gd name="connsiteX10" fmla="*/ 478693 w 478693"/>
                <a:gd name="connsiteY10" fmla="*/ 231458 h 3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693" h="385676">
                  <a:moveTo>
                    <a:pt x="478693" y="231371"/>
                  </a:moveTo>
                  <a:lnTo>
                    <a:pt x="6545" y="0"/>
                  </a:lnTo>
                  <a:lnTo>
                    <a:pt x="6545" y="87"/>
                  </a:lnTo>
                  <a:cubicBezTo>
                    <a:pt x="2167" y="6632"/>
                    <a:pt x="0" y="11616"/>
                    <a:pt x="0" y="19158"/>
                  </a:cubicBezTo>
                  <a:lnTo>
                    <a:pt x="0" y="141779"/>
                  </a:lnTo>
                  <a:cubicBezTo>
                    <a:pt x="0" y="147154"/>
                    <a:pt x="737" y="151098"/>
                    <a:pt x="6545" y="154305"/>
                  </a:cubicBezTo>
                  <a:lnTo>
                    <a:pt x="478693" y="385677"/>
                  </a:lnTo>
                  <a:cubicBezTo>
                    <a:pt x="472885" y="382469"/>
                    <a:pt x="472148" y="378525"/>
                    <a:pt x="471411" y="373150"/>
                  </a:cubicBezTo>
                  <a:lnTo>
                    <a:pt x="471411" y="250529"/>
                  </a:lnTo>
                  <a:cubicBezTo>
                    <a:pt x="472148" y="242988"/>
                    <a:pt x="474315" y="238003"/>
                    <a:pt x="478693" y="231458"/>
                  </a:cubicBezTo>
                  <a:lnTo>
                    <a:pt x="478693" y="231458"/>
                  </a:lnTo>
                  <a:close/>
                </a:path>
              </a:pathLst>
            </a:custGeom>
            <a:solidFill>
              <a:srgbClr val="E96115"/>
            </a:solidFill>
            <a:ln w="4332" cap="flat">
              <a:noFill/>
              <a:prstDash val="solid"/>
              <a:miter/>
            </a:ln>
          </p:spPr>
          <p:txBody>
            <a:bodyPr rtlCol="0" anchor="ctr"/>
            <a:lstStyle/>
            <a:p>
              <a:endParaRPr lang="en-US"/>
            </a:p>
          </p:txBody>
        </p:sp>
        <p:sp>
          <p:nvSpPr>
            <p:cNvPr id="3367" name="Freeform: Shape 3366">
              <a:extLst>
                <a:ext uri="{FF2B5EF4-FFF2-40B4-BE49-F238E27FC236}">
                  <a16:creationId xmlns:a16="http://schemas.microsoft.com/office/drawing/2014/main" id="{FFBADA19-B174-993F-5D97-30CB0611A302}"/>
                </a:ext>
              </a:extLst>
            </p:cNvPr>
            <p:cNvSpPr/>
            <p:nvPr/>
          </p:nvSpPr>
          <p:spPr>
            <a:xfrm>
              <a:off x="9144153" y="2877995"/>
              <a:ext cx="495708" cy="400176"/>
            </a:xfrm>
            <a:custGeom>
              <a:avLst/>
              <a:gdLst>
                <a:gd name="connsiteX0" fmla="*/ 18941 w 495708"/>
                <a:gd name="connsiteY0" fmla="*/ 17534 h 400176"/>
                <a:gd name="connsiteX1" fmla="*/ 16774 w 495708"/>
                <a:gd name="connsiteY1" fmla="*/ 26766 h 400176"/>
                <a:gd name="connsiteX2" fmla="*/ 16774 w 495708"/>
                <a:gd name="connsiteY2" fmla="*/ 149083 h 400176"/>
                <a:gd name="connsiteX3" fmla="*/ 20415 w 495708"/>
                <a:gd name="connsiteY3" fmla="*/ 155628 h 400176"/>
                <a:gd name="connsiteX4" fmla="*/ 471455 w 495708"/>
                <a:gd name="connsiteY4" fmla="*/ 377117 h 400176"/>
                <a:gd name="connsiteX5" fmla="*/ 471455 w 495708"/>
                <a:gd name="connsiteY5" fmla="*/ 257834 h 400176"/>
                <a:gd name="connsiteX6" fmla="*/ 475833 w 495708"/>
                <a:gd name="connsiteY6" fmla="*/ 241580 h 400176"/>
                <a:gd name="connsiteX7" fmla="*/ 18985 w 495708"/>
                <a:gd name="connsiteY7" fmla="*/ 17577 h 400176"/>
                <a:gd name="connsiteX8" fmla="*/ 18985 w 495708"/>
                <a:gd name="connsiteY8" fmla="*/ 17577 h 400176"/>
                <a:gd name="connsiteX9" fmla="*/ 487449 w 495708"/>
                <a:gd name="connsiteY9" fmla="*/ 400176 h 400176"/>
                <a:gd name="connsiteX10" fmla="*/ 483071 w 495708"/>
                <a:gd name="connsiteY10" fmla="*/ 399266 h 400176"/>
                <a:gd name="connsiteX11" fmla="*/ 10923 w 495708"/>
                <a:gd name="connsiteY11" fmla="*/ 167895 h 400176"/>
                <a:gd name="connsiteX12" fmla="*/ 0 w 495708"/>
                <a:gd name="connsiteY12" fmla="*/ 149343 h 400176"/>
                <a:gd name="connsiteX13" fmla="*/ 0 w 495708"/>
                <a:gd name="connsiteY13" fmla="*/ 26419 h 400176"/>
                <a:gd name="connsiteX14" fmla="*/ 7282 w 495708"/>
                <a:gd name="connsiteY14" fmla="*/ 3793 h 400176"/>
                <a:gd name="connsiteX15" fmla="*/ 13090 w 495708"/>
                <a:gd name="connsiteY15" fmla="*/ 283 h 400176"/>
                <a:gd name="connsiteX16" fmla="*/ 19635 w 495708"/>
                <a:gd name="connsiteY16" fmla="*/ 976 h 400176"/>
                <a:gd name="connsiteX17" fmla="*/ 491046 w 495708"/>
                <a:gd name="connsiteY17" fmla="*/ 232347 h 400176"/>
                <a:gd name="connsiteX18" fmla="*/ 494687 w 495708"/>
                <a:gd name="connsiteY18" fmla="*/ 242100 h 400176"/>
                <a:gd name="connsiteX19" fmla="*/ 488879 w 495708"/>
                <a:gd name="connsiteY19" fmla="*/ 258094 h 400176"/>
                <a:gd name="connsiteX20" fmla="*/ 488879 w 495708"/>
                <a:gd name="connsiteY20" fmla="*/ 380411 h 400176"/>
                <a:gd name="connsiteX21" fmla="*/ 491783 w 495708"/>
                <a:gd name="connsiteY21" fmla="*/ 386956 h 400176"/>
                <a:gd name="connsiteX22" fmla="*/ 494687 w 495708"/>
                <a:gd name="connsiteY22" fmla="*/ 396839 h 400176"/>
                <a:gd name="connsiteX23" fmla="*/ 487405 w 495708"/>
                <a:gd name="connsiteY23" fmla="*/ 400176 h 40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5708" h="400176">
                  <a:moveTo>
                    <a:pt x="18941" y="17534"/>
                  </a:moveTo>
                  <a:cubicBezTo>
                    <a:pt x="17468" y="20524"/>
                    <a:pt x="17468" y="23298"/>
                    <a:pt x="16774" y="26766"/>
                  </a:cubicBezTo>
                  <a:lnTo>
                    <a:pt x="16774" y="149083"/>
                  </a:lnTo>
                  <a:cubicBezTo>
                    <a:pt x="17511" y="153548"/>
                    <a:pt x="18248" y="154458"/>
                    <a:pt x="20415" y="155628"/>
                  </a:cubicBezTo>
                  <a:lnTo>
                    <a:pt x="471455" y="377117"/>
                  </a:lnTo>
                  <a:lnTo>
                    <a:pt x="471455" y="257834"/>
                  </a:lnTo>
                  <a:cubicBezTo>
                    <a:pt x="472192" y="251289"/>
                    <a:pt x="473622" y="246304"/>
                    <a:pt x="475833" y="241580"/>
                  </a:cubicBezTo>
                  <a:lnTo>
                    <a:pt x="18985" y="17577"/>
                  </a:lnTo>
                  <a:lnTo>
                    <a:pt x="18985" y="17577"/>
                  </a:lnTo>
                  <a:close/>
                  <a:moveTo>
                    <a:pt x="487449" y="400176"/>
                  </a:moveTo>
                  <a:cubicBezTo>
                    <a:pt x="485975" y="400176"/>
                    <a:pt x="484545" y="399916"/>
                    <a:pt x="483071" y="399266"/>
                  </a:cubicBezTo>
                  <a:lnTo>
                    <a:pt x="10923" y="167895"/>
                  </a:lnTo>
                  <a:cubicBezTo>
                    <a:pt x="1474" y="162520"/>
                    <a:pt x="0" y="155845"/>
                    <a:pt x="0" y="149343"/>
                  </a:cubicBezTo>
                  <a:lnTo>
                    <a:pt x="0" y="26419"/>
                  </a:lnTo>
                  <a:cubicBezTo>
                    <a:pt x="0" y="16883"/>
                    <a:pt x="2904" y="10772"/>
                    <a:pt x="7282" y="3793"/>
                  </a:cubicBezTo>
                  <a:cubicBezTo>
                    <a:pt x="8756" y="2146"/>
                    <a:pt x="10186" y="803"/>
                    <a:pt x="13090" y="283"/>
                  </a:cubicBezTo>
                  <a:cubicBezTo>
                    <a:pt x="15257" y="-281"/>
                    <a:pt x="17468" y="23"/>
                    <a:pt x="19635" y="976"/>
                  </a:cubicBezTo>
                  <a:lnTo>
                    <a:pt x="491046" y="232347"/>
                  </a:lnTo>
                  <a:cubicBezTo>
                    <a:pt x="495424" y="234298"/>
                    <a:pt x="496855" y="238632"/>
                    <a:pt x="494687" y="242100"/>
                  </a:cubicBezTo>
                  <a:cubicBezTo>
                    <a:pt x="490310" y="248385"/>
                    <a:pt x="489616" y="252286"/>
                    <a:pt x="488879" y="258094"/>
                  </a:cubicBezTo>
                  <a:lnTo>
                    <a:pt x="488879" y="380411"/>
                  </a:lnTo>
                  <a:cubicBezTo>
                    <a:pt x="488879" y="384919"/>
                    <a:pt x="490353" y="385786"/>
                    <a:pt x="491783" y="386956"/>
                  </a:cubicBezTo>
                  <a:cubicBezTo>
                    <a:pt x="495424" y="389167"/>
                    <a:pt x="496855" y="393544"/>
                    <a:pt x="494687" y="396839"/>
                  </a:cubicBezTo>
                  <a:cubicBezTo>
                    <a:pt x="492520" y="399006"/>
                    <a:pt x="489616" y="400176"/>
                    <a:pt x="487405" y="400176"/>
                  </a:cubicBezTo>
                  <a:close/>
                </a:path>
              </a:pathLst>
            </a:custGeom>
            <a:solidFill>
              <a:srgbClr val="B24501"/>
            </a:solidFill>
            <a:ln w="4332" cap="flat">
              <a:noFill/>
              <a:prstDash val="solid"/>
              <a:miter/>
            </a:ln>
          </p:spPr>
          <p:txBody>
            <a:bodyPr rtlCol="0" anchor="ctr"/>
            <a:lstStyle/>
            <a:p>
              <a:endParaRPr lang="en-US"/>
            </a:p>
          </p:txBody>
        </p:sp>
        <p:sp>
          <p:nvSpPr>
            <p:cNvPr id="3368" name="Freeform: Shape 3367">
              <a:extLst>
                <a:ext uri="{FF2B5EF4-FFF2-40B4-BE49-F238E27FC236}">
                  <a16:creationId xmlns:a16="http://schemas.microsoft.com/office/drawing/2014/main" id="{42DB8EDB-28A1-085F-02E9-597A8311931F}"/>
                </a:ext>
              </a:extLst>
            </p:cNvPr>
            <p:cNvSpPr/>
            <p:nvPr/>
          </p:nvSpPr>
          <p:spPr>
            <a:xfrm>
              <a:off x="9958244" y="3000249"/>
              <a:ext cx="40743" cy="59988"/>
            </a:xfrm>
            <a:custGeom>
              <a:avLst/>
              <a:gdLst>
                <a:gd name="connsiteX0" fmla="*/ 0 w 40743"/>
                <a:gd name="connsiteY0" fmla="*/ 59988 h 59988"/>
                <a:gd name="connsiteX1" fmla="*/ 40744 w 40743"/>
                <a:gd name="connsiteY1" fmla="*/ 40050 h 59988"/>
                <a:gd name="connsiteX2" fmla="*/ 40744 w 40743"/>
                <a:gd name="connsiteY2" fmla="*/ 0 h 59988"/>
                <a:gd name="connsiteX3" fmla="*/ 0 w 40743"/>
                <a:gd name="connsiteY3" fmla="*/ 20025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4" y="40050"/>
                  </a:lnTo>
                  <a:lnTo>
                    <a:pt x="40744" y="0"/>
                  </a:lnTo>
                  <a:lnTo>
                    <a:pt x="0" y="20025"/>
                  </a:lnTo>
                  <a:lnTo>
                    <a:pt x="0" y="59988"/>
                  </a:lnTo>
                  <a:close/>
                </a:path>
              </a:pathLst>
            </a:custGeom>
            <a:solidFill>
              <a:srgbClr val="FFC599"/>
            </a:solidFill>
            <a:ln w="4332" cap="flat">
              <a:noFill/>
              <a:prstDash val="solid"/>
              <a:miter/>
            </a:ln>
          </p:spPr>
          <p:txBody>
            <a:bodyPr rtlCol="0" anchor="ctr"/>
            <a:lstStyle/>
            <a:p>
              <a:endParaRPr lang="en-US"/>
            </a:p>
          </p:txBody>
        </p:sp>
        <p:sp>
          <p:nvSpPr>
            <p:cNvPr id="3369" name="Freeform: Shape 3368">
              <a:extLst>
                <a:ext uri="{FF2B5EF4-FFF2-40B4-BE49-F238E27FC236}">
                  <a16:creationId xmlns:a16="http://schemas.microsoft.com/office/drawing/2014/main" id="{7A031A16-76F9-4DE6-6A2F-7859A3E7483B}"/>
                </a:ext>
              </a:extLst>
            </p:cNvPr>
            <p:cNvSpPr/>
            <p:nvPr/>
          </p:nvSpPr>
          <p:spPr>
            <a:xfrm>
              <a:off x="9949488" y="2993075"/>
              <a:ext cx="58254" cy="74486"/>
            </a:xfrm>
            <a:custGeom>
              <a:avLst/>
              <a:gdLst>
                <a:gd name="connsiteX0" fmla="*/ 17468 w 58254"/>
                <a:gd name="connsiteY0" fmla="*/ 31403 h 74486"/>
                <a:gd name="connsiteX1" fmla="*/ 17468 w 58254"/>
                <a:gd name="connsiteY1" fmla="*/ 54635 h 74486"/>
                <a:gd name="connsiteX2" fmla="*/ 41480 w 58254"/>
                <a:gd name="connsiteY2" fmla="*/ 43019 h 74486"/>
                <a:gd name="connsiteX3" fmla="*/ 41480 w 58254"/>
                <a:gd name="connsiteY3" fmla="*/ 19787 h 74486"/>
                <a:gd name="connsiteX4" fmla="*/ 17468 w 58254"/>
                <a:gd name="connsiteY4" fmla="*/ 31403 h 74486"/>
                <a:gd name="connsiteX5" fmla="*/ 17468 w 58254"/>
                <a:gd name="connsiteY5" fmla="*/ 31403 h 74486"/>
                <a:gd name="connsiteX6" fmla="*/ 8755 w 58254"/>
                <a:gd name="connsiteY6" fmla="*/ 74444 h 74486"/>
                <a:gd name="connsiteX7" fmla="*/ 4378 w 58254"/>
                <a:gd name="connsiteY7" fmla="*/ 73447 h 74486"/>
                <a:gd name="connsiteX8" fmla="*/ 0 w 58254"/>
                <a:gd name="connsiteY8" fmla="*/ 67162 h 74486"/>
                <a:gd name="connsiteX9" fmla="*/ 0 w 58254"/>
                <a:gd name="connsiteY9" fmla="*/ 27199 h 74486"/>
                <a:gd name="connsiteX10" fmla="*/ 4378 w 58254"/>
                <a:gd name="connsiteY10" fmla="*/ 20914 h 74486"/>
                <a:gd name="connsiteX11" fmla="*/ 45858 w 58254"/>
                <a:gd name="connsiteY11" fmla="*/ 975 h 74486"/>
                <a:gd name="connsiteX12" fmla="*/ 53877 w 58254"/>
                <a:gd name="connsiteY12" fmla="*/ 975 h 74486"/>
                <a:gd name="connsiteX13" fmla="*/ 58255 w 58254"/>
                <a:gd name="connsiteY13" fmla="*/ 7217 h 74486"/>
                <a:gd name="connsiteX14" fmla="*/ 58255 w 58254"/>
                <a:gd name="connsiteY14" fmla="*/ 47267 h 74486"/>
                <a:gd name="connsiteX15" fmla="*/ 53877 w 58254"/>
                <a:gd name="connsiteY15" fmla="*/ 53552 h 74486"/>
                <a:gd name="connsiteX16" fmla="*/ 13133 w 58254"/>
                <a:gd name="connsiteY16" fmla="*/ 73490 h 74486"/>
                <a:gd name="connsiteX17" fmla="*/ 8755 w 58254"/>
                <a:gd name="connsiteY17" fmla="*/ 74487 h 7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254" h="74486">
                  <a:moveTo>
                    <a:pt x="17468" y="31403"/>
                  </a:moveTo>
                  <a:lnTo>
                    <a:pt x="17468" y="54635"/>
                  </a:lnTo>
                  <a:lnTo>
                    <a:pt x="41480" y="43019"/>
                  </a:lnTo>
                  <a:lnTo>
                    <a:pt x="41480" y="19787"/>
                  </a:lnTo>
                  <a:lnTo>
                    <a:pt x="17468" y="31403"/>
                  </a:lnTo>
                  <a:lnTo>
                    <a:pt x="17468" y="31403"/>
                  </a:lnTo>
                  <a:close/>
                  <a:moveTo>
                    <a:pt x="8755" y="74444"/>
                  </a:moveTo>
                  <a:cubicBezTo>
                    <a:pt x="7282" y="74444"/>
                    <a:pt x="5851" y="74140"/>
                    <a:pt x="4378" y="73447"/>
                  </a:cubicBezTo>
                  <a:cubicBezTo>
                    <a:pt x="2211" y="72146"/>
                    <a:pt x="0" y="69806"/>
                    <a:pt x="0" y="67162"/>
                  </a:cubicBezTo>
                  <a:lnTo>
                    <a:pt x="0" y="27199"/>
                  </a:lnTo>
                  <a:cubicBezTo>
                    <a:pt x="0" y="24598"/>
                    <a:pt x="2167" y="22214"/>
                    <a:pt x="4378" y="20914"/>
                  </a:cubicBezTo>
                  <a:lnTo>
                    <a:pt x="45858" y="975"/>
                  </a:lnTo>
                  <a:cubicBezTo>
                    <a:pt x="48025" y="-325"/>
                    <a:pt x="50929" y="-325"/>
                    <a:pt x="53877" y="975"/>
                  </a:cubicBezTo>
                  <a:cubicBezTo>
                    <a:pt x="56781" y="2276"/>
                    <a:pt x="58255" y="4616"/>
                    <a:pt x="58255" y="7217"/>
                  </a:cubicBezTo>
                  <a:lnTo>
                    <a:pt x="58255" y="47267"/>
                  </a:lnTo>
                  <a:cubicBezTo>
                    <a:pt x="58255" y="49867"/>
                    <a:pt x="56781" y="52251"/>
                    <a:pt x="53877" y="53552"/>
                  </a:cubicBezTo>
                  <a:lnTo>
                    <a:pt x="13133" y="73490"/>
                  </a:lnTo>
                  <a:cubicBezTo>
                    <a:pt x="11660" y="74184"/>
                    <a:pt x="10229" y="74487"/>
                    <a:pt x="8755" y="74487"/>
                  </a:cubicBezTo>
                  <a:close/>
                </a:path>
              </a:pathLst>
            </a:custGeom>
            <a:solidFill>
              <a:srgbClr val="B24501"/>
            </a:solidFill>
            <a:ln w="4332" cap="flat">
              <a:noFill/>
              <a:prstDash val="solid"/>
              <a:miter/>
            </a:ln>
          </p:spPr>
          <p:txBody>
            <a:bodyPr rtlCol="0" anchor="ctr"/>
            <a:lstStyle/>
            <a:p>
              <a:endParaRPr lang="en-US"/>
            </a:p>
          </p:txBody>
        </p:sp>
        <p:sp>
          <p:nvSpPr>
            <p:cNvPr id="3370" name="Freeform: Shape 3369">
              <a:extLst>
                <a:ext uri="{FF2B5EF4-FFF2-40B4-BE49-F238E27FC236}">
                  <a16:creationId xmlns:a16="http://schemas.microsoft.com/office/drawing/2014/main" id="{9C1F7877-E27E-7D7C-B0AB-206E1BF068B3}"/>
                </a:ext>
              </a:extLst>
            </p:cNvPr>
            <p:cNvSpPr/>
            <p:nvPr/>
          </p:nvSpPr>
          <p:spPr>
            <a:xfrm>
              <a:off x="9159497" y="2472594"/>
              <a:ext cx="926785" cy="455702"/>
            </a:xfrm>
            <a:custGeom>
              <a:avLst/>
              <a:gdLst>
                <a:gd name="connsiteX0" fmla="*/ 926786 w 926785"/>
                <a:gd name="connsiteY0" fmla="*/ 232610 h 455702"/>
                <a:gd name="connsiteX1" fmla="*/ 454637 w 926785"/>
                <a:gd name="connsiteY1" fmla="*/ 1326 h 455702"/>
                <a:gd name="connsiteX2" fmla="*/ 438643 w 926785"/>
                <a:gd name="connsiteY2" fmla="*/ 2626 h 455702"/>
                <a:gd name="connsiteX3" fmla="*/ 15994 w 926785"/>
                <a:gd name="connsiteY3" fmla="*/ 209898 h 455702"/>
                <a:gd name="connsiteX4" fmla="*/ 0 w 926785"/>
                <a:gd name="connsiteY4" fmla="*/ 224375 h 455702"/>
                <a:gd name="connsiteX5" fmla="*/ 472148 w 926785"/>
                <a:gd name="connsiteY5" fmla="*/ 455703 h 455702"/>
                <a:gd name="connsiteX6" fmla="*/ 487406 w 926785"/>
                <a:gd name="connsiteY6" fmla="*/ 441269 h 455702"/>
                <a:gd name="connsiteX7" fmla="*/ 910792 w 926785"/>
                <a:gd name="connsiteY7" fmla="*/ 233997 h 455702"/>
                <a:gd name="connsiteX8" fmla="*/ 926786 w 926785"/>
                <a:gd name="connsiteY8" fmla="*/ 232654 h 455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785" h="455702">
                  <a:moveTo>
                    <a:pt x="926786" y="232610"/>
                  </a:moveTo>
                  <a:lnTo>
                    <a:pt x="454637" y="1326"/>
                  </a:lnTo>
                  <a:cubicBezTo>
                    <a:pt x="448829" y="-1145"/>
                    <a:pt x="444451" y="155"/>
                    <a:pt x="438643" y="2626"/>
                  </a:cubicBezTo>
                  <a:lnTo>
                    <a:pt x="15994" y="209898"/>
                  </a:lnTo>
                  <a:cubicBezTo>
                    <a:pt x="8712" y="213929"/>
                    <a:pt x="4334" y="218003"/>
                    <a:pt x="0" y="224375"/>
                  </a:cubicBezTo>
                  <a:lnTo>
                    <a:pt x="472148" y="455703"/>
                  </a:lnTo>
                  <a:cubicBezTo>
                    <a:pt x="476526" y="449331"/>
                    <a:pt x="480860" y="445257"/>
                    <a:pt x="487406" y="441269"/>
                  </a:cubicBezTo>
                  <a:lnTo>
                    <a:pt x="910792" y="233997"/>
                  </a:lnTo>
                  <a:cubicBezTo>
                    <a:pt x="915863" y="231527"/>
                    <a:pt x="920977" y="230270"/>
                    <a:pt x="926786" y="232654"/>
                  </a:cubicBezTo>
                  <a:close/>
                </a:path>
              </a:pathLst>
            </a:custGeom>
            <a:solidFill>
              <a:schemeClr val="bg1">
                <a:lumMod val="85000"/>
              </a:schemeClr>
            </a:solidFill>
            <a:ln w="4332" cap="flat">
              <a:noFill/>
              <a:prstDash val="solid"/>
              <a:miter/>
            </a:ln>
          </p:spPr>
          <p:txBody>
            <a:bodyPr rtlCol="0" anchor="ctr"/>
            <a:lstStyle/>
            <a:p>
              <a:endParaRPr lang="en-US"/>
            </a:p>
          </p:txBody>
        </p:sp>
        <p:sp>
          <p:nvSpPr>
            <p:cNvPr id="3371" name="Freeform: Shape 3370">
              <a:extLst>
                <a:ext uri="{FF2B5EF4-FFF2-40B4-BE49-F238E27FC236}">
                  <a16:creationId xmlns:a16="http://schemas.microsoft.com/office/drawing/2014/main" id="{6A9B0C82-BE9A-AAB7-9A45-E033EC661DC3}"/>
                </a:ext>
              </a:extLst>
            </p:cNvPr>
            <p:cNvSpPr/>
            <p:nvPr/>
          </p:nvSpPr>
          <p:spPr>
            <a:xfrm>
              <a:off x="9150698" y="2465304"/>
              <a:ext cx="943819" cy="470274"/>
            </a:xfrm>
            <a:custGeom>
              <a:avLst/>
              <a:gdLst>
                <a:gd name="connsiteX0" fmla="*/ 21152 w 943819"/>
                <a:gd name="connsiteY0" fmla="*/ 229281 h 470274"/>
                <a:gd name="connsiteX1" fmla="*/ 478000 w 943819"/>
                <a:gd name="connsiteY1" fmla="*/ 453327 h 470274"/>
                <a:gd name="connsiteX2" fmla="*/ 491827 w 943819"/>
                <a:gd name="connsiteY2" fmla="*/ 442404 h 470274"/>
                <a:gd name="connsiteX3" fmla="*/ 911572 w 943819"/>
                <a:gd name="connsiteY3" fmla="*/ 236649 h 470274"/>
                <a:gd name="connsiteX4" fmla="*/ 459102 w 943819"/>
                <a:gd name="connsiteY4" fmla="*/ 14857 h 470274"/>
                <a:gd name="connsiteX5" fmla="*/ 451083 w 943819"/>
                <a:gd name="connsiteY5" fmla="*/ 16331 h 470274"/>
                <a:gd name="connsiteX6" fmla="*/ 29127 w 943819"/>
                <a:gd name="connsiteY6" fmla="*/ 223386 h 470274"/>
                <a:gd name="connsiteX7" fmla="*/ 21109 w 943819"/>
                <a:gd name="connsiteY7" fmla="*/ 229238 h 470274"/>
                <a:gd name="connsiteX8" fmla="*/ 21109 w 943819"/>
                <a:gd name="connsiteY8" fmla="*/ 229238 h 470274"/>
                <a:gd name="connsiteX9" fmla="*/ 480904 w 943819"/>
                <a:gd name="connsiteY9" fmla="*/ 470275 h 470274"/>
                <a:gd name="connsiteX10" fmla="*/ 476526 w 943819"/>
                <a:gd name="connsiteY10" fmla="*/ 469278 h 470274"/>
                <a:gd name="connsiteX11" fmla="*/ 4378 w 943819"/>
                <a:gd name="connsiteY11" fmla="*/ 237906 h 470274"/>
                <a:gd name="connsiteX12" fmla="*/ 0 w 943819"/>
                <a:gd name="connsiteY12" fmla="*/ 233399 h 470274"/>
                <a:gd name="connsiteX13" fmla="*/ 1474 w 943819"/>
                <a:gd name="connsiteY13" fmla="*/ 227764 h 470274"/>
                <a:gd name="connsiteX14" fmla="*/ 20372 w 943819"/>
                <a:gd name="connsiteY14" fmla="*/ 211033 h 470274"/>
                <a:gd name="connsiteX15" fmla="*/ 443021 w 943819"/>
                <a:gd name="connsiteY15" fmla="*/ 3588 h 470274"/>
                <a:gd name="connsiteX16" fmla="*/ 467034 w 943819"/>
                <a:gd name="connsiteY16" fmla="*/ 1984 h 470274"/>
                <a:gd name="connsiteX17" fmla="*/ 939875 w 943819"/>
                <a:gd name="connsiteY17" fmla="*/ 233572 h 470274"/>
                <a:gd name="connsiteX18" fmla="*/ 942779 w 943819"/>
                <a:gd name="connsiteY18" fmla="*/ 243281 h 470274"/>
                <a:gd name="connsiteX19" fmla="*/ 931857 w 943819"/>
                <a:gd name="connsiteY19" fmla="*/ 246489 h 470274"/>
                <a:gd name="connsiteX20" fmla="*/ 923145 w 943819"/>
                <a:gd name="connsiteY20" fmla="*/ 247746 h 470274"/>
                <a:gd name="connsiteX21" fmla="*/ 500495 w 943819"/>
                <a:gd name="connsiteY21" fmla="*/ 454801 h 470274"/>
                <a:gd name="connsiteX22" fmla="*/ 488142 w 943819"/>
                <a:gd name="connsiteY22" fmla="*/ 466807 h 470274"/>
                <a:gd name="connsiteX23" fmla="*/ 480860 w 943819"/>
                <a:gd name="connsiteY23" fmla="*/ 470275 h 470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3819" h="470274">
                  <a:moveTo>
                    <a:pt x="21152" y="229281"/>
                  </a:moveTo>
                  <a:lnTo>
                    <a:pt x="478000" y="453327"/>
                  </a:lnTo>
                  <a:cubicBezTo>
                    <a:pt x="481641" y="449253"/>
                    <a:pt x="486018" y="445785"/>
                    <a:pt x="491827" y="442404"/>
                  </a:cubicBezTo>
                  <a:lnTo>
                    <a:pt x="911572" y="236649"/>
                  </a:lnTo>
                  <a:lnTo>
                    <a:pt x="459102" y="14857"/>
                  </a:lnTo>
                  <a:cubicBezTo>
                    <a:pt x="457628" y="14294"/>
                    <a:pt x="456198" y="14164"/>
                    <a:pt x="451083" y="16331"/>
                  </a:cubicBezTo>
                  <a:lnTo>
                    <a:pt x="29127" y="223386"/>
                  </a:lnTo>
                  <a:cubicBezTo>
                    <a:pt x="26223" y="225163"/>
                    <a:pt x="23319" y="226897"/>
                    <a:pt x="21109" y="229238"/>
                  </a:cubicBezTo>
                  <a:lnTo>
                    <a:pt x="21109" y="229238"/>
                  </a:lnTo>
                  <a:close/>
                  <a:moveTo>
                    <a:pt x="480904" y="470275"/>
                  </a:moveTo>
                  <a:cubicBezTo>
                    <a:pt x="479430" y="470275"/>
                    <a:pt x="478000" y="469971"/>
                    <a:pt x="476526" y="469278"/>
                  </a:cubicBezTo>
                  <a:lnTo>
                    <a:pt x="4378" y="237906"/>
                  </a:lnTo>
                  <a:cubicBezTo>
                    <a:pt x="2211" y="236910"/>
                    <a:pt x="737" y="235262"/>
                    <a:pt x="0" y="233399"/>
                  </a:cubicBezTo>
                  <a:cubicBezTo>
                    <a:pt x="0" y="231492"/>
                    <a:pt x="0" y="229498"/>
                    <a:pt x="1474" y="227764"/>
                  </a:cubicBezTo>
                  <a:cubicBezTo>
                    <a:pt x="5851" y="221089"/>
                    <a:pt x="10923" y="215888"/>
                    <a:pt x="20372" y="211033"/>
                  </a:cubicBezTo>
                  <a:lnTo>
                    <a:pt x="443021" y="3588"/>
                  </a:lnTo>
                  <a:cubicBezTo>
                    <a:pt x="450303" y="424"/>
                    <a:pt x="457585" y="-1787"/>
                    <a:pt x="467034" y="1984"/>
                  </a:cubicBezTo>
                  <a:lnTo>
                    <a:pt x="939875" y="233572"/>
                  </a:lnTo>
                  <a:cubicBezTo>
                    <a:pt x="943517" y="235566"/>
                    <a:pt x="944990" y="239814"/>
                    <a:pt x="942779" y="243281"/>
                  </a:cubicBezTo>
                  <a:cubicBezTo>
                    <a:pt x="940569" y="246749"/>
                    <a:pt x="935498" y="248179"/>
                    <a:pt x="931857" y="246489"/>
                  </a:cubicBezTo>
                  <a:cubicBezTo>
                    <a:pt x="929690" y="245622"/>
                    <a:pt x="928216" y="245492"/>
                    <a:pt x="923145" y="247746"/>
                  </a:cubicBezTo>
                  <a:lnTo>
                    <a:pt x="500495" y="454801"/>
                  </a:lnTo>
                  <a:cubicBezTo>
                    <a:pt x="495424" y="457748"/>
                    <a:pt x="491783" y="460652"/>
                    <a:pt x="488142" y="466807"/>
                  </a:cubicBezTo>
                  <a:cubicBezTo>
                    <a:pt x="485975" y="469018"/>
                    <a:pt x="483765" y="470275"/>
                    <a:pt x="480860" y="470275"/>
                  </a:cubicBezTo>
                  <a:close/>
                </a:path>
              </a:pathLst>
            </a:custGeom>
            <a:solidFill>
              <a:srgbClr val="C98F00"/>
            </a:solidFill>
            <a:ln w="4332" cap="flat">
              <a:noFill/>
              <a:prstDash val="solid"/>
              <a:miter/>
            </a:ln>
          </p:spPr>
          <p:txBody>
            <a:bodyPr rtlCol="0" anchor="ctr"/>
            <a:lstStyle/>
            <a:p>
              <a:endParaRPr lang="en-US"/>
            </a:p>
          </p:txBody>
        </p:sp>
        <p:sp>
          <p:nvSpPr>
            <p:cNvPr id="3372" name="Freeform: Shape 3371">
              <a:extLst>
                <a:ext uri="{FF2B5EF4-FFF2-40B4-BE49-F238E27FC236}">
                  <a16:creationId xmlns:a16="http://schemas.microsoft.com/office/drawing/2014/main" id="{0FC5BEE8-BD8F-9DAE-77A3-766A26EDBAC7}"/>
                </a:ext>
              </a:extLst>
            </p:cNvPr>
            <p:cNvSpPr/>
            <p:nvPr/>
          </p:nvSpPr>
          <p:spPr>
            <a:xfrm>
              <a:off x="9624363" y="2703927"/>
              <a:ext cx="468464" cy="379944"/>
            </a:xfrm>
            <a:custGeom>
              <a:avLst/>
              <a:gdLst>
                <a:gd name="connsiteX0" fmla="*/ 468464 w 468464"/>
                <a:gd name="connsiteY0" fmla="*/ 13891 h 379944"/>
                <a:gd name="connsiteX1" fmla="*/ 461919 w 468464"/>
                <a:gd name="connsiteY1" fmla="*/ 1278 h 379944"/>
                <a:gd name="connsiteX2" fmla="*/ 445925 w 468464"/>
                <a:gd name="connsiteY2" fmla="*/ 2621 h 379944"/>
                <a:gd name="connsiteX3" fmla="*/ 22539 w 468464"/>
                <a:gd name="connsiteY3" fmla="*/ 209893 h 379944"/>
                <a:gd name="connsiteX4" fmla="*/ 7282 w 468464"/>
                <a:gd name="connsiteY4" fmla="*/ 224327 h 379944"/>
                <a:gd name="connsiteX5" fmla="*/ 7282 w 468464"/>
                <a:gd name="connsiteY5" fmla="*/ 224327 h 379944"/>
                <a:gd name="connsiteX6" fmla="*/ 0 w 468464"/>
                <a:gd name="connsiteY6" fmla="*/ 243485 h 379944"/>
                <a:gd name="connsiteX7" fmla="*/ 0 w 468464"/>
                <a:gd name="connsiteY7" fmla="*/ 366106 h 379944"/>
                <a:gd name="connsiteX8" fmla="*/ 7282 w 468464"/>
                <a:gd name="connsiteY8" fmla="*/ 378632 h 379944"/>
                <a:gd name="connsiteX9" fmla="*/ 22539 w 468464"/>
                <a:gd name="connsiteY9" fmla="*/ 377332 h 379944"/>
                <a:gd name="connsiteX10" fmla="*/ 445925 w 468464"/>
                <a:gd name="connsiteY10" fmla="*/ 170017 h 379944"/>
                <a:gd name="connsiteX11" fmla="*/ 461919 w 468464"/>
                <a:gd name="connsiteY11" fmla="*/ 155540 h 379944"/>
                <a:gd name="connsiteX12" fmla="*/ 461919 w 468464"/>
                <a:gd name="connsiteY12" fmla="*/ 155540 h 379944"/>
                <a:gd name="connsiteX13" fmla="*/ 468464 w 468464"/>
                <a:gd name="connsiteY13" fmla="*/ 136468 h 379944"/>
                <a:gd name="connsiteX14" fmla="*/ 468464 w 468464"/>
                <a:gd name="connsiteY14" fmla="*/ 13848 h 37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8464" h="379944">
                  <a:moveTo>
                    <a:pt x="468464" y="13891"/>
                  </a:moveTo>
                  <a:cubicBezTo>
                    <a:pt x="468464" y="7736"/>
                    <a:pt x="466297" y="3315"/>
                    <a:pt x="461919" y="1278"/>
                  </a:cubicBezTo>
                  <a:cubicBezTo>
                    <a:pt x="457541" y="-716"/>
                    <a:pt x="451733" y="-456"/>
                    <a:pt x="445925" y="2621"/>
                  </a:cubicBezTo>
                  <a:lnTo>
                    <a:pt x="22539" y="209893"/>
                  </a:lnTo>
                  <a:cubicBezTo>
                    <a:pt x="16731" y="212971"/>
                    <a:pt x="10879" y="218302"/>
                    <a:pt x="7282" y="224327"/>
                  </a:cubicBezTo>
                  <a:lnTo>
                    <a:pt x="7282" y="224327"/>
                  </a:lnTo>
                  <a:cubicBezTo>
                    <a:pt x="2904" y="230438"/>
                    <a:pt x="0" y="237287"/>
                    <a:pt x="0" y="243485"/>
                  </a:cubicBezTo>
                  <a:lnTo>
                    <a:pt x="0" y="366106"/>
                  </a:lnTo>
                  <a:cubicBezTo>
                    <a:pt x="0" y="372261"/>
                    <a:pt x="2904" y="376595"/>
                    <a:pt x="7282" y="378632"/>
                  </a:cubicBezTo>
                  <a:cubicBezTo>
                    <a:pt x="10923" y="380669"/>
                    <a:pt x="16731" y="380409"/>
                    <a:pt x="22539" y="377332"/>
                  </a:cubicBezTo>
                  <a:lnTo>
                    <a:pt x="445925" y="170017"/>
                  </a:lnTo>
                  <a:cubicBezTo>
                    <a:pt x="451733" y="166939"/>
                    <a:pt x="457541" y="161695"/>
                    <a:pt x="461919" y="155540"/>
                  </a:cubicBezTo>
                  <a:lnTo>
                    <a:pt x="461919" y="155540"/>
                  </a:lnTo>
                  <a:cubicBezTo>
                    <a:pt x="466297" y="149472"/>
                    <a:pt x="468464" y="142623"/>
                    <a:pt x="468464" y="136468"/>
                  </a:cubicBezTo>
                  <a:lnTo>
                    <a:pt x="468464" y="13848"/>
                  </a:lnTo>
                  <a:close/>
                </a:path>
              </a:pathLst>
            </a:custGeom>
            <a:solidFill>
              <a:srgbClr val="FFFFFF"/>
            </a:solidFill>
            <a:ln w="4332" cap="flat">
              <a:noFill/>
              <a:prstDash val="solid"/>
              <a:miter/>
            </a:ln>
          </p:spPr>
          <p:txBody>
            <a:bodyPr rtlCol="0" anchor="ctr"/>
            <a:lstStyle/>
            <a:p>
              <a:endParaRPr lang="en-US"/>
            </a:p>
          </p:txBody>
        </p:sp>
        <p:sp>
          <p:nvSpPr>
            <p:cNvPr id="3373" name="Freeform: Shape 3372">
              <a:extLst>
                <a:ext uri="{FF2B5EF4-FFF2-40B4-BE49-F238E27FC236}">
                  <a16:creationId xmlns:a16="http://schemas.microsoft.com/office/drawing/2014/main" id="{268040C3-027D-962C-7F30-050CB012473D}"/>
                </a:ext>
              </a:extLst>
            </p:cNvPr>
            <p:cNvSpPr/>
            <p:nvPr/>
          </p:nvSpPr>
          <p:spPr>
            <a:xfrm>
              <a:off x="9615608" y="2696629"/>
              <a:ext cx="485975" cy="394555"/>
            </a:xfrm>
            <a:custGeom>
              <a:avLst/>
              <a:gdLst>
                <a:gd name="connsiteX0" fmla="*/ 464866 w 485975"/>
                <a:gd name="connsiteY0" fmla="*/ 14557 h 394555"/>
                <a:gd name="connsiteX1" fmla="*/ 459059 w 485975"/>
                <a:gd name="connsiteY1" fmla="*/ 16248 h 394555"/>
                <a:gd name="connsiteX2" fmla="*/ 35672 w 485975"/>
                <a:gd name="connsiteY2" fmla="*/ 223520 h 394555"/>
                <a:gd name="connsiteX3" fmla="*/ 23319 w 485975"/>
                <a:gd name="connsiteY3" fmla="*/ 235309 h 394555"/>
                <a:gd name="connsiteX4" fmla="*/ 17511 w 485975"/>
                <a:gd name="connsiteY4" fmla="*/ 250826 h 394555"/>
                <a:gd name="connsiteX5" fmla="*/ 17511 w 485975"/>
                <a:gd name="connsiteY5" fmla="*/ 373447 h 394555"/>
                <a:gd name="connsiteX6" fmla="*/ 19678 w 485975"/>
                <a:gd name="connsiteY6" fmla="*/ 379689 h 394555"/>
                <a:gd name="connsiteX7" fmla="*/ 27697 w 485975"/>
                <a:gd name="connsiteY7" fmla="*/ 378388 h 394555"/>
                <a:gd name="connsiteX8" fmla="*/ 450346 w 485975"/>
                <a:gd name="connsiteY8" fmla="*/ 171117 h 394555"/>
                <a:gd name="connsiteX9" fmla="*/ 463436 w 485975"/>
                <a:gd name="connsiteY9" fmla="*/ 159327 h 394555"/>
                <a:gd name="connsiteX10" fmla="*/ 468508 w 485975"/>
                <a:gd name="connsiteY10" fmla="*/ 143810 h 394555"/>
                <a:gd name="connsiteX11" fmla="*/ 468508 w 485975"/>
                <a:gd name="connsiteY11" fmla="*/ 21189 h 394555"/>
                <a:gd name="connsiteX12" fmla="*/ 466340 w 485975"/>
                <a:gd name="connsiteY12" fmla="*/ 14904 h 394555"/>
                <a:gd name="connsiteX13" fmla="*/ 464866 w 485975"/>
                <a:gd name="connsiteY13" fmla="*/ 14601 h 394555"/>
                <a:gd name="connsiteX14" fmla="*/ 464866 w 485975"/>
                <a:gd name="connsiteY14" fmla="*/ 14601 h 394555"/>
                <a:gd name="connsiteX15" fmla="*/ 21846 w 485975"/>
                <a:gd name="connsiteY15" fmla="*/ 394556 h 394555"/>
                <a:gd name="connsiteX16" fmla="*/ 11660 w 485975"/>
                <a:gd name="connsiteY16" fmla="*/ 392259 h 394555"/>
                <a:gd name="connsiteX17" fmla="*/ 0 w 485975"/>
                <a:gd name="connsiteY17" fmla="*/ 373404 h 394555"/>
                <a:gd name="connsiteX18" fmla="*/ 0 w 485975"/>
                <a:gd name="connsiteY18" fmla="*/ 250783 h 394555"/>
                <a:gd name="connsiteX19" fmla="*/ 8019 w 485975"/>
                <a:gd name="connsiteY19" fmla="*/ 227984 h 394555"/>
                <a:gd name="connsiteX20" fmla="*/ 27654 w 485975"/>
                <a:gd name="connsiteY20" fmla="*/ 210863 h 394555"/>
                <a:gd name="connsiteX21" fmla="*/ 450303 w 485975"/>
                <a:gd name="connsiteY21" fmla="*/ 3591 h 394555"/>
                <a:gd name="connsiteX22" fmla="*/ 475053 w 485975"/>
                <a:gd name="connsiteY22" fmla="*/ 2248 h 394555"/>
                <a:gd name="connsiteX23" fmla="*/ 485975 w 485975"/>
                <a:gd name="connsiteY23" fmla="*/ 21146 h 394555"/>
                <a:gd name="connsiteX24" fmla="*/ 485975 w 485975"/>
                <a:gd name="connsiteY24" fmla="*/ 143766 h 394555"/>
                <a:gd name="connsiteX25" fmla="*/ 478000 w 485975"/>
                <a:gd name="connsiteY25" fmla="*/ 166522 h 394555"/>
                <a:gd name="connsiteX26" fmla="*/ 459102 w 485975"/>
                <a:gd name="connsiteY26" fmla="*/ 183643 h 394555"/>
                <a:gd name="connsiteX27" fmla="*/ 35716 w 485975"/>
                <a:gd name="connsiteY27" fmla="*/ 390915 h 394555"/>
                <a:gd name="connsiteX28" fmla="*/ 21889 w 485975"/>
                <a:gd name="connsiteY28" fmla="*/ 394556 h 394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5975" h="394555">
                  <a:moveTo>
                    <a:pt x="464866" y="14557"/>
                  </a:moveTo>
                  <a:cubicBezTo>
                    <a:pt x="463436" y="14557"/>
                    <a:pt x="461226" y="14991"/>
                    <a:pt x="459059" y="16248"/>
                  </a:cubicBezTo>
                  <a:lnTo>
                    <a:pt x="35672" y="223520"/>
                  </a:lnTo>
                  <a:cubicBezTo>
                    <a:pt x="31295" y="225817"/>
                    <a:pt x="26223" y="230151"/>
                    <a:pt x="23319" y="235309"/>
                  </a:cubicBezTo>
                  <a:cubicBezTo>
                    <a:pt x="19678" y="240511"/>
                    <a:pt x="17511" y="246102"/>
                    <a:pt x="17511" y="250826"/>
                  </a:cubicBezTo>
                  <a:lnTo>
                    <a:pt x="17511" y="373447"/>
                  </a:lnTo>
                  <a:cubicBezTo>
                    <a:pt x="17511" y="376611"/>
                    <a:pt x="18248" y="378952"/>
                    <a:pt x="19678" y="379689"/>
                  </a:cubicBezTo>
                  <a:cubicBezTo>
                    <a:pt x="21152" y="380296"/>
                    <a:pt x="23319" y="380252"/>
                    <a:pt x="27697" y="378388"/>
                  </a:cubicBezTo>
                  <a:lnTo>
                    <a:pt x="450346" y="171117"/>
                  </a:lnTo>
                  <a:cubicBezTo>
                    <a:pt x="454724" y="168776"/>
                    <a:pt x="459795" y="164441"/>
                    <a:pt x="463436" y="159327"/>
                  </a:cubicBezTo>
                  <a:cubicBezTo>
                    <a:pt x="467077" y="154126"/>
                    <a:pt x="468508" y="148534"/>
                    <a:pt x="468508" y="143810"/>
                  </a:cubicBezTo>
                  <a:lnTo>
                    <a:pt x="468508" y="21189"/>
                  </a:lnTo>
                  <a:cubicBezTo>
                    <a:pt x="468508" y="18025"/>
                    <a:pt x="467771" y="15641"/>
                    <a:pt x="466340" y="14904"/>
                  </a:cubicBezTo>
                  <a:cubicBezTo>
                    <a:pt x="465604" y="14731"/>
                    <a:pt x="465604" y="14601"/>
                    <a:pt x="464866" y="14601"/>
                  </a:cubicBezTo>
                  <a:lnTo>
                    <a:pt x="464866" y="14601"/>
                  </a:lnTo>
                  <a:close/>
                  <a:moveTo>
                    <a:pt x="21846" y="394556"/>
                  </a:moveTo>
                  <a:cubicBezTo>
                    <a:pt x="18205" y="394556"/>
                    <a:pt x="14564" y="393732"/>
                    <a:pt x="11660" y="392259"/>
                  </a:cubicBezTo>
                  <a:cubicBezTo>
                    <a:pt x="4378" y="388878"/>
                    <a:pt x="0" y="381943"/>
                    <a:pt x="0" y="373404"/>
                  </a:cubicBezTo>
                  <a:lnTo>
                    <a:pt x="0" y="250783"/>
                  </a:lnTo>
                  <a:cubicBezTo>
                    <a:pt x="0" y="243545"/>
                    <a:pt x="2904" y="235483"/>
                    <a:pt x="8019" y="227984"/>
                  </a:cubicBezTo>
                  <a:cubicBezTo>
                    <a:pt x="13133" y="220572"/>
                    <a:pt x="20415" y="214504"/>
                    <a:pt x="27654" y="210863"/>
                  </a:cubicBezTo>
                  <a:lnTo>
                    <a:pt x="450303" y="3591"/>
                  </a:lnTo>
                  <a:cubicBezTo>
                    <a:pt x="459015" y="-657"/>
                    <a:pt x="467771" y="-1177"/>
                    <a:pt x="475053" y="2248"/>
                  </a:cubicBezTo>
                  <a:cubicBezTo>
                    <a:pt x="481598" y="5715"/>
                    <a:pt x="485975" y="12563"/>
                    <a:pt x="485975" y="21146"/>
                  </a:cubicBezTo>
                  <a:lnTo>
                    <a:pt x="485975" y="143766"/>
                  </a:lnTo>
                  <a:cubicBezTo>
                    <a:pt x="485975" y="151005"/>
                    <a:pt x="483071" y="159067"/>
                    <a:pt x="478000" y="166522"/>
                  </a:cubicBezTo>
                  <a:cubicBezTo>
                    <a:pt x="472885" y="173934"/>
                    <a:pt x="466340" y="180045"/>
                    <a:pt x="459102" y="183643"/>
                  </a:cubicBezTo>
                  <a:lnTo>
                    <a:pt x="35716" y="390915"/>
                  </a:lnTo>
                  <a:cubicBezTo>
                    <a:pt x="31338" y="393342"/>
                    <a:pt x="26267" y="394556"/>
                    <a:pt x="21889" y="394556"/>
                  </a:cubicBezTo>
                  <a:close/>
                </a:path>
              </a:pathLst>
            </a:custGeom>
            <a:solidFill>
              <a:schemeClr val="tx1">
                <a:lumMod val="50000"/>
                <a:lumOff val="50000"/>
              </a:schemeClr>
            </a:solidFill>
            <a:ln w="4332" cap="flat">
              <a:noFill/>
              <a:prstDash val="solid"/>
              <a:miter/>
            </a:ln>
          </p:spPr>
          <p:txBody>
            <a:bodyPr rtlCol="0" anchor="ctr"/>
            <a:lstStyle/>
            <a:p>
              <a:endParaRPr lang="en-US"/>
            </a:p>
          </p:txBody>
        </p:sp>
        <p:sp>
          <p:nvSpPr>
            <p:cNvPr id="3374" name="Freeform: Shape 3373">
              <a:extLst>
                <a:ext uri="{FF2B5EF4-FFF2-40B4-BE49-F238E27FC236}">
                  <a16:creationId xmlns:a16="http://schemas.microsoft.com/office/drawing/2014/main" id="{3165787E-D25F-19C1-C90F-19602541B1EE}"/>
                </a:ext>
              </a:extLst>
            </p:cNvPr>
            <p:cNvSpPr/>
            <p:nvPr/>
          </p:nvSpPr>
          <p:spPr>
            <a:xfrm>
              <a:off x="10025904" y="2778716"/>
              <a:ext cx="40743" cy="59988"/>
            </a:xfrm>
            <a:custGeom>
              <a:avLst/>
              <a:gdLst>
                <a:gd name="connsiteX0" fmla="*/ 0 w 40743"/>
                <a:gd name="connsiteY0" fmla="*/ 59988 h 59988"/>
                <a:gd name="connsiteX1" fmla="*/ 40743 w 40743"/>
                <a:gd name="connsiteY1" fmla="*/ 40050 h 59988"/>
                <a:gd name="connsiteX2" fmla="*/ 40743 w 40743"/>
                <a:gd name="connsiteY2" fmla="*/ 0 h 59988"/>
                <a:gd name="connsiteX3" fmla="*/ 0 w 40743"/>
                <a:gd name="connsiteY3" fmla="*/ 20025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3" y="40050"/>
                  </a:lnTo>
                  <a:lnTo>
                    <a:pt x="40743" y="0"/>
                  </a:lnTo>
                  <a:lnTo>
                    <a:pt x="0" y="20025"/>
                  </a:lnTo>
                  <a:lnTo>
                    <a:pt x="0" y="59988"/>
                  </a:lnTo>
                  <a:close/>
                </a:path>
              </a:pathLst>
            </a:custGeom>
            <a:solidFill>
              <a:schemeClr val="bg1">
                <a:lumMod val="85000"/>
              </a:schemeClr>
            </a:solidFill>
            <a:ln w="4332" cap="flat">
              <a:noFill/>
              <a:prstDash val="solid"/>
              <a:miter/>
            </a:ln>
          </p:spPr>
          <p:txBody>
            <a:bodyPr rtlCol="0" anchor="ctr"/>
            <a:lstStyle/>
            <a:p>
              <a:endParaRPr lang="en-US"/>
            </a:p>
          </p:txBody>
        </p:sp>
        <p:sp>
          <p:nvSpPr>
            <p:cNvPr id="3375" name="Freeform: Shape 3374">
              <a:extLst>
                <a:ext uri="{FF2B5EF4-FFF2-40B4-BE49-F238E27FC236}">
                  <a16:creationId xmlns:a16="http://schemas.microsoft.com/office/drawing/2014/main" id="{F5B08D7F-540A-5B8A-C722-8C2C25B081C3}"/>
                </a:ext>
              </a:extLst>
            </p:cNvPr>
            <p:cNvSpPr/>
            <p:nvPr/>
          </p:nvSpPr>
          <p:spPr>
            <a:xfrm>
              <a:off x="10017885" y="2771510"/>
              <a:ext cx="57474" cy="74562"/>
            </a:xfrm>
            <a:custGeom>
              <a:avLst/>
              <a:gdLst>
                <a:gd name="connsiteX0" fmla="*/ 16731 w 57474"/>
                <a:gd name="connsiteY0" fmla="*/ 31435 h 74562"/>
                <a:gd name="connsiteX1" fmla="*/ 16731 w 57474"/>
                <a:gd name="connsiteY1" fmla="*/ 54625 h 74562"/>
                <a:gd name="connsiteX2" fmla="*/ 40744 w 57474"/>
                <a:gd name="connsiteY2" fmla="*/ 43052 h 74562"/>
                <a:gd name="connsiteX3" fmla="*/ 40744 w 57474"/>
                <a:gd name="connsiteY3" fmla="*/ 19819 h 74562"/>
                <a:gd name="connsiteX4" fmla="*/ 16731 w 57474"/>
                <a:gd name="connsiteY4" fmla="*/ 31435 h 74562"/>
                <a:gd name="connsiteX5" fmla="*/ 16731 w 57474"/>
                <a:gd name="connsiteY5" fmla="*/ 31435 h 74562"/>
                <a:gd name="connsiteX6" fmla="*/ 8019 w 57474"/>
                <a:gd name="connsiteY6" fmla="*/ 74476 h 74562"/>
                <a:gd name="connsiteX7" fmla="*/ 3641 w 57474"/>
                <a:gd name="connsiteY7" fmla="*/ 73479 h 74562"/>
                <a:gd name="connsiteX8" fmla="*/ 0 w 57474"/>
                <a:gd name="connsiteY8" fmla="*/ 67194 h 74562"/>
                <a:gd name="connsiteX9" fmla="*/ 0 w 57474"/>
                <a:gd name="connsiteY9" fmla="*/ 27231 h 74562"/>
                <a:gd name="connsiteX10" fmla="*/ 3641 w 57474"/>
                <a:gd name="connsiteY10" fmla="*/ 20946 h 74562"/>
                <a:gd name="connsiteX11" fmla="*/ 44384 w 57474"/>
                <a:gd name="connsiteY11" fmla="*/ 1008 h 74562"/>
                <a:gd name="connsiteX12" fmla="*/ 53097 w 57474"/>
                <a:gd name="connsiteY12" fmla="*/ 1008 h 74562"/>
                <a:gd name="connsiteX13" fmla="*/ 57474 w 57474"/>
                <a:gd name="connsiteY13" fmla="*/ 7249 h 74562"/>
                <a:gd name="connsiteX14" fmla="*/ 57474 w 57474"/>
                <a:gd name="connsiteY14" fmla="*/ 47299 h 74562"/>
                <a:gd name="connsiteX15" fmla="*/ 53097 w 57474"/>
                <a:gd name="connsiteY15" fmla="*/ 53541 h 74562"/>
                <a:gd name="connsiteX16" fmla="*/ 12353 w 57474"/>
                <a:gd name="connsiteY16" fmla="*/ 73566 h 74562"/>
                <a:gd name="connsiteX17" fmla="*/ 7975 w 57474"/>
                <a:gd name="connsiteY17" fmla="*/ 74563 h 7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74" h="74562">
                  <a:moveTo>
                    <a:pt x="16731" y="31435"/>
                  </a:moveTo>
                  <a:lnTo>
                    <a:pt x="16731" y="54625"/>
                  </a:lnTo>
                  <a:lnTo>
                    <a:pt x="40744" y="43052"/>
                  </a:lnTo>
                  <a:lnTo>
                    <a:pt x="40744" y="19819"/>
                  </a:lnTo>
                  <a:lnTo>
                    <a:pt x="16731" y="31435"/>
                  </a:lnTo>
                  <a:lnTo>
                    <a:pt x="16731" y="31435"/>
                  </a:lnTo>
                  <a:close/>
                  <a:moveTo>
                    <a:pt x="8019" y="74476"/>
                  </a:moveTo>
                  <a:cubicBezTo>
                    <a:pt x="6545" y="74476"/>
                    <a:pt x="5115" y="74129"/>
                    <a:pt x="3641" y="73479"/>
                  </a:cubicBezTo>
                  <a:cubicBezTo>
                    <a:pt x="1474" y="72179"/>
                    <a:pt x="0" y="69795"/>
                    <a:pt x="0" y="67194"/>
                  </a:cubicBezTo>
                  <a:lnTo>
                    <a:pt x="0" y="27231"/>
                  </a:lnTo>
                  <a:cubicBezTo>
                    <a:pt x="0" y="24630"/>
                    <a:pt x="1474" y="22203"/>
                    <a:pt x="3641" y="20946"/>
                  </a:cubicBezTo>
                  <a:lnTo>
                    <a:pt x="44384" y="1008"/>
                  </a:lnTo>
                  <a:cubicBezTo>
                    <a:pt x="47289" y="-336"/>
                    <a:pt x="50929" y="-336"/>
                    <a:pt x="53097" y="1008"/>
                  </a:cubicBezTo>
                  <a:cubicBezTo>
                    <a:pt x="56001" y="2265"/>
                    <a:pt x="57474" y="4649"/>
                    <a:pt x="57474" y="7249"/>
                  </a:cubicBezTo>
                  <a:lnTo>
                    <a:pt x="57474" y="47299"/>
                  </a:lnTo>
                  <a:cubicBezTo>
                    <a:pt x="57474" y="49813"/>
                    <a:pt x="56001" y="52241"/>
                    <a:pt x="53097" y="53541"/>
                  </a:cubicBezTo>
                  <a:lnTo>
                    <a:pt x="12353" y="73566"/>
                  </a:lnTo>
                  <a:cubicBezTo>
                    <a:pt x="10879" y="74173"/>
                    <a:pt x="9449" y="74563"/>
                    <a:pt x="7975" y="74563"/>
                  </a:cubicBezTo>
                  <a:close/>
                </a:path>
              </a:pathLst>
            </a:custGeom>
            <a:solidFill>
              <a:schemeClr val="tx1">
                <a:lumMod val="50000"/>
                <a:lumOff val="50000"/>
              </a:schemeClr>
            </a:solidFill>
            <a:ln w="4332" cap="flat">
              <a:noFill/>
              <a:prstDash val="solid"/>
              <a:miter/>
            </a:ln>
          </p:spPr>
          <p:txBody>
            <a:bodyPr rtlCol="0" anchor="ctr"/>
            <a:lstStyle/>
            <a:p>
              <a:endParaRPr lang="en-US"/>
            </a:p>
          </p:txBody>
        </p:sp>
        <p:sp>
          <p:nvSpPr>
            <p:cNvPr id="3376" name="Freeform: Shape 3375">
              <a:extLst>
                <a:ext uri="{FF2B5EF4-FFF2-40B4-BE49-F238E27FC236}">
                  <a16:creationId xmlns:a16="http://schemas.microsoft.com/office/drawing/2014/main" id="{88973CF2-2B33-3BEE-DC7E-AF517DADAFF4}"/>
                </a:ext>
              </a:extLst>
            </p:cNvPr>
            <p:cNvSpPr/>
            <p:nvPr/>
          </p:nvSpPr>
          <p:spPr>
            <a:xfrm>
              <a:off x="9152909" y="2696969"/>
              <a:ext cx="478693" cy="385633"/>
            </a:xfrm>
            <a:custGeom>
              <a:avLst/>
              <a:gdLst>
                <a:gd name="connsiteX0" fmla="*/ 478693 w 478693"/>
                <a:gd name="connsiteY0" fmla="*/ 231328 h 385633"/>
                <a:gd name="connsiteX1" fmla="*/ 6545 w 478693"/>
                <a:gd name="connsiteY1" fmla="*/ 0 h 385633"/>
                <a:gd name="connsiteX2" fmla="*/ 6545 w 478693"/>
                <a:gd name="connsiteY2" fmla="*/ 0 h 385633"/>
                <a:gd name="connsiteX3" fmla="*/ 0 w 478693"/>
                <a:gd name="connsiteY3" fmla="*/ 19071 h 385633"/>
                <a:gd name="connsiteX4" fmla="*/ 0 w 478693"/>
                <a:gd name="connsiteY4" fmla="*/ 141736 h 385633"/>
                <a:gd name="connsiteX5" fmla="*/ 6545 w 478693"/>
                <a:gd name="connsiteY5" fmla="*/ 154262 h 385633"/>
                <a:gd name="connsiteX6" fmla="*/ 478693 w 478693"/>
                <a:gd name="connsiteY6" fmla="*/ 385633 h 385633"/>
                <a:gd name="connsiteX7" fmla="*/ 471411 w 478693"/>
                <a:gd name="connsiteY7" fmla="*/ 373107 h 385633"/>
                <a:gd name="connsiteX8" fmla="*/ 471411 w 478693"/>
                <a:gd name="connsiteY8" fmla="*/ 250486 h 385633"/>
                <a:gd name="connsiteX9" fmla="*/ 478693 w 478693"/>
                <a:gd name="connsiteY9" fmla="*/ 231328 h 385633"/>
                <a:gd name="connsiteX10" fmla="*/ 478693 w 478693"/>
                <a:gd name="connsiteY10" fmla="*/ 231328 h 38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693" h="385633">
                  <a:moveTo>
                    <a:pt x="478693" y="231328"/>
                  </a:moveTo>
                  <a:lnTo>
                    <a:pt x="6545" y="0"/>
                  </a:lnTo>
                  <a:lnTo>
                    <a:pt x="6545" y="0"/>
                  </a:lnTo>
                  <a:cubicBezTo>
                    <a:pt x="2167" y="6588"/>
                    <a:pt x="0" y="11616"/>
                    <a:pt x="0" y="19071"/>
                  </a:cubicBezTo>
                  <a:lnTo>
                    <a:pt x="0" y="141736"/>
                  </a:lnTo>
                  <a:cubicBezTo>
                    <a:pt x="0" y="147110"/>
                    <a:pt x="737" y="151054"/>
                    <a:pt x="6545" y="154262"/>
                  </a:cubicBezTo>
                  <a:lnTo>
                    <a:pt x="478693" y="385633"/>
                  </a:lnTo>
                  <a:cubicBezTo>
                    <a:pt x="472885" y="382426"/>
                    <a:pt x="472148" y="378481"/>
                    <a:pt x="471411" y="373107"/>
                  </a:cubicBezTo>
                  <a:lnTo>
                    <a:pt x="471411" y="250486"/>
                  </a:lnTo>
                  <a:cubicBezTo>
                    <a:pt x="472148" y="242944"/>
                    <a:pt x="474315" y="237960"/>
                    <a:pt x="478693" y="231328"/>
                  </a:cubicBezTo>
                  <a:lnTo>
                    <a:pt x="478693" y="231328"/>
                  </a:lnTo>
                  <a:close/>
                </a:path>
              </a:pathLst>
            </a:custGeom>
            <a:solidFill>
              <a:schemeClr val="bg1">
                <a:lumMod val="85000"/>
              </a:schemeClr>
            </a:solidFill>
            <a:ln w="4332" cap="flat">
              <a:noFill/>
              <a:prstDash val="solid"/>
              <a:miter/>
            </a:ln>
          </p:spPr>
          <p:txBody>
            <a:bodyPr rtlCol="0" anchor="ctr"/>
            <a:lstStyle/>
            <a:p>
              <a:endParaRPr lang="en-US"/>
            </a:p>
          </p:txBody>
        </p:sp>
        <p:sp>
          <p:nvSpPr>
            <p:cNvPr id="3377" name="Freeform: Shape 3376">
              <a:extLst>
                <a:ext uri="{FF2B5EF4-FFF2-40B4-BE49-F238E27FC236}">
                  <a16:creationId xmlns:a16="http://schemas.microsoft.com/office/drawing/2014/main" id="{4C946822-6941-6B00-662C-A404B2F8C92D}"/>
                </a:ext>
              </a:extLst>
            </p:cNvPr>
            <p:cNvSpPr/>
            <p:nvPr/>
          </p:nvSpPr>
          <p:spPr>
            <a:xfrm>
              <a:off x="9144153" y="2689613"/>
              <a:ext cx="495708" cy="400271"/>
            </a:xfrm>
            <a:custGeom>
              <a:avLst/>
              <a:gdLst>
                <a:gd name="connsiteX0" fmla="*/ 18941 w 495708"/>
                <a:gd name="connsiteY0" fmla="*/ 17585 h 400271"/>
                <a:gd name="connsiteX1" fmla="*/ 16774 w 495708"/>
                <a:gd name="connsiteY1" fmla="*/ 26774 h 400271"/>
                <a:gd name="connsiteX2" fmla="*/ 16774 w 495708"/>
                <a:gd name="connsiteY2" fmla="*/ 149092 h 400271"/>
                <a:gd name="connsiteX3" fmla="*/ 20415 w 495708"/>
                <a:gd name="connsiteY3" fmla="*/ 155636 h 400271"/>
                <a:gd name="connsiteX4" fmla="*/ 471455 w 495708"/>
                <a:gd name="connsiteY4" fmla="*/ 377125 h 400271"/>
                <a:gd name="connsiteX5" fmla="*/ 471455 w 495708"/>
                <a:gd name="connsiteY5" fmla="*/ 257842 h 400271"/>
                <a:gd name="connsiteX6" fmla="*/ 475833 w 495708"/>
                <a:gd name="connsiteY6" fmla="*/ 241588 h 400271"/>
                <a:gd name="connsiteX7" fmla="*/ 18985 w 495708"/>
                <a:gd name="connsiteY7" fmla="*/ 17585 h 400271"/>
                <a:gd name="connsiteX8" fmla="*/ 18985 w 495708"/>
                <a:gd name="connsiteY8" fmla="*/ 17585 h 400271"/>
                <a:gd name="connsiteX9" fmla="*/ 487449 w 495708"/>
                <a:gd name="connsiteY9" fmla="*/ 400271 h 400271"/>
                <a:gd name="connsiteX10" fmla="*/ 483071 w 495708"/>
                <a:gd name="connsiteY10" fmla="*/ 399274 h 400271"/>
                <a:gd name="connsiteX11" fmla="*/ 10923 w 495708"/>
                <a:gd name="connsiteY11" fmla="*/ 167903 h 400271"/>
                <a:gd name="connsiteX12" fmla="*/ 0 w 495708"/>
                <a:gd name="connsiteY12" fmla="*/ 149352 h 400271"/>
                <a:gd name="connsiteX13" fmla="*/ 0 w 495708"/>
                <a:gd name="connsiteY13" fmla="*/ 26341 h 400271"/>
                <a:gd name="connsiteX14" fmla="*/ 7282 w 495708"/>
                <a:gd name="connsiteY14" fmla="*/ 3802 h 400271"/>
                <a:gd name="connsiteX15" fmla="*/ 13090 w 495708"/>
                <a:gd name="connsiteY15" fmla="*/ 291 h 400271"/>
                <a:gd name="connsiteX16" fmla="*/ 19635 w 495708"/>
                <a:gd name="connsiteY16" fmla="*/ 1028 h 400271"/>
                <a:gd name="connsiteX17" fmla="*/ 491046 w 495708"/>
                <a:gd name="connsiteY17" fmla="*/ 232312 h 400271"/>
                <a:gd name="connsiteX18" fmla="*/ 494687 w 495708"/>
                <a:gd name="connsiteY18" fmla="*/ 242065 h 400271"/>
                <a:gd name="connsiteX19" fmla="*/ 488879 w 495708"/>
                <a:gd name="connsiteY19" fmla="*/ 258059 h 400271"/>
                <a:gd name="connsiteX20" fmla="*/ 488879 w 495708"/>
                <a:gd name="connsiteY20" fmla="*/ 380376 h 400271"/>
                <a:gd name="connsiteX21" fmla="*/ 491783 w 495708"/>
                <a:gd name="connsiteY21" fmla="*/ 387008 h 400271"/>
                <a:gd name="connsiteX22" fmla="*/ 494687 w 495708"/>
                <a:gd name="connsiteY22" fmla="*/ 396847 h 400271"/>
                <a:gd name="connsiteX23" fmla="*/ 487405 w 495708"/>
                <a:gd name="connsiteY23" fmla="*/ 400228 h 40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5708" h="400271">
                  <a:moveTo>
                    <a:pt x="18941" y="17585"/>
                  </a:moveTo>
                  <a:cubicBezTo>
                    <a:pt x="17468" y="20533"/>
                    <a:pt x="17468" y="23350"/>
                    <a:pt x="16774" y="26774"/>
                  </a:cubicBezTo>
                  <a:lnTo>
                    <a:pt x="16774" y="149092"/>
                  </a:lnTo>
                  <a:cubicBezTo>
                    <a:pt x="17511" y="153599"/>
                    <a:pt x="18248" y="154466"/>
                    <a:pt x="20415" y="155636"/>
                  </a:cubicBezTo>
                  <a:lnTo>
                    <a:pt x="471455" y="377125"/>
                  </a:lnTo>
                  <a:lnTo>
                    <a:pt x="471455" y="257842"/>
                  </a:lnTo>
                  <a:cubicBezTo>
                    <a:pt x="472192" y="251297"/>
                    <a:pt x="473622" y="246356"/>
                    <a:pt x="475833" y="241588"/>
                  </a:cubicBezTo>
                  <a:lnTo>
                    <a:pt x="18985" y="17585"/>
                  </a:lnTo>
                  <a:lnTo>
                    <a:pt x="18985" y="17585"/>
                  </a:lnTo>
                  <a:close/>
                  <a:moveTo>
                    <a:pt x="487449" y="400271"/>
                  </a:moveTo>
                  <a:cubicBezTo>
                    <a:pt x="485975" y="400271"/>
                    <a:pt x="484545" y="399968"/>
                    <a:pt x="483071" y="399274"/>
                  </a:cubicBezTo>
                  <a:lnTo>
                    <a:pt x="10923" y="167903"/>
                  </a:lnTo>
                  <a:cubicBezTo>
                    <a:pt x="1474" y="162528"/>
                    <a:pt x="0" y="155853"/>
                    <a:pt x="0" y="149352"/>
                  </a:cubicBezTo>
                  <a:lnTo>
                    <a:pt x="0" y="26341"/>
                  </a:lnTo>
                  <a:cubicBezTo>
                    <a:pt x="0" y="16892"/>
                    <a:pt x="2904" y="10694"/>
                    <a:pt x="7282" y="3802"/>
                  </a:cubicBezTo>
                  <a:cubicBezTo>
                    <a:pt x="8756" y="2068"/>
                    <a:pt x="10186" y="854"/>
                    <a:pt x="13090" y="291"/>
                  </a:cubicBezTo>
                  <a:cubicBezTo>
                    <a:pt x="15257" y="-273"/>
                    <a:pt x="17468" y="-13"/>
                    <a:pt x="19635" y="1028"/>
                  </a:cubicBezTo>
                  <a:lnTo>
                    <a:pt x="491046" y="232312"/>
                  </a:lnTo>
                  <a:cubicBezTo>
                    <a:pt x="495424" y="234306"/>
                    <a:pt x="496855" y="238597"/>
                    <a:pt x="494687" y="242065"/>
                  </a:cubicBezTo>
                  <a:cubicBezTo>
                    <a:pt x="490310" y="248350"/>
                    <a:pt x="489616" y="252251"/>
                    <a:pt x="488879" y="258059"/>
                  </a:cubicBezTo>
                  <a:lnTo>
                    <a:pt x="488879" y="380376"/>
                  </a:lnTo>
                  <a:cubicBezTo>
                    <a:pt x="488879" y="384884"/>
                    <a:pt x="490353" y="385751"/>
                    <a:pt x="491783" y="387008"/>
                  </a:cubicBezTo>
                  <a:cubicBezTo>
                    <a:pt x="495424" y="389175"/>
                    <a:pt x="496855" y="393466"/>
                    <a:pt x="494687" y="396847"/>
                  </a:cubicBezTo>
                  <a:cubicBezTo>
                    <a:pt x="492520" y="399014"/>
                    <a:pt x="489616" y="400228"/>
                    <a:pt x="487405" y="400228"/>
                  </a:cubicBezTo>
                  <a:close/>
                </a:path>
              </a:pathLst>
            </a:custGeom>
            <a:solidFill>
              <a:schemeClr val="tx1">
                <a:lumMod val="50000"/>
                <a:lumOff val="50000"/>
              </a:schemeClr>
            </a:solidFill>
            <a:ln w="4332" cap="flat">
              <a:noFill/>
              <a:prstDash val="solid"/>
              <a:miter/>
            </a:ln>
          </p:spPr>
          <p:txBody>
            <a:bodyPr rtlCol="0" anchor="ctr"/>
            <a:lstStyle/>
            <a:p>
              <a:endParaRPr lang="en-US"/>
            </a:p>
          </p:txBody>
        </p:sp>
        <p:sp>
          <p:nvSpPr>
            <p:cNvPr id="3378" name="Freeform: Shape 3377">
              <a:extLst>
                <a:ext uri="{FF2B5EF4-FFF2-40B4-BE49-F238E27FC236}">
                  <a16:creationId xmlns:a16="http://schemas.microsoft.com/office/drawing/2014/main" id="{53108B45-CF8E-9C8A-CA07-CB21C72A8882}"/>
                </a:ext>
              </a:extLst>
            </p:cNvPr>
            <p:cNvSpPr/>
            <p:nvPr/>
          </p:nvSpPr>
          <p:spPr>
            <a:xfrm>
              <a:off x="9958244" y="2811918"/>
              <a:ext cx="40743" cy="59988"/>
            </a:xfrm>
            <a:custGeom>
              <a:avLst/>
              <a:gdLst>
                <a:gd name="connsiteX0" fmla="*/ 0 w 40743"/>
                <a:gd name="connsiteY0" fmla="*/ 59988 h 59988"/>
                <a:gd name="connsiteX1" fmla="*/ 40744 w 40743"/>
                <a:gd name="connsiteY1" fmla="*/ 40007 h 59988"/>
                <a:gd name="connsiteX2" fmla="*/ 40744 w 40743"/>
                <a:gd name="connsiteY2" fmla="*/ 0 h 59988"/>
                <a:gd name="connsiteX3" fmla="*/ 0 w 40743"/>
                <a:gd name="connsiteY3" fmla="*/ 19982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4" y="40007"/>
                  </a:lnTo>
                  <a:lnTo>
                    <a:pt x="40744" y="0"/>
                  </a:lnTo>
                  <a:lnTo>
                    <a:pt x="0" y="19982"/>
                  </a:lnTo>
                  <a:lnTo>
                    <a:pt x="0" y="59988"/>
                  </a:lnTo>
                  <a:close/>
                </a:path>
              </a:pathLst>
            </a:custGeom>
            <a:solidFill>
              <a:schemeClr val="bg1">
                <a:lumMod val="85000"/>
              </a:schemeClr>
            </a:solidFill>
            <a:ln w="4332" cap="flat">
              <a:noFill/>
              <a:prstDash val="solid"/>
              <a:miter/>
            </a:ln>
          </p:spPr>
          <p:txBody>
            <a:bodyPr rtlCol="0" anchor="ctr"/>
            <a:lstStyle/>
            <a:p>
              <a:endParaRPr lang="en-US"/>
            </a:p>
          </p:txBody>
        </p:sp>
        <p:sp>
          <p:nvSpPr>
            <p:cNvPr id="3379" name="Freeform: Shape 3378">
              <a:extLst>
                <a:ext uri="{FF2B5EF4-FFF2-40B4-BE49-F238E27FC236}">
                  <a16:creationId xmlns:a16="http://schemas.microsoft.com/office/drawing/2014/main" id="{B37DA84E-2DA1-3AAE-B727-3E6F5CE80EE1}"/>
                </a:ext>
              </a:extLst>
            </p:cNvPr>
            <p:cNvSpPr/>
            <p:nvPr/>
          </p:nvSpPr>
          <p:spPr>
            <a:xfrm>
              <a:off x="9949488" y="2804701"/>
              <a:ext cx="58254" cy="74443"/>
            </a:xfrm>
            <a:custGeom>
              <a:avLst/>
              <a:gdLst>
                <a:gd name="connsiteX0" fmla="*/ 17468 w 58254"/>
                <a:gd name="connsiteY0" fmla="*/ 31403 h 74443"/>
                <a:gd name="connsiteX1" fmla="*/ 17468 w 58254"/>
                <a:gd name="connsiteY1" fmla="*/ 54635 h 74443"/>
                <a:gd name="connsiteX2" fmla="*/ 41480 w 58254"/>
                <a:gd name="connsiteY2" fmla="*/ 43019 h 74443"/>
                <a:gd name="connsiteX3" fmla="*/ 41480 w 58254"/>
                <a:gd name="connsiteY3" fmla="*/ 19787 h 74443"/>
                <a:gd name="connsiteX4" fmla="*/ 17468 w 58254"/>
                <a:gd name="connsiteY4" fmla="*/ 31403 h 74443"/>
                <a:gd name="connsiteX5" fmla="*/ 17468 w 58254"/>
                <a:gd name="connsiteY5" fmla="*/ 31403 h 74443"/>
                <a:gd name="connsiteX6" fmla="*/ 8755 w 58254"/>
                <a:gd name="connsiteY6" fmla="*/ 74444 h 74443"/>
                <a:gd name="connsiteX7" fmla="*/ 4378 w 58254"/>
                <a:gd name="connsiteY7" fmla="*/ 73447 h 74443"/>
                <a:gd name="connsiteX8" fmla="*/ 0 w 58254"/>
                <a:gd name="connsiteY8" fmla="*/ 67162 h 74443"/>
                <a:gd name="connsiteX9" fmla="*/ 0 w 58254"/>
                <a:gd name="connsiteY9" fmla="*/ 27198 h 74443"/>
                <a:gd name="connsiteX10" fmla="*/ 4378 w 58254"/>
                <a:gd name="connsiteY10" fmla="*/ 20914 h 74443"/>
                <a:gd name="connsiteX11" fmla="*/ 45858 w 58254"/>
                <a:gd name="connsiteY11" fmla="*/ 975 h 74443"/>
                <a:gd name="connsiteX12" fmla="*/ 53877 w 58254"/>
                <a:gd name="connsiteY12" fmla="*/ 975 h 74443"/>
                <a:gd name="connsiteX13" fmla="*/ 58255 w 58254"/>
                <a:gd name="connsiteY13" fmla="*/ 7217 h 74443"/>
                <a:gd name="connsiteX14" fmla="*/ 58255 w 58254"/>
                <a:gd name="connsiteY14" fmla="*/ 47223 h 74443"/>
                <a:gd name="connsiteX15" fmla="*/ 53877 w 58254"/>
                <a:gd name="connsiteY15" fmla="*/ 53508 h 74443"/>
                <a:gd name="connsiteX16" fmla="*/ 13133 w 58254"/>
                <a:gd name="connsiteY16" fmla="*/ 73447 h 74443"/>
                <a:gd name="connsiteX17" fmla="*/ 8755 w 58254"/>
                <a:gd name="connsiteY17" fmla="*/ 74444 h 7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254" h="74443">
                  <a:moveTo>
                    <a:pt x="17468" y="31403"/>
                  </a:moveTo>
                  <a:lnTo>
                    <a:pt x="17468" y="54635"/>
                  </a:lnTo>
                  <a:lnTo>
                    <a:pt x="41480" y="43019"/>
                  </a:lnTo>
                  <a:lnTo>
                    <a:pt x="41480" y="19787"/>
                  </a:lnTo>
                  <a:lnTo>
                    <a:pt x="17468" y="31403"/>
                  </a:lnTo>
                  <a:lnTo>
                    <a:pt x="17468" y="31403"/>
                  </a:lnTo>
                  <a:close/>
                  <a:moveTo>
                    <a:pt x="8755" y="74444"/>
                  </a:moveTo>
                  <a:cubicBezTo>
                    <a:pt x="7282" y="74444"/>
                    <a:pt x="5851" y="74140"/>
                    <a:pt x="4378" y="73447"/>
                  </a:cubicBezTo>
                  <a:cubicBezTo>
                    <a:pt x="2211" y="72146"/>
                    <a:pt x="0" y="69719"/>
                    <a:pt x="0" y="67162"/>
                  </a:cubicBezTo>
                  <a:lnTo>
                    <a:pt x="0" y="27198"/>
                  </a:lnTo>
                  <a:cubicBezTo>
                    <a:pt x="0" y="24598"/>
                    <a:pt x="2167" y="22171"/>
                    <a:pt x="4378" y="20914"/>
                  </a:cubicBezTo>
                  <a:lnTo>
                    <a:pt x="45858" y="975"/>
                  </a:lnTo>
                  <a:cubicBezTo>
                    <a:pt x="48025" y="-325"/>
                    <a:pt x="50929" y="-325"/>
                    <a:pt x="53877" y="975"/>
                  </a:cubicBezTo>
                  <a:cubicBezTo>
                    <a:pt x="56781" y="2276"/>
                    <a:pt x="58255" y="4703"/>
                    <a:pt x="58255" y="7217"/>
                  </a:cubicBezTo>
                  <a:lnTo>
                    <a:pt x="58255" y="47223"/>
                  </a:lnTo>
                  <a:cubicBezTo>
                    <a:pt x="58255" y="49824"/>
                    <a:pt x="56781" y="52208"/>
                    <a:pt x="53877" y="53508"/>
                  </a:cubicBezTo>
                  <a:lnTo>
                    <a:pt x="13133" y="73447"/>
                  </a:lnTo>
                  <a:cubicBezTo>
                    <a:pt x="11660" y="74140"/>
                    <a:pt x="10229" y="74444"/>
                    <a:pt x="8755" y="74444"/>
                  </a:cubicBezTo>
                  <a:close/>
                </a:path>
              </a:pathLst>
            </a:custGeom>
            <a:solidFill>
              <a:schemeClr val="tx1">
                <a:lumMod val="50000"/>
                <a:lumOff val="50000"/>
              </a:schemeClr>
            </a:solidFill>
            <a:ln w="4332" cap="flat">
              <a:noFill/>
              <a:prstDash val="solid"/>
              <a:miter/>
            </a:ln>
          </p:spPr>
          <p:txBody>
            <a:bodyPr rtlCol="0" anchor="ctr"/>
            <a:lstStyle/>
            <a:p>
              <a:endParaRPr lang="en-US"/>
            </a:p>
          </p:txBody>
        </p:sp>
        <p:sp>
          <p:nvSpPr>
            <p:cNvPr id="3380" name="Freeform: Shape 3379">
              <a:extLst>
                <a:ext uri="{FF2B5EF4-FFF2-40B4-BE49-F238E27FC236}">
                  <a16:creationId xmlns:a16="http://schemas.microsoft.com/office/drawing/2014/main" id="{59266692-2E0D-8B53-9B4A-B3424DD5013B}"/>
                </a:ext>
              </a:extLst>
            </p:cNvPr>
            <p:cNvSpPr/>
            <p:nvPr/>
          </p:nvSpPr>
          <p:spPr>
            <a:xfrm>
              <a:off x="9159497" y="2288192"/>
              <a:ext cx="926785" cy="455675"/>
            </a:xfrm>
            <a:custGeom>
              <a:avLst/>
              <a:gdLst>
                <a:gd name="connsiteX0" fmla="*/ 926786 w 926785"/>
                <a:gd name="connsiteY0" fmla="*/ 232626 h 455675"/>
                <a:gd name="connsiteX1" fmla="*/ 454637 w 926785"/>
                <a:gd name="connsiteY1" fmla="*/ 1255 h 455675"/>
                <a:gd name="connsiteX2" fmla="*/ 438643 w 926785"/>
                <a:gd name="connsiteY2" fmla="*/ 2599 h 455675"/>
                <a:gd name="connsiteX3" fmla="*/ 15994 w 926785"/>
                <a:gd name="connsiteY3" fmla="*/ 209870 h 455675"/>
                <a:gd name="connsiteX4" fmla="*/ 0 w 926785"/>
                <a:gd name="connsiteY4" fmla="*/ 224347 h 455675"/>
                <a:gd name="connsiteX5" fmla="*/ 472148 w 926785"/>
                <a:gd name="connsiteY5" fmla="*/ 455675 h 455675"/>
                <a:gd name="connsiteX6" fmla="*/ 487406 w 926785"/>
                <a:gd name="connsiteY6" fmla="*/ 441242 h 455675"/>
                <a:gd name="connsiteX7" fmla="*/ 910792 w 926785"/>
                <a:gd name="connsiteY7" fmla="*/ 233970 h 455675"/>
                <a:gd name="connsiteX8" fmla="*/ 926786 w 926785"/>
                <a:gd name="connsiteY8" fmla="*/ 232669 h 45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785" h="455675">
                  <a:moveTo>
                    <a:pt x="926786" y="232626"/>
                  </a:moveTo>
                  <a:lnTo>
                    <a:pt x="454637" y="1255"/>
                  </a:lnTo>
                  <a:cubicBezTo>
                    <a:pt x="448829" y="-1086"/>
                    <a:pt x="444451" y="128"/>
                    <a:pt x="438643" y="2599"/>
                  </a:cubicBezTo>
                  <a:lnTo>
                    <a:pt x="15994" y="209870"/>
                  </a:lnTo>
                  <a:cubicBezTo>
                    <a:pt x="8712" y="213901"/>
                    <a:pt x="4334" y="218019"/>
                    <a:pt x="0" y="224347"/>
                  </a:cubicBezTo>
                  <a:lnTo>
                    <a:pt x="472148" y="455675"/>
                  </a:lnTo>
                  <a:cubicBezTo>
                    <a:pt x="476526" y="449304"/>
                    <a:pt x="480860" y="445229"/>
                    <a:pt x="487406" y="441242"/>
                  </a:cubicBezTo>
                  <a:lnTo>
                    <a:pt x="910792" y="233970"/>
                  </a:lnTo>
                  <a:cubicBezTo>
                    <a:pt x="915863" y="231499"/>
                    <a:pt x="920977" y="230242"/>
                    <a:pt x="926786" y="232669"/>
                  </a:cubicBezTo>
                  <a:close/>
                </a:path>
              </a:pathLst>
            </a:custGeom>
            <a:solidFill>
              <a:srgbClr val="94EFFF"/>
            </a:solidFill>
            <a:ln w="4332" cap="flat">
              <a:noFill/>
              <a:prstDash val="solid"/>
              <a:miter/>
            </a:ln>
          </p:spPr>
          <p:txBody>
            <a:bodyPr rtlCol="0" anchor="ctr"/>
            <a:lstStyle/>
            <a:p>
              <a:endParaRPr lang="en-US"/>
            </a:p>
          </p:txBody>
        </p:sp>
        <p:sp>
          <p:nvSpPr>
            <p:cNvPr id="3381" name="Freeform: Shape 3380">
              <a:extLst>
                <a:ext uri="{FF2B5EF4-FFF2-40B4-BE49-F238E27FC236}">
                  <a16:creationId xmlns:a16="http://schemas.microsoft.com/office/drawing/2014/main" id="{7D59BF96-FE29-2932-09E2-996876451100}"/>
                </a:ext>
              </a:extLst>
            </p:cNvPr>
            <p:cNvSpPr/>
            <p:nvPr/>
          </p:nvSpPr>
          <p:spPr>
            <a:xfrm>
              <a:off x="9150698" y="2273208"/>
              <a:ext cx="943862" cy="470226"/>
            </a:xfrm>
            <a:custGeom>
              <a:avLst/>
              <a:gdLst>
                <a:gd name="connsiteX0" fmla="*/ 21152 w 943862"/>
                <a:gd name="connsiteY0" fmla="*/ 229232 h 470226"/>
                <a:gd name="connsiteX1" fmla="*/ 478000 w 943862"/>
                <a:gd name="connsiteY1" fmla="*/ 453278 h 470226"/>
                <a:gd name="connsiteX2" fmla="*/ 491827 w 943862"/>
                <a:gd name="connsiteY2" fmla="*/ 442356 h 470226"/>
                <a:gd name="connsiteX3" fmla="*/ 911572 w 943862"/>
                <a:gd name="connsiteY3" fmla="*/ 236644 h 470226"/>
                <a:gd name="connsiteX4" fmla="*/ 459102 w 943862"/>
                <a:gd name="connsiteY4" fmla="*/ 14809 h 470226"/>
                <a:gd name="connsiteX5" fmla="*/ 451083 w 943862"/>
                <a:gd name="connsiteY5" fmla="*/ 16369 h 470226"/>
                <a:gd name="connsiteX6" fmla="*/ 29127 w 943862"/>
                <a:gd name="connsiteY6" fmla="*/ 223381 h 470226"/>
                <a:gd name="connsiteX7" fmla="*/ 21109 w 943862"/>
                <a:gd name="connsiteY7" fmla="*/ 229232 h 470226"/>
                <a:gd name="connsiteX8" fmla="*/ 21109 w 943862"/>
                <a:gd name="connsiteY8" fmla="*/ 229232 h 470226"/>
                <a:gd name="connsiteX9" fmla="*/ 480904 w 943862"/>
                <a:gd name="connsiteY9" fmla="*/ 470226 h 470226"/>
                <a:gd name="connsiteX10" fmla="*/ 476526 w 943862"/>
                <a:gd name="connsiteY10" fmla="*/ 469229 h 470226"/>
                <a:gd name="connsiteX11" fmla="*/ 4378 w 943862"/>
                <a:gd name="connsiteY11" fmla="*/ 237858 h 470226"/>
                <a:gd name="connsiteX12" fmla="*/ 0 w 943862"/>
                <a:gd name="connsiteY12" fmla="*/ 233350 h 470226"/>
                <a:gd name="connsiteX13" fmla="*/ 1474 w 943862"/>
                <a:gd name="connsiteY13" fmla="*/ 227802 h 470226"/>
                <a:gd name="connsiteX14" fmla="*/ 20372 w 943862"/>
                <a:gd name="connsiteY14" fmla="*/ 210984 h 470226"/>
                <a:gd name="connsiteX15" fmla="*/ 443064 w 943862"/>
                <a:gd name="connsiteY15" fmla="*/ 3626 h 470226"/>
                <a:gd name="connsiteX16" fmla="*/ 467077 w 943862"/>
                <a:gd name="connsiteY16" fmla="*/ 2022 h 470226"/>
                <a:gd name="connsiteX17" fmla="*/ 939919 w 943862"/>
                <a:gd name="connsiteY17" fmla="*/ 233610 h 470226"/>
                <a:gd name="connsiteX18" fmla="*/ 942823 w 943862"/>
                <a:gd name="connsiteY18" fmla="*/ 243233 h 470226"/>
                <a:gd name="connsiteX19" fmla="*/ 931900 w 943862"/>
                <a:gd name="connsiteY19" fmla="*/ 246440 h 470226"/>
                <a:gd name="connsiteX20" fmla="*/ 923188 w 943862"/>
                <a:gd name="connsiteY20" fmla="*/ 247610 h 470226"/>
                <a:gd name="connsiteX21" fmla="*/ 500539 w 943862"/>
                <a:gd name="connsiteY21" fmla="*/ 454752 h 470226"/>
                <a:gd name="connsiteX22" fmla="*/ 488186 w 943862"/>
                <a:gd name="connsiteY22" fmla="*/ 466715 h 470226"/>
                <a:gd name="connsiteX23" fmla="*/ 480904 w 943862"/>
                <a:gd name="connsiteY23" fmla="*/ 470183 h 47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3862" h="470226">
                  <a:moveTo>
                    <a:pt x="21152" y="229232"/>
                  </a:moveTo>
                  <a:lnTo>
                    <a:pt x="478000" y="453278"/>
                  </a:lnTo>
                  <a:cubicBezTo>
                    <a:pt x="481641" y="449204"/>
                    <a:pt x="486018" y="445737"/>
                    <a:pt x="491827" y="442356"/>
                  </a:cubicBezTo>
                  <a:lnTo>
                    <a:pt x="911572" y="236644"/>
                  </a:lnTo>
                  <a:lnTo>
                    <a:pt x="459102" y="14809"/>
                  </a:lnTo>
                  <a:cubicBezTo>
                    <a:pt x="457628" y="14245"/>
                    <a:pt x="456198" y="14115"/>
                    <a:pt x="451083" y="16369"/>
                  </a:cubicBezTo>
                  <a:lnTo>
                    <a:pt x="29127" y="223381"/>
                  </a:lnTo>
                  <a:cubicBezTo>
                    <a:pt x="26223" y="225158"/>
                    <a:pt x="23319" y="226892"/>
                    <a:pt x="21109" y="229232"/>
                  </a:cubicBezTo>
                  <a:lnTo>
                    <a:pt x="21109" y="229232"/>
                  </a:lnTo>
                  <a:close/>
                  <a:moveTo>
                    <a:pt x="480904" y="470226"/>
                  </a:moveTo>
                  <a:cubicBezTo>
                    <a:pt x="479430" y="470226"/>
                    <a:pt x="478000" y="469923"/>
                    <a:pt x="476526" y="469229"/>
                  </a:cubicBezTo>
                  <a:lnTo>
                    <a:pt x="4378" y="237858"/>
                  </a:lnTo>
                  <a:cubicBezTo>
                    <a:pt x="2211" y="236861"/>
                    <a:pt x="737" y="235257"/>
                    <a:pt x="0" y="233350"/>
                  </a:cubicBezTo>
                  <a:cubicBezTo>
                    <a:pt x="0" y="231443"/>
                    <a:pt x="0" y="229449"/>
                    <a:pt x="1474" y="227802"/>
                  </a:cubicBezTo>
                  <a:cubicBezTo>
                    <a:pt x="5851" y="221084"/>
                    <a:pt x="10923" y="215882"/>
                    <a:pt x="20372" y="210984"/>
                  </a:cubicBezTo>
                  <a:lnTo>
                    <a:pt x="443064" y="3626"/>
                  </a:lnTo>
                  <a:cubicBezTo>
                    <a:pt x="450346" y="462"/>
                    <a:pt x="457628" y="-1835"/>
                    <a:pt x="467077" y="2022"/>
                  </a:cubicBezTo>
                  <a:lnTo>
                    <a:pt x="939919" y="233610"/>
                  </a:lnTo>
                  <a:cubicBezTo>
                    <a:pt x="943560" y="235517"/>
                    <a:pt x="945033" y="239808"/>
                    <a:pt x="942823" y="243233"/>
                  </a:cubicBezTo>
                  <a:cubicBezTo>
                    <a:pt x="940612" y="246700"/>
                    <a:pt x="935541" y="248044"/>
                    <a:pt x="931900" y="246440"/>
                  </a:cubicBezTo>
                  <a:cubicBezTo>
                    <a:pt x="929733" y="245573"/>
                    <a:pt x="928259" y="245443"/>
                    <a:pt x="923188" y="247610"/>
                  </a:cubicBezTo>
                  <a:lnTo>
                    <a:pt x="500539" y="454752"/>
                  </a:lnTo>
                  <a:cubicBezTo>
                    <a:pt x="495467" y="457700"/>
                    <a:pt x="491827" y="460690"/>
                    <a:pt x="488186" y="466715"/>
                  </a:cubicBezTo>
                  <a:cubicBezTo>
                    <a:pt x="486018" y="468926"/>
                    <a:pt x="483808" y="470183"/>
                    <a:pt x="480904" y="470183"/>
                  </a:cubicBezTo>
                  <a:close/>
                </a:path>
              </a:pathLst>
            </a:custGeom>
            <a:solidFill>
              <a:srgbClr val="0068B8"/>
            </a:solidFill>
            <a:ln w="4332" cap="flat">
              <a:noFill/>
              <a:prstDash val="solid"/>
              <a:miter/>
            </a:ln>
          </p:spPr>
          <p:txBody>
            <a:bodyPr rtlCol="0" anchor="ctr"/>
            <a:lstStyle/>
            <a:p>
              <a:endParaRPr lang="en-US"/>
            </a:p>
          </p:txBody>
        </p:sp>
        <p:sp>
          <p:nvSpPr>
            <p:cNvPr id="3382" name="Freeform: Shape 3381">
              <a:extLst>
                <a:ext uri="{FF2B5EF4-FFF2-40B4-BE49-F238E27FC236}">
                  <a16:creationId xmlns:a16="http://schemas.microsoft.com/office/drawing/2014/main" id="{990F58C5-10AA-4A8A-00CD-5D0E48E87954}"/>
                </a:ext>
              </a:extLst>
            </p:cNvPr>
            <p:cNvSpPr/>
            <p:nvPr/>
          </p:nvSpPr>
          <p:spPr>
            <a:xfrm>
              <a:off x="9624363" y="2511847"/>
              <a:ext cx="468464" cy="379909"/>
            </a:xfrm>
            <a:custGeom>
              <a:avLst/>
              <a:gdLst>
                <a:gd name="connsiteX0" fmla="*/ 468464 w 468464"/>
                <a:gd name="connsiteY0" fmla="*/ 13826 h 379909"/>
                <a:gd name="connsiteX1" fmla="*/ 461919 w 468464"/>
                <a:gd name="connsiteY1" fmla="*/ 1299 h 379909"/>
                <a:gd name="connsiteX2" fmla="*/ 445925 w 468464"/>
                <a:gd name="connsiteY2" fmla="*/ 2600 h 379909"/>
                <a:gd name="connsiteX3" fmla="*/ 22539 w 468464"/>
                <a:gd name="connsiteY3" fmla="*/ 209872 h 379909"/>
                <a:gd name="connsiteX4" fmla="*/ 7282 w 468464"/>
                <a:gd name="connsiteY4" fmla="*/ 224305 h 379909"/>
                <a:gd name="connsiteX5" fmla="*/ 7282 w 468464"/>
                <a:gd name="connsiteY5" fmla="*/ 224305 h 379909"/>
                <a:gd name="connsiteX6" fmla="*/ 0 w 468464"/>
                <a:gd name="connsiteY6" fmla="*/ 243463 h 379909"/>
                <a:gd name="connsiteX7" fmla="*/ 0 w 468464"/>
                <a:gd name="connsiteY7" fmla="*/ 366084 h 379909"/>
                <a:gd name="connsiteX8" fmla="*/ 7282 w 468464"/>
                <a:gd name="connsiteY8" fmla="*/ 378610 h 379909"/>
                <a:gd name="connsiteX9" fmla="*/ 22539 w 468464"/>
                <a:gd name="connsiteY9" fmla="*/ 377310 h 379909"/>
                <a:gd name="connsiteX10" fmla="*/ 445925 w 468464"/>
                <a:gd name="connsiteY10" fmla="*/ 170038 h 379909"/>
                <a:gd name="connsiteX11" fmla="*/ 461919 w 468464"/>
                <a:gd name="connsiteY11" fmla="*/ 155518 h 379909"/>
                <a:gd name="connsiteX12" fmla="*/ 461919 w 468464"/>
                <a:gd name="connsiteY12" fmla="*/ 155518 h 379909"/>
                <a:gd name="connsiteX13" fmla="*/ 468464 w 468464"/>
                <a:gd name="connsiteY13" fmla="*/ 136446 h 379909"/>
                <a:gd name="connsiteX14" fmla="*/ 468464 w 468464"/>
                <a:gd name="connsiteY14" fmla="*/ 13826 h 37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8464" h="379909">
                  <a:moveTo>
                    <a:pt x="468464" y="13826"/>
                  </a:moveTo>
                  <a:cubicBezTo>
                    <a:pt x="468464" y="7628"/>
                    <a:pt x="466297" y="3250"/>
                    <a:pt x="461919" y="1299"/>
                  </a:cubicBezTo>
                  <a:cubicBezTo>
                    <a:pt x="457541" y="-738"/>
                    <a:pt x="451733" y="-434"/>
                    <a:pt x="445925" y="2600"/>
                  </a:cubicBezTo>
                  <a:lnTo>
                    <a:pt x="22539" y="209872"/>
                  </a:lnTo>
                  <a:cubicBezTo>
                    <a:pt x="16731" y="212949"/>
                    <a:pt x="10879" y="218280"/>
                    <a:pt x="7282" y="224305"/>
                  </a:cubicBezTo>
                  <a:lnTo>
                    <a:pt x="7282" y="224305"/>
                  </a:lnTo>
                  <a:cubicBezTo>
                    <a:pt x="2904" y="230417"/>
                    <a:pt x="0" y="237265"/>
                    <a:pt x="0" y="243463"/>
                  </a:cubicBezTo>
                  <a:lnTo>
                    <a:pt x="0" y="366084"/>
                  </a:lnTo>
                  <a:cubicBezTo>
                    <a:pt x="0" y="372239"/>
                    <a:pt x="2904" y="376573"/>
                    <a:pt x="7282" y="378610"/>
                  </a:cubicBezTo>
                  <a:cubicBezTo>
                    <a:pt x="10923" y="380648"/>
                    <a:pt x="16731" y="380344"/>
                    <a:pt x="22539" y="377310"/>
                  </a:cubicBezTo>
                  <a:lnTo>
                    <a:pt x="445925" y="170038"/>
                  </a:lnTo>
                  <a:cubicBezTo>
                    <a:pt x="451733" y="166961"/>
                    <a:pt x="457541" y="161629"/>
                    <a:pt x="461919" y="155518"/>
                  </a:cubicBezTo>
                  <a:lnTo>
                    <a:pt x="461919" y="155518"/>
                  </a:lnTo>
                  <a:cubicBezTo>
                    <a:pt x="466297" y="149450"/>
                    <a:pt x="468464" y="142601"/>
                    <a:pt x="468464" y="136446"/>
                  </a:cubicBezTo>
                  <a:lnTo>
                    <a:pt x="468464" y="13826"/>
                  </a:lnTo>
                  <a:close/>
                </a:path>
              </a:pathLst>
            </a:custGeom>
            <a:solidFill>
              <a:srgbClr val="FFFFFF"/>
            </a:solidFill>
            <a:ln w="4332" cap="flat">
              <a:noFill/>
              <a:prstDash val="solid"/>
              <a:miter/>
            </a:ln>
          </p:spPr>
          <p:txBody>
            <a:bodyPr rtlCol="0" anchor="ctr"/>
            <a:lstStyle/>
            <a:p>
              <a:endParaRPr lang="en-US"/>
            </a:p>
          </p:txBody>
        </p:sp>
        <p:sp>
          <p:nvSpPr>
            <p:cNvPr id="3383" name="Freeform: Shape 3382">
              <a:extLst>
                <a:ext uri="{FF2B5EF4-FFF2-40B4-BE49-F238E27FC236}">
                  <a16:creationId xmlns:a16="http://schemas.microsoft.com/office/drawing/2014/main" id="{7D58F4D4-AA41-9A66-C0BC-0F490820DE6C}"/>
                </a:ext>
              </a:extLst>
            </p:cNvPr>
            <p:cNvSpPr/>
            <p:nvPr/>
          </p:nvSpPr>
          <p:spPr>
            <a:xfrm>
              <a:off x="9615608" y="2504571"/>
              <a:ext cx="485975" cy="394512"/>
            </a:xfrm>
            <a:custGeom>
              <a:avLst/>
              <a:gdLst>
                <a:gd name="connsiteX0" fmla="*/ 464866 w 485975"/>
                <a:gd name="connsiteY0" fmla="*/ 14514 h 394512"/>
                <a:gd name="connsiteX1" fmla="*/ 459059 w 485975"/>
                <a:gd name="connsiteY1" fmla="*/ 16204 h 394512"/>
                <a:gd name="connsiteX2" fmla="*/ 35672 w 485975"/>
                <a:gd name="connsiteY2" fmla="*/ 223476 h 394512"/>
                <a:gd name="connsiteX3" fmla="*/ 23319 w 485975"/>
                <a:gd name="connsiteY3" fmla="*/ 235266 h 394512"/>
                <a:gd name="connsiteX4" fmla="*/ 17511 w 485975"/>
                <a:gd name="connsiteY4" fmla="*/ 250783 h 394512"/>
                <a:gd name="connsiteX5" fmla="*/ 17511 w 485975"/>
                <a:gd name="connsiteY5" fmla="*/ 373404 h 394512"/>
                <a:gd name="connsiteX6" fmla="*/ 19678 w 485975"/>
                <a:gd name="connsiteY6" fmla="*/ 379645 h 394512"/>
                <a:gd name="connsiteX7" fmla="*/ 27697 w 485975"/>
                <a:gd name="connsiteY7" fmla="*/ 378345 h 394512"/>
                <a:gd name="connsiteX8" fmla="*/ 450346 w 485975"/>
                <a:gd name="connsiteY8" fmla="*/ 171073 h 394512"/>
                <a:gd name="connsiteX9" fmla="*/ 463436 w 485975"/>
                <a:gd name="connsiteY9" fmla="*/ 159284 h 394512"/>
                <a:gd name="connsiteX10" fmla="*/ 468508 w 485975"/>
                <a:gd name="connsiteY10" fmla="*/ 143766 h 394512"/>
                <a:gd name="connsiteX11" fmla="*/ 468508 w 485975"/>
                <a:gd name="connsiteY11" fmla="*/ 21146 h 394512"/>
                <a:gd name="connsiteX12" fmla="*/ 466340 w 485975"/>
                <a:gd name="connsiteY12" fmla="*/ 14904 h 394512"/>
                <a:gd name="connsiteX13" fmla="*/ 464866 w 485975"/>
                <a:gd name="connsiteY13" fmla="*/ 14514 h 394512"/>
                <a:gd name="connsiteX14" fmla="*/ 464866 w 485975"/>
                <a:gd name="connsiteY14" fmla="*/ 14514 h 394512"/>
                <a:gd name="connsiteX15" fmla="*/ 21846 w 485975"/>
                <a:gd name="connsiteY15" fmla="*/ 394512 h 394512"/>
                <a:gd name="connsiteX16" fmla="*/ 11660 w 485975"/>
                <a:gd name="connsiteY16" fmla="*/ 392215 h 394512"/>
                <a:gd name="connsiteX17" fmla="*/ 0 w 485975"/>
                <a:gd name="connsiteY17" fmla="*/ 373360 h 394512"/>
                <a:gd name="connsiteX18" fmla="*/ 0 w 485975"/>
                <a:gd name="connsiteY18" fmla="*/ 250740 h 394512"/>
                <a:gd name="connsiteX19" fmla="*/ 8019 w 485975"/>
                <a:gd name="connsiteY19" fmla="*/ 227984 h 394512"/>
                <a:gd name="connsiteX20" fmla="*/ 27654 w 485975"/>
                <a:gd name="connsiteY20" fmla="*/ 210820 h 394512"/>
                <a:gd name="connsiteX21" fmla="*/ 450303 w 485975"/>
                <a:gd name="connsiteY21" fmla="*/ 3548 h 394512"/>
                <a:gd name="connsiteX22" fmla="*/ 475053 w 485975"/>
                <a:gd name="connsiteY22" fmla="*/ 2247 h 394512"/>
                <a:gd name="connsiteX23" fmla="*/ 485975 w 485975"/>
                <a:gd name="connsiteY23" fmla="*/ 21102 h 394512"/>
                <a:gd name="connsiteX24" fmla="*/ 485975 w 485975"/>
                <a:gd name="connsiteY24" fmla="*/ 143723 h 394512"/>
                <a:gd name="connsiteX25" fmla="*/ 478000 w 485975"/>
                <a:gd name="connsiteY25" fmla="*/ 166479 h 394512"/>
                <a:gd name="connsiteX26" fmla="*/ 459102 w 485975"/>
                <a:gd name="connsiteY26" fmla="*/ 183600 h 394512"/>
                <a:gd name="connsiteX27" fmla="*/ 35716 w 485975"/>
                <a:gd name="connsiteY27" fmla="*/ 390872 h 394512"/>
                <a:gd name="connsiteX28" fmla="*/ 21889 w 485975"/>
                <a:gd name="connsiteY28" fmla="*/ 394512 h 39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5975" h="394512">
                  <a:moveTo>
                    <a:pt x="464866" y="14514"/>
                  </a:moveTo>
                  <a:cubicBezTo>
                    <a:pt x="463436" y="14514"/>
                    <a:pt x="461226" y="14947"/>
                    <a:pt x="459059" y="16204"/>
                  </a:cubicBezTo>
                  <a:lnTo>
                    <a:pt x="35672" y="223476"/>
                  </a:lnTo>
                  <a:cubicBezTo>
                    <a:pt x="31295" y="225817"/>
                    <a:pt x="26223" y="230065"/>
                    <a:pt x="23319" y="235266"/>
                  </a:cubicBezTo>
                  <a:cubicBezTo>
                    <a:pt x="19678" y="240467"/>
                    <a:pt x="17511" y="246145"/>
                    <a:pt x="17511" y="250783"/>
                  </a:cubicBezTo>
                  <a:lnTo>
                    <a:pt x="17511" y="373404"/>
                  </a:lnTo>
                  <a:cubicBezTo>
                    <a:pt x="17511" y="377175"/>
                    <a:pt x="18985" y="379082"/>
                    <a:pt x="19678" y="379645"/>
                  </a:cubicBezTo>
                  <a:cubicBezTo>
                    <a:pt x="21152" y="380209"/>
                    <a:pt x="23319" y="380209"/>
                    <a:pt x="27697" y="378345"/>
                  </a:cubicBezTo>
                  <a:lnTo>
                    <a:pt x="450346" y="171073"/>
                  </a:lnTo>
                  <a:cubicBezTo>
                    <a:pt x="454724" y="168733"/>
                    <a:pt x="459795" y="164441"/>
                    <a:pt x="463436" y="159284"/>
                  </a:cubicBezTo>
                  <a:cubicBezTo>
                    <a:pt x="467077" y="154082"/>
                    <a:pt x="468508" y="148404"/>
                    <a:pt x="468508" y="143766"/>
                  </a:cubicBezTo>
                  <a:lnTo>
                    <a:pt x="468508" y="21146"/>
                  </a:lnTo>
                  <a:cubicBezTo>
                    <a:pt x="468508" y="17375"/>
                    <a:pt x="467771" y="15467"/>
                    <a:pt x="466340" y="14904"/>
                  </a:cubicBezTo>
                  <a:cubicBezTo>
                    <a:pt x="465604" y="14644"/>
                    <a:pt x="465604" y="14514"/>
                    <a:pt x="464866" y="14514"/>
                  </a:cubicBezTo>
                  <a:lnTo>
                    <a:pt x="464866" y="14514"/>
                  </a:lnTo>
                  <a:close/>
                  <a:moveTo>
                    <a:pt x="21846" y="394512"/>
                  </a:moveTo>
                  <a:cubicBezTo>
                    <a:pt x="18205" y="394512"/>
                    <a:pt x="14564" y="393689"/>
                    <a:pt x="11660" y="392215"/>
                  </a:cubicBezTo>
                  <a:cubicBezTo>
                    <a:pt x="4378" y="388834"/>
                    <a:pt x="0" y="381899"/>
                    <a:pt x="0" y="373360"/>
                  </a:cubicBezTo>
                  <a:lnTo>
                    <a:pt x="0" y="250740"/>
                  </a:lnTo>
                  <a:cubicBezTo>
                    <a:pt x="0" y="243501"/>
                    <a:pt x="2904" y="235396"/>
                    <a:pt x="8019" y="227984"/>
                  </a:cubicBezTo>
                  <a:cubicBezTo>
                    <a:pt x="13133" y="220572"/>
                    <a:pt x="20415" y="214461"/>
                    <a:pt x="27654" y="210820"/>
                  </a:cubicBezTo>
                  <a:lnTo>
                    <a:pt x="450303" y="3548"/>
                  </a:lnTo>
                  <a:cubicBezTo>
                    <a:pt x="459015" y="-700"/>
                    <a:pt x="467771" y="-1133"/>
                    <a:pt x="475053" y="2247"/>
                  </a:cubicBezTo>
                  <a:cubicBezTo>
                    <a:pt x="481598" y="5628"/>
                    <a:pt x="485975" y="12563"/>
                    <a:pt x="485975" y="21102"/>
                  </a:cubicBezTo>
                  <a:lnTo>
                    <a:pt x="485975" y="143723"/>
                  </a:lnTo>
                  <a:cubicBezTo>
                    <a:pt x="485975" y="150961"/>
                    <a:pt x="483071" y="159023"/>
                    <a:pt x="478000" y="166479"/>
                  </a:cubicBezTo>
                  <a:cubicBezTo>
                    <a:pt x="472885" y="173934"/>
                    <a:pt x="466340" y="180002"/>
                    <a:pt x="459102" y="183600"/>
                  </a:cubicBezTo>
                  <a:lnTo>
                    <a:pt x="35716" y="390872"/>
                  </a:lnTo>
                  <a:cubicBezTo>
                    <a:pt x="31338" y="393299"/>
                    <a:pt x="26267" y="394512"/>
                    <a:pt x="21889" y="394512"/>
                  </a:cubicBezTo>
                  <a:close/>
                </a:path>
              </a:pathLst>
            </a:custGeom>
            <a:solidFill>
              <a:srgbClr val="0068B8"/>
            </a:solidFill>
            <a:ln w="4332" cap="flat">
              <a:noFill/>
              <a:prstDash val="solid"/>
              <a:miter/>
            </a:ln>
          </p:spPr>
          <p:txBody>
            <a:bodyPr rtlCol="0" anchor="ctr"/>
            <a:lstStyle/>
            <a:p>
              <a:endParaRPr lang="en-US"/>
            </a:p>
          </p:txBody>
        </p:sp>
        <p:sp>
          <p:nvSpPr>
            <p:cNvPr id="3384" name="Freeform: Shape 3383">
              <a:extLst>
                <a:ext uri="{FF2B5EF4-FFF2-40B4-BE49-F238E27FC236}">
                  <a16:creationId xmlns:a16="http://schemas.microsoft.com/office/drawing/2014/main" id="{A8751CC8-85AF-3480-419B-90186BE3DCCF}"/>
                </a:ext>
              </a:extLst>
            </p:cNvPr>
            <p:cNvSpPr/>
            <p:nvPr/>
          </p:nvSpPr>
          <p:spPr>
            <a:xfrm>
              <a:off x="10025904" y="2586615"/>
              <a:ext cx="40743" cy="59944"/>
            </a:xfrm>
            <a:custGeom>
              <a:avLst/>
              <a:gdLst>
                <a:gd name="connsiteX0" fmla="*/ 0 w 40743"/>
                <a:gd name="connsiteY0" fmla="*/ 59945 h 59944"/>
                <a:gd name="connsiteX1" fmla="*/ 40743 w 40743"/>
                <a:gd name="connsiteY1" fmla="*/ 40007 h 59944"/>
                <a:gd name="connsiteX2" fmla="*/ 40743 w 40743"/>
                <a:gd name="connsiteY2" fmla="*/ 0 h 59944"/>
                <a:gd name="connsiteX3" fmla="*/ 0 w 40743"/>
                <a:gd name="connsiteY3" fmla="*/ 19982 h 59944"/>
                <a:gd name="connsiteX4" fmla="*/ 0 w 40743"/>
                <a:gd name="connsiteY4" fmla="*/ 59945 h 59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44">
                  <a:moveTo>
                    <a:pt x="0" y="59945"/>
                  </a:moveTo>
                  <a:lnTo>
                    <a:pt x="40743" y="40007"/>
                  </a:lnTo>
                  <a:lnTo>
                    <a:pt x="40743" y="0"/>
                  </a:lnTo>
                  <a:lnTo>
                    <a:pt x="0" y="19982"/>
                  </a:lnTo>
                  <a:lnTo>
                    <a:pt x="0" y="59945"/>
                  </a:lnTo>
                  <a:close/>
                </a:path>
              </a:pathLst>
            </a:custGeom>
            <a:solidFill>
              <a:srgbClr val="94EFFF"/>
            </a:solidFill>
            <a:ln w="4332" cap="flat">
              <a:noFill/>
              <a:prstDash val="solid"/>
              <a:miter/>
            </a:ln>
          </p:spPr>
          <p:txBody>
            <a:bodyPr rtlCol="0" anchor="ctr"/>
            <a:lstStyle/>
            <a:p>
              <a:endParaRPr lang="en-US"/>
            </a:p>
          </p:txBody>
        </p:sp>
        <p:sp>
          <p:nvSpPr>
            <p:cNvPr id="3385" name="Freeform: Shape 3384">
              <a:extLst>
                <a:ext uri="{FF2B5EF4-FFF2-40B4-BE49-F238E27FC236}">
                  <a16:creationId xmlns:a16="http://schemas.microsoft.com/office/drawing/2014/main" id="{7E6ED070-DBEE-13A1-03F7-53DEC3336949}"/>
                </a:ext>
              </a:extLst>
            </p:cNvPr>
            <p:cNvSpPr/>
            <p:nvPr/>
          </p:nvSpPr>
          <p:spPr>
            <a:xfrm>
              <a:off x="10017885" y="2579366"/>
              <a:ext cx="57474" cy="74476"/>
            </a:xfrm>
            <a:custGeom>
              <a:avLst/>
              <a:gdLst>
                <a:gd name="connsiteX0" fmla="*/ 16731 w 57474"/>
                <a:gd name="connsiteY0" fmla="*/ 31435 h 74476"/>
                <a:gd name="connsiteX1" fmla="*/ 16731 w 57474"/>
                <a:gd name="connsiteY1" fmla="*/ 54668 h 74476"/>
                <a:gd name="connsiteX2" fmla="*/ 40744 w 57474"/>
                <a:gd name="connsiteY2" fmla="*/ 43052 h 74476"/>
                <a:gd name="connsiteX3" fmla="*/ 40744 w 57474"/>
                <a:gd name="connsiteY3" fmla="*/ 19819 h 74476"/>
                <a:gd name="connsiteX4" fmla="*/ 16731 w 57474"/>
                <a:gd name="connsiteY4" fmla="*/ 31435 h 74476"/>
                <a:gd name="connsiteX5" fmla="*/ 16731 w 57474"/>
                <a:gd name="connsiteY5" fmla="*/ 31435 h 74476"/>
                <a:gd name="connsiteX6" fmla="*/ 8019 w 57474"/>
                <a:gd name="connsiteY6" fmla="*/ 74476 h 74476"/>
                <a:gd name="connsiteX7" fmla="*/ 3641 w 57474"/>
                <a:gd name="connsiteY7" fmla="*/ 73479 h 74476"/>
                <a:gd name="connsiteX8" fmla="*/ 0 w 57474"/>
                <a:gd name="connsiteY8" fmla="*/ 67194 h 74476"/>
                <a:gd name="connsiteX9" fmla="*/ 0 w 57474"/>
                <a:gd name="connsiteY9" fmla="*/ 27231 h 74476"/>
                <a:gd name="connsiteX10" fmla="*/ 3641 w 57474"/>
                <a:gd name="connsiteY10" fmla="*/ 20946 h 74476"/>
                <a:gd name="connsiteX11" fmla="*/ 44384 w 57474"/>
                <a:gd name="connsiteY11" fmla="*/ 1008 h 74476"/>
                <a:gd name="connsiteX12" fmla="*/ 53097 w 57474"/>
                <a:gd name="connsiteY12" fmla="*/ 1008 h 74476"/>
                <a:gd name="connsiteX13" fmla="*/ 57474 w 57474"/>
                <a:gd name="connsiteY13" fmla="*/ 7249 h 74476"/>
                <a:gd name="connsiteX14" fmla="*/ 57474 w 57474"/>
                <a:gd name="connsiteY14" fmla="*/ 47256 h 74476"/>
                <a:gd name="connsiteX15" fmla="*/ 53097 w 57474"/>
                <a:gd name="connsiteY15" fmla="*/ 53541 h 74476"/>
                <a:gd name="connsiteX16" fmla="*/ 12353 w 57474"/>
                <a:gd name="connsiteY16" fmla="*/ 73479 h 74476"/>
                <a:gd name="connsiteX17" fmla="*/ 7975 w 57474"/>
                <a:gd name="connsiteY17" fmla="*/ 74476 h 7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74" h="74476">
                  <a:moveTo>
                    <a:pt x="16731" y="31435"/>
                  </a:moveTo>
                  <a:lnTo>
                    <a:pt x="16731" y="54668"/>
                  </a:lnTo>
                  <a:lnTo>
                    <a:pt x="40744" y="43052"/>
                  </a:lnTo>
                  <a:lnTo>
                    <a:pt x="40744" y="19819"/>
                  </a:lnTo>
                  <a:lnTo>
                    <a:pt x="16731" y="31435"/>
                  </a:lnTo>
                  <a:lnTo>
                    <a:pt x="16731" y="31435"/>
                  </a:lnTo>
                  <a:close/>
                  <a:moveTo>
                    <a:pt x="8019" y="74476"/>
                  </a:moveTo>
                  <a:cubicBezTo>
                    <a:pt x="6545" y="74476"/>
                    <a:pt x="5115" y="74173"/>
                    <a:pt x="3641" y="73479"/>
                  </a:cubicBezTo>
                  <a:cubicBezTo>
                    <a:pt x="1474" y="72179"/>
                    <a:pt x="0" y="69795"/>
                    <a:pt x="0" y="67194"/>
                  </a:cubicBezTo>
                  <a:lnTo>
                    <a:pt x="0" y="27231"/>
                  </a:lnTo>
                  <a:cubicBezTo>
                    <a:pt x="0" y="24630"/>
                    <a:pt x="1474" y="22246"/>
                    <a:pt x="3641" y="20946"/>
                  </a:cubicBezTo>
                  <a:lnTo>
                    <a:pt x="44384" y="1008"/>
                  </a:lnTo>
                  <a:cubicBezTo>
                    <a:pt x="47289" y="-336"/>
                    <a:pt x="50929" y="-336"/>
                    <a:pt x="53097" y="1008"/>
                  </a:cubicBezTo>
                  <a:cubicBezTo>
                    <a:pt x="56001" y="2308"/>
                    <a:pt x="57474" y="4649"/>
                    <a:pt x="57474" y="7249"/>
                  </a:cubicBezTo>
                  <a:lnTo>
                    <a:pt x="57474" y="47256"/>
                  </a:lnTo>
                  <a:cubicBezTo>
                    <a:pt x="57474" y="49857"/>
                    <a:pt x="56001" y="52284"/>
                    <a:pt x="53097" y="53541"/>
                  </a:cubicBezTo>
                  <a:lnTo>
                    <a:pt x="12353" y="73479"/>
                  </a:lnTo>
                  <a:cubicBezTo>
                    <a:pt x="10879" y="74173"/>
                    <a:pt x="9449" y="74476"/>
                    <a:pt x="7975" y="74476"/>
                  </a:cubicBezTo>
                  <a:close/>
                </a:path>
              </a:pathLst>
            </a:custGeom>
            <a:solidFill>
              <a:srgbClr val="0068B8"/>
            </a:solidFill>
            <a:ln w="4332" cap="flat">
              <a:noFill/>
              <a:prstDash val="solid"/>
              <a:miter/>
            </a:ln>
          </p:spPr>
          <p:txBody>
            <a:bodyPr rtlCol="0" anchor="ctr"/>
            <a:lstStyle/>
            <a:p>
              <a:endParaRPr lang="en-US"/>
            </a:p>
          </p:txBody>
        </p:sp>
        <p:sp>
          <p:nvSpPr>
            <p:cNvPr id="3386" name="Freeform: Shape 3385">
              <a:extLst>
                <a:ext uri="{FF2B5EF4-FFF2-40B4-BE49-F238E27FC236}">
                  <a16:creationId xmlns:a16="http://schemas.microsoft.com/office/drawing/2014/main" id="{84191BCD-C523-1890-B635-8DD11D73E6D7}"/>
                </a:ext>
              </a:extLst>
            </p:cNvPr>
            <p:cNvSpPr/>
            <p:nvPr/>
          </p:nvSpPr>
          <p:spPr>
            <a:xfrm>
              <a:off x="9152909" y="2504824"/>
              <a:ext cx="478693" cy="385676"/>
            </a:xfrm>
            <a:custGeom>
              <a:avLst/>
              <a:gdLst>
                <a:gd name="connsiteX0" fmla="*/ 478693 w 478693"/>
                <a:gd name="connsiteY0" fmla="*/ 231328 h 385676"/>
                <a:gd name="connsiteX1" fmla="*/ 6545 w 478693"/>
                <a:gd name="connsiteY1" fmla="*/ 0 h 385676"/>
                <a:gd name="connsiteX2" fmla="*/ 6545 w 478693"/>
                <a:gd name="connsiteY2" fmla="*/ 0 h 385676"/>
                <a:gd name="connsiteX3" fmla="*/ 0 w 478693"/>
                <a:gd name="connsiteY3" fmla="*/ 19158 h 385676"/>
                <a:gd name="connsiteX4" fmla="*/ 0 w 478693"/>
                <a:gd name="connsiteY4" fmla="*/ 141779 h 385676"/>
                <a:gd name="connsiteX5" fmla="*/ 6545 w 478693"/>
                <a:gd name="connsiteY5" fmla="*/ 154305 h 385676"/>
                <a:gd name="connsiteX6" fmla="*/ 478693 w 478693"/>
                <a:gd name="connsiteY6" fmla="*/ 385677 h 385676"/>
                <a:gd name="connsiteX7" fmla="*/ 471411 w 478693"/>
                <a:gd name="connsiteY7" fmla="*/ 373150 h 385676"/>
                <a:gd name="connsiteX8" fmla="*/ 471411 w 478693"/>
                <a:gd name="connsiteY8" fmla="*/ 250529 h 385676"/>
                <a:gd name="connsiteX9" fmla="*/ 478693 w 478693"/>
                <a:gd name="connsiteY9" fmla="*/ 231415 h 385676"/>
                <a:gd name="connsiteX10" fmla="*/ 478693 w 478693"/>
                <a:gd name="connsiteY10" fmla="*/ 231415 h 3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693" h="385676">
                  <a:moveTo>
                    <a:pt x="478693" y="231328"/>
                  </a:moveTo>
                  <a:lnTo>
                    <a:pt x="6545" y="0"/>
                  </a:lnTo>
                  <a:lnTo>
                    <a:pt x="6545" y="0"/>
                  </a:lnTo>
                  <a:cubicBezTo>
                    <a:pt x="2167" y="6588"/>
                    <a:pt x="0" y="11616"/>
                    <a:pt x="0" y="19158"/>
                  </a:cubicBezTo>
                  <a:lnTo>
                    <a:pt x="0" y="141779"/>
                  </a:lnTo>
                  <a:cubicBezTo>
                    <a:pt x="0" y="147154"/>
                    <a:pt x="737" y="151098"/>
                    <a:pt x="6545" y="154305"/>
                  </a:cubicBezTo>
                  <a:lnTo>
                    <a:pt x="478693" y="385677"/>
                  </a:lnTo>
                  <a:cubicBezTo>
                    <a:pt x="472885" y="382469"/>
                    <a:pt x="472148" y="378525"/>
                    <a:pt x="471411" y="373150"/>
                  </a:cubicBezTo>
                  <a:lnTo>
                    <a:pt x="471411" y="250529"/>
                  </a:lnTo>
                  <a:cubicBezTo>
                    <a:pt x="472148" y="243031"/>
                    <a:pt x="474315" y="238003"/>
                    <a:pt x="478693" y="231415"/>
                  </a:cubicBezTo>
                  <a:lnTo>
                    <a:pt x="478693" y="231415"/>
                  </a:lnTo>
                  <a:close/>
                </a:path>
              </a:pathLst>
            </a:custGeom>
            <a:solidFill>
              <a:srgbClr val="00C7FF"/>
            </a:solidFill>
            <a:ln w="4332" cap="flat">
              <a:noFill/>
              <a:prstDash val="solid"/>
              <a:miter/>
            </a:ln>
          </p:spPr>
          <p:txBody>
            <a:bodyPr rtlCol="0" anchor="ctr"/>
            <a:lstStyle/>
            <a:p>
              <a:endParaRPr lang="en-US"/>
            </a:p>
          </p:txBody>
        </p:sp>
        <p:sp>
          <p:nvSpPr>
            <p:cNvPr id="3387" name="Freeform: Shape 3386">
              <a:extLst>
                <a:ext uri="{FF2B5EF4-FFF2-40B4-BE49-F238E27FC236}">
                  <a16:creationId xmlns:a16="http://schemas.microsoft.com/office/drawing/2014/main" id="{4EEC1A7A-BA68-F732-4C59-6FB2ED09D2AF}"/>
                </a:ext>
              </a:extLst>
            </p:cNvPr>
            <p:cNvSpPr/>
            <p:nvPr/>
          </p:nvSpPr>
          <p:spPr>
            <a:xfrm>
              <a:off x="9144153" y="2497478"/>
              <a:ext cx="495708" cy="400261"/>
            </a:xfrm>
            <a:custGeom>
              <a:avLst/>
              <a:gdLst>
                <a:gd name="connsiteX0" fmla="*/ 18941 w 495708"/>
                <a:gd name="connsiteY0" fmla="*/ 17575 h 400261"/>
                <a:gd name="connsiteX1" fmla="*/ 16774 w 495708"/>
                <a:gd name="connsiteY1" fmla="*/ 26764 h 400261"/>
                <a:gd name="connsiteX2" fmla="*/ 16774 w 495708"/>
                <a:gd name="connsiteY2" fmla="*/ 149082 h 400261"/>
                <a:gd name="connsiteX3" fmla="*/ 20415 w 495708"/>
                <a:gd name="connsiteY3" fmla="*/ 155627 h 400261"/>
                <a:gd name="connsiteX4" fmla="*/ 471455 w 495708"/>
                <a:gd name="connsiteY4" fmla="*/ 377115 h 400261"/>
                <a:gd name="connsiteX5" fmla="*/ 471455 w 495708"/>
                <a:gd name="connsiteY5" fmla="*/ 257832 h 400261"/>
                <a:gd name="connsiteX6" fmla="*/ 475833 w 495708"/>
                <a:gd name="connsiteY6" fmla="*/ 241578 h 400261"/>
                <a:gd name="connsiteX7" fmla="*/ 18985 w 495708"/>
                <a:gd name="connsiteY7" fmla="*/ 17575 h 400261"/>
                <a:gd name="connsiteX8" fmla="*/ 18985 w 495708"/>
                <a:gd name="connsiteY8" fmla="*/ 17575 h 400261"/>
                <a:gd name="connsiteX9" fmla="*/ 487449 w 495708"/>
                <a:gd name="connsiteY9" fmla="*/ 400261 h 400261"/>
                <a:gd name="connsiteX10" fmla="*/ 483071 w 495708"/>
                <a:gd name="connsiteY10" fmla="*/ 399264 h 400261"/>
                <a:gd name="connsiteX11" fmla="*/ 10923 w 495708"/>
                <a:gd name="connsiteY11" fmla="*/ 167893 h 400261"/>
                <a:gd name="connsiteX12" fmla="*/ 0 w 495708"/>
                <a:gd name="connsiteY12" fmla="*/ 149342 h 400261"/>
                <a:gd name="connsiteX13" fmla="*/ 0 w 495708"/>
                <a:gd name="connsiteY13" fmla="*/ 26418 h 400261"/>
                <a:gd name="connsiteX14" fmla="*/ 7282 w 495708"/>
                <a:gd name="connsiteY14" fmla="*/ 3792 h 400261"/>
                <a:gd name="connsiteX15" fmla="*/ 13090 w 495708"/>
                <a:gd name="connsiteY15" fmla="*/ 281 h 400261"/>
                <a:gd name="connsiteX16" fmla="*/ 19635 w 495708"/>
                <a:gd name="connsiteY16" fmla="*/ 1018 h 400261"/>
                <a:gd name="connsiteX17" fmla="*/ 491046 w 495708"/>
                <a:gd name="connsiteY17" fmla="*/ 232346 h 400261"/>
                <a:gd name="connsiteX18" fmla="*/ 494687 w 495708"/>
                <a:gd name="connsiteY18" fmla="*/ 242055 h 400261"/>
                <a:gd name="connsiteX19" fmla="*/ 488879 w 495708"/>
                <a:gd name="connsiteY19" fmla="*/ 258049 h 400261"/>
                <a:gd name="connsiteX20" fmla="*/ 488879 w 495708"/>
                <a:gd name="connsiteY20" fmla="*/ 380366 h 400261"/>
                <a:gd name="connsiteX21" fmla="*/ 491783 w 495708"/>
                <a:gd name="connsiteY21" fmla="*/ 386998 h 400261"/>
                <a:gd name="connsiteX22" fmla="*/ 494687 w 495708"/>
                <a:gd name="connsiteY22" fmla="*/ 396837 h 400261"/>
                <a:gd name="connsiteX23" fmla="*/ 487405 w 495708"/>
                <a:gd name="connsiteY23" fmla="*/ 400218 h 40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5708" h="400261">
                  <a:moveTo>
                    <a:pt x="18941" y="17575"/>
                  </a:moveTo>
                  <a:cubicBezTo>
                    <a:pt x="17468" y="20523"/>
                    <a:pt x="17468" y="23340"/>
                    <a:pt x="16774" y="26764"/>
                  </a:cubicBezTo>
                  <a:lnTo>
                    <a:pt x="16774" y="149082"/>
                  </a:lnTo>
                  <a:cubicBezTo>
                    <a:pt x="17511" y="153546"/>
                    <a:pt x="18248" y="154456"/>
                    <a:pt x="20415" y="155627"/>
                  </a:cubicBezTo>
                  <a:lnTo>
                    <a:pt x="471455" y="377115"/>
                  </a:lnTo>
                  <a:lnTo>
                    <a:pt x="471455" y="257832"/>
                  </a:lnTo>
                  <a:cubicBezTo>
                    <a:pt x="472192" y="251287"/>
                    <a:pt x="473622" y="246346"/>
                    <a:pt x="475833" y="241578"/>
                  </a:cubicBezTo>
                  <a:lnTo>
                    <a:pt x="18985" y="17575"/>
                  </a:lnTo>
                  <a:lnTo>
                    <a:pt x="18985" y="17575"/>
                  </a:lnTo>
                  <a:close/>
                  <a:moveTo>
                    <a:pt x="487449" y="400261"/>
                  </a:moveTo>
                  <a:cubicBezTo>
                    <a:pt x="485975" y="400261"/>
                    <a:pt x="484545" y="399958"/>
                    <a:pt x="483071" y="399264"/>
                  </a:cubicBezTo>
                  <a:lnTo>
                    <a:pt x="10923" y="167893"/>
                  </a:lnTo>
                  <a:cubicBezTo>
                    <a:pt x="1474" y="162518"/>
                    <a:pt x="0" y="155843"/>
                    <a:pt x="0" y="149342"/>
                  </a:cubicBezTo>
                  <a:lnTo>
                    <a:pt x="0" y="26418"/>
                  </a:lnTo>
                  <a:cubicBezTo>
                    <a:pt x="0" y="16882"/>
                    <a:pt x="2904" y="10814"/>
                    <a:pt x="7282" y="3792"/>
                  </a:cubicBezTo>
                  <a:cubicBezTo>
                    <a:pt x="8756" y="2145"/>
                    <a:pt x="10186" y="844"/>
                    <a:pt x="13090" y="281"/>
                  </a:cubicBezTo>
                  <a:cubicBezTo>
                    <a:pt x="15257" y="-283"/>
                    <a:pt x="17468" y="21"/>
                    <a:pt x="19635" y="1018"/>
                  </a:cubicBezTo>
                  <a:lnTo>
                    <a:pt x="491046" y="232346"/>
                  </a:lnTo>
                  <a:cubicBezTo>
                    <a:pt x="495424" y="234253"/>
                    <a:pt x="496855" y="238587"/>
                    <a:pt x="494687" y="242055"/>
                  </a:cubicBezTo>
                  <a:cubicBezTo>
                    <a:pt x="490310" y="248340"/>
                    <a:pt x="489616" y="252241"/>
                    <a:pt x="488879" y="258049"/>
                  </a:cubicBezTo>
                  <a:lnTo>
                    <a:pt x="488879" y="380366"/>
                  </a:lnTo>
                  <a:cubicBezTo>
                    <a:pt x="488879" y="384874"/>
                    <a:pt x="490353" y="385741"/>
                    <a:pt x="491783" y="386998"/>
                  </a:cubicBezTo>
                  <a:cubicBezTo>
                    <a:pt x="495424" y="389165"/>
                    <a:pt x="496855" y="393543"/>
                    <a:pt x="494687" y="396837"/>
                  </a:cubicBezTo>
                  <a:cubicBezTo>
                    <a:pt x="492520" y="399004"/>
                    <a:pt x="489616" y="400218"/>
                    <a:pt x="487405" y="400218"/>
                  </a:cubicBezTo>
                  <a:close/>
                </a:path>
              </a:pathLst>
            </a:custGeom>
            <a:solidFill>
              <a:srgbClr val="0068B8"/>
            </a:solidFill>
            <a:ln w="4332" cap="flat">
              <a:noFill/>
              <a:prstDash val="solid"/>
              <a:miter/>
            </a:ln>
          </p:spPr>
          <p:txBody>
            <a:bodyPr rtlCol="0" anchor="ctr"/>
            <a:lstStyle/>
            <a:p>
              <a:endParaRPr lang="en-US"/>
            </a:p>
          </p:txBody>
        </p:sp>
        <p:sp>
          <p:nvSpPr>
            <p:cNvPr id="3388" name="Freeform: Shape 3387">
              <a:extLst>
                <a:ext uri="{FF2B5EF4-FFF2-40B4-BE49-F238E27FC236}">
                  <a16:creationId xmlns:a16="http://schemas.microsoft.com/office/drawing/2014/main" id="{8D566DCA-4866-8807-271D-D7ED9B388185}"/>
                </a:ext>
              </a:extLst>
            </p:cNvPr>
            <p:cNvSpPr/>
            <p:nvPr/>
          </p:nvSpPr>
          <p:spPr>
            <a:xfrm>
              <a:off x="9958244" y="2619817"/>
              <a:ext cx="40743" cy="59988"/>
            </a:xfrm>
            <a:custGeom>
              <a:avLst/>
              <a:gdLst>
                <a:gd name="connsiteX0" fmla="*/ 0 w 40743"/>
                <a:gd name="connsiteY0" fmla="*/ 59988 h 59988"/>
                <a:gd name="connsiteX1" fmla="*/ 40744 w 40743"/>
                <a:gd name="connsiteY1" fmla="*/ 40007 h 59988"/>
                <a:gd name="connsiteX2" fmla="*/ 40744 w 40743"/>
                <a:gd name="connsiteY2" fmla="*/ 0 h 59988"/>
                <a:gd name="connsiteX3" fmla="*/ 0 w 40743"/>
                <a:gd name="connsiteY3" fmla="*/ 19982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4" y="40007"/>
                  </a:lnTo>
                  <a:lnTo>
                    <a:pt x="40744" y="0"/>
                  </a:lnTo>
                  <a:lnTo>
                    <a:pt x="0" y="19982"/>
                  </a:lnTo>
                  <a:lnTo>
                    <a:pt x="0" y="59988"/>
                  </a:lnTo>
                  <a:close/>
                </a:path>
              </a:pathLst>
            </a:custGeom>
            <a:solidFill>
              <a:srgbClr val="94EFFF"/>
            </a:solidFill>
            <a:ln w="4332" cap="flat">
              <a:noFill/>
              <a:prstDash val="solid"/>
              <a:miter/>
            </a:ln>
          </p:spPr>
          <p:txBody>
            <a:bodyPr rtlCol="0" anchor="ctr"/>
            <a:lstStyle/>
            <a:p>
              <a:endParaRPr lang="en-US"/>
            </a:p>
          </p:txBody>
        </p:sp>
        <p:sp>
          <p:nvSpPr>
            <p:cNvPr id="3389" name="Freeform: Shape 3388">
              <a:extLst>
                <a:ext uri="{FF2B5EF4-FFF2-40B4-BE49-F238E27FC236}">
                  <a16:creationId xmlns:a16="http://schemas.microsoft.com/office/drawing/2014/main" id="{1ADD1B22-B2DC-FDD1-C75A-8B156C8E5BA8}"/>
                </a:ext>
              </a:extLst>
            </p:cNvPr>
            <p:cNvSpPr/>
            <p:nvPr/>
          </p:nvSpPr>
          <p:spPr>
            <a:xfrm>
              <a:off x="9949488" y="2612513"/>
              <a:ext cx="58254" cy="74530"/>
            </a:xfrm>
            <a:custGeom>
              <a:avLst/>
              <a:gdLst>
                <a:gd name="connsiteX0" fmla="*/ 17468 w 58254"/>
                <a:gd name="connsiteY0" fmla="*/ 31490 h 74530"/>
                <a:gd name="connsiteX1" fmla="*/ 17468 w 58254"/>
                <a:gd name="connsiteY1" fmla="*/ 54722 h 74530"/>
                <a:gd name="connsiteX2" fmla="*/ 41480 w 58254"/>
                <a:gd name="connsiteY2" fmla="*/ 43106 h 74530"/>
                <a:gd name="connsiteX3" fmla="*/ 41480 w 58254"/>
                <a:gd name="connsiteY3" fmla="*/ 19917 h 74530"/>
                <a:gd name="connsiteX4" fmla="*/ 17468 w 58254"/>
                <a:gd name="connsiteY4" fmla="*/ 31490 h 74530"/>
                <a:gd name="connsiteX5" fmla="*/ 17468 w 58254"/>
                <a:gd name="connsiteY5" fmla="*/ 31490 h 74530"/>
                <a:gd name="connsiteX6" fmla="*/ 8755 w 58254"/>
                <a:gd name="connsiteY6" fmla="*/ 74530 h 74530"/>
                <a:gd name="connsiteX7" fmla="*/ 4378 w 58254"/>
                <a:gd name="connsiteY7" fmla="*/ 73533 h 74530"/>
                <a:gd name="connsiteX8" fmla="*/ 0 w 58254"/>
                <a:gd name="connsiteY8" fmla="*/ 67292 h 74530"/>
                <a:gd name="connsiteX9" fmla="*/ 0 w 58254"/>
                <a:gd name="connsiteY9" fmla="*/ 27242 h 74530"/>
                <a:gd name="connsiteX10" fmla="*/ 4378 w 58254"/>
                <a:gd name="connsiteY10" fmla="*/ 21000 h 74530"/>
                <a:gd name="connsiteX11" fmla="*/ 45858 w 58254"/>
                <a:gd name="connsiteY11" fmla="*/ 975 h 74530"/>
                <a:gd name="connsiteX12" fmla="*/ 53877 w 58254"/>
                <a:gd name="connsiteY12" fmla="*/ 975 h 74530"/>
                <a:gd name="connsiteX13" fmla="*/ 58255 w 58254"/>
                <a:gd name="connsiteY13" fmla="*/ 7260 h 74530"/>
                <a:gd name="connsiteX14" fmla="*/ 58255 w 58254"/>
                <a:gd name="connsiteY14" fmla="*/ 47223 h 74530"/>
                <a:gd name="connsiteX15" fmla="*/ 53877 w 58254"/>
                <a:gd name="connsiteY15" fmla="*/ 53508 h 74530"/>
                <a:gd name="connsiteX16" fmla="*/ 13133 w 58254"/>
                <a:gd name="connsiteY16" fmla="*/ 73447 h 74530"/>
                <a:gd name="connsiteX17" fmla="*/ 8755 w 58254"/>
                <a:gd name="connsiteY17" fmla="*/ 74444 h 74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254" h="74530">
                  <a:moveTo>
                    <a:pt x="17468" y="31490"/>
                  </a:moveTo>
                  <a:lnTo>
                    <a:pt x="17468" y="54722"/>
                  </a:lnTo>
                  <a:lnTo>
                    <a:pt x="41480" y="43106"/>
                  </a:lnTo>
                  <a:lnTo>
                    <a:pt x="41480" y="19917"/>
                  </a:lnTo>
                  <a:lnTo>
                    <a:pt x="17468" y="31490"/>
                  </a:lnTo>
                  <a:lnTo>
                    <a:pt x="17468" y="31490"/>
                  </a:lnTo>
                  <a:close/>
                  <a:moveTo>
                    <a:pt x="8755" y="74530"/>
                  </a:moveTo>
                  <a:cubicBezTo>
                    <a:pt x="7282" y="74530"/>
                    <a:pt x="5851" y="74227"/>
                    <a:pt x="4378" y="73533"/>
                  </a:cubicBezTo>
                  <a:cubicBezTo>
                    <a:pt x="2211" y="72233"/>
                    <a:pt x="0" y="69893"/>
                    <a:pt x="0" y="67292"/>
                  </a:cubicBezTo>
                  <a:lnTo>
                    <a:pt x="0" y="27242"/>
                  </a:lnTo>
                  <a:cubicBezTo>
                    <a:pt x="0" y="24641"/>
                    <a:pt x="2167" y="22257"/>
                    <a:pt x="4378" y="21000"/>
                  </a:cubicBezTo>
                  <a:lnTo>
                    <a:pt x="45858" y="975"/>
                  </a:lnTo>
                  <a:cubicBezTo>
                    <a:pt x="48025" y="-325"/>
                    <a:pt x="50929" y="-325"/>
                    <a:pt x="53877" y="975"/>
                  </a:cubicBezTo>
                  <a:cubicBezTo>
                    <a:pt x="56781" y="2276"/>
                    <a:pt x="58255" y="4703"/>
                    <a:pt x="58255" y="7260"/>
                  </a:cubicBezTo>
                  <a:lnTo>
                    <a:pt x="58255" y="47223"/>
                  </a:lnTo>
                  <a:cubicBezTo>
                    <a:pt x="58255" y="49824"/>
                    <a:pt x="56781" y="52208"/>
                    <a:pt x="53877" y="53508"/>
                  </a:cubicBezTo>
                  <a:lnTo>
                    <a:pt x="13133" y="73447"/>
                  </a:lnTo>
                  <a:cubicBezTo>
                    <a:pt x="11660" y="74140"/>
                    <a:pt x="10229" y="74444"/>
                    <a:pt x="8755" y="74444"/>
                  </a:cubicBezTo>
                  <a:close/>
                </a:path>
              </a:pathLst>
            </a:custGeom>
            <a:solidFill>
              <a:srgbClr val="0068B8"/>
            </a:solidFill>
            <a:ln w="4332" cap="flat">
              <a:noFill/>
              <a:prstDash val="solid"/>
              <a:miter/>
            </a:ln>
          </p:spPr>
          <p:txBody>
            <a:bodyPr rtlCol="0" anchor="ctr"/>
            <a:lstStyle/>
            <a:p>
              <a:endParaRPr lang="en-US"/>
            </a:p>
          </p:txBody>
        </p:sp>
        <p:sp>
          <p:nvSpPr>
            <p:cNvPr id="3390" name="Freeform: Shape 3389">
              <a:extLst>
                <a:ext uri="{FF2B5EF4-FFF2-40B4-BE49-F238E27FC236}">
                  <a16:creationId xmlns:a16="http://schemas.microsoft.com/office/drawing/2014/main" id="{DD530A4A-21EA-0170-AA70-FB646E57D14F}"/>
                </a:ext>
              </a:extLst>
            </p:cNvPr>
            <p:cNvSpPr/>
            <p:nvPr/>
          </p:nvSpPr>
          <p:spPr>
            <a:xfrm>
              <a:off x="9657498" y="2664376"/>
              <a:ext cx="271208" cy="139263"/>
            </a:xfrm>
            <a:custGeom>
              <a:avLst/>
              <a:gdLst>
                <a:gd name="connsiteX0" fmla="*/ 8303 w 271208"/>
                <a:gd name="connsiteY0" fmla="*/ 139263 h 139263"/>
                <a:gd name="connsiteX1" fmla="*/ 1021 w 271208"/>
                <a:gd name="connsiteY1" fmla="*/ 135622 h 139263"/>
                <a:gd name="connsiteX2" fmla="*/ 3925 w 271208"/>
                <a:gd name="connsiteY2" fmla="*/ 125740 h 139263"/>
                <a:gd name="connsiteX3" fmla="*/ 258529 w 271208"/>
                <a:gd name="connsiteY3" fmla="*/ 952 h 139263"/>
                <a:gd name="connsiteX4" fmla="*/ 270188 w 271208"/>
                <a:gd name="connsiteY4" fmla="*/ 3596 h 139263"/>
                <a:gd name="connsiteX5" fmla="*/ 267284 w 271208"/>
                <a:gd name="connsiteY5" fmla="*/ 13522 h 139263"/>
                <a:gd name="connsiteX6" fmla="*/ 12680 w 271208"/>
                <a:gd name="connsiteY6" fmla="*/ 138266 h 139263"/>
                <a:gd name="connsiteX7" fmla="*/ 8303 w 271208"/>
                <a:gd name="connsiteY7" fmla="*/ 139263 h 13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208" h="139263">
                  <a:moveTo>
                    <a:pt x="8303" y="139263"/>
                  </a:moveTo>
                  <a:cubicBezTo>
                    <a:pt x="5399" y="139263"/>
                    <a:pt x="2494" y="137963"/>
                    <a:pt x="1021" y="135622"/>
                  </a:cubicBezTo>
                  <a:cubicBezTo>
                    <a:pt x="-1146" y="132155"/>
                    <a:pt x="284" y="127734"/>
                    <a:pt x="3925" y="125740"/>
                  </a:cubicBezTo>
                  <a:lnTo>
                    <a:pt x="258529" y="952"/>
                  </a:lnTo>
                  <a:cubicBezTo>
                    <a:pt x="262170" y="-998"/>
                    <a:pt x="267978" y="129"/>
                    <a:pt x="270188" y="3596"/>
                  </a:cubicBezTo>
                  <a:cubicBezTo>
                    <a:pt x="272355" y="7107"/>
                    <a:pt x="270925" y="11528"/>
                    <a:pt x="267284" y="13522"/>
                  </a:cubicBezTo>
                  <a:lnTo>
                    <a:pt x="12680" y="138266"/>
                  </a:lnTo>
                  <a:cubicBezTo>
                    <a:pt x="11207" y="138960"/>
                    <a:pt x="9776" y="139263"/>
                    <a:pt x="8303" y="139263"/>
                  </a:cubicBezTo>
                  <a:close/>
                </a:path>
              </a:pathLst>
            </a:custGeom>
            <a:solidFill>
              <a:srgbClr val="0068B8"/>
            </a:solidFill>
            <a:ln w="4332" cap="flat">
              <a:noFill/>
              <a:prstDash val="solid"/>
              <a:miter/>
            </a:ln>
          </p:spPr>
          <p:txBody>
            <a:bodyPr rtlCol="0" anchor="ctr"/>
            <a:lstStyle/>
            <a:p>
              <a:endParaRPr lang="en-US"/>
            </a:p>
          </p:txBody>
        </p:sp>
        <p:sp>
          <p:nvSpPr>
            <p:cNvPr id="3391" name="Freeform: Shape 3390">
              <a:extLst>
                <a:ext uri="{FF2B5EF4-FFF2-40B4-BE49-F238E27FC236}">
                  <a16:creationId xmlns:a16="http://schemas.microsoft.com/office/drawing/2014/main" id="{650774E0-0216-B01E-AA3E-24C3A6C8F1E4}"/>
                </a:ext>
              </a:extLst>
            </p:cNvPr>
            <p:cNvSpPr/>
            <p:nvPr/>
          </p:nvSpPr>
          <p:spPr>
            <a:xfrm>
              <a:off x="9657498" y="2856471"/>
              <a:ext cx="271208" cy="139269"/>
            </a:xfrm>
            <a:custGeom>
              <a:avLst/>
              <a:gdLst>
                <a:gd name="connsiteX0" fmla="*/ 8303 w 271208"/>
                <a:gd name="connsiteY0" fmla="*/ 139270 h 139269"/>
                <a:gd name="connsiteX1" fmla="*/ 1021 w 271208"/>
                <a:gd name="connsiteY1" fmla="*/ 135629 h 139269"/>
                <a:gd name="connsiteX2" fmla="*/ 3925 w 271208"/>
                <a:gd name="connsiteY2" fmla="*/ 125746 h 139269"/>
                <a:gd name="connsiteX3" fmla="*/ 258529 w 271208"/>
                <a:gd name="connsiteY3" fmla="*/ 1002 h 139269"/>
                <a:gd name="connsiteX4" fmla="*/ 270188 w 271208"/>
                <a:gd name="connsiteY4" fmla="*/ 3602 h 139269"/>
                <a:gd name="connsiteX5" fmla="*/ 267284 w 271208"/>
                <a:gd name="connsiteY5" fmla="*/ 13572 h 139269"/>
                <a:gd name="connsiteX6" fmla="*/ 12680 w 271208"/>
                <a:gd name="connsiteY6" fmla="*/ 138273 h 139269"/>
                <a:gd name="connsiteX7" fmla="*/ 8303 w 271208"/>
                <a:gd name="connsiteY7" fmla="*/ 139270 h 13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208" h="139269">
                  <a:moveTo>
                    <a:pt x="8303" y="139270"/>
                  </a:moveTo>
                  <a:cubicBezTo>
                    <a:pt x="5399" y="139270"/>
                    <a:pt x="2494" y="137969"/>
                    <a:pt x="1021" y="135629"/>
                  </a:cubicBezTo>
                  <a:cubicBezTo>
                    <a:pt x="-1146" y="132161"/>
                    <a:pt x="284" y="127740"/>
                    <a:pt x="3925" y="125746"/>
                  </a:cubicBezTo>
                  <a:lnTo>
                    <a:pt x="258529" y="1002"/>
                  </a:lnTo>
                  <a:cubicBezTo>
                    <a:pt x="262170" y="-1035"/>
                    <a:pt x="267978" y="135"/>
                    <a:pt x="270188" y="3602"/>
                  </a:cubicBezTo>
                  <a:cubicBezTo>
                    <a:pt x="272355" y="7113"/>
                    <a:pt x="270925" y="11578"/>
                    <a:pt x="267284" y="13572"/>
                  </a:cubicBezTo>
                  <a:lnTo>
                    <a:pt x="12680" y="138273"/>
                  </a:lnTo>
                  <a:cubicBezTo>
                    <a:pt x="11207" y="138966"/>
                    <a:pt x="9776" y="139270"/>
                    <a:pt x="8303" y="139270"/>
                  </a:cubicBezTo>
                  <a:close/>
                </a:path>
              </a:pathLst>
            </a:custGeom>
            <a:solidFill>
              <a:schemeClr val="tx1">
                <a:lumMod val="50000"/>
                <a:lumOff val="50000"/>
              </a:schemeClr>
            </a:solidFill>
            <a:ln w="4332" cap="flat">
              <a:noFill/>
              <a:prstDash val="solid"/>
              <a:miter/>
            </a:ln>
          </p:spPr>
          <p:txBody>
            <a:bodyPr rtlCol="0" anchor="ctr"/>
            <a:lstStyle/>
            <a:p>
              <a:endParaRPr lang="en-US"/>
            </a:p>
          </p:txBody>
        </p:sp>
        <p:sp>
          <p:nvSpPr>
            <p:cNvPr id="3008" name="Freeform: Shape 3007">
              <a:extLst>
                <a:ext uri="{FF2B5EF4-FFF2-40B4-BE49-F238E27FC236}">
                  <a16:creationId xmlns:a16="http://schemas.microsoft.com/office/drawing/2014/main" id="{BF75CFAD-A0A8-73A6-1F14-1011FB1F088E}"/>
                </a:ext>
              </a:extLst>
            </p:cNvPr>
            <p:cNvSpPr/>
            <p:nvPr/>
          </p:nvSpPr>
          <p:spPr>
            <a:xfrm>
              <a:off x="9657498" y="3044835"/>
              <a:ext cx="271208" cy="139322"/>
            </a:xfrm>
            <a:custGeom>
              <a:avLst/>
              <a:gdLst>
                <a:gd name="connsiteX0" fmla="*/ 8303 w 271208"/>
                <a:gd name="connsiteY0" fmla="*/ 139280 h 139322"/>
                <a:gd name="connsiteX1" fmla="*/ 1021 w 271208"/>
                <a:gd name="connsiteY1" fmla="*/ 135639 h 139322"/>
                <a:gd name="connsiteX2" fmla="*/ 3925 w 271208"/>
                <a:gd name="connsiteY2" fmla="*/ 125756 h 139322"/>
                <a:gd name="connsiteX3" fmla="*/ 258529 w 271208"/>
                <a:gd name="connsiteY3" fmla="*/ 968 h 139322"/>
                <a:gd name="connsiteX4" fmla="*/ 270188 w 271208"/>
                <a:gd name="connsiteY4" fmla="*/ 3699 h 139322"/>
                <a:gd name="connsiteX5" fmla="*/ 267284 w 271208"/>
                <a:gd name="connsiteY5" fmla="*/ 13581 h 139322"/>
                <a:gd name="connsiteX6" fmla="*/ 12680 w 271208"/>
                <a:gd name="connsiteY6" fmla="*/ 138326 h 139322"/>
                <a:gd name="connsiteX7" fmla="*/ 8303 w 271208"/>
                <a:gd name="connsiteY7" fmla="*/ 139323 h 13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208" h="139322">
                  <a:moveTo>
                    <a:pt x="8303" y="139280"/>
                  </a:moveTo>
                  <a:cubicBezTo>
                    <a:pt x="5399" y="139280"/>
                    <a:pt x="2494" y="137979"/>
                    <a:pt x="1021" y="135639"/>
                  </a:cubicBezTo>
                  <a:cubicBezTo>
                    <a:pt x="-1146" y="132171"/>
                    <a:pt x="284" y="127707"/>
                    <a:pt x="3925" y="125756"/>
                  </a:cubicBezTo>
                  <a:lnTo>
                    <a:pt x="258529" y="968"/>
                  </a:lnTo>
                  <a:cubicBezTo>
                    <a:pt x="262170" y="-1026"/>
                    <a:pt x="267978" y="145"/>
                    <a:pt x="270188" y="3699"/>
                  </a:cubicBezTo>
                  <a:cubicBezTo>
                    <a:pt x="272355" y="7166"/>
                    <a:pt x="270925" y="11631"/>
                    <a:pt x="267284" y="13581"/>
                  </a:cubicBezTo>
                  <a:lnTo>
                    <a:pt x="12680" y="138326"/>
                  </a:lnTo>
                  <a:cubicBezTo>
                    <a:pt x="11207" y="139019"/>
                    <a:pt x="9776" y="139323"/>
                    <a:pt x="8303" y="139323"/>
                  </a:cubicBezTo>
                  <a:close/>
                </a:path>
              </a:pathLst>
            </a:custGeom>
            <a:solidFill>
              <a:srgbClr val="B24501"/>
            </a:solidFill>
            <a:ln w="4332" cap="flat">
              <a:noFill/>
              <a:prstDash val="solid"/>
              <a:miter/>
            </a:ln>
          </p:spPr>
          <p:txBody>
            <a:bodyPr rtlCol="0" anchor="ctr"/>
            <a:lstStyle/>
            <a:p>
              <a:endParaRPr lang="en-US"/>
            </a:p>
          </p:txBody>
        </p:sp>
      </p:grpSp>
      <p:cxnSp>
        <p:nvCxnSpPr>
          <p:cNvPr id="38" name="Straight Connector 37">
            <a:extLst>
              <a:ext uri="{FF2B5EF4-FFF2-40B4-BE49-F238E27FC236}">
                <a16:creationId xmlns:a16="http://schemas.microsoft.com/office/drawing/2014/main" id="{0B3CBBB7-9EC7-47DB-2D56-E9A98D6CE9C5}"/>
              </a:ext>
            </a:extLst>
          </p:cNvPr>
          <p:cNvCxnSpPr/>
          <p:nvPr/>
        </p:nvCxnSpPr>
        <p:spPr>
          <a:xfrm>
            <a:off x="10101410" y="2581665"/>
            <a:ext cx="1382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7272EE5-3675-8559-40F4-1E2492BADDDB}"/>
              </a:ext>
            </a:extLst>
          </p:cNvPr>
          <p:cNvCxnSpPr/>
          <p:nvPr/>
        </p:nvCxnSpPr>
        <p:spPr>
          <a:xfrm>
            <a:off x="10101410" y="2779047"/>
            <a:ext cx="138259" cy="0"/>
          </a:xfrm>
          <a:prstGeom prst="line">
            <a:avLst/>
          </a:prstGeom>
          <a:ln>
            <a:solidFill>
              <a:srgbClr val="EDB2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34E670B-4D0E-C014-EF28-E8062E39A4BE}"/>
              </a:ext>
            </a:extLst>
          </p:cNvPr>
          <p:cNvCxnSpPr/>
          <p:nvPr/>
        </p:nvCxnSpPr>
        <p:spPr>
          <a:xfrm>
            <a:off x="10101410" y="2972400"/>
            <a:ext cx="138259" cy="0"/>
          </a:xfrm>
          <a:prstGeom prst="line">
            <a:avLst/>
          </a:prstGeom>
          <a:ln>
            <a:solidFill>
              <a:srgbClr val="E96115"/>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6E53E8A-659C-7CEF-C0B4-A3F5E12EAC13}"/>
              </a:ext>
            </a:extLst>
          </p:cNvPr>
          <p:cNvCxnSpPr/>
          <p:nvPr/>
        </p:nvCxnSpPr>
        <p:spPr>
          <a:xfrm>
            <a:off x="10101410" y="3161725"/>
            <a:ext cx="138259" cy="0"/>
          </a:xfrm>
          <a:prstGeom prst="line">
            <a:avLst/>
          </a:prstGeom>
          <a:ln>
            <a:solidFill>
              <a:srgbClr val="8BAE4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2F674AF-DE87-063F-B4A0-5EE649DBE469}"/>
              </a:ext>
            </a:extLst>
          </p:cNvPr>
          <p:cNvCxnSpPr/>
          <p:nvPr/>
        </p:nvCxnSpPr>
        <p:spPr>
          <a:xfrm>
            <a:off x="10101410" y="3351051"/>
            <a:ext cx="138259" cy="0"/>
          </a:xfrm>
          <a:prstGeom prst="line">
            <a:avLst/>
          </a:prstGeom>
          <a:ln>
            <a:solidFill>
              <a:srgbClr val="8F5DA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EB1C05E-2C33-D9BF-48DC-D060B359361A}"/>
              </a:ext>
            </a:extLst>
          </p:cNvPr>
          <p:cNvSpPr txBox="1"/>
          <p:nvPr/>
        </p:nvSpPr>
        <p:spPr>
          <a:xfrm>
            <a:off x="866017" y="5465802"/>
            <a:ext cx="1041695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68B5"/>
                </a:solidFill>
                <a:effectLst/>
                <a:uLnTx/>
                <a:uFillTx/>
                <a:latin typeface="IntelOne Display Light" panose="020B0403020203020204" pitchFamily="34" charset="0"/>
                <a:cs typeface="Arial"/>
              </a:rPr>
              <a:t>Soon developers will program to choose</a:t>
            </a:r>
            <a:br>
              <a:rPr kumimoji="0" lang="en-US" sz="2400" b="0" i="0" u="none" strike="noStrike" kern="1200" cap="none" spc="0" normalizeH="0" baseline="0" noProof="0">
                <a:ln>
                  <a:noFill/>
                </a:ln>
                <a:solidFill>
                  <a:srgbClr val="0068B5"/>
                </a:solidFill>
                <a:effectLst/>
                <a:uLnTx/>
                <a:uFillTx/>
                <a:latin typeface="IntelOne Display Light" panose="020B0403020203020204" pitchFamily="34" charset="0"/>
                <a:cs typeface="Arial"/>
              </a:rPr>
            </a:br>
            <a:r>
              <a:rPr kumimoji="0" lang="en-US" sz="2400" b="0" i="0" u="none" strike="noStrike" kern="1200" cap="none" spc="0" normalizeH="0" baseline="0" noProof="0">
                <a:ln>
                  <a:noFill/>
                </a:ln>
                <a:solidFill>
                  <a:srgbClr val="0068B5"/>
                </a:solidFill>
                <a:effectLst/>
                <a:uLnTx/>
                <a:uFillTx/>
                <a:latin typeface="IntelOne Display Light" panose="020B0403020203020204" pitchFamily="34" charset="0"/>
                <a:cs typeface="Arial"/>
              </a:rPr>
              <a:t>the right device to execute in a multi accelerator system</a:t>
            </a:r>
          </a:p>
        </p:txBody>
      </p:sp>
      <p:sp>
        <p:nvSpPr>
          <p:cNvPr id="11" name="TextBox 10">
            <a:extLst>
              <a:ext uri="{FF2B5EF4-FFF2-40B4-BE49-F238E27FC236}">
                <a16:creationId xmlns:a16="http://schemas.microsoft.com/office/drawing/2014/main" id="{5473AB4C-8A9C-F013-3426-BEB63903DC91}"/>
              </a:ext>
            </a:extLst>
          </p:cNvPr>
          <p:cNvSpPr txBox="1"/>
          <p:nvPr/>
        </p:nvSpPr>
        <p:spPr>
          <a:xfrm>
            <a:off x="11282969" y="3293075"/>
            <a:ext cx="760555"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IntelOne Text"/>
                <a:cs typeface="Arial"/>
              </a:rPr>
              <a:t>Time</a:t>
            </a:r>
          </a:p>
        </p:txBody>
      </p:sp>
      <p:grpSp>
        <p:nvGrpSpPr>
          <p:cNvPr id="3009" name="Graphic 33">
            <a:extLst>
              <a:ext uri="{FF2B5EF4-FFF2-40B4-BE49-F238E27FC236}">
                <a16:creationId xmlns:a16="http://schemas.microsoft.com/office/drawing/2014/main" id="{6E41E3BA-FD64-FF4C-EB95-BDD70A0379E9}"/>
              </a:ext>
            </a:extLst>
          </p:cNvPr>
          <p:cNvGrpSpPr/>
          <p:nvPr/>
        </p:nvGrpSpPr>
        <p:grpSpPr>
          <a:xfrm>
            <a:off x="8162040" y="2288197"/>
            <a:ext cx="957386" cy="1387692"/>
            <a:chOff x="7175677" y="2273208"/>
            <a:chExt cx="957386" cy="1387692"/>
          </a:xfrm>
        </p:grpSpPr>
        <p:sp>
          <p:nvSpPr>
            <p:cNvPr id="3010" name="Freeform: Shape 3009">
              <a:extLst>
                <a:ext uri="{FF2B5EF4-FFF2-40B4-BE49-F238E27FC236}">
                  <a16:creationId xmlns:a16="http://schemas.microsoft.com/office/drawing/2014/main" id="{CA4917CE-3F9B-DA6F-06BE-E4672D9566B5}"/>
                </a:ext>
              </a:extLst>
            </p:cNvPr>
            <p:cNvSpPr/>
            <p:nvPr/>
          </p:nvSpPr>
          <p:spPr>
            <a:xfrm>
              <a:off x="7190977" y="3042295"/>
              <a:ext cx="926785" cy="455718"/>
            </a:xfrm>
            <a:custGeom>
              <a:avLst/>
              <a:gdLst>
                <a:gd name="connsiteX0" fmla="*/ 926786 w 926785"/>
                <a:gd name="connsiteY0" fmla="*/ 232669 h 455718"/>
                <a:gd name="connsiteX1" fmla="*/ 454637 w 926785"/>
                <a:gd name="connsiteY1" fmla="*/ 1255 h 455718"/>
                <a:gd name="connsiteX2" fmla="*/ 438643 w 926785"/>
                <a:gd name="connsiteY2" fmla="*/ 2599 h 455718"/>
                <a:gd name="connsiteX3" fmla="*/ 15994 w 926785"/>
                <a:gd name="connsiteY3" fmla="*/ 209870 h 455718"/>
                <a:gd name="connsiteX4" fmla="*/ 0 w 926785"/>
                <a:gd name="connsiteY4" fmla="*/ 224347 h 455718"/>
                <a:gd name="connsiteX5" fmla="*/ 472148 w 926785"/>
                <a:gd name="connsiteY5" fmla="*/ 455719 h 455718"/>
                <a:gd name="connsiteX6" fmla="*/ 487405 w 926785"/>
                <a:gd name="connsiteY6" fmla="*/ 441242 h 455718"/>
                <a:gd name="connsiteX7" fmla="*/ 910792 w 926785"/>
                <a:gd name="connsiteY7" fmla="*/ 233970 h 455718"/>
                <a:gd name="connsiteX8" fmla="*/ 926786 w 926785"/>
                <a:gd name="connsiteY8" fmla="*/ 232669 h 4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785" h="455718">
                  <a:moveTo>
                    <a:pt x="926786" y="232669"/>
                  </a:moveTo>
                  <a:lnTo>
                    <a:pt x="454637" y="1255"/>
                  </a:lnTo>
                  <a:cubicBezTo>
                    <a:pt x="448829" y="-1086"/>
                    <a:pt x="444451" y="128"/>
                    <a:pt x="438643" y="2599"/>
                  </a:cubicBezTo>
                  <a:lnTo>
                    <a:pt x="15994" y="209870"/>
                  </a:lnTo>
                  <a:cubicBezTo>
                    <a:pt x="8712" y="213901"/>
                    <a:pt x="4334" y="218019"/>
                    <a:pt x="0" y="224347"/>
                  </a:cubicBezTo>
                  <a:lnTo>
                    <a:pt x="472148" y="455719"/>
                  </a:lnTo>
                  <a:cubicBezTo>
                    <a:pt x="476526" y="449347"/>
                    <a:pt x="480860" y="445273"/>
                    <a:pt x="487405" y="441242"/>
                  </a:cubicBezTo>
                  <a:lnTo>
                    <a:pt x="910792" y="233970"/>
                  </a:lnTo>
                  <a:cubicBezTo>
                    <a:pt x="915863" y="231499"/>
                    <a:pt x="920977" y="230242"/>
                    <a:pt x="926786" y="232669"/>
                  </a:cubicBezTo>
                  <a:close/>
                </a:path>
              </a:pathLst>
            </a:custGeom>
            <a:solidFill>
              <a:srgbClr val="00C7FF"/>
            </a:solidFill>
            <a:ln w="4332" cap="flat">
              <a:noFill/>
              <a:prstDash val="solid"/>
              <a:miter/>
            </a:ln>
          </p:spPr>
          <p:txBody>
            <a:bodyPr rtlCol="0" anchor="ctr"/>
            <a:lstStyle/>
            <a:p>
              <a:endParaRPr lang="en-US"/>
            </a:p>
          </p:txBody>
        </p:sp>
        <p:sp>
          <p:nvSpPr>
            <p:cNvPr id="3011" name="Freeform: Shape 3010">
              <a:extLst>
                <a:ext uri="{FF2B5EF4-FFF2-40B4-BE49-F238E27FC236}">
                  <a16:creationId xmlns:a16="http://schemas.microsoft.com/office/drawing/2014/main" id="{118E8763-4D5B-24A5-34FE-134772C0B697}"/>
                </a:ext>
              </a:extLst>
            </p:cNvPr>
            <p:cNvSpPr/>
            <p:nvPr/>
          </p:nvSpPr>
          <p:spPr>
            <a:xfrm>
              <a:off x="7182221" y="3035039"/>
              <a:ext cx="943819" cy="470212"/>
            </a:xfrm>
            <a:custGeom>
              <a:avLst/>
              <a:gdLst>
                <a:gd name="connsiteX0" fmla="*/ 21109 w 943819"/>
                <a:gd name="connsiteY0" fmla="*/ 229219 h 470212"/>
                <a:gd name="connsiteX1" fmla="*/ 477956 w 943819"/>
                <a:gd name="connsiteY1" fmla="*/ 453265 h 470212"/>
                <a:gd name="connsiteX2" fmla="*/ 491783 w 943819"/>
                <a:gd name="connsiteY2" fmla="*/ 442342 h 470212"/>
                <a:gd name="connsiteX3" fmla="*/ 911528 w 943819"/>
                <a:gd name="connsiteY3" fmla="*/ 236630 h 470212"/>
                <a:gd name="connsiteX4" fmla="*/ 459058 w 943819"/>
                <a:gd name="connsiteY4" fmla="*/ 14795 h 470212"/>
                <a:gd name="connsiteX5" fmla="*/ 451040 w 943819"/>
                <a:gd name="connsiteY5" fmla="*/ 16355 h 470212"/>
                <a:gd name="connsiteX6" fmla="*/ 29127 w 943819"/>
                <a:gd name="connsiteY6" fmla="*/ 223367 h 470212"/>
                <a:gd name="connsiteX7" fmla="*/ 21109 w 943819"/>
                <a:gd name="connsiteY7" fmla="*/ 229219 h 470212"/>
                <a:gd name="connsiteX8" fmla="*/ 21109 w 943819"/>
                <a:gd name="connsiteY8" fmla="*/ 229219 h 470212"/>
                <a:gd name="connsiteX9" fmla="*/ 480860 w 943819"/>
                <a:gd name="connsiteY9" fmla="*/ 470212 h 470212"/>
                <a:gd name="connsiteX10" fmla="*/ 476483 w 943819"/>
                <a:gd name="connsiteY10" fmla="*/ 469215 h 470212"/>
                <a:gd name="connsiteX11" fmla="*/ 4378 w 943819"/>
                <a:gd name="connsiteY11" fmla="*/ 237887 h 470212"/>
                <a:gd name="connsiteX12" fmla="*/ 0 w 943819"/>
                <a:gd name="connsiteY12" fmla="*/ 233380 h 470212"/>
                <a:gd name="connsiteX13" fmla="*/ 1474 w 943819"/>
                <a:gd name="connsiteY13" fmla="*/ 227745 h 470212"/>
                <a:gd name="connsiteX14" fmla="*/ 20372 w 943819"/>
                <a:gd name="connsiteY14" fmla="*/ 211014 h 470212"/>
                <a:gd name="connsiteX15" fmla="*/ 443021 w 943819"/>
                <a:gd name="connsiteY15" fmla="*/ 3569 h 470212"/>
                <a:gd name="connsiteX16" fmla="*/ 467034 w 943819"/>
                <a:gd name="connsiteY16" fmla="*/ 1965 h 470212"/>
                <a:gd name="connsiteX17" fmla="*/ 939876 w 943819"/>
                <a:gd name="connsiteY17" fmla="*/ 233640 h 470212"/>
                <a:gd name="connsiteX18" fmla="*/ 942780 w 943819"/>
                <a:gd name="connsiteY18" fmla="*/ 243262 h 470212"/>
                <a:gd name="connsiteX19" fmla="*/ 931857 w 943819"/>
                <a:gd name="connsiteY19" fmla="*/ 246469 h 470212"/>
                <a:gd name="connsiteX20" fmla="*/ 923145 w 943819"/>
                <a:gd name="connsiteY20" fmla="*/ 247640 h 470212"/>
                <a:gd name="connsiteX21" fmla="*/ 500495 w 943819"/>
                <a:gd name="connsiteY21" fmla="*/ 454782 h 470212"/>
                <a:gd name="connsiteX22" fmla="*/ 488142 w 943819"/>
                <a:gd name="connsiteY22" fmla="*/ 466745 h 470212"/>
                <a:gd name="connsiteX23" fmla="*/ 480860 w 943819"/>
                <a:gd name="connsiteY23" fmla="*/ 470212 h 47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3819" h="470212">
                  <a:moveTo>
                    <a:pt x="21109" y="229219"/>
                  </a:moveTo>
                  <a:lnTo>
                    <a:pt x="477956" y="453265"/>
                  </a:lnTo>
                  <a:cubicBezTo>
                    <a:pt x="481597" y="449190"/>
                    <a:pt x="485975" y="445723"/>
                    <a:pt x="491783" y="442342"/>
                  </a:cubicBezTo>
                  <a:lnTo>
                    <a:pt x="911528" y="236630"/>
                  </a:lnTo>
                  <a:lnTo>
                    <a:pt x="459058" y="14795"/>
                  </a:lnTo>
                  <a:cubicBezTo>
                    <a:pt x="457585" y="14231"/>
                    <a:pt x="456154" y="14101"/>
                    <a:pt x="451040" y="16355"/>
                  </a:cubicBezTo>
                  <a:lnTo>
                    <a:pt x="29127" y="223367"/>
                  </a:lnTo>
                  <a:cubicBezTo>
                    <a:pt x="26223" y="225144"/>
                    <a:pt x="23319" y="226878"/>
                    <a:pt x="21109" y="229219"/>
                  </a:cubicBezTo>
                  <a:lnTo>
                    <a:pt x="21109" y="229219"/>
                  </a:lnTo>
                  <a:close/>
                  <a:moveTo>
                    <a:pt x="480860" y="470212"/>
                  </a:moveTo>
                  <a:cubicBezTo>
                    <a:pt x="479387" y="470212"/>
                    <a:pt x="477956" y="469865"/>
                    <a:pt x="476483" y="469215"/>
                  </a:cubicBezTo>
                  <a:lnTo>
                    <a:pt x="4378" y="237887"/>
                  </a:lnTo>
                  <a:cubicBezTo>
                    <a:pt x="2211" y="236890"/>
                    <a:pt x="737" y="235287"/>
                    <a:pt x="0" y="233380"/>
                  </a:cubicBezTo>
                  <a:cubicBezTo>
                    <a:pt x="0" y="231472"/>
                    <a:pt x="0" y="229479"/>
                    <a:pt x="1474" y="227745"/>
                  </a:cubicBezTo>
                  <a:cubicBezTo>
                    <a:pt x="5851" y="221026"/>
                    <a:pt x="10923" y="215869"/>
                    <a:pt x="20372" y="211014"/>
                  </a:cubicBezTo>
                  <a:lnTo>
                    <a:pt x="443021" y="3569"/>
                  </a:lnTo>
                  <a:cubicBezTo>
                    <a:pt x="450303" y="405"/>
                    <a:pt x="457585" y="-1763"/>
                    <a:pt x="467034" y="1965"/>
                  </a:cubicBezTo>
                  <a:lnTo>
                    <a:pt x="939876" y="233640"/>
                  </a:lnTo>
                  <a:cubicBezTo>
                    <a:pt x="943516" y="235547"/>
                    <a:pt x="944990" y="239838"/>
                    <a:pt x="942780" y="243262"/>
                  </a:cubicBezTo>
                  <a:cubicBezTo>
                    <a:pt x="940569" y="246730"/>
                    <a:pt x="936235" y="248073"/>
                    <a:pt x="931857" y="246469"/>
                  </a:cubicBezTo>
                  <a:cubicBezTo>
                    <a:pt x="929690" y="245559"/>
                    <a:pt x="928216" y="245473"/>
                    <a:pt x="923145" y="247640"/>
                  </a:cubicBezTo>
                  <a:lnTo>
                    <a:pt x="500495" y="454782"/>
                  </a:lnTo>
                  <a:cubicBezTo>
                    <a:pt x="495424" y="457686"/>
                    <a:pt x="491783" y="460633"/>
                    <a:pt x="488142" y="466745"/>
                  </a:cubicBezTo>
                  <a:cubicBezTo>
                    <a:pt x="485975" y="468955"/>
                    <a:pt x="483765" y="470212"/>
                    <a:pt x="480860" y="470212"/>
                  </a:cubicBezTo>
                  <a:close/>
                </a:path>
              </a:pathLst>
            </a:custGeom>
            <a:solidFill>
              <a:srgbClr val="0068B8"/>
            </a:solidFill>
            <a:ln w="4332" cap="flat">
              <a:noFill/>
              <a:prstDash val="solid"/>
              <a:miter/>
            </a:ln>
          </p:spPr>
          <p:txBody>
            <a:bodyPr rtlCol="0" anchor="ctr"/>
            <a:lstStyle/>
            <a:p>
              <a:endParaRPr lang="en-US"/>
            </a:p>
          </p:txBody>
        </p:sp>
        <p:sp>
          <p:nvSpPr>
            <p:cNvPr id="3012" name="Freeform: Shape 3011">
              <a:extLst>
                <a:ext uri="{FF2B5EF4-FFF2-40B4-BE49-F238E27FC236}">
                  <a16:creationId xmlns:a16="http://schemas.microsoft.com/office/drawing/2014/main" id="{54AE5350-A9D7-FD94-2CD2-EE90487D0879}"/>
                </a:ext>
              </a:extLst>
            </p:cNvPr>
            <p:cNvSpPr/>
            <p:nvPr/>
          </p:nvSpPr>
          <p:spPr>
            <a:xfrm>
              <a:off x="7655843" y="3273651"/>
              <a:ext cx="468464" cy="379963"/>
            </a:xfrm>
            <a:custGeom>
              <a:avLst/>
              <a:gdLst>
                <a:gd name="connsiteX0" fmla="*/ 468464 w 468464"/>
                <a:gd name="connsiteY0" fmla="*/ 13796 h 379963"/>
                <a:gd name="connsiteX1" fmla="*/ 461919 w 468464"/>
                <a:gd name="connsiteY1" fmla="*/ 1313 h 379963"/>
                <a:gd name="connsiteX2" fmla="*/ 445925 w 468464"/>
                <a:gd name="connsiteY2" fmla="*/ 2613 h 379963"/>
                <a:gd name="connsiteX3" fmla="*/ 22539 w 468464"/>
                <a:gd name="connsiteY3" fmla="*/ 209885 h 379963"/>
                <a:gd name="connsiteX4" fmla="*/ 7282 w 468464"/>
                <a:gd name="connsiteY4" fmla="*/ 224362 h 379963"/>
                <a:gd name="connsiteX5" fmla="*/ 7282 w 468464"/>
                <a:gd name="connsiteY5" fmla="*/ 224362 h 379963"/>
                <a:gd name="connsiteX6" fmla="*/ 0 w 468464"/>
                <a:gd name="connsiteY6" fmla="*/ 243520 h 379963"/>
                <a:gd name="connsiteX7" fmla="*/ 0 w 468464"/>
                <a:gd name="connsiteY7" fmla="*/ 366141 h 379963"/>
                <a:gd name="connsiteX8" fmla="*/ 7282 w 468464"/>
                <a:gd name="connsiteY8" fmla="*/ 378667 h 379963"/>
                <a:gd name="connsiteX9" fmla="*/ 22539 w 468464"/>
                <a:gd name="connsiteY9" fmla="*/ 377323 h 379963"/>
                <a:gd name="connsiteX10" fmla="*/ 445925 w 468464"/>
                <a:gd name="connsiteY10" fmla="*/ 170138 h 379963"/>
                <a:gd name="connsiteX11" fmla="*/ 468464 w 468464"/>
                <a:gd name="connsiteY11" fmla="*/ 136547 h 379963"/>
                <a:gd name="connsiteX12" fmla="*/ 468464 w 468464"/>
                <a:gd name="connsiteY12" fmla="*/ 13839 h 37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464" h="379963">
                  <a:moveTo>
                    <a:pt x="468464" y="13796"/>
                  </a:moveTo>
                  <a:cubicBezTo>
                    <a:pt x="468464" y="7598"/>
                    <a:pt x="466297" y="3307"/>
                    <a:pt x="461919" y="1313"/>
                  </a:cubicBezTo>
                  <a:cubicBezTo>
                    <a:pt x="457541" y="-724"/>
                    <a:pt x="451733" y="-464"/>
                    <a:pt x="445925" y="2613"/>
                  </a:cubicBezTo>
                  <a:lnTo>
                    <a:pt x="22539" y="209885"/>
                  </a:lnTo>
                  <a:cubicBezTo>
                    <a:pt x="16731" y="212962"/>
                    <a:pt x="10879" y="218294"/>
                    <a:pt x="7282" y="224362"/>
                  </a:cubicBezTo>
                  <a:lnTo>
                    <a:pt x="7282" y="224362"/>
                  </a:lnTo>
                  <a:cubicBezTo>
                    <a:pt x="2904" y="230473"/>
                    <a:pt x="0" y="237322"/>
                    <a:pt x="0" y="243520"/>
                  </a:cubicBezTo>
                  <a:lnTo>
                    <a:pt x="0" y="366141"/>
                  </a:lnTo>
                  <a:cubicBezTo>
                    <a:pt x="0" y="372339"/>
                    <a:pt x="2904" y="376630"/>
                    <a:pt x="7282" y="378667"/>
                  </a:cubicBezTo>
                  <a:cubicBezTo>
                    <a:pt x="10923" y="380704"/>
                    <a:pt x="16731" y="380401"/>
                    <a:pt x="22539" y="377323"/>
                  </a:cubicBezTo>
                  <a:lnTo>
                    <a:pt x="445925" y="170138"/>
                  </a:lnTo>
                  <a:cubicBezTo>
                    <a:pt x="458278" y="163897"/>
                    <a:pt x="468464" y="148900"/>
                    <a:pt x="468464" y="136547"/>
                  </a:cubicBezTo>
                  <a:lnTo>
                    <a:pt x="468464" y="13839"/>
                  </a:lnTo>
                  <a:close/>
                </a:path>
              </a:pathLst>
            </a:custGeom>
            <a:solidFill>
              <a:srgbClr val="FFFFFF"/>
            </a:solidFill>
            <a:ln w="4332" cap="flat">
              <a:noFill/>
              <a:prstDash val="solid"/>
              <a:miter/>
            </a:ln>
          </p:spPr>
          <p:txBody>
            <a:bodyPr rtlCol="0" anchor="ctr"/>
            <a:lstStyle/>
            <a:p>
              <a:endParaRPr lang="en-US"/>
            </a:p>
          </p:txBody>
        </p:sp>
        <p:sp>
          <p:nvSpPr>
            <p:cNvPr id="3013" name="Freeform: Shape 3012">
              <a:extLst>
                <a:ext uri="{FF2B5EF4-FFF2-40B4-BE49-F238E27FC236}">
                  <a16:creationId xmlns:a16="http://schemas.microsoft.com/office/drawing/2014/main" id="{CB4F0CA0-9CA8-109C-0F90-2F9962705DEA}"/>
                </a:ext>
              </a:extLst>
            </p:cNvPr>
            <p:cNvSpPr/>
            <p:nvPr/>
          </p:nvSpPr>
          <p:spPr>
            <a:xfrm>
              <a:off x="7647088" y="3266396"/>
              <a:ext cx="485975" cy="394504"/>
            </a:xfrm>
            <a:custGeom>
              <a:avLst/>
              <a:gdLst>
                <a:gd name="connsiteX0" fmla="*/ 464866 w 485975"/>
                <a:gd name="connsiteY0" fmla="*/ 14506 h 394504"/>
                <a:gd name="connsiteX1" fmla="*/ 459058 w 485975"/>
                <a:gd name="connsiteY1" fmla="*/ 16153 h 394504"/>
                <a:gd name="connsiteX2" fmla="*/ 35672 w 485975"/>
                <a:gd name="connsiteY2" fmla="*/ 223425 h 394504"/>
                <a:gd name="connsiteX3" fmla="*/ 23319 w 485975"/>
                <a:gd name="connsiteY3" fmla="*/ 235215 h 394504"/>
                <a:gd name="connsiteX4" fmla="*/ 17511 w 485975"/>
                <a:gd name="connsiteY4" fmla="*/ 250732 h 394504"/>
                <a:gd name="connsiteX5" fmla="*/ 17511 w 485975"/>
                <a:gd name="connsiteY5" fmla="*/ 373353 h 394504"/>
                <a:gd name="connsiteX6" fmla="*/ 19678 w 485975"/>
                <a:gd name="connsiteY6" fmla="*/ 379594 h 394504"/>
                <a:gd name="connsiteX7" fmla="*/ 27697 w 485975"/>
                <a:gd name="connsiteY7" fmla="*/ 378294 h 394504"/>
                <a:gd name="connsiteX8" fmla="*/ 450346 w 485975"/>
                <a:gd name="connsiteY8" fmla="*/ 171022 h 394504"/>
                <a:gd name="connsiteX9" fmla="*/ 468551 w 485975"/>
                <a:gd name="connsiteY9" fmla="*/ 143715 h 394504"/>
                <a:gd name="connsiteX10" fmla="*/ 468551 w 485975"/>
                <a:gd name="connsiteY10" fmla="*/ 21008 h 394504"/>
                <a:gd name="connsiteX11" fmla="*/ 466384 w 485975"/>
                <a:gd name="connsiteY11" fmla="*/ 14810 h 394504"/>
                <a:gd name="connsiteX12" fmla="*/ 464910 w 485975"/>
                <a:gd name="connsiteY12" fmla="*/ 14463 h 394504"/>
                <a:gd name="connsiteX13" fmla="*/ 464910 w 485975"/>
                <a:gd name="connsiteY13" fmla="*/ 14463 h 394504"/>
                <a:gd name="connsiteX14" fmla="*/ 21845 w 485975"/>
                <a:gd name="connsiteY14" fmla="*/ 394505 h 394504"/>
                <a:gd name="connsiteX15" fmla="*/ 11660 w 485975"/>
                <a:gd name="connsiteY15" fmla="*/ 392208 h 394504"/>
                <a:gd name="connsiteX16" fmla="*/ 0 w 485975"/>
                <a:gd name="connsiteY16" fmla="*/ 373353 h 394504"/>
                <a:gd name="connsiteX17" fmla="*/ 0 w 485975"/>
                <a:gd name="connsiteY17" fmla="*/ 250732 h 394504"/>
                <a:gd name="connsiteX18" fmla="*/ 8019 w 485975"/>
                <a:gd name="connsiteY18" fmla="*/ 228020 h 394504"/>
                <a:gd name="connsiteX19" fmla="*/ 27654 w 485975"/>
                <a:gd name="connsiteY19" fmla="*/ 210856 h 394504"/>
                <a:gd name="connsiteX20" fmla="*/ 450303 w 485975"/>
                <a:gd name="connsiteY20" fmla="*/ 3584 h 394504"/>
                <a:gd name="connsiteX21" fmla="*/ 475052 w 485975"/>
                <a:gd name="connsiteY21" fmla="*/ 2283 h 394504"/>
                <a:gd name="connsiteX22" fmla="*/ 485975 w 485975"/>
                <a:gd name="connsiteY22" fmla="*/ 21051 h 394504"/>
                <a:gd name="connsiteX23" fmla="*/ 485975 w 485975"/>
                <a:gd name="connsiteY23" fmla="*/ 143759 h 394504"/>
                <a:gd name="connsiteX24" fmla="*/ 459058 w 485975"/>
                <a:gd name="connsiteY24" fmla="*/ 183592 h 394504"/>
                <a:gd name="connsiteX25" fmla="*/ 35672 w 485975"/>
                <a:gd name="connsiteY25" fmla="*/ 390864 h 394504"/>
                <a:gd name="connsiteX26" fmla="*/ 21845 w 485975"/>
                <a:gd name="connsiteY26" fmla="*/ 394505 h 39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5975" h="394504">
                  <a:moveTo>
                    <a:pt x="464866" y="14506"/>
                  </a:moveTo>
                  <a:cubicBezTo>
                    <a:pt x="463436" y="14506"/>
                    <a:pt x="461226" y="14983"/>
                    <a:pt x="459058" y="16153"/>
                  </a:cubicBezTo>
                  <a:lnTo>
                    <a:pt x="35672" y="223425"/>
                  </a:lnTo>
                  <a:cubicBezTo>
                    <a:pt x="31295" y="225723"/>
                    <a:pt x="26223" y="230014"/>
                    <a:pt x="23319" y="235215"/>
                  </a:cubicBezTo>
                  <a:cubicBezTo>
                    <a:pt x="19678" y="240416"/>
                    <a:pt x="17511" y="246094"/>
                    <a:pt x="17511" y="250732"/>
                  </a:cubicBezTo>
                  <a:lnTo>
                    <a:pt x="17511" y="373353"/>
                  </a:lnTo>
                  <a:cubicBezTo>
                    <a:pt x="17511" y="376517"/>
                    <a:pt x="18248" y="378858"/>
                    <a:pt x="19678" y="379594"/>
                  </a:cubicBezTo>
                  <a:cubicBezTo>
                    <a:pt x="21152" y="380201"/>
                    <a:pt x="23319" y="380158"/>
                    <a:pt x="27697" y="378294"/>
                  </a:cubicBezTo>
                  <a:lnTo>
                    <a:pt x="450346" y="171022"/>
                  </a:lnTo>
                  <a:cubicBezTo>
                    <a:pt x="459795" y="166124"/>
                    <a:pt x="468551" y="153424"/>
                    <a:pt x="468551" y="143715"/>
                  </a:cubicBezTo>
                  <a:lnTo>
                    <a:pt x="468551" y="21008"/>
                  </a:lnTo>
                  <a:cubicBezTo>
                    <a:pt x="468551" y="17280"/>
                    <a:pt x="467814" y="15373"/>
                    <a:pt x="466384" y="14810"/>
                  </a:cubicBezTo>
                  <a:cubicBezTo>
                    <a:pt x="465647" y="14550"/>
                    <a:pt x="465647" y="14463"/>
                    <a:pt x="464910" y="14463"/>
                  </a:cubicBezTo>
                  <a:lnTo>
                    <a:pt x="464910" y="14463"/>
                  </a:lnTo>
                  <a:close/>
                  <a:moveTo>
                    <a:pt x="21845" y="394505"/>
                  </a:moveTo>
                  <a:cubicBezTo>
                    <a:pt x="18205" y="394505"/>
                    <a:pt x="14564" y="393681"/>
                    <a:pt x="11660" y="392208"/>
                  </a:cubicBezTo>
                  <a:cubicBezTo>
                    <a:pt x="4378" y="388740"/>
                    <a:pt x="0" y="381892"/>
                    <a:pt x="0" y="373353"/>
                  </a:cubicBezTo>
                  <a:lnTo>
                    <a:pt x="0" y="250732"/>
                  </a:lnTo>
                  <a:cubicBezTo>
                    <a:pt x="0" y="243494"/>
                    <a:pt x="2904" y="235432"/>
                    <a:pt x="8019" y="228020"/>
                  </a:cubicBezTo>
                  <a:cubicBezTo>
                    <a:pt x="13133" y="220521"/>
                    <a:pt x="20415" y="214496"/>
                    <a:pt x="27654" y="210856"/>
                  </a:cubicBezTo>
                  <a:lnTo>
                    <a:pt x="450303" y="3584"/>
                  </a:lnTo>
                  <a:cubicBezTo>
                    <a:pt x="459015" y="-664"/>
                    <a:pt x="467771" y="-1184"/>
                    <a:pt x="475052" y="2283"/>
                  </a:cubicBezTo>
                  <a:cubicBezTo>
                    <a:pt x="481597" y="5664"/>
                    <a:pt x="485975" y="12513"/>
                    <a:pt x="485975" y="21051"/>
                  </a:cubicBezTo>
                  <a:lnTo>
                    <a:pt x="485975" y="143759"/>
                  </a:lnTo>
                  <a:cubicBezTo>
                    <a:pt x="485975" y="158626"/>
                    <a:pt x="474316" y="176180"/>
                    <a:pt x="459058" y="183592"/>
                  </a:cubicBezTo>
                  <a:lnTo>
                    <a:pt x="35672" y="390864"/>
                  </a:lnTo>
                  <a:cubicBezTo>
                    <a:pt x="31295" y="393291"/>
                    <a:pt x="26223" y="394505"/>
                    <a:pt x="21845" y="394505"/>
                  </a:cubicBezTo>
                  <a:close/>
                </a:path>
              </a:pathLst>
            </a:custGeom>
            <a:solidFill>
              <a:srgbClr val="0068B8"/>
            </a:solidFill>
            <a:ln w="4332" cap="flat">
              <a:noFill/>
              <a:prstDash val="solid"/>
              <a:miter/>
            </a:ln>
          </p:spPr>
          <p:txBody>
            <a:bodyPr rtlCol="0" anchor="ctr"/>
            <a:lstStyle/>
            <a:p>
              <a:endParaRPr lang="en-US"/>
            </a:p>
          </p:txBody>
        </p:sp>
        <p:sp>
          <p:nvSpPr>
            <p:cNvPr id="3014" name="Freeform: Shape 3013">
              <a:extLst>
                <a:ext uri="{FF2B5EF4-FFF2-40B4-BE49-F238E27FC236}">
                  <a16:creationId xmlns:a16="http://schemas.microsoft.com/office/drawing/2014/main" id="{84C3595F-EEEF-2740-A11F-6612B6E39DAA}"/>
                </a:ext>
              </a:extLst>
            </p:cNvPr>
            <p:cNvSpPr/>
            <p:nvPr/>
          </p:nvSpPr>
          <p:spPr>
            <a:xfrm>
              <a:off x="8057384" y="3348432"/>
              <a:ext cx="40743" cy="59988"/>
            </a:xfrm>
            <a:custGeom>
              <a:avLst/>
              <a:gdLst>
                <a:gd name="connsiteX0" fmla="*/ 0 w 40743"/>
                <a:gd name="connsiteY0" fmla="*/ 59988 h 59988"/>
                <a:gd name="connsiteX1" fmla="*/ 40744 w 40743"/>
                <a:gd name="connsiteY1" fmla="*/ 39963 h 59988"/>
                <a:gd name="connsiteX2" fmla="*/ 40744 w 40743"/>
                <a:gd name="connsiteY2" fmla="*/ 0 h 59988"/>
                <a:gd name="connsiteX3" fmla="*/ 0 w 40743"/>
                <a:gd name="connsiteY3" fmla="*/ 20025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4" y="39963"/>
                  </a:lnTo>
                  <a:lnTo>
                    <a:pt x="40744" y="0"/>
                  </a:lnTo>
                  <a:lnTo>
                    <a:pt x="0" y="20025"/>
                  </a:lnTo>
                  <a:lnTo>
                    <a:pt x="0" y="59988"/>
                  </a:lnTo>
                  <a:close/>
                </a:path>
              </a:pathLst>
            </a:custGeom>
            <a:solidFill>
              <a:srgbClr val="A6EDF8"/>
            </a:solidFill>
            <a:ln w="4332" cap="flat">
              <a:noFill/>
              <a:prstDash val="solid"/>
              <a:miter/>
            </a:ln>
          </p:spPr>
          <p:txBody>
            <a:bodyPr rtlCol="0" anchor="ctr"/>
            <a:lstStyle/>
            <a:p>
              <a:endParaRPr lang="en-US"/>
            </a:p>
          </p:txBody>
        </p:sp>
        <p:sp>
          <p:nvSpPr>
            <p:cNvPr id="3015" name="Freeform: Shape 3014">
              <a:extLst>
                <a:ext uri="{FF2B5EF4-FFF2-40B4-BE49-F238E27FC236}">
                  <a16:creationId xmlns:a16="http://schemas.microsoft.com/office/drawing/2014/main" id="{0489C921-218E-DBFB-CEDB-41478703A943}"/>
                </a:ext>
              </a:extLst>
            </p:cNvPr>
            <p:cNvSpPr/>
            <p:nvPr/>
          </p:nvSpPr>
          <p:spPr>
            <a:xfrm>
              <a:off x="8049365" y="3341199"/>
              <a:ext cx="57474" cy="74503"/>
            </a:xfrm>
            <a:custGeom>
              <a:avLst/>
              <a:gdLst>
                <a:gd name="connsiteX0" fmla="*/ 16731 w 57474"/>
                <a:gd name="connsiteY0" fmla="*/ 31419 h 74503"/>
                <a:gd name="connsiteX1" fmla="*/ 16731 w 57474"/>
                <a:gd name="connsiteY1" fmla="*/ 54652 h 74503"/>
                <a:gd name="connsiteX2" fmla="*/ 40744 w 57474"/>
                <a:gd name="connsiteY2" fmla="*/ 43035 h 74503"/>
                <a:gd name="connsiteX3" fmla="*/ 40744 w 57474"/>
                <a:gd name="connsiteY3" fmla="*/ 19803 h 74503"/>
                <a:gd name="connsiteX4" fmla="*/ 16731 w 57474"/>
                <a:gd name="connsiteY4" fmla="*/ 31419 h 74503"/>
                <a:gd name="connsiteX5" fmla="*/ 16731 w 57474"/>
                <a:gd name="connsiteY5" fmla="*/ 31419 h 74503"/>
                <a:gd name="connsiteX6" fmla="*/ 8019 w 57474"/>
                <a:gd name="connsiteY6" fmla="*/ 74460 h 74503"/>
                <a:gd name="connsiteX7" fmla="*/ 3641 w 57474"/>
                <a:gd name="connsiteY7" fmla="*/ 73463 h 74503"/>
                <a:gd name="connsiteX8" fmla="*/ 0 w 57474"/>
                <a:gd name="connsiteY8" fmla="*/ 67178 h 74503"/>
                <a:gd name="connsiteX9" fmla="*/ 0 w 57474"/>
                <a:gd name="connsiteY9" fmla="*/ 27215 h 74503"/>
                <a:gd name="connsiteX10" fmla="*/ 3641 w 57474"/>
                <a:gd name="connsiteY10" fmla="*/ 20930 h 74503"/>
                <a:gd name="connsiteX11" fmla="*/ 44384 w 57474"/>
                <a:gd name="connsiteY11" fmla="*/ 992 h 74503"/>
                <a:gd name="connsiteX12" fmla="*/ 53097 w 57474"/>
                <a:gd name="connsiteY12" fmla="*/ 992 h 74503"/>
                <a:gd name="connsiteX13" fmla="*/ 57474 w 57474"/>
                <a:gd name="connsiteY13" fmla="*/ 7233 h 74503"/>
                <a:gd name="connsiteX14" fmla="*/ 57474 w 57474"/>
                <a:gd name="connsiteY14" fmla="*/ 47196 h 74503"/>
                <a:gd name="connsiteX15" fmla="*/ 53097 w 57474"/>
                <a:gd name="connsiteY15" fmla="*/ 53481 h 74503"/>
                <a:gd name="connsiteX16" fmla="*/ 12353 w 57474"/>
                <a:gd name="connsiteY16" fmla="*/ 73506 h 74503"/>
                <a:gd name="connsiteX17" fmla="*/ 7975 w 57474"/>
                <a:gd name="connsiteY17" fmla="*/ 74503 h 7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74" h="74503">
                  <a:moveTo>
                    <a:pt x="16731" y="31419"/>
                  </a:moveTo>
                  <a:lnTo>
                    <a:pt x="16731" y="54652"/>
                  </a:lnTo>
                  <a:lnTo>
                    <a:pt x="40744" y="43035"/>
                  </a:lnTo>
                  <a:lnTo>
                    <a:pt x="40744" y="19803"/>
                  </a:lnTo>
                  <a:lnTo>
                    <a:pt x="16731" y="31419"/>
                  </a:lnTo>
                  <a:lnTo>
                    <a:pt x="16731" y="31419"/>
                  </a:lnTo>
                  <a:close/>
                  <a:moveTo>
                    <a:pt x="8019" y="74460"/>
                  </a:moveTo>
                  <a:cubicBezTo>
                    <a:pt x="6545" y="74460"/>
                    <a:pt x="5115" y="74113"/>
                    <a:pt x="3641" y="73463"/>
                  </a:cubicBezTo>
                  <a:cubicBezTo>
                    <a:pt x="1474" y="72163"/>
                    <a:pt x="0" y="69735"/>
                    <a:pt x="0" y="67178"/>
                  </a:cubicBezTo>
                  <a:lnTo>
                    <a:pt x="0" y="27215"/>
                  </a:lnTo>
                  <a:cubicBezTo>
                    <a:pt x="0" y="24614"/>
                    <a:pt x="1474" y="22187"/>
                    <a:pt x="3641" y="20930"/>
                  </a:cubicBezTo>
                  <a:lnTo>
                    <a:pt x="44384" y="992"/>
                  </a:lnTo>
                  <a:cubicBezTo>
                    <a:pt x="47288" y="-309"/>
                    <a:pt x="50929" y="-352"/>
                    <a:pt x="53097" y="992"/>
                  </a:cubicBezTo>
                  <a:cubicBezTo>
                    <a:pt x="56001" y="2292"/>
                    <a:pt x="57474" y="4633"/>
                    <a:pt x="57474" y="7233"/>
                  </a:cubicBezTo>
                  <a:lnTo>
                    <a:pt x="57474" y="47196"/>
                  </a:lnTo>
                  <a:cubicBezTo>
                    <a:pt x="57474" y="49841"/>
                    <a:pt x="56001" y="52224"/>
                    <a:pt x="53097" y="53481"/>
                  </a:cubicBezTo>
                  <a:lnTo>
                    <a:pt x="12353" y="73506"/>
                  </a:lnTo>
                  <a:cubicBezTo>
                    <a:pt x="10879" y="74113"/>
                    <a:pt x="9449" y="74503"/>
                    <a:pt x="7975" y="74503"/>
                  </a:cubicBezTo>
                  <a:close/>
                </a:path>
              </a:pathLst>
            </a:custGeom>
            <a:solidFill>
              <a:srgbClr val="0068B8"/>
            </a:solidFill>
            <a:ln w="4332" cap="flat">
              <a:noFill/>
              <a:prstDash val="solid"/>
              <a:miter/>
            </a:ln>
          </p:spPr>
          <p:txBody>
            <a:bodyPr rtlCol="0" anchor="ctr"/>
            <a:lstStyle/>
            <a:p>
              <a:endParaRPr lang="en-US"/>
            </a:p>
          </p:txBody>
        </p:sp>
        <p:sp>
          <p:nvSpPr>
            <p:cNvPr id="3016" name="Freeform: Shape 3015">
              <a:extLst>
                <a:ext uri="{FF2B5EF4-FFF2-40B4-BE49-F238E27FC236}">
                  <a16:creationId xmlns:a16="http://schemas.microsoft.com/office/drawing/2014/main" id="{0E398057-28A8-F84E-9EBA-213E66D580F5}"/>
                </a:ext>
              </a:extLst>
            </p:cNvPr>
            <p:cNvSpPr/>
            <p:nvPr/>
          </p:nvSpPr>
          <p:spPr>
            <a:xfrm>
              <a:off x="7184432" y="3266642"/>
              <a:ext cx="478693" cy="385676"/>
            </a:xfrm>
            <a:custGeom>
              <a:avLst/>
              <a:gdLst>
                <a:gd name="connsiteX0" fmla="*/ 478650 w 478693"/>
                <a:gd name="connsiteY0" fmla="*/ 231328 h 385676"/>
                <a:gd name="connsiteX1" fmla="*/ 6545 w 478693"/>
                <a:gd name="connsiteY1" fmla="*/ 0 h 385676"/>
                <a:gd name="connsiteX2" fmla="*/ 6545 w 478693"/>
                <a:gd name="connsiteY2" fmla="*/ 87 h 385676"/>
                <a:gd name="connsiteX3" fmla="*/ 0 w 478693"/>
                <a:gd name="connsiteY3" fmla="*/ 19158 h 385676"/>
                <a:gd name="connsiteX4" fmla="*/ 0 w 478693"/>
                <a:gd name="connsiteY4" fmla="*/ 141779 h 385676"/>
                <a:gd name="connsiteX5" fmla="*/ 6545 w 478693"/>
                <a:gd name="connsiteY5" fmla="*/ 154305 h 385676"/>
                <a:gd name="connsiteX6" fmla="*/ 478693 w 478693"/>
                <a:gd name="connsiteY6" fmla="*/ 385677 h 385676"/>
                <a:gd name="connsiteX7" fmla="*/ 471411 w 478693"/>
                <a:gd name="connsiteY7" fmla="*/ 373150 h 385676"/>
                <a:gd name="connsiteX8" fmla="*/ 471411 w 478693"/>
                <a:gd name="connsiteY8" fmla="*/ 250529 h 385676"/>
                <a:gd name="connsiteX9" fmla="*/ 478693 w 478693"/>
                <a:gd name="connsiteY9" fmla="*/ 231458 h 385676"/>
                <a:gd name="connsiteX10" fmla="*/ 478693 w 478693"/>
                <a:gd name="connsiteY10" fmla="*/ 231458 h 3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693" h="385676">
                  <a:moveTo>
                    <a:pt x="478650" y="231328"/>
                  </a:moveTo>
                  <a:lnTo>
                    <a:pt x="6545" y="0"/>
                  </a:lnTo>
                  <a:lnTo>
                    <a:pt x="6545" y="87"/>
                  </a:lnTo>
                  <a:cubicBezTo>
                    <a:pt x="2167" y="6632"/>
                    <a:pt x="0" y="11616"/>
                    <a:pt x="0" y="19158"/>
                  </a:cubicBezTo>
                  <a:lnTo>
                    <a:pt x="0" y="141779"/>
                  </a:lnTo>
                  <a:cubicBezTo>
                    <a:pt x="0" y="147154"/>
                    <a:pt x="737" y="151098"/>
                    <a:pt x="6545" y="154305"/>
                  </a:cubicBezTo>
                  <a:lnTo>
                    <a:pt x="478693" y="385677"/>
                  </a:lnTo>
                  <a:cubicBezTo>
                    <a:pt x="472885" y="382469"/>
                    <a:pt x="472148" y="378525"/>
                    <a:pt x="471411" y="373150"/>
                  </a:cubicBezTo>
                  <a:lnTo>
                    <a:pt x="471411" y="250529"/>
                  </a:lnTo>
                  <a:cubicBezTo>
                    <a:pt x="472148" y="242988"/>
                    <a:pt x="474316" y="238003"/>
                    <a:pt x="478693" y="231458"/>
                  </a:cubicBezTo>
                  <a:lnTo>
                    <a:pt x="478693" y="231458"/>
                  </a:lnTo>
                  <a:close/>
                </a:path>
              </a:pathLst>
            </a:custGeom>
            <a:solidFill>
              <a:srgbClr val="00C7FF"/>
            </a:solidFill>
            <a:ln w="4332" cap="flat">
              <a:noFill/>
              <a:prstDash val="solid"/>
              <a:miter/>
            </a:ln>
          </p:spPr>
          <p:txBody>
            <a:bodyPr rtlCol="0" anchor="ctr"/>
            <a:lstStyle/>
            <a:p>
              <a:endParaRPr lang="en-US"/>
            </a:p>
          </p:txBody>
        </p:sp>
        <p:sp>
          <p:nvSpPr>
            <p:cNvPr id="3017" name="Freeform: Shape 3016">
              <a:extLst>
                <a:ext uri="{FF2B5EF4-FFF2-40B4-BE49-F238E27FC236}">
                  <a16:creationId xmlns:a16="http://schemas.microsoft.com/office/drawing/2014/main" id="{9BF0F249-D829-6E70-70C8-D18AF59AF370}"/>
                </a:ext>
              </a:extLst>
            </p:cNvPr>
            <p:cNvSpPr/>
            <p:nvPr/>
          </p:nvSpPr>
          <p:spPr>
            <a:xfrm>
              <a:off x="7175677" y="3259338"/>
              <a:ext cx="495708" cy="400176"/>
            </a:xfrm>
            <a:custGeom>
              <a:avLst/>
              <a:gdLst>
                <a:gd name="connsiteX0" fmla="*/ 18898 w 495708"/>
                <a:gd name="connsiteY0" fmla="*/ 17534 h 400176"/>
                <a:gd name="connsiteX1" fmla="*/ 16731 w 495708"/>
                <a:gd name="connsiteY1" fmla="*/ 26766 h 400176"/>
                <a:gd name="connsiteX2" fmla="*/ 16731 w 495708"/>
                <a:gd name="connsiteY2" fmla="*/ 149083 h 400176"/>
                <a:gd name="connsiteX3" fmla="*/ 20372 w 495708"/>
                <a:gd name="connsiteY3" fmla="*/ 155628 h 400176"/>
                <a:gd name="connsiteX4" fmla="*/ 471411 w 495708"/>
                <a:gd name="connsiteY4" fmla="*/ 377117 h 400176"/>
                <a:gd name="connsiteX5" fmla="*/ 471411 w 495708"/>
                <a:gd name="connsiteY5" fmla="*/ 257834 h 400176"/>
                <a:gd name="connsiteX6" fmla="*/ 475789 w 495708"/>
                <a:gd name="connsiteY6" fmla="*/ 241580 h 400176"/>
                <a:gd name="connsiteX7" fmla="*/ 18898 w 495708"/>
                <a:gd name="connsiteY7" fmla="*/ 17534 h 400176"/>
                <a:gd name="connsiteX8" fmla="*/ 18898 w 495708"/>
                <a:gd name="connsiteY8" fmla="*/ 17534 h 400176"/>
                <a:gd name="connsiteX9" fmla="*/ 487405 w 495708"/>
                <a:gd name="connsiteY9" fmla="*/ 400176 h 400176"/>
                <a:gd name="connsiteX10" fmla="*/ 483028 w 495708"/>
                <a:gd name="connsiteY10" fmla="*/ 399266 h 400176"/>
                <a:gd name="connsiteX11" fmla="*/ 10923 w 495708"/>
                <a:gd name="connsiteY11" fmla="*/ 167895 h 400176"/>
                <a:gd name="connsiteX12" fmla="*/ 0 w 495708"/>
                <a:gd name="connsiteY12" fmla="*/ 149343 h 400176"/>
                <a:gd name="connsiteX13" fmla="*/ 0 w 495708"/>
                <a:gd name="connsiteY13" fmla="*/ 26419 h 400176"/>
                <a:gd name="connsiteX14" fmla="*/ 7282 w 495708"/>
                <a:gd name="connsiteY14" fmla="*/ 3794 h 400176"/>
                <a:gd name="connsiteX15" fmla="*/ 13090 w 495708"/>
                <a:gd name="connsiteY15" fmla="*/ 283 h 400176"/>
                <a:gd name="connsiteX16" fmla="*/ 19635 w 495708"/>
                <a:gd name="connsiteY16" fmla="*/ 976 h 400176"/>
                <a:gd name="connsiteX17" fmla="*/ 491046 w 495708"/>
                <a:gd name="connsiteY17" fmla="*/ 232347 h 400176"/>
                <a:gd name="connsiteX18" fmla="*/ 494687 w 495708"/>
                <a:gd name="connsiteY18" fmla="*/ 242100 h 400176"/>
                <a:gd name="connsiteX19" fmla="*/ 488879 w 495708"/>
                <a:gd name="connsiteY19" fmla="*/ 258094 h 400176"/>
                <a:gd name="connsiteX20" fmla="*/ 488879 w 495708"/>
                <a:gd name="connsiteY20" fmla="*/ 380411 h 400176"/>
                <a:gd name="connsiteX21" fmla="*/ 491783 w 495708"/>
                <a:gd name="connsiteY21" fmla="*/ 386956 h 400176"/>
                <a:gd name="connsiteX22" fmla="*/ 494687 w 495708"/>
                <a:gd name="connsiteY22" fmla="*/ 396839 h 400176"/>
                <a:gd name="connsiteX23" fmla="*/ 487405 w 495708"/>
                <a:gd name="connsiteY23" fmla="*/ 400176 h 40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5708" h="400176">
                  <a:moveTo>
                    <a:pt x="18898" y="17534"/>
                  </a:moveTo>
                  <a:cubicBezTo>
                    <a:pt x="17424" y="20524"/>
                    <a:pt x="17424" y="23298"/>
                    <a:pt x="16731" y="26766"/>
                  </a:cubicBezTo>
                  <a:lnTo>
                    <a:pt x="16731" y="149083"/>
                  </a:lnTo>
                  <a:cubicBezTo>
                    <a:pt x="17468" y="153548"/>
                    <a:pt x="18205" y="154458"/>
                    <a:pt x="20372" y="155628"/>
                  </a:cubicBezTo>
                  <a:lnTo>
                    <a:pt x="471411" y="377117"/>
                  </a:lnTo>
                  <a:lnTo>
                    <a:pt x="471411" y="257834"/>
                  </a:lnTo>
                  <a:cubicBezTo>
                    <a:pt x="472148" y="251289"/>
                    <a:pt x="473579" y="246304"/>
                    <a:pt x="475789" y="241580"/>
                  </a:cubicBezTo>
                  <a:lnTo>
                    <a:pt x="18898" y="17534"/>
                  </a:lnTo>
                  <a:lnTo>
                    <a:pt x="18898" y="17534"/>
                  </a:lnTo>
                  <a:close/>
                  <a:moveTo>
                    <a:pt x="487405" y="400176"/>
                  </a:moveTo>
                  <a:cubicBezTo>
                    <a:pt x="485932" y="400176"/>
                    <a:pt x="484501" y="399916"/>
                    <a:pt x="483028" y="399266"/>
                  </a:cubicBezTo>
                  <a:lnTo>
                    <a:pt x="10923" y="167895"/>
                  </a:lnTo>
                  <a:cubicBezTo>
                    <a:pt x="1474" y="162520"/>
                    <a:pt x="0" y="155845"/>
                    <a:pt x="0" y="149343"/>
                  </a:cubicBezTo>
                  <a:lnTo>
                    <a:pt x="0" y="26419"/>
                  </a:lnTo>
                  <a:cubicBezTo>
                    <a:pt x="0" y="16883"/>
                    <a:pt x="2904" y="10772"/>
                    <a:pt x="7282" y="3794"/>
                  </a:cubicBezTo>
                  <a:cubicBezTo>
                    <a:pt x="8756" y="2146"/>
                    <a:pt x="10186" y="803"/>
                    <a:pt x="13090" y="283"/>
                  </a:cubicBezTo>
                  <a:cubicBezTo>
                    <a:pt x="15257" y="-281"/>
                    <a:pt x="17468" y="23"/>
                    <a:pt x="19635" y="976"/>
                  </a:cubicBezTo>
                  <a:lnTo>
                    <a:pt x="491046" y="232347"/>
                  </a:lnTo>
                  <a:cubicBezTo>
                    <a:pt x="495424" y="234298"/>
                    <a:pt x="496854" y="238632"/>
                    <a:pt x="494687" y="242100"/>
                  </a:cubicBezTo>
                  <a:cubicBezTo>
                    <a:pt x="490310" y="248385"/>
                    <a:pt x="489616" y="252286"/>
                    <a:pt x="488879" y="258094"/>
                  </a:cubicBezTo>
                  <a:lnTo>
                    <a:pt x="488879" y="380411"/>
                  </a:lnTo>
                  <a:cubicBezTo>
                    <a:pt x="488879" y="384919"/>
                    <a:pt x="490353" y="385786"/>
                    <a:pt x="491783" y="386956"/>
                  </a:cubicBezTo>
                  <a:cubicBezTo>
                    <a:pt x="495424" y="389167"/>
                    <a:pt x="496854" y="393544"/>
                    <a:pt x="494687" y="396839"/>
                  </a:cubicBezTo>
                  <a:cubicBezTo>
                    <a:pt x="492520" y="399006"/>
                    <a:pt x="489616" y="400176"/>
                    <a:pt x="487405" y="400176"/>
                  </a:cubicBezTo>
                  <a:close/>
                </a:path>
              </a:pathLst>
            </a:custGeom>
            <a:solidFill>
              <a:srgbClr val="0068B8"/>
            </a:solidFill>
            <a:ln w="4332" cap="flat">
              <a:noFill/>
              <a:prstDash val="solid"/>
              <a:miter/>
            </a:ln>
          </p:spPr>
          <p:txBody>
            <a:bodyPr rtlCol="0" anchor="ctr"/>
            <a:lstStyle/>
            <a:p>
              <a:endParaRPr lang="en-US"/>
            </a:p>
          </p:txBody>
        </p:sp>
        <p:sp>
          <p:nvSpPr>
            <p:cNvPr id="3018" name="Freeform: Shape 3017">
              <a:extLst>
                <a:ext uri="{FF2B5EF4-FFF2-40B4-BE49-F238E27FC236}">
                  <a16:creationId xmlns:a16="http://schemas.microsoft.com/office/drawing/2014/main" id="{A9907331-7967-350D-97E6-48808FEA200E}"/>
                </a:ext>
              </a:extLst>
            </p:cNvPr>
            <p:cNvSpPr/>
            <p:nvPr/>
          </p:nvSpPr>
          <p:spPr>
            <a:xfrm>
              <a:off x="7989724" y="3381591"/>
              <a:ext cx="40743" cy="59988"/>
            </a:xfrm>
            <a:custGeom>
              <a:avLst/>
              <a:gdLst>
                <a:gd name="connsiteX0" fmla="*/ 0 w 40743"/>
                <a:gd name="connsiteY0" fmla="*/ 59988 h 59988"/>
                <a:gd name="connsiteX1" fmla="*/ 40744 w 40743"/>
                <a:gd name="connsiteY1" fmla="*/ 40050 h 59988"/>
                <a:gd name="connsiteX2" fmla="*/ 40744 w 40743"/>
                <a:gd name="connsiteY2" fmla="*/ 0 h 59988"/>
                <a:gd name="connsiteX3" fmla="*/ 0 w 40743"/>
                <a:gd name="connsiteY3" fmla="*/ 20025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4" y="40050"/>
                  </a:lnTo>
                  <a:lnTo>
                    <a:pt x="40744" y="0"/>
                  </a:lnTo>
                  <a:lnTo>
                    <a:pt x="0" y="20025"/>
                  </a:lnTo>
                  <a:lnTo>
                    <a:pt x="0" y="59988"/>
                  </a:lnTo>
                  <a:close/>
                </a:path>
              </a:pathLst>
            </a:custGeom>
            <a:solidFill>
              <a:srgbClr val="A6EDF8"/>
            </a:solidFill>
            <a:ln w="4332" cap="flat">
              <a:noFill/>
              <a:prstDash val="solid"/>
              <a:miter/>
            </a:ln>
          </p:spPr>
          <p:txBody>
            <a:bodyPr rtlCol="0" anchor="ctr"/>
            <a:lstStyle/>
            <a:p>
              <a:endParaRPr lang="en-US"/>
            </a:p>
          </p:txBody>
        </p:sp>
        <p:sp>
          <p:nvSpPr>
            <p:cNvPr id="3019" name="Freeform: Shape 3018">
              <a:extLst>
                <a:ext uri="{FF2B5EF4-FFF2-40B4-BE49-F238E27FC236}">
                  <a16:creationId xmlns:a16="http://schemas.microsoft.com/office/drawing/2014/main" id="{110049F1-A7A1-84D7-7E8C-0F588A734971}"/>
                </a:ext>
              </a:extLst>
            </p:cNvPr>
            <p:cNvSpPr/>
            <p:nvPr/>
          </p:nvSpPr>
          <p:spPr>
            <a:xfrm>
              <a:off x="7981012" y="3374417"/>
              <a:ext cx="58254" cy="74486"/>
            </a:xfrm>
            <a:custGeom>
              <a:avLst/>
              <a:gdLst>
                <a:gd name="connsiteX0" fmla="*/ 17468 w 58254"/>
                <a:gd name="connsiteY0" fmla="*/ 31403 h 74486"/>
                <a:gd name="connsiteX1" fmla="*/ 17468 w 58254"/>
                <a:gd name="connsiteY1" fmla="*/ 54635 h 74486"/>
                <a:gd name="connsiteX2" fmla="*/ 41480 w 58254"/>
                <a:gd name="connsiteY2" fmla="*/ 43019 h 74486"/>
                <a:gd name="connsiteX3" fmla="*/ 41480 w 58254"/>
                <a:gd name="connsiteY3" fmla="*/ 19787 h 74486"/>
                <a:gd name="connsiteX4" fmla="*/ 17468 w 58254"/>
                <a:gd name="connsiteY4" fmla="*/ 31403 h 74486"/>
                <a:gd name="connsiteX5" fmla="*/ 17468 w 58254"/>
                <a:gd name="connsiteY5" fmla="*/ 31403 h 74486"/>
                <a:gd name="connsiteX6" fmla="*/ 8756 w 58254"/>
                <a:gd name="connsiteY6" fmla="*/ 74444 h 74486"/>
                <a:gd name="connsiteX7" fmla="*/ 4378 w 58254"/>
                <a:gd name="connsiteY7" fmla="*/ 73447 h 74486"/>
                <a:gd name="connsiteX8" fmla="*/ 0 w 58254"/>
                <a:gd name="connsiteY8" fmla="*/ 67162 h 74486"/>
                <a:gd name="connsiteX9" fmla="*/ 0 w 58254"/>
                <a:gd name="connsiteY9" fmla="*/ 27198 h 74486"/>
                <a:gd name="connsiteX10" fmla="*/ 4378 w 58254"/>
                <a:gd name="connsiteY10" fmla="*/ 20914 h 74486"/>
                <a:gd name="connsiteX11" fmla="*/ 45858 w 58254"/>
                <a:gd name="connsiteY11" fmla="*/ 975 h 74486"/>
                <a:gd name="connsiteX12" fmla="*/ 53877 w 58254"/>
                <a:gd name="connsiteY12" fmla="*/ 975 h 74486"/>
                <a:gd name="connsiteX13" fmla="*/ 58255 w 58254"/>
                <a:gd name="connsiteY13" fmla="*/ 7217 h 74486"/>
                <a:gd name="connsiteX14" fmla="*/ 58255 w 58254"/>
                <a:gd name="connsiteY14" fmla="*/ 47267 h 74486"/>
                <a:gd name="connsiteX15" fmla="*/ 53877 w 58254"/>
                <a:gd name="connsiteY15" fmla="*/ 53552 h 74486"/>
                <a:gd name="connsiteX16" fmla="*/ 13133 w 58254"/>
                <a:gd name="connsiteY16" fmla="*/ 73490 h 74486"/>
                <a:gd name="connsiteX17" fmla="*/ 8756 w 58254"/>
                <a:gd name="connsiteY17" fmla="*/ 74487 h 7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254" h="74486">
                  <a:moveTo>
                    <a:pt x="17468" y="31403"/>
                  </a:moveTo>
                  <a:lnTo>
                    <a:pt x="17468" y="54635"/>
                  </a:lnTo>
                  <a:lnTo>
                    <a:pt x="41480" y="43019"/>
                  </a:lnTo>
                  <a:lnTo>
                    <a:pt x="41480" y="19787"/>
                  </a:lnTo>
                  <a:lnTo>
                    <a:pt x="17468" y="31403"/>
                  </a:lnTo>
                  <a:lnTo>
                    <a:pt x="17468" y="31403"/>
                  </a:lnTo>
                  <a:close/>
                  <a:moveTo>
                    <a:pt x="8756" y="74444"/>
                  </a:moveTo>
                  <a:cubicBezTo>
                    <a:pt x="7282" y="74444"/>
                    <a:pt x="5851" y="74140"/>
                    <a:pt x="4378" y="73447"/>
                  </a:cubicBezTo>
                  <a:cubicBezTo>
                    <a:pt x="2211" y="72146"/>
                    <a:pt x="0" y="69806"/>
                    <a:pt x="0" y="67162"/>
                  </a:cubicBezTo>
                  <a:lnTo>
                    <a:pt x="0" y="27198"/>
                  </a:lnTo>
                  <a:cubicBezTo>
                    <a:pt x="0" y="24598"/>
                    <a:pt x="2167" y="22214"/>
                    <a:pt x="4378" y="20914"/>
                  </a:cubicBezTo>
                  <a:lnTo>
                    <a:pt x="45858" y="975"/>
                  </a:lnTo>
                  <a:cubicBezTo>
                    <a:pt x="48025" y="-325"/>
                    <a:pt x="50929" y="-325"/>
                    <a:pt x="53877" y="975"/>
                  </a:cubicBezTo>
                  <a:cubicBezTo>
                    <a:pt x="56781" y="2276"/>
                    <a:pt x="58255" y="4616"/>
                    <a:pt x="58255" y="7217"/>
                  </a:cubicBezTo>
                  <a:lnTo>
                    <a:pt x="58255" y="47267"/>
                  </a:lnTo>
                  <a:cubicBezTo>
                    <a:pt x="58255" y="49867"/>
                    <a:pt x="56781" y="52251"/>
                    <a:pt x="53877" y="53552"/>
                  </a:cubicBezTo>
                  <a:lnTo>
                    <a:pt x="13133" y="73490"/>
                  </a:lnTo>
                  <a:cubicBezTo>
                    <a:pt x="11660" y="74184"/>
                    <a:pt x="10229" y="74487"/>
                    <a:pt x="8756" y="74487"/>
                  </a:cubicBezTo>
                  <a:close/>
                </a:path>
              </a:pathLst>
            </a:custGeom>
            <a:solidFill>
              <a:srgbClr val="0068B8"/>
            </a:solidFill>
            <a:ln w="4332" cap="flat">
              <a:noFill/>
              <a:prstDash val="solid"/>
              <a:miter/>
            </a:ln>
          </p:spPr>
          <p:txBody>
            <a:bodyPr rtlCol="0" anchor="ctr"/>
            <a:lstStyle/>
            <a:p>
              <a:endParaRPr lang="en-US"/>
            </a:p>
          </p:txBody>
        </p:sp>
        <p:sp>
          <p:nvSpPr>
            <p:cNvPr id="3020" name="Freeform: Shape 3019">
              <a:extLst>
                <a:ext uri="{FF2B5EF4-FFF2-40B4-BE49-F238E27FC236}">
                  <a16:creationId xmlns:a16="http://schemas.microsoft.com/office/drawing/2014/main" id="{85A34E57-7432-D3D0-9010-A4DBB1394601}"/>
                </a:ext>
              </a:extLst>
            </p:cNvPr>
            <p:cNvSpPr/>
            <p:nvPr/>
          </p:nvSpPr>
          <p:spPr>
            <a:xfrm>
              <a:off x="7688978" y="3426177"/>
              <a:ext cx="271209" cy="139322"/>
            </a:xfrm>
            <a:custGeom>
              <a:avLst/>
              <a:gdLst>
                <a:gd name="connsiteX0" fmla="*/ 8303 w 271209"/>
                <a:gd name="connsiteY0" fmla="*/ 139280 h 139322"/>
                <a:gd name="connsiteX1" fmla="*/ 1021 w 271209"/>
                <a:gd name="connsiteY1" fmla="*/ 135639 h 139322"/>
                <a:gd name="connsiteX2" fmla="*/ 3925 w 271209"/>
                <a:gd name="connsiteY2" fmla="*/ 125756 h 139322"/>
                <a:gd name="connsiteX3" fmla="*/ 258529 w 271209"/>
                <a:gd name="connsiteY3" fmla="*/ 968 h 139322"/>
                <a:gd name="connsiteX4" fmla="*/ 270188 w 271209"/>
                <a:gd name="connsiteY4" fmla="*/ 3699 h 139322"/>
                <a:gd name="connsiteX5" fmla="*/ 267284 w 271209"/>
                <a:gd name="connsiteY5" fmla="*/ 13581 h 139322"/>
                <a:gd name="connsiteX6" fmla="*/ 12680 w 271209"/>
                <a:gd name="connsiteY6" fmla="*/ 138326 h 139322"/>
                <a:gd name="connsiteX7" fmla="*/ 8303 w 271209"/>
                <a:gd name="connsiteY7" fmla="*/ 139323 h 13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209" h="139322">
                  <a:moveTo>
                    <a:pt x="8303" y="139280"/>
                  </a:moveTo>
                  <a:cubicBezTo>
                    <a:pt x="5399" y="139280"/>
                    <a:pt x="2495" y="137979"/>
                    <a:pt x="1021" y="135639"/>
                  </a:cubicBezTo>
                  <a:cubicBezTo>
                    <a:pt x="-1146" y="132171"/>
                    <a:pt x="284" y="127707"/>
                    <a:pt x="3925" y="125756"/>
                  </a:cubicBezTo>
                  <a:lnTo>
                    <a:pt x="258529" y="968"/>
                  </a:lnTo>
                  <a:cubicBezTo>
                    <a:pt x="262170" y="-1026"/>
                    <a:pt x="267978" y="145"/>
                    <a:pt x="270188" y="3699"/>
                  </a:cubicBezTo>
                  <a:cubicBezTo>
                    <a:pt x="272355" y="7166"/>
                    <a:pt x="270925" y="11631"/>
                    <a:pt x="267284" y="13581"/>
                  </a:cubicBezTo>
                  <a:lnTo>
                    <a:pt x="12680" y="138326"/>
                  </a:lnTo>
                  <a:cubicBezTo>
                    <a:pt x="11207" y="139019"/>
                    <a:pt x="9776" y="139323"/>
                    <a:pt x="8303" y="139323"/>
                  </a:cubicBezTo>
                  <a:close/>
                </a:path>
              </a:pathLst>
            </a:custGeom>
            <a:solidFill>
              <a:srgbClr val="0068B8"/>
            </a:solidFill>
            <a:ln w="4332" cap="flat">
              <a:noFill/>
              <a:prstDash val="solid"/>
              <a:miter/>
            </a:ln>
          </p:spPr>
          <p:txBody>
            <a:bodyPr rtlCol="0" anchor="ctr"/>
            <a:lstStyle/>
            <a:p>
              <a:endParaRPr lang="en-US"/>
            </a:p>
          </p:txBody>
        </p:sp>
        <p:sp>
          <p:nvSpPr>
            <p:cNvPr id="3021" name="Freeform: Shape 3020">
              <a:extLst>
                <a:ext uri="{FF2B5EF4-FFF2-40B4-BE49-F238E27FC236}">
                  <a16:creationId xmlns:a16="http://schemas.microsoft.com/office/drawing/2014/main" id="{F09271B8-7F9D-D2AE-5A27-E6FAE89E549A}"/>
                </a:ext>
              </a:extLst>
            </p:cNvPr>
            <p:cNvSpPr/>
            <p:nvPr/>
          </p:nvSpPr>
          <p:spPr>
            <a:xfrm>
              <a:off x="7190977" y="2851623"/>
              <a:ext cx="926785" cy="455718"/>
            </a:xfrm>
            <a:custGeom>
              <a:avLst/>
              <a:gdLst>
                <a:gd name="connsiteX0" fmla="*/ 926786 w 926785"/>
                <a:gd name="connsiteY0" fmla="*/ 232669 h 455718"/>
                <a:gd name="connsiteX1" fmla="*/ 454637 w 926785"/>
                <a:gd name="connsiteY1" fmla="*/ 1255 h 455718"/>
                <a:gd name="connsiteX2" fmla="*/ 438643 w 926785"/>
                <a:gd name="connsiteY2" fmla="*/ 2599 h 455718"/>
                <a:gd name="connsiteX3" fmla="*/ 15994 w 926785"/>
                <a:gd name="connsiteY3" fmla="*/ 209870 h 455718"/>
                <a:gd name="connsiteX4" fmla="*/ 0 w 926785"/>
                <a:gd name="connsiteY4" fmla="*/ 224347 h 455718"/>
                <a:gd name="connsiteX5" fmla="*/ 472148 w 926785"/>
                <a:gd name="connsiteY5" fmla="*/ 455719 h 455718"/>
                <a:gd name="connsiteX6" fmla="*/ 487405 w 926785"/>
                <a:gd name="connsiteY6" fmla="*/ 441242 h 455718"/>
                <a:gd name="connsiteX7" fmla="*/ 910792 w 926785"/>
                <a:gd name="connsiteY7" fmla="*/ 233970 h 455718"/>
                <a:gd name="connsiteX8" fmla="*/ 926786 w 926785"/>
                <a:gd name="connsiteY8" fmla="*/ 232669 h 4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785" h="455718">
                  <a:moveTo>
                    <a:pt x="926786" y="232669"/>
                  </a:moveTo>
                  <a:lnTo>
                    <a:pt x="454637" y="1255"/>
                  </a:lnTo>
                  <a:cubicBezTo>
                    <a:pt x="448829" y="-1086"/>
                    <a:pt x="444451" y="128"/>
                    <a:pt x="438643" y="2599"/>
                  </a:cubicBezTo>
                  <a:lnTo>
                    <a:pt x="15994" y="209870"/>
                  </a:lnTo>
                  <a:cubicBezTo>
                    <a:pt x="8712" y="213901"/>
                    <a:pt x="4334" y="218019"/>
                    <a:pt x="0" y="224347"/>
                  </a:cubicBezTo>
                  <a:lnTo>
                    <a:pt x="472148" y="455719"/>
                  </a:lnTo>
                  <a:cubicBezTo>
                    <a:pt x="476526" y="449347"/>
                    <a:pt x="480860" y="445273"/>
                    <a:pt x="487405" y="441242"/>
                  </a:cubicBezTo>
                  <a:lnTo>
                    <a:pt x="910792" y="233970"/>
                  </a:lnTo>
                  <a:cubicBezTo>
                    <a:pt x="915863" y="231499"/>
                    <a:pt x="920977" y="230242"/>
                    <a:pt x="926786" y="232669"/>
                  </a:cubicBezTo>
                  <a:close/>
                </a:path>
              </a:pathLst>
            </a:custGeom>
            <a:solidFill>
              <a:srgbClr val="00C7FF"/>
            </a:solidFill>
            <a:ln w="4332" cap="flat">
              <a:noFill/>
              <a:prstDash val="solid"/>
              <a:miter/>
            </a:ln>
          </p:spPr>
          <p:txBody>
            <a:bodyPr rtlCol="0" anchor="ctr"/>
            <a:lstStyle/>
            <a:p>
              <a:endParaRPr lang="en-US"/>
            </a:p>
          </p:txBody>
        </p:sp>
        <p:sp>
          <p:nvSpPr>
            <p:cNvPr id="3022" name="Freeform: Shape 3021">
              <a:extLst>
                <a:ext uri="{FF2B5EF4-FFF2-40B4-BE49-F238E27FC236}">
                  <a16:creationId xmlns:a16="http://schemas.microsoft.com/office/drawing/2014/main" id="{FAE28800-D1BF-504B-C0A6-F79444CC8A78}"/>
                </a:ext>
              </a:extLst>
            </p:cNvPr>
            <p:cNvSpPr/>
            <p:nvPr/>
          </p:nvSpPr>
          <p:spPr>
            <a:xfrm>
              <a:off x="7182221" y="2844368"/>
              <a:ext cx="943819" cy="470212"/>
            </a:xfrm>
            <a:custGeom>
              <a:avLst/>
              <a:gdLst>
                <a:gd name="connsiteX0" fmla="*/ 21109 w 943819"/>
                <a:gd name="connsiteY0" fmla="*/ 229219 h 470212"/>
                <a:gd name="connsiteX1" fmla="*/ 477956 w 943819"/>
                <a:gd name="connsiteY1" fmla="*/ 453265 h 470212"/>
                <a:gd name="connsiteX2" fmla="*/ 491783 w 943819"/>
                <a:gd name="connsiteY2" fmla="*/ 442342 h 470212"/>
                <a:gd name="connsiteX3" fmla="*/ 911528 w 943819"/>
                <a:gd name="connsiteY3" fmla="*/ 236630 h 470212"/>
                <a:gd name="connsiteX4" fmla="*/ 459058 w 943819"/>
                <a:gd name="connsiteY4" fmla="*/ 14795 h 470212"/>
                <a:gd name="connsiteX5" fmla="*/ 451040 w 943819"/>
                <a:gd name="connsiteY5" fmla="*/ 16355 h 470212"/>
                <a:gd name="connsiteX6" fmla="*/ 29127 w 943819"/>
                <a:gd name="connsiteY6" fmla="*/ 223367 h 470212"/>
                <a:gd name="connsiteX7" fmla="*/ 21109 w 943819"/>
                <a:gd name="connsiteY7" fmla="*/ 229219 h 470212"/>
                <a:gd name="connsiteX8" fmla="*/ 21109 w 943819"/>
                <a:gd name="connsiteY8" fmla="*/ 229219 h 470212"/>
                <a:gd name="connsiteX9" fmla="*/ 480860 w 943819"/>
                <a:gd name="connsiteY9" fmla="*/ 470212 h 470212"/>
                <a:gd name="connsiteX10" fmla="*/ 476483 w 943819"/>
                <a:gd name="connsiteY10" fmla="*/ 469215 h 470212"/>
                <a:gd name="connsiteX11" fmla="*/ 4378 w 943819"/>
                <a:gd name="connsiteY11" fmla="*/ 237887 h 470212"/>
                <a:gd name="connsiteX12" fmla="*/ 0 w 943819"/>
                <a:gd name="connsiteY12" fmla="*/ 233380 h 470212"/>
                <a:gd name="connsiteX13" fmla="*/ 1474 w 943819"/>
                <a:gd name="connsiteY13" fmla="*/ 227745 h 470212"/>
                <a:gd name="connsiteX14" fmla="*/ 20372 w 943819"/>
                <a:gd name="connsiteY14" fmla="*/ 211014 h 470212"/>
                <a:gd name="connsiteX15" fmla="*/ 443021 w 943819"/>
                <a:gd name="connsiteY15" fmla="*/ 3569 h 470212"/>
                <a:gd name="connsiteX16" fmla="*/ 467034 w 943819"/>
                <a:gd name="connsiteY16" fmla="*/ 1965 h 470212"/>
                <a:gd name="connsiteX17" fmla="*/ 939876 w 943819"/>
                <a:gd name="connsiteY17" fmla="*/ 233640 h 470212"/>
                <a:gd name="connsiteX18" fmla="*/ 942780 w 943819"/>
                <a:gd name="connsiteY18" fmla="*/ 243262 h 470212"/>
                <a:gd name="connsiteX19" fmla="*/ 931857 w 943819"/>
                <a:gd name="connsiteY19" fmla="*/ 246470 h 470212"/>
                <a:gd name="connsiteX20" fmla="*/ 923145 w 943819"/>
                <a:gd name="connsiteY20" fmla="*/ 247640 h 470212"/>
                <a:gd name="connsiteX21" fmla="*/ 500495 w 943819"/>
                <a:gd name="connsiteY21" fmla="*/ 454782 h 470212"/>
                <a:gd name="connsiteX22" fmla="*/ 488142 w 943819"/>
                <a:gd name="connsiteY22" fmla="*/ 466745 h 470212"/>
                <a:gd name="connsiteX23" fmla="*/ 480860 w 943819"/>
                <a:gd name="connsiteY23" fmla="*/ 470212 h 47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3819" h="470212">
                  <a:moveTo>
                    <a:pt x="21109" y="229219"/>
                  </a:moveTo>
                  <a:lnTo>
                    <a:pt x="477956" y="453265"/>
                  </a:lnTo>
                  <a:cubicBezTo>
                    <a:pt x="481597" y="449190"/>
                    <a:pt x="485975" y="445723"/>
                    <a:pt x="491783" y="442342"/>
                  </a:cubicBezTo>
                  <a:lnTo>
                    <a:pt x="911528" y="236630"/>
                  </a:lnTo>
                  <a:lnTo>
                    <a:pt x="459058" y="14795"/>
                  </a:lnTo>
                  <a:cubicBezTo>
                    <a:pt x="457585" y="14231"/>
                    <a:pt x="456154" y="14101"/>
                    <a:pt x="451040" y="16355"/>
                  </a:cubicBezTo>
                  <a:lnTo>
                    <a:pt x="29127" y="223367"/>
                  </a:lnTo>
                  <a:cubicBezTo>
                    <a:pt x="26223" y="225144"/>
                    <a:pt x="23319" y="226878"/>
                    <a:pt x="21109" y="229219"/>
                  </a:cubicBezTo>
                  <a:lnTo>
                    <a:pt x="21109" y="229219"/>
                  </a:lnTo>
                  <a:close/>
                  <a:moveTo>
                    <a:pt x="480860" y="470212"/>
                  </a:moveTo>
                  <a:cubicBezTo>
                    <a:pt x="479387" y="470212"/>
                    <a:pt x="477956" y="469865"/>
                    <a:pt x="476483" y="469215"/>
                  </a:cubicBezTo>
                  <a:lnTo>
                    <a:pt x="4378" y="237887"/>
                  </a:lnTo>
                  <a:cubicBezTo>
                    <a:pt x="2211" y="236890"/>
                    <a:pt x="737" y="235287"/>
                    <a:pt x="0" y="233380"/>
                  </a:cubicBezTo>
                  <a:cubicBezTo>
                    <a:pt x="0" y="231472"/>
                    <a:pt x="0" y="229479"/>
                    <a:pt x="1474" y="227745"/>
                  </a:cubicBezTo>
                  <a:cubicBezTo>
                    <a:pt x="5851" y="221026"/>
                    <a:pt x="10923" y="215869"/>
                    <a:pt x="20372" y="211014"/>
                  </a:cubicBezTo>
                  <a:lnTo>
                    <a:pt x="443021" y="3569"/>
                  </a:lnTo>
                  <a:cubicBezTo>
                    <a:pt x="450303" y="405"/>
                    <a:pt x="457585" y="-1763"/>
                    <a:pt x="467034" y="1965"/>
                  </a:cubicBezTo>
                  <a:lnTo>
                    <a:pt x="939876" y="233640"/>
                  </a:lnTo>
                  <a:cubicBezTo>
                    <a:pt x="943516" y="235547"/>
                    <a:pt x="944990" y="239838"/>
                    <a:pt x="942780" y="243262"/>
                  </a:cubicBezTo>
                  <a:cubicBezTo>
                    <a:pt x="940569" y="246730"/>
                    <a:pt x="936235" y="248073"/>
                    <a:pt x="931857" y="246470"/>
                  </a:cubicBezTo>
                  <a:cubicBezTo>
                    <a:pt x="929690" y="245559"/>
                    <a:pt x="928216" y="245473"/>
                    <a:pt x="923145" y="247640"/>
                  </a:cubicBezTo>
                  <a:lnTo>
                    <a:pt x="500495" y="454782"/>
                  </a:lnTo>
                  <a:cubicBezTo>
                    <a:pt x="495424" y="457686"/>
                    <a:pt x="491783" y="460633"/>
                    <a:pt x="488142" y="466745"/>
                  </a:cubicBezTo>
                  <a:cubicBezTo>
                    <a:pt x="485975" y="468955"/>
                    <a:pt x="483765" y="470212"/>
                    <a:pt x="480860" y="470212"/>
                  </a:cubicBezTo>
                  <a:close/>
                </a:path>
              </a:pathLst>
            </a:custGeom>
            <a:solidFill>
              <a:srgbClr val="0068B8"/>
            </a:solidFill>
            <a:ln w="4332" cap="flat">
              <a:noFill/>
              <a:prstDash val="solid"/>
              <a:miter/>
            </a:ln>
          </p:spPr>
          <p:txBody>
            <a:bodyPr rtlCol="0" anchor="ctr"/>
            <a:lstStyle/>
            <a:p>
              <a:endParaRPr lang="en-US"/>
            </a:p>
          </p:txBody>
        </p:sp>
        <p:sp>
          <p:nvSpPr>
            <p:cNvPr id="3023" name="Freeform: Shape 3022">
              <a:extLst>
                <a:ext uri="{FF2B5EF4-FFF2-40B4-BE49-F238E27FC236}">
                  <a16:creationId xmlns:a16="http://schemas.microsoft.com/office/drawing/2014/main" id="{1C2468B0-3062-1629-7F2D-ADF5B174A25F}"/>
                </a:ext>
              </a:extLst>
            </p:cNvPr>
            <p:cNvSpPr/>
            <p:nvPr/>
          </p:nvSpPr>
          <p:spPr>
            <a:xfrm>
              <a:off x="7655843" y="3082980"/>
              <a:ext cx="468464" cy="379963"/>
            </a:xfrm>
            <a:custGeom>
              <a:avLst/>
              <a:gdLst>
                <a:gd name="connsiteX0" fmla="*/ 468464 w 468464"/>
                <a:gd name="connsiteY0" fmla="*/ 13796 h 379963"/>
                <a:gd name="connsiteX1" fmla="*/ 461919 w 468464"/>
                <a:gd name="connsiteY1" fmla="*/ 1313 h 379963"/>
                <a:gd name="connsiteX2" fmla="*/ 445925 w 468464"/>
                <a:gd name="connsiteY2" fmla="*/ 2613 h 379963"/>
                <a:gd name="connsiteX3" fmla="*/ 22539 w 468464"/>
                <a:gd name="connsiteY3" fmla="*/ 209885 h 379963"/>
                <a:gd name="connsiteX4" fmla="*/ 7282 w 468464"/>
                <a:gd name="connsiteY4" fmla="*/ 224362 h 379963"/>
                <a:gd name="connsiteX5" fmla="*/ 7282 w 468464"/>
                <a:gd name="connsiteY5" fmla="*/ 224362 h 379963"/>
                <a:gd name="connsiteX6" fmla="*/ 0 w 468464"/>
                <a:gd name="connsiteY6" fmla="*/ 243520 h 379963"/>
                <a:gd name="connsiteX7" fmla="*/ 0 w 468464"/>
                <a:gd name="connsiteY7" fmla="*/ 366141 h 379963"/>
                <a:gd name="connsiteX8" fmla="*/ 7282 w 468464"/>
                <a:gd name="connsiteY8" fmla="*/ 378667 h 379963"/>
                <a:gd name="connsiteX9" fmla="*/ 22539 w 468464"/>
                <a:gd name="connsiteY9" fmla="*/ 377324 h 379963"/>
                <a:gd name="connsiteX10" fmla="*/ 445925 w 468464"/>
                <a:gd name="connsiteY10" fmla="*/ 170138 h 379963"/>
                <a:gd name="connsiteX11" fmla="*/ 468464 w 468464"/>
                <a:gd name="connsiteY11" fmla="*/ 136547 h 379963"/>
                <a:gd name="connsiteX12" fmla="*/ 468464 w 468464"/>
                <a:gd name="connsiteY12" fmla="*/ 13839 h 37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464" h="379963">
                  <a:moveTo>
                    <a:pt x="468464" y="13796"/>
                  </a:moveTo>
                  <a:cubicBezTo>
                    <a:pt x="468464" y="7598"/>
                    <a:pt x="466297" y="3307"/>
                    <a:pt x="461919" y="1313"/>
                  </a:cubicBezTo>
                  <a:cubicBezTo>
                    <a:pt x="457541" y="-725"/>
                    <a:pt x="451733" y="-464"/>
                    <a:pt x="445925" y="2613"/>
                  </a:cubicBezTo>
                  <a:lnTo>
                    <a:pt x="22539" y="209885"/>
                  </a:lnTo>
                  <a:cubicBezTo>
                    <a:pt x="16731" y="212962"/>
                    <a:pt x="10879" y="218294"/>
                    <a:pt x="7282" y="224362"/>
                  </a:cubicBezTo>
                  <a:lnTo>
                    <a:pt x="7282" y="224362"/>
                  </a:lnTo>
                  <a:cubicBezTo>
                    <a:pt x="2904" y="230473"/>
                    <a:pt x="0" y="237322"/>
                    <a:pt x="0" y="243520"/>
                  </a:cubicBezTo>
                  <a:lnTo>
                    <a:pt x="0" y="366141"/>
                  </a:lnTo>
                  <a:cubicBezTo>
                    <a:pt x="0" y="372339"/>
                    <a:pt x="2904" y="376630"/>
                    <a:pt x="7282" y="378667"/>
                  </a:cubicBezTo>
                  <a:cubicBezTo>
                    <a:pt x="10923" y="380704"/>
                    <a:pt x="16731" y="380401"/>
                    <a:pt x="22539" y="377324"/>
                  </a:cubicBezTo>
                  <a:lnTo>
                    <a:pt x="445925" y="170138"/>
                  </a:lnTo>
                  <a:cubicBezTo>
                    <a:pt x="458278" y="163897"/>
                    <a:pt x="468464" y="148900"/>
                    <a:pt x="468464" y="136547"/>
                  </a:cubicBezTo>
                  <a:lnTo>
                    <a:pt x="468464" y="13839"/>
                  </a:lnTo>
                  <a:close/>
                </a:path>
              </a:pathLst>
            </a:custGeom>
            <a:solidFill>
              <a:srgbClr val="FFFFFF"/>
            </a:solidFill>
            <a:ln w="4332" cap="flat">
              <a:noFill/>
              <a:prstDash val="solid"/>
              <a:miter/>
            </a:ln>
          </p:spPr>
          <p:txBody>
            <a:bodyPr rtlCol="0" anchor="ctr"/>
            <a:lstStyle/>
            <a:p>
              <a:endParaRPr lang="en-US"/>
            </a:p>
          </p:txBody>
        </p:sp>
        <p:sp>
          <p:nvSpPr>
            <p:cNvPr id="3024" name="Freeform: Shape 3023">
              <a:extLst>
                <a:ext uri="{FF2B5EF4-FFF2-40B4-BE49-F238E27FC236}">
                  <a16:creationId xmlns:a16="http://schemas.microsoft.com/office/drawing/2014/main" id="{83D752CE-5A1F-3090-5758-A4355EB95700}"/>
                </a:ext>
              </a:extLst>
            </p:cNvPr>
            <p:cNvSpPr/>
            <p:nvPr/>
          </p:nvSpPr>
          <p:spPr>
            <a:xfrm>
              <a:off x="7647088" y="3075725"/>
              <a:ext cx="485975" cy="394504"/>
            </a:xfrm>
            <a:custGeom>
              <a:avLst/>
              <a:gdLst>
                <a:gd name="connsiteX0" fmla="*/ 464866 w 485975"/>
                <a:gd name="connsiteY0" fmla="*/ 14506 h 394504"/>
                <a:gd name="connsiteX1" fmla="*/ 459058 w 485975"/>
                <a:gd name="connsiteY1" fmla="*/ 16153 h 394504"/>
                <a:gd name="connsiteX2" fmla="*/ 35672 w 485975"/>
                <a:gd name="connsiteY2" fmla="*/ 223425 h 394504"/>
                <a:gd name="connsiteX3" fmla="*/ 23319 w 485975"/>
                <a:gd name="connsiteY3" fmla="*/ 235215 h 394504"/>
                <a:gd name="connsiteX4" fmla="*/ 17511 w 485975"/>
                <a:gd name="connsiteY4" fmla="*/ 250732 h 394504"/>
                <a:gd name="connsiteX5" fmla="*/ 17511 w 485975"/>
                <a:gd name="connsiteY5" fmla="*/ 373353 h 394504"/>
                <a:gd name="connsiteX6" fmla="*/ 19678 w 485975"/>
                <a:gd name="connsiteY6" fmla="*/ 379594 h 394504"/>
                <a:gd name="connsiteX7" fmla="*/ 27697 w 485975"/>
                <a:gd name="connsiteY7" fmla="*/ 378294 h 394504"/>
                <a:gd name="connsiteX8" fmla="*/ 450346 w 485975"/>
                <a:gd name="connsiteY8" fmla="*/ 171022 h 394504"/>
                <a:gd name="connsiteX9" fmla="*/ 468551 w 485975"/>
                <a:gd name="connsiteY9" fmla="*/ 143715 h 394504"/>
                <a:gd name="connsiteX10" fmla="*/ 468551 w 485975"/>
                <a:gd name="connsiteY10" fmla="*/ 21008 h 394504"/>
                <a:gd name="connsiteX11" fmla="*/ 466384 w 485975"/>
                <a:gd name="connsiteY11" fmla="*/ 14810 h 394504"/>
                <a:gd name="connsiteX12" fmla="*/ 464910 w 485975"/>
                <a:gd name="connsiteY12" fmla="*/ 14463 h 394504"/>
                <a:gd name="connsiteX13" fmla="*/ 464910 w 485975"/>
                <a:gd name="connsiteY13" fmla="*/ 14463 h 394504"/>
                <a:gd name="connsiteX14" fmla="*/ 21845 w 485975"/>
                <a:gd name="connsiteY14" fmla="*/ 394505 h 394504"/>
                <a:gd name="connsiteX15" fmla="*/ 11660 w 485975"/>
                <a:gd name="connsiteY15" fmla="*/ 392208 h 394504"/>
                <a:gd name="connsiteX16" fmla="*/ 0 w 485975"/>
                <a:gd name="connsiteY16" fmla="*/ 373353 h 394504"/>
                <a:gd name="connsiteX17" fmla="*/ 0 w 485975"/>
                <a:gd name="connsiteY17" fmla="*/ 250732 h 394504"/>
                <a:gd name="connsiteX18" fmla="*/ 8019 w 485975"/>
                <a:gd name="connsiteY18" fmla="*/ 228020 h 394504"/>
                <a:gd name="connsiteX19" fmla="*/ 27654 w 485975"/>
                <a:gd name="connsiteY19" fmla="*/ 210855 h 394504"/>
                <a:gd name="connsiteX20" fmla="*/ 450303 w 485975"/>
                <a:gd name="connsiteY20" fmla="*/ 3584 h 394504"/>
                <a:gd name="connsiteX21" fmla="*/ 475052 w 485975"/>
                <a:gd name="connsiteY21" fmla="*/ 2283 h 394504"/>
                <a:gd name="connsiteX22" fmla="*/ 485975 w 485975"/>
                <a:gd name="connsiteY22" fmla="*/ 21051 h 394504"/>
                <a:gd name="connsiteX23" fmla="*/ 485975 w 485975"/>
                <a:gd name="connsiteY23" fmla="*/ 143759 h 394504"/>
                <a:gd name="connsiteX24" fmla="*/ 459058 w 485975"/>
                <a:gd name="connsiteY24" fmla="*/ 183592 h 394504"/>
                <a:gd name="connsiteX25" fmla="*/ 35672 w 485975"/>
                <a:gd name="connsiteY25" fmla="*/ 390864 h 394504"/>
                <a:gd name="connsiteX26" fmla="*/ 21845 w 485975"/>
                <a:gd name="connsiteY26" fmla="*/ 394505 h 39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5975" h="394504">
                  <a:moveTo>
                    <a:pt x="464866" y="14506"/>
                  </a:moveTo>
                  <a:cubicBezTo>
                    <a:pt x="463436" y="14506"/>
                    <a:pt x="461226" y="14983"/>
                    <a:pt x="459058" y="16153"/>
                  </a:cubicBezTo>
                  <a:lnTo>
                    <a:pt x="35672" y="223425"/>
                  </a:lnTo>
                  <a:cubicBezTo>
                    <a:pt x="31295" y="225723"/>
                    <a:pt x="26223" y="230014"/>
                    <a:pt x="23319" y="235215"/>
                  </a:cubicBezTo>
                  <a:cubicBezTo>
                    <a:pt x="19678" y="240416"/>
                    <a:pt x="17511" y="246094"/>
                    <a:pt x="17511" y="250732"/>
                  </a:cubicBezTo>
                  <a:lnTo>
                    <a:pt x="17511" y="373353"/>
                  </a:lnTo>
                  <a:cubicBezTo>
                    <a:pt x="17511" y="376517"/>
                    <a:pt x="18248" y="378858"/>
                    <a:pt x="19678" y="379594"/>
                  </a:cubicBezTo>
                  <a:cubicBezTo>
                    <a:pt x="21152" y="380201"/>
                    <a:pt x="23319" y="380158"/>
                    <a:pt x="27697" y="378294"/>
                  </a:cubicBezTo>
                  <a:lnTo>
                    <a:pt x="450346" y="171022"/>
                  </a:lnTo>
                  <a:cubicBezTo>
                    <a:pt x="459795" y="166124"/>
                    <a:pt x="468551" y="153424"/>
                    <a:pt x="468551" y="143715"/>
                  </a:cubicBezTo>
                  <a:lnTo>
                    <a:pt x="468551" y="21008"/>
                  </a:lnTo>
                  <a:cubicBezTo>
                    <a:pt x="468551" y="17280"/>
                    <a:pt x="467814" y="15373"/>
                    <a:pt x="466384" y="14810"/>
                  </a:cubicBezTo>
                  <a:cubicBezTo>
                    <a:pt x="465647" y="14550"/>
                    <a:pt x="465647" y="14463"/>
                    <a:pt x="464910" y="14463"/>
                  </a:cubicBezTo>
                  <a:lnTo>
                    <a:pt x="464910" y="14463"/>
                  </a:lnTo>
                  <a:close/>
                  <a:moveTo>
                    <a:pt x="21845" y="394505"/>
                  </a:moveTo>
                  <a:cubicBezTo>
                    <a:pt x="18205" y="394505"/>
                    <a:pt x="14564" y="393681"/>
                    <a:pt x="11660" y="392208"/>
                  </a:cubicBezTo>
                  <a:cubicBezTo>
                    <a:pt x="4378" y="388740"/>
                    <a:pt x="0" y="381892"/>
                    <a:pt x="0" y="373353"/>
                  </a:cubicBezTo>
                  <a:lnTo>
                    <a:pt x="0" y="250732"/>
                  </a:lnTo>
                  <a:cubicBezTo>
                    <a:pt x="0" y="243494"/>
                    <a:pt x="2904" y="235432"/>
                    <a:pt x="8019" y="228020"/>
                  </a:cubicBezTo>
                  <a:cubicBezTo>
                    <a:pt x="13133" y="220521"/>
                    <a:pt x="20415" y="214496"/>
                    <a:pt x="27654" y="210855"/>
                  </a:cubicBezTo>
                  <a:lnTo>
                    <a:pt x="450303" y="3584"/>
                  </a:lnTo>
                  <a:cubicBezTo>
                    <a:pt x="459015" y="-664"/>
                    <a:pt x="467771" y="-1184"/>
                    <a:pt x="475052" y="2283"/>
                  </a:cubicBezTo>
                  <a:cubicBezTo>
                    <a:pt x="481597" y="5664"/>
                    <a:pt x="485975" y="12513"/>
                    <a:pt x="485975" y="21051"/>
                  </a:cubicBezTo>
                  <a:lnTo>
                    <a:pt x="485975" y="143759"/>
                  </a:lnTo>
                  <a:cubicBezTo>
                    <a:pt x="485975" y="158626"/>
                    <a:pt x="474316" y="176180"/>
                    <a:pt x="459058" y="183592"/>
                  </a:cubicBezTo>
                  <a:lnTo>
                    <a:pt x="35672" y="390864"/>
                  </a:lnTo>
                  <a:cubicBezTo>
                    <a:pt x="31295" y="393291"/>
                    <a:pt x="26223" y="394505"/>
                    <a:pt x="21845" y="394505"/>
                  </a:cubicBezTo>
                  <a:close/>
                </a:path>
              </a:pathLst>
            </a:custGeom>
            <a:solidFill>
              <a:srgbClr val="0068B8"/>
            </a:solidFill>
            <a:ln w="4332" cap="flat">
              <a:noFill/>
              <a:prstDash val="solid"/>
              <a:miter/>
            </a:ln>
          </p:spPr>
          <p:txBody>
            <a:bodyPr rtlCol="0" anchor="ctr"/>
            <a:lstStyle/>
            <a:p>
              <a:endParaRPr lang="en-US"/>
            </a:p>
          </p:txBody>
        </p:sp>
        <p:sp>
          <p:nvSpPr>
            <p:cNvPr id="3025" name="Freeform: Shape 3024">
              <a:extLst>
                <a:ext uri="{FF2B5EF4-FFF2-40B4-BE49-F238E27FC236}">
                  <a16:creationId xmlns:a16="http://schemas.microsoft.com/office/drawing/2014/main" id="{FBC5CD20-F083-7A7A-7293-E1C99E22053F}"/>
                </a:ext>
              </a:extLst>
            </p:cNvPr>
            <p:cNvSpPr/>
            <p:nvPr/>
          </p:nvSpPr>
          <p:spPr>
            <a:xfrm>
              <a:off x="8057384" y="3157761"/>
              <a:ext cx="40743" cy="59988"/>
            </a:xfrm>
            <a:custGeom>
              <a:avLst/>
              <a:gdLst>
                <a:gd name="connsiteX0" fmla="*/ 0 w 40743"/>
                <a:gd name="connsiteY0" fmla="*/ 59988 h 59988"/>
                <a:gd name="connsiteX1" fmla="*/ 40744 w 40743"/>
                <a:gd name="connsiteY1" fmla="*/ 39963 h 59988"/>
                <a:gd name="connsiteX2" fmla="*/ 40744 w 40743"/>
                <a:gd name="connsiteY2" fmla="*/ 0 h 59988"/>
                <a:gd name="connsiteX3" fmla="*/ 0 w 40743"/>
                <a:gd name="connsiteY3" fmla="*/ 20025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4" y="39963"/>
                  </a:lnTo>
                  <a:lnTo>
                    <a:pt x="40744" y="0"/>
                  </a:lnTo>
                  <a:lnTo>
                    <a:pt x="0" y="20025"/>
                  </a:lnTo>
                  <a:lnTo>
                    <a:pt x="0" y="59988"/>
                  </a:lnTo>
                  <a:close/>
                </a:path>
              </a:pathLst>
            </a:custGeom>
            <a:solidFill>
              <a:srgbClr val="A6EDF8"/>
            </a:solidFill>
            <a:ln w="4332" cap="flat">
              <a:noFill/>
              <a:prstDash val="solid"/>
              <a:miter/>
            </a:ln>
          </p:spPr>
          <p:txBody>
            <a:bodyPr rtlCol="0" anchor="ctr"/>
            <a:lstStyle/>
            <a:p>
              <a:endParaRPr lang="en-US"/>
            </a:p>
          </p:txBody>
        </p:sp>
        <p:sp>
          <p:nvSpPr>
            <p:cNvPr id="3026" name="Freeform: Shape 3025">
              <a:extLst>
                <a:ext uri="{FF2B5EF4-FFF2-40B4-BE49-F238E27FC236}">
                  <a16:creationId xmlns:a16="http://schemas.microsoft.com/office/drawing/2014/main" id="{50E1B79C-63D9-8AF8-AC5C-3A30EB0B94B2}"/>
                </a:ext>
              </a:extLst>
            </p:cNvPr>
            <p:cNvSpPr/>
            <p:nvPr/>
          </p:nvSpPr>
          <p:spPr>
            <a:xfrm>
              <a:off x="8049365" y="3150528"/>
              <a:ext cx="57474" cy="74503"/>
            </a:xfrm>
            <a:custGeom>
              <a:avLst/>
              <a:gdLst>
                <a:gd name="connsiteX0" fmla="*/ 16731 w 57474"/>
                <a:gd name="connsiteY0" fmla="*/ 31419 h 74503"/>
                <a:gd name="connsiteX1" fmla="*/ 16731 w 57474"/>
                <a:gd name="connsiteY1" fmla="*/ 54652 h 74503"/>
                <a:gd name="connsiteX2" fmla="*/ 40744 w 57474"/>
                <a:gd name="connsiteY2" fmla="*/ 43035 h 74503"/>
                <a:gd name="connsiteX3" fmla="*/ 40744 w 57474"/>
                <a:gd name="connsiteY3" fmla="*/ 19803 h 74503"/>
                <a:gd name="connsiteX4" fmla="*/ 16731 w 57474"/>
                <a:gd name="connsiteY4" fmla="*/ 31419 h 74503"/>
                <a:gd name="connsiteX5" fmla="*/ 16731 w 57474"/>
                <a:gd name="connsiteY5" fmla="*/ 31419 h 74503"/>
                <a:gd name="connsiteX6" fmla="*/ 8019 w 57474"/>
                <a:gd name="connsiteY6" fmla="*/ 74460 h 74503"/>
                <a:gd name="connsiteX7" fmla="*/ 3641 w 57474"/>
                <a:gd name="connsiteY7" fmla="*/ 73463 h 74503"/>
                <a:gd name="connsiteX8" fmla="*/ 0 w 57474"/>
                <a:gd name="connsiteY8" fmla="*/ 67178 h 74503"/>
                <a:gd name="connsiteX9" fmla="*/ 0 w 57474"/>
                <a:gd name="connsiteY9" fmla="*/ 27215 h 74503"/>
                <a:gd name="connsiteX10" fmla="*/ 3641 w 57474"/>
                <a:gd name="connsiteY10" fmla="*/ 20930 h 74503"/>
                <a:gd name="connsiteX11" fmla="*/ 44384 w 57474"/>
                <a:gd name="connsiteY11" fmla="*/ 992 h 74503"/>
                <a:gd name="connsiteX12" fmla="*/ 53097 w 57474"/>
                <a:gd name="connsiteY12" fmla="*/ 992 h 74503"/>
                <a:gd name="connsiteX13" fmla="*/ 57474 w 57474"/>
                <a:gd name="connsiteY13" fmla="*/ 7233 h 74503"/>
                <a:gd name="connsiteX14" fmla="*/ 57474 w 57474"/>
                <a:gd name="connsiteY14" fmla="*/ 47196 h 74503"/>
                <a:gd name="connsiteX15" fmla="*/ 53097 w 57474"/>
                <a:gd name="connsiteY15" fmla="*/ 53481 h 74503"/>
                <a:gd name="connsiteX16" fmla="*/ 12353 w 57474"/>
                <a:gd name="connsiteY16" fmla="*/ 73506 h 74503"/>
                <a:gd name="connsiteX17" fmla="*/ 7975 w 57474"/>
                <a:gd name="connsiteY17" fmla="*/ 74503 h 7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74" h="74503">
                  <a:moveTo>
                    <a:pt x="16731" y="31419"/>
                  </a:moveTo>
                  <a:lnTo>
                    <a:pt x="16731" y="54652"/>
                  </a:lnTo>
                  <a:lnTo>
                    <a:pt x="40744" y="43035"/>
                  </a:lnTo>
                  <a:lnTo>
                    <a:pt x="40744" y="19803"/>
                  </a:lnTo>
                  <a:lnTo>
                    <a:pt x="16731" y="31419"/>
                  </a:lnTo>
                  <a:lnTo>
                    <a:pt x="16731" y="31419"/>
                  </a:lnTo>
                  <a:close/>
                  <a:moveTo>
                    <a:pt x="8019" y="74460"/>
                  </a:moveTo>
                  <a:cubicBezTo>
                    <a:pt x="6545" y="74460"/>
                    <a:pt x="5115" y="74113"/>
                    <a:pt x="3641" y="73463"/>
                  </a:cubicBezTo>
                  <a:cubicBezTo>
                    <a:pt x="1474" y="72163"/>
                    <a:pt x="0" y="69735"/>
                    <a:pt x="0" y="67178"/>
                  </a:cubicBezTo>
                  <a:lnTo>
                    <a:pt x="0" y="27215"/>
                  </a:lnTo>
                  <a:cubicBezTo>
                    <a:pt x="0" y="24614"/>
                    <a:pt x="1474" y="22187"/>
                    <a:pt x="3641" y="20930"/>
                  </a:cubicBezTo>
                  <a:lnTo>
                    <a:pt x="44384" y="992"/>
                  </a:lnTo>
                  <a:cubicBezTo>
                    <a:pt x="47288" y="-309"/>
                    <a:pt x="50929" y="-352"/>
                    <a:pt x="53097" y="992"/>
                  </a:cubicBezTo>
                  <a:cubicBezTo>
                    <a:pt x="56001" y="2292"/>
                    <a:pt x="57474" y="4632"/>
                    <a:pt x="57474" y="7233"/>
                  </a:cubicBezTo>
                  <a:lnTo>
                    <a:pt x="57474" y="47196"/>
                  </a:lnTo>
                  <a:cubicBezTo>
                    <a:pt x="57474" y="49840"/>
                    <a:pt x="56001" y="52224"/>
                    <a:pt x="53097" y="53481"/>
                  </a:cubicBezTo>
                  <a:lnTo>
                    <a:pt x="12353" y="73506"/>
                  </a:lnTo>
                  <a:cubicBezTo>
                    <a:pt x="10879" y="74113"/>
                    <a:pt x="9449" y="74503"/>
                    <a:pt x="7975" y="74503"/>
                  </a:cubicBezTo>
                  <a:close/>
                </a:path>
              </a:pathLst>
            </a:custGeom>
            <a:solidFill>
              <a:srgbClr val="0068B8"/>
            </a:solidFill>
            <a:ln w="4332" cap="flat">
              <a:noFill/>
              <a:prstDash val="solid"/>
              <a:miter/>
            </a:ln>
          </p:spPr>
          <p:txBody>
            <a:bodyPr rtlCol="0" anchor="ctr"/>
            <a:lstStyle/>
            <a:p>
              <a:endParaRPr lang="en-US"/>
            </a:p>
          </p:txBody>
        </p:sp>
        <p:sp>
          <p:nvSpPr>
            <p:cNvPr id="3027" name="Freeform: Shape 3026">
              <a:extLst>
                <a:ext uri="{FF2B5EF4-FFF2-40B4-BE49-F238E27FC236}">
                  <a16:creationId xmlns:a16="http://schemas.microsoft.com/office/drawing/2014/main" id="{1FAA5427-B88D-C9C9-F4C7-D9CFEE6CD353}"/>
                </a:ext>
              </a:extLst>
            </p:cNvPr>
            <p:cNvSpPr/>
            <p:nvPr/>
          </p:nvSpPr>
          <p:spPr>
            <a:xfrm>
              <a:off x="7184432" y="3075971"/>
              <a:ext cx="478693" cy="385676"/>
            </a:xfrm>
            <a:custGeom>
              <a:avLst/>
              <a:gdLst>
                <a:gd name="connsiteX0" fmla="*/ 478650 w 478693"/>
                <a:gd name="connsiteY0" fmla="*/ 231328 h 385676"/>
                <a:gd name="connsiteX1" fmla="*/ 6545 w 478693"/>
                <a:gd name="connsiteY1" fmla="*/ 0 h 385676"/>
                <a:gd name="connsiteX2" fmla="*/ 6545 w 478693"/>
                <a:gd name="connsiteY2" fmla="*/ 87 h 385676"/>
                <a:gd name="connsiteX3" fmla="*/ 0 w 478693"/>
                <a:gd name="connsiteY3" fmla="*/ 19158 h 385676"/>
                <a:gd name="connsiteX4" fmla="*/ 0 w 478693"/>
                <a:gd name="connsiteY4" fmla="*/ 141779 h 385676"/>
                <a:gd name="connsiteX5" fmla="*/ 6545 w 478693"/>
                <a:gd name="connsiteY5" fmla="*/ 154305 h 385676"/>
                <a:gd name="connsiteX6" fmla="*/ 478693 w 478693"/>
                <a:gd name="connsiteY6" fmla="*/ 385677 h 385676"/>
                <a:gd name="connsiteX7" fmla="*/ 471411 w 478693"/>
                <a:gd name="connsiteY7" fmla="*/ 373150 h 385676"/>
                <a:gd name="connsiteX8" fmla="*/ 471411 w 478693"/>
                <a:gd name="connsiteY8" fmla="*/ 250529 h 385676"/>
                <a:gd name="connsiteX9" fmla="*/ 478693 w 478693"/>
                <a:gd name="connsiteY9" fmla="*/ 231458 h 385676"/>
                <a:gd name="connsiteX10" fmla="*/ 478693 w 478693"/>
                <a:gd name="connsiteY10" fmla="*/ 231458 h 3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693" h="385676">
                  <a:moveTo>
                    <a:pt x="478650" y="231328"/>
                  </a:moveTo>
                  <a:lnTo>
                    <a:pt x="6545" y="0"/>
                  </a:lnTo>
                  <a:lnTo>
                    <a:pt x="6545" y="87"/>
                  </a:lnTo>
                  <a:cubicBezTo>
                    <a:pt x="2167" y="6632"/>
                    <a:pt x="0" y="11616"/>
                    <a:pt x="0" y="19158"/>
                  </a:cubicBezTo>
                  <a:lnTo>
                    <a:pt x="0" y="141779"/>
                  </a:lnTo>
                  <a:cubicBezTo>
                    <a:pt x="0" y="147154"/>
                    <a:pt x="737" y="151098"/>
                    <a:pt x="6545" y="154305"/>
                  </a:cubicBezTo>
                  <a:lnTo>
                    <a:pt x="478693" y="385677"/>
                  </a:lnTo>
                  <a:cubicBezTo>
                    <a:pt x="472885" y="382469"/>
                    <a:pt x="472148" y="378525"/>
                    <a:pt x="471411" y="373150"/>
                  </a:cubicBezTo>
                  <a:lnTo>
                    <a:pt x="471411" y="250529"/>
                  </a:lnTo>
                  <a:cubicBezTo>
                    <a:pt x="472148" y="242988"/>
                    <a:pt x="474316" y="238003"/>
                    <a:pt x="478693" y="231458"/>
                  </a:cubicBezTo>
                  <a:lnTo>
                    <a:pt x="478693" y="231458"/>
                  </a:lnTo>
                  <a:close/>
                </a:path>
              </a:pathLst>
            </a:custGeom>
            <a:solidFill>
              <a:srgbClr val="00C7FF"/>
            </a:solidFill>
            <a:ln w="4332" cap="flat">
              <a:noFill/>
              <a:prstDash val="solid"/>
              <a:miter/>
            </a:ln>
          </p:spPr>
          <p:txBody>
            <a:bodyPr rtlCol="0" anchor="ctr"/>
            <a:lstStyle/>
            <a:p>
              <a:endParaRPr lang="en-US"/>
            </a:p>
          </p:txBody>
        </p:sp>
        <p:sp>
          <p:nvSpPr>
            <p:cNvPr id="3028" name="Freeform: Shape 3027">
              <a:extLst>
                <a:ext uri="{FF2B5EF4-FFF2-40B4-BE49-F238E27FC236}">
                  <a16:creationId xmlns:a16="http://schemas.microsoft.com/office/drawing/2014/main" id="{8C0E49B7-B2FA-A246-4C44-8001E3313CE1}"/>
                </a:ext>
              </a:extLst>
            </p:cNvPr>
            <p:cNvSpPr/>
            <p:nvPr/>
          </p:nvSpPr>
          <p:spPr>
            <a:xfrm>
              <a:off x="7175677" y="3068666"/>
              <a:ext cx="495708" cy="400176"/>
            </a:xfrm>
            <a:custGeom>
              <a:avLst/>
              <a:gdLst>
                <a:gd name="connsiteX0" fmla="*/ 18898 w 495708"/>
                <a:gd name="connsiteY0" fmla="*/ 17534 h 400176"/>
                <a:gd name="connsiteX1" fmla="*/ 16731 w 495708"/>
                <a:gd name="connsiteY1" fmla="*/ 26766 h 400176"/>
                <a:gd name="connsiteX2" fmla="*/ 16731 w 495708"/>
                <a:gd name="connsiteY2" fmla="*/ 149083 h 400176"/>
                <a:gd name="connsiteX3" fmla="*/ 20372 w 495708"/>
                <a:gd name="connsiteY3" fmla="*/ 155628 h 400176"/>
                <a:gd name="connsiteX4" fmla="*/ 471411 w 495708"/>
                <a:gd name="connsiteY4" fmla="*/ 377117 h 400176"/>
                <a:gd name="connsiteX5" fmla="*/ 471411 w 495708"/>
                <a:gd name="connsiteY5" fmla="*/ 257834 h 400176"/>
                <a:gd name="connsiteX6" fmla="*/ 475789 w 495708"/>
                <a:gd name="connsiteY6" fmla="*/ 241580 h 400176"/>
                <a:gd name="connsiteX7" fmla="*/ 18898 w 495708"/>
                <a:gd name="connsiteY7" fmla="*/ 17534 h 400176"/>
                <a:gd name="connsiteX8" fmla="*/ 18898 w 495708"/>
                <a:gd name="connsiteY8" fmla="*/ 17534 h 400176"/>
                <a:gd name="connsiteX9" fmla="*/ 487405 w 495708"/>
                <a:gd name="connsiteY9" fmla="*/ 400176 h 400176"/>
                <a:gd name="connsiteX10" fmla="*/ 483028 w 495708"/>
                <a:gd name="connsiteY10" fmla="*/ 399266 h 400176"/>
                <a:gd name="connsiteX11" fmla="*/ 10923 w 495708"/>
                <a:gd name="connsiteY11" fmla="*/ 167895 h 400176"/>
                <a:gd name="connsiteX12" fmla="*/ 0 w 495708"/>
                <a:gd name="connsiteY12" fmla="*/ 149343 h 400176"/>
                <a:gd name="connsiteX13" fmla="*/ 0 w 495708"/>
                <a:gd name="connsiteY13" fmla="*/ 26419 h 400176"/>
                <a:gd name="connsiteX14" fmla="*/ 7282 w 495708"/>
                <a:gd name="connsiteY14" fmla="*/ 3794 h 400176"/>
                <a:gd name="connsiteX15" fmla="*/ 13090 w 495708"/>
                <a:gd name="connsiteY15" fmla="*/ 283 h 400176"/>
                <a:gd name="connsiteX16" fmla="*/ 19635 w 495708"/>
                <a:gd name="connsiteY16" fmla="*/ 976 h 400176"/>
                <a:gd name="connsiteX17" fmla="*/ 491046 w 495708"/>
                <a:gd name="connsiteY17" fmla="*/ 232347 h 400176"/>
                <a:gd name="connsiteX18" fmla="*/ 494687 w 495708"/>
                <a:gd name="connsiteY18" fmla="*/ 242100 h 400176"/>
                <a:gd name="connsiteX19" fmla="*/ 488879 w 495708"/>
                <a:gd name="connsiteY19" fmla="*/ 258094 h 400176"/>
                <a:gd name="connsiteX20" fmla="*/ 488879 w 495708"/>
                <a:gd name="connsiteY20" fmla="*/ 380411 h 400176"/>
                <a:gd name="connsiteX21" fmla="*/ 491783 w 495708"/>
                <a:gd name="connsiteY21" fmla="*/ 386956 h 400176"/>
                <a:gd name="connsiteX22" fmla="*/ 494687 w 495708"/>
                <a:gd name="connsiteY22" fmla="*/ 396839 h 400176"/>
                <a:gd name="connsiteX23" fmla="*/ 487405 w 495708"/>
                <a:gd name="connsiteY23" fmla="*/ 400176 h 40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5708" h="400176">
                  <a:moveTo>
                    <a:pt x="18898" y="17534"/>
                  </a:moveTo>
                  <a:cubicBezTo>
                    <a:pt x="17424" y="20524"/>
                    <a:pt x="17424" y="23298"/>
                    <a:pt x="16731" y="26766"/>
                  </a:cubicBezTo>
                  <a:lnTo>
                    <a:pt x="16731" y="149083"/>
                  </a:lnTo>
                  <a:cubicBezTo>
                    <a:pt x="17468" y="153548"/>
                    <a:pt x="18205" y="154458"/>
                    <a:pt x="20372" y="155628"/>
                  </a:cubicBezTo>
                  <a:lnTo>
                    <a:pt x="471411" y="377117"/>
                  </a:lnTo>
                  <a:lnTo>
                    <a:pt x="471411" y="257834"/>
                  </a:lnTo>
                  <a:cubicBezTo>
                    <a:pt x="472148" y="251289"/>
                    <a:pt x="473579" y="246304"/>
                    <a:pt x="475789" y="241580"/>
                  </a:cubicBezTo>
                  <a:lnTo>
                    <a:pt x="18898" y="17534"/>
                  </a:lnTo>
                  <a:lnTo>
                    <a:pt x="18898" y="17534"/>
                  </a:lnTo>
                  <a:close/>
                  <a:moveTo>
                    <a:pt x="487405" y="400176"/>
                  </a:moveTo>
                  <a:cubicBezTo>
                    <a:pt x="485932" y="400176"/>
                    <a:pt x="484501" y="399916"/>
                    <a:pt x="483028" y="399266"/>
                  </a:cubicBezTo>
                  <a:lnTo>
                    <a:pt x="10923" y="167895"/>
                  </a:lnTo>
                  <a:cubicBezTo>
                    <a:pt x="1474" y="162520"/>
                    <a:pt x="0" y="155845"/>
                    <a:pt x="0" y="149343"/>
                  </a:cubicBezTo>
                  <a:lnTo>
                    <a:pt x="0" y="26419"/>
                  </a:lnTo>
                  <a:cubicBezTo>
                    <a:pt x="0" y="16883"/>
                    <a:pt x="2904" y="10772"/>
                    <a:pt x="7282" y="3794"/>
                  </a:cubicBezTo>
                  <a:cubicBezTo>
                    <a:pt x="8756" y="2146"/>
                    <a:pt x="10186" y="803"/>
                    <a:pt x="13090" y="283"/>
                  </a:cubicBezTo>
                  <a:cubicBezTo>
                    <a:pt x="15257" y="-281"/>
                    <a:pt x="17468" y="23"/>
                    <a:pt x="19635" y="976"/>
                  </a:cubicBezTo>
                  <a:lnTo>
                    <a:pt x="491046" y="232347"/>
                  </a:lnTo>
                  <a:cubicBezTo>
                    <a:pt x="495424" y="234298"/>
                    <a:pt x="496854" y="238632"/>
                    <a:pt x="494687" y="242100"/>
                  </a:cubicBezTo>
                  <a:cubicBezTo>
                    <a:pt x="490310" y="248385"/>
                    <a:pt x="489616" y="252286"/>
                    <a:pt x="488879" y="258094"/>
                  </a:cubicBezTo>
                  <a:lnTo>
                    <a:pt x="488879" y="380411"/>
                  </a:lnTo>
                  <a:cubicBezTo>
                    <a:pt x="488879" y="384919"/>
                    <a:pt x="490353" y="385786"/>
                    <a:pt x="491783" y="386956"/>
                  </a:cubicBezTo>
                  <a:cubicBezTo>
                    <a:pt x="495424" y="389167"/>
                    <a:pt x="496854" y="393544"/>
                    <a:pt x="494687" y="396839"/>
                  </a:cubicBezTo>
                  <a:cubicBezTo>
                    <a:pt x="492520" y="399006"/>
                    <a:pt x="489616" y="400176"/>
                    <a:pt x="487405" y="400176"/>
                  </a:cubicBezTo>
                  <a:close/>
                </a:path>
              </a:pathLst>
            </a:custGeom>
            <a:solidFill>
              <a:srgbClr val="0068B8"/>
            </a:solidFill>
            <a:ln w="4332" cap="flat">
              <a:noFill/>
              <a:prstDash val="solid"/>
              <a:miter/>
            </a:ln>
          </p:spPr>
          <p:txBody>
            <a:bodyPr rtlCol="0" anchor="ctr"/>
            <a:lstStyle/>
            <a:p>
              <a:endParaRPr lang="en-US"/>
            </a:p>
          </p:txBody>
        </p:sp>
        <p:sp>
          <p:nvSpPr>
            <p:cNvPr id="3029" name="Freeform: Shape 3028">
              <a:extLst>
                <a:ext uri="{FF2B5EF4-FFF2-40B4-BE49-F238E27FC236}">
                  <a16:creationId xmlns:a16="http://schemas.microsoft.com/office/drawing/2014/main" id="{8FBED6A4-AB9D-B985-B918-4C69B5B23417}"/>
                </a:ext>
              </a:extLst>
            </p:cNvPr>
            <p:cNvSpPr/>
            <p:nvPr/>
          </p:nvSpPr>
          <p:spPr>
            <a:xfrm>
              <a:off x="7989724" y="3190920"/>
              <a:ext cx="40743" cy="59988"/>
            </a:xfrm>
            <a:custGeom>
              <a:avLst/>
              <a:gdLst>
                <a:gd name="connsiteX0" fmla="*/ 0 w 40743"/>
                <a:gd name="connsiteY0" fmla="*/ 59988 h 59988"/>
                <a:gd name="connsiteX1" fmla="*/ 40744 w 40743"/>
                <a:gd name="connsiteY1" fmla="*/ 40050 h 59988"/>
                <a:gd name="connsiteX2" fmla="*/ 40744 w 40743"/>
                <a:gd name="connsiteY2" fmla="*/ 0 h 59988"/>
                <a:gd name="connsiteX3" fmla="*/ 0 w 40743"/>
                <a:gd name="connsiteY3" fmla="*/ 20025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4" y="40050"/>
                  </a:lnTo>
                  <a:lnTo>
                    <a:pt x="40744" y="0"/>
                  </a:lnTo>
                  <a:lnTo>
                    <a:pt x="0" y="20025"/>
                  </a:lnTo>
                  <a:lnTo>
                    <a:pt x="0" y="59988"/>
                  </a:lnTo>
                  <a:close/>
                </a:path>
              </a:pathLst>
            </a:custGeom>
            <a:solidFill>
              <a:srgbClr val="A6EDF8"/>
            </a:solidFill>
            <a:ln w="4332" cap="flat">
              <a:noFill/>
              <a:prstDash val="solid"/>
              <a:miter/>
            </a:ln>
          </p:spPr>
          <p:txBody>
            <a:bodyPr rtlCol="0" anchor="ctr"/>
            <a:lstStyle/>
            <a:p>
              <a:endParaRPr lang="en-US"/>
            </a:p>
          </p:txBody>
        </p:sp>
        <p:sp>
          <p:nvSpPr>
            <p:cNvPr id="3030" name="Freeform: Shape 3029">
              <a:extLst>
                <a:ext uri="{FF2B5EF4-FFF2-40B4-BE49-F238E27FC236}">
                  <a16:creationId xmlns:a16="http://schemas.microsoft.com/office/drawing/2014/main" id="{25477B10-A3C6-29A5-ECE6-269EB1011E33}"/>
                </a:ext>
              </a:extLst>
            </p:cNvPr>
            <p:cNvSpPr/>
            <p:nvPr/>
          </p:nvSpPr>
          <p:spPr>
            <a:xfrm>
              <a:off x="7981012" y="3183746"/>
              <a:ext cx="58254" cy="74486"/>
            </a:xfrm>
            <a:custGeom>
              <a:avLst/>
              <a:gdLst>
                <a:gd name="connsiteX0" fmla="*/ 17468 w 58254"/>
                <a:gd name="connsiteY0" fmla="*/ 31403 h 74486"/>
                <a:gd name="connsiteX1" fmla="*/ 17468 w 58254"/>
                <a:gd name="connsiteY1" fmla="*/ 54635 h 74486"/>
                <a:gd name="connsiteX2" fmla="*/ 41480 w 58254"/>
                <a:gd name="connsiteY2" fmla="*/ 43019 h 74486"/>
                <a:gd name="connsiteX3" fmla="*/ 41480 w 58254"/>
                <a:gd name="connsiteY3" fmla="*/ 19787 h 74486"/>
                <a:gd name="connsiteX4" fmla="*/ 17468 w 58254"/>
                <a:gd name="connsiteY4" fmla="*/ 31403 h 74486"/>
                <a:gd name="connsiteX5" fmla="*/ 17468 w 58254"/>
                <a:gd name="connsiteY5" fmla="*/ 31403 h 74486"/>
                <a:gd name="connsiteX6" fmla="*/ 8756 w 58254"/>
                <a:gd name="connsiteY6" fmla="*/ 74444 h 74486"/>
                <a:gd name="connsiteX7" fmla="*/ 4378 w 58254"/>
                <a:gd name="connsiteY7" fmla="*/ 73447 h 74486"/>
                <a:gd name="connsiteX8" fmla="*/ 0 w 58254"/>
                <a:gd name="connsiteY8" fmla="*/ 67162 h 74486"/>
                <a:gd name="connsiteX9" fmla="*/ 0 w 58254"/>
                <a:gd name="connsiteY9" fmla="*/ 27198 h 74486"/>
                <a:gd name="connsiteX10" fmla="*/ 4378 w 58254"/>
                <a:gd name="connsiteY10" fmla="*/ 20914 h 74486"/>
                <a:gd name="connsiteX11" fmla="*/ 45858 w 58254"/>
                <a:gd name="connsiteY11" fmla="*/ 975 h 74486"/>
                <a:gd name="connsiteX12" fmla="*/ 53877 w 58254"/>
                <a:gd name="connsiteY12" fmla="*/ 975 h 74486"/>
                <a:gd name="connsiteX13" fmla="*/ 58255 w 58254"/>
                <a:gd name="connsiteY13" fmla="*/ 7217 h 74486"/>
                <a:gd name="connsiteX14" fmla="*/ 58255 w 58254"/>
                <a:gd name="connsiteY14" fmla="*/ 47267 h 74486"/>
                <a:gd name="connsiteX15" fmla="*/ 53877 w 58254"/>
                <a:gd name="connsiteY15" fmla="*/ 53552 h 74486"/>
                <a:gd name="connsiteX16" fmla="*/ 13133 w 58254"/>
                <a:gd name="connsiteY16" fmla="*/ 73490 h 74486"/>
                <a:gd name="connsiteX17" fmla="*/ 8756 w 58254"/>
                <a:gd name="connsiteY17" fmla="*/ 74487 h 7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254" h="74486">
                  <a:moveTo>
                    <a:pt x="17468" y="31403"/>
                  </a:moveTo>
                  <a:lnTo>
                    <a:pt x="17468" y="54635"/>
                  </a:lnTo>
                  <a:lnTo>
                    <a:pt x="41480" y="43019"/>
                  </a:lnTo>
                  <a:lnTo>
                    <a:pt x="41480" y="19787"/>
                  </a:lnTo>
                  <a:lnTo>
                    <a:pt x="17468" y="31403"/>
                  </a:lnTo>
                  <a:lnTo>
                    <a:pt x="17468" y="31403"/>
                  </a:lnTo>
                  <a:close/>
                  <a:moveTo>
                    <a:pt x="8756" y="74444"/>
                  </a:moveTo>
                  <a:cubicBezTo>
                    <a:pt x="7282" y="74444"/>
                    <a:pt x="5851" y="74140"/>
                    <a:pt x="4378" y="73447"/>
                  </a:cubicBezTo>
                  <a:cubicBezTo>
                    <a:pt x="2211" y="72146"/>
                    <a:pt x="0" y="69806"/>
                    <a:pt x="0" y="67162"/>
                  </a:cubicBezTo>
                  <a:lnTo>
                    <a:pt x="0" y="27198"/>
                  </a:lnTo>
                  <a:cubicBezTo>
                    <a:pt x="0" y="24598"/>
                    <a:pt x="2167" y="22214"/>
                    <a:pt x="4378" y="20914"/>
                  </a:cubicBezTo>
                  <a:lnTo>
                    <a:pt x="45858" y="975"/>
                  </a:lnTo>
                  <a:cubicBezTo>
                    <a:pt x="48025" y="-325"/>
                    <a:pt x="50929" y="-325"/>
                    <a:pt x="53877" y="975"/>
                  </a:cubicBezTo>
                  <a:cubicBezTo>
                    <a:pt x="56781" y="2276"/>
                    <a:pt x="58255" y="4616"/>
                    <a:pt x="58255" y="7217"/>
                  </a:cubicBezTo>
                  <a:lnTo>
                    <a:pt x="58255" y="47267"/>
                  </a:lnTo>
                  <a:cubicBezTo>
                    <a:pt x="58255" y="49868"/>
                    <a:pt x="56781" y="52251"/>
                    <a:pt x="53877" y="53552"/>
                  </a:cubicBezTo>
                  <a:lnTo>
                    <a:pt x="13133" y="73490"/>
                  </a:lnTo>
                  <a:cubicBezTo>
                    <a:pt x="11660" y="74184"/>
                    <a:pt x="10229" y="74487"/>
                    <a:pt x="8756" y="74487"/>
                  </a:cubicBezTo>
                  <a:close/>
                </a:path>
              </a:pathLst>
            </a:custGeom>
            <a:solidFill>
              <a:srgbClr val="0068B8"/>
            </a:solidFill>
            <a:ln w="4332" cap="flat">
              <a:noFill/>
              <a:prstDash val="solid"/>
              <a:miter/>
            </a:ln>
          </p:spPr>
          <p:txBody>
            <a:bodyPr rtlCol="0" anchor="ctr"/>
            <a:lstStyle/>
            <a:p>
              <a:endParaRPr lang="en-US"/>
            </a:p>
          </p:txBody>
        </p:sp>
        <p:sp>
          <p:nvSpPr>
            <p:cNvPr id="3031" name="Freeform: Shape 3030">
              <a:extLst>
                <a:ext uri="{FF2B5EF4-FFF2-40B4-BE49-F238E27FC236}">
                  <a16:creationId xmlns:a16="http://schemas.microsoft.com/office/drawing/2014/main" id="{9C09B1F5-1360-6E1F-F012-7925BB763A73}"/>
                </a:ext>
              </a:extLst>
            </p:cNvPr>
            <p:cNvSpPr/>
            <p:nvPr/>
          </p:nvSpPr>
          <p:spPr>
            <a:xfrm>
              <a:off x="7688978" y="3235506"/>
              <a:ext cx="271209" cy="139322"/>
            </a:xfrm>
            <a:custGeom>
              <a:avLst/>
              <a:gdLst>
                <a:gd name="connsiteX0" fmla="*/ 8303 w 271209"/>
                <a:gd name="connsiteY0" fmla="*/ 139280 h 139322"/>
                <a:gd name="connsiteX1" fmla="*/ 1021 w 271209"/>
                <a:gd name="connsiteY1" fmla="*/ 135639 h 139322"/>
                <a:gd name="connsiteX2" fmla="*/ 3925 w 271209"/>
                <a:gd name="connsiteY2" fmla="*/ 125756 h 139322"/>
                <a:gd name="connsiteX3" fmla="*/ 258529 w 271209"/>
                <a:gd name="connsiteY3" fmla="*/ 968 h 139322"/>
                <a:gd name="connsiteX4" fmla="*/ 270188 w 271209"/>
                <a:gd name="connsiteY4" fmla="*/ 3699 h 139322"/>
                <a:gd name="connsiteX5" fmla="*/ 267284 w 271209"/>
                <a:gd name="connsiteY5" fmla="*/ 13581 h 139322"/>
                <a:gd name="connsiteX6" fmla="*/ 12680 w 271209"/>
                <a:gd name="connsiteY6" fmla="*/ 138326 h 139322"/>
                <a:gd name="connsiteX7" fmla="*/ 8303 w 271209"/>
                <a:gd name="connsiteY7" fmla="*/ 139323 h 13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209" h="139322">
                  <a:moveTo>
                    <a:pt x="8303" y="139280"/>
                  </a:moveTo>
                  <a:cubicBezTo>
                    <a:pt x="5399" y="139280"/>
                    <a:pt x="2495" y="137979"/>
                    <a:pt x="1021" y="135639"/>
                  </a:cubicBezTo>
                  <a:cubicBezTo>
                    <a:pt x="-1146" y="132171"/>
                    <a:pt x="284" y="127707"/>
                    <a:pt x="3925" y="125756"/>
                  </a:cubicBezTo>
                  <a:lnTo>
                    <a:pt x="258529" y="968"/>
                  </a:lnTo>
                  <a:cubicBezTo>
                    <a:pt x="262170" y="-1026"/>
                    <a:pt x="267978" y="145"/>
                    <a:pt x="270188" y="3699"/>
                  </a:cubicBezTo>
                  <a:cubicBezTo>
                    <a:pt x="272355" y="7166"/>
                    <a:pt x="270925" y="11631"/>
                    <a:pt x="267284" y="13581"/>
                  </a:cubicBezTo>
                  <a:lnTo>
                    <a:pt x="12680" y="138326"/>
                  </a:lnTo>
                  <a:cubicBezTo>
                    <a:pt x="11207" y="139019"/>
                    <a:pt x="9776" y="139323"/>
                    <a:pt x="8303" y="139323"/>
                  </a:cubicBezTo>
                  <a:close/>
                </a:path>
              </a:pathLst>
            </a:custGeom>
            <a:solidFill>
              <a:srgbClr val="0068B8"/>
            </a:solidFill>
            <a:ln w="4332" cap="flat">
              <a:noFill/>
              <a:prstDash val="solid"/>
              <a:miter/>
            </a:ln>
          </p:spPr>
          <p:txBody>
            <a:bodyPr rtlCol="0" anchor="ctr"/>
            <a:lstStyle/>
            <a:p>
              <a:endParaRPr lang="en-US"/>
            </a:p>
          </p:txBody>
        </p:sp>
        <p:sp>
          <p:nvSpPr>
            <p:cNvPr id="3032" name="Freeform: Shape 3031">
              <a:extLst>
                <a:ext uri="{FF2B5EF4-FFF2-40B4-BE49-F238E27FC236}">
                  <a16:creationId xmlns:a16="http://schemas.microsoft.com/office/drawing/2014/main" id="{BFB53B2C-067E-67AB-EA0C-A37C96F4ABA0}"/>
                </a:ext>
              </a:extLst>
            </p:cNvPr>
            <p:cNvSpPr/>
            <p:nvPr/>
          </p:nvSpPr>
          <p:spPr>
            <a:xfrm>
              <a:off x="7190977" y="2660952"/>
              <a:ext cx="926785" cy="455718"/>
            </a:xfrm>
            <a:custGeom>
              <a:avLst/>
              <a:gdLst>
                <a:gd name="connsiteX0" fmla="*/ 926786 w 926785"/>
                <a:gd name="connsiteY0" fmla="*/ 232670 h 455718"/>
                <a:gd name="connsiteX1" fmla="*/ 454637 w 926785"/>
                <a:gd name="connsiteY1" fmla="*/ 1255 h 455718"/>
                <a:gd name="connsiteX2" fmla="*/ 438643 w 926785"/>
                <a:gd name="connsiteY2" fmla="*/ 2599 h 455718"/>
                <a:gd name="connsiteX3" fmla="*/ 15994 w 926785"/>
                <a:gd name="connsiteY3" fmla="*/ 209870 h 455718"/>
                <a:gd name="connsiteX4" fmla="*/ 0 w 926785"/>
                <a:gd name="connsiteY4" fmla="*/ 224347 h 455718"/>
                <a:gd name="connsiteX5" fmla="*/ 472148 w 926785"/>
                <a:gd name="connsiteY5" fmla="*/ 455719 h 455718"/>
                <a:gd name="connsiteX6" fmla="*/ 487405 w 926785"/>
                <a:gd name="connsiteY6" fmla="*/ 441242 h 455718"/>
                <a:gd name="connsiteX7" fmla="*/ 910792 w 926785"/>
                <a:gd name="connsiteY7" fmla="*/ 233970 h 455718"/>
                <a:gd name="connsiteX8" fmla="*/ 926786 w 926785"/>
                <a:gd name="connsiteY8" fmla="*/ 232670 h 4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785" h="455718">
                  <a:moveTo>
                    <a:pt x="926786" y="232670"/>
                  </a:moveTo>
                  <a:lnTo>
                    <a:pt x="454637" y="1255"/>
                  </a:lnTo>
                  <a:cubicBezTo>
                    <a:pt x="448829" y="-1086"/>
                    <a:pt x="444451" y="128"/>
                    <a:pt x="438643" y="2599"/>
                  </a:cubicBezTo>
                  <a:lnTo>
                    <a:pt x="15994" y="209870"/>
                  </a:lnTo>
                  <a:cubicBezTo>
                    <a:pt x="8712" y="213901"/>
                    <a:pt x="4334" y="218019"/>
                    <a:pt x="0" y="224347"/>
                  </a:cubicBezTo>
                  <a:lnTo>
                    <a:pt x="472148" y="455719"/>
                  </a:lnTo>
                  <a:cubicBezTo>
                    <a:pt x="476526" y="449347"/>
                    <a:pt x="480860" y="445273"/>
                    <a:pt x="487405" y="441242"/>
                  </a:cubicBezTo>
                  <a:lnTo>
                    <a:pt x="910792" y="233970"/>
                  </a:lnTo>
                  <a:cubicBezTo>
                    <a:pt x="915863" y="231499"/>
                    <a:pt x="920977" y="230242"/>
                    <a:pt x="926786" y="232670"/>
                  </a:cubicBezTo>
                  <a:close/>
                </a:path>
              </a:pathLst>
            </a:custGeom>
            <a:solidFill>
              <a:srgbClr val="00C7FF"/>
            </a:solidFill>
            <a:ln w="4332" cap="flat">
              <a:noFill/>
              <a:prstDash val="solid"/>
              <a:miter/>
            </a:ln>
          </p:spPr>
          <p:txBody>
            <a:bodyPr rtlCol="0" anchor="ctr"/>
            <a:lstStyle/>
            <a:p>
              <a:endParaRPr lang="en-US"/>
            </a:p>
          </p:txBody>
        </p:sp>
        <p:sp>
          <p:nvSpPr>
            <p:cNvPr id="3033" name="Freeform: Shape 3032">
              <a:extLst>
                <a:ext uri="{FF2B5EF4-FFF2-40B4-BE49-F238E27FC236}">
                  <a16:creationId xmlns:a16="http://schemas.microsoft.com/office/drawing/2014/main" id="{A964B9DC-2A22-75E2-3F13-F2A3E0B9AA8C}"/>
                </a:ext>
              </a:extLst>
            </p:cNvPr>
            <p:cNvSpPr/>
            <p:nvPr/>
          </p:nvSpPr>
          <p:spPr>
            <a:xfrm>
              <a:off x="7182221" y="2653697"/>
              <a:ext cx="943819" cy="470255"/>
            </a:xfrm>
            <a:custGeom>
              <a:avLst/>
              <a:gdLst>
                <a:gd name="connsiteX0" fmla="*/ 21109 w 943819"/>
                <a:gd name="connsiteY0" fmla="*/ 229262 h 470255"/>
                <a:gd name="connsiteX1" fmla="*/ 477956 w 943819"/>
                <a:gd name="connsiteY1" fmla="*/ 453308 h 470255"/>
                <a:gd name="connsiteX2" fmla="*/ 491783 w 943819"/>
                <a:gd name="connsiteY2" fmla="*/ 442385 h 470255"/>
                <a:gd name="connsiteX3" fmla="*/ 911528 w 943819"/>
                <a:gd name="connsiteY3" fmla="*/ 236674 h 470255"/>
                <a:gd name="connsiteX4" fmla="*/ 459058 w 943819"/>
                <a:gd name="connsiteY4" fmla="*/ 14838 h 470255"/>
                <a:gd name="connsiteX5" fmla="*/ 451040 w 943819"/>
                <a:gd name="connsiteY5" fmla="*/ 16399 h 470255"/>
                <a:gd name="connsiteX6" fmla="*/ 29127 w 943819"/>
                <a:gd name="connsiteY6" fmla="*/ 223367 h 470255"/>
                <a:gd name="connsiteX7" fmla="*/ 21109 w 943819"/>
                <a:gd name="connsiteY7" fmla="*/ 229219 h 470255"/>
                <a:gd name="connsiteX8" fmla="*/ 21109 w 943819"/>
                <a:gd name="connsiteY8" fmla="*/ 229219 h 470255"/>
                <a:gd name="connsiteX9" fmla="*/ 480860 w 943819"/>
                <a:gd name="connsiteY9" fmla="*/ 470256 h 470255"/>
                <a:gd name="connsiteX10" fmla="*/ 476483 w 943819"/>
                <a:gd name="connsiteY10" fmla="*/ 469259 h 470255"/>
                <a:gd name="connsiteX11" fmla="*/ 4378 w 943819"/>
                <a:gd name="connsiteY11" fmla="*/ 237887 h 470255"/>
                <a:gd name="connsiteX12" fmla="*/ 0 w 943819"/>
                <a:gd name="connsiteY12" fmla="*/ 233380 h 470255"/>
                <a:gd name="connsiteX13" fmla="*/ 1474 w 943819"/>
                <a:gd name="connsiteY13" fmla="*/ 227745 h 470255"/>
                <a:gd name="connsiteX14" fmla="*/ 20372 w 943819"/>
                <a:gd name="connsiteY14" fmla="*/ 211014 h 470255"/>
                <a:gd name="connsiteX15" fmla="*/ 443021 w 943819"/>
                <a:gd name="connsiteY15" fmla="*/ 3569 h 470255"/>
                <a:gd name="connsiteX16" fmla="*/ 467034 w 943819"/>
                <a:gd name="connsiteY16" fmla="*/ 1965 h 470255"/>
                <a:gd name="connsiteX17" fmla="*/ 939876 w 943819"/>
                <a:gd name="connsiteY17" fmla="*/ 233640 h 470255"/>
                <a:gd name="connsiteX18" fmla="*/ 942780 w 943819"/>
                <a:gd name="connsiteY18" fmla="*/ 243262 h 470255"/>
                <a:gd name="connsiteX19" fmla="*/ 931857 w 943819"/>
                <a:gd name="connsiteY19" fmla="*/ 246470 h 470255"/>
                <a:gd name="connsiteX20" fmla="*/ 923145 w 943819"/>
                <a:gd name="connsiteY20" fmla="*/ 247640 h 470255"/>
                <a:gd name="connsiteX21" fmla="*/ 500495 w 943819"/>
                <a:gd name="connsiteY21" fmla="*/ 454782 h 470255"/>
                <a:gd name="connsiteX22" fmla="*/ 488142 w 943819"/>
                <a:gd name="connsiteY22" fmla="*/ 466745 h 470255"/>
                <a:gd name="connsiteX23" fmla="*/ 480860 w 943819"/>
                <a:gd name="connsiteY23" fmla="*/ 470212 h 470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3819" h="470255">
                  <a:moveTo>
                    <a:pt x="21109" y="229262"/>
                  </a:moveTo>
                  <a:lnTo>
                    <a:pt x="477956" y="453308"/>
                  </a:lnTo>
                  <a:cubicBezTo>
                    <a:pt x="481597" y="449234"/>
                    <a:pt x="485975" y="445766"/>
                    <a:pt x="491783" y="442385"/>
                  </a:cubicBezTo>
                  <a:lnTo>
                    <a:pt x="911528" y="236674"/>
                  </a:lnTo>
                  <a:lnTo>
                    <a:pt x="459058" y="14838"/>
                  </a:lnTo>
                  <a:cubicBezTo>
                    <a:pt x="457585" y="14275"/>
                    <a:pt x="456154" y="14145"/>
                    <a:pt x="451040" y="16399"/>
                  </a:cubicBezTo>
                  <a:lnTo>
                    <a:pt x="29127" y="223367"/>
                  </a:lnTo>
                  <a:cubicBezTo>
                    <a:pt x="26223" y="225144"/>
                    <a:pt x="23319" y="226878"/>
                    <a:pt x="21109" y="229219"/>
                  </a:cubicBezTo>
                  <a:lnTo>
                    <a:pt x="21109" y="229219"/>
                  </a:lnTo>
                  <a:close/>
                  <a:moveTo>
                    <a:pt x="480860" y="470256"/>
                  </a:moveTo>
                  <a:cubicBezTo>
                    <a:pt x="479387" y="470256"/>
                    <a:pt x="477956" y="469909"/>
                    <a:pt x="476483" y="469259"/>
                  </a:cubicBezTo>
                  <a:lnTo>
                    <a:pt x="4378" y="237887"/>
                  </a:lnTo>
                  <a:cubicBezTo>
                    <a:pt x="2211" y="236890"/>
                    <a:pt x="737" y="235287"/>
                    <a:pt x="0" y="233380"/>
                  </a:cubicBezTo>
                  <a:cubicBezTo>
                    <a:pt x="0" y="231472"/>
                    <a:pt x="0" y="229479"/>
                    <a:pt x="1474" y="227745"/>
                  </a:cubicBezTo>
                  <a:cubicBezTo>
                    <a:pt x="5851" y="221027"/>
                    <a:pt x="10923" y="215869"/>
                    <a:pt x="20372" y="211014"/>
                  </a:cubicBezTo>
                  <a:lnTo>
                    <a:pt x="443021" y="3569"/>
                  </a:lnTo>
                  <a:cubicBezTo>
                    <a:pt x="450303" y="405"/>
                    <a:pt x="457585" y="-1763"/>
                    <a:pt x="467034" y="1965"/>
                  </a:cubicBezTo>
                  <a:lnTo>
                    <a:pt x="939876" y="233640"/>
                  </a:lnTo>
                  <a:cubicBezTo>
                    <a:pt x="943516" y="235547"/>
                    <a:pt x="944990" y="239838"/>
                    <a:pt x="942780" y="243262"/>
                  </a:cubicBezTo>
                  <a:cubicBezTo>
                    <a:pt x="940569" y="246730"/>
                    <a:pt x="936235" y="248073"/>
                    <a:pt x="931857" y="246470"/>
                  </a:cubicBezTo>
                  <a:cubicBezTo>
                    <a:pt x="929690" y="245559"/>
                    <a:pt x="928216" y="245473"/>
                    <a:pt x="923145" y="247640"/>
                  </a:cubicBezTo>
                  <a:lnTo>
                    <a:pt x="500495" y="454782"/>
                  </a:lnTo>
                  <a:cubicBezTo>
                    <a:pt x="495424" y="457686"/>
                    <a:pt x="491783" y="460633"/>
                    <a:pt x="488142" y="466745"/>
                  </a:cubicBezTo>
                  <a:cubicBezTo>
                    <a:pt x="485975" y="468955"/>
                    <a:pt x="483765" y="470212"/>
                    <a:pt x="480860" y="470212"/>
                  </a:cubicBezTo>
                  <a:close/>
                </a:path>
              </a:pathLst>
            </a:custGeom>
            <a:solidFill>
              <a:srgbClr val="0068B8"/>
            </a:solidFill>
            <a:ln w="4332" cap="flat">
              <a:noFill/>
              <a:prstDash val="solid"/>
              <a:miter/>
            </a:ln>
          </p:spPr>
          <p:txBody>
            <a:bodyPr rtlCol="0" anchor="ctr"/>
            <a:lstStyle/>
            <a:p>
              <a:endParaRPr lang="en-US"/>
            </a:p>
          </p:txBody>
        </p:sp>
        <p:sp>
          <p:nvSpPr>
            <p:cNvPr id="3034" name="Freeform: Shape 3033">
              <a:extLst>
                <a:ext uri="{FF2B5EF4-FFF2-40B4-BE49-F238E27FC236}">
                  <a16:creationId xmlns:a16="http://schemas.microsoft.com/office/drawing/2014/main" id="{4B0DE938-5D27-4510-78BD-91B62EE83055}"/>
                </a:ext>
              </a:extLst>
            </p:cNvPr>
            <p:cNvSpPr/>
            <p:nvPr/>
          </p:nvSpPr>
          <p:spPr>
            <a:xfrm>
              <a:off x="7655843" y="2892309"/>
              <a:ext cx="468464" cy="379963"/>
            </a:xfrm>
            <a:custGeom>
              <a:avLst/>
              <a:gdLst>
                <a:gd name="connsiteX0" fmla="*/ 468464 w 468464"/>
                <a:gd name="connsiteY0" fmla="*/ 13796 h 379963"/>
                <a:gd name="connsiteX1" fmla="*/ 461919 w 468464"/>
                <a:gd name="connsiteY1" fmla="*/ 1313 h 379963"/>
                <a:gd name="connsiteX2" fmla="*/ 445925 w 468464"/>
                <a:gd name="connsiteY2" fmla="*/ 2613 h 379963"/>
                <a:gd name="connsiteX3" fmla="*/ 22539 w 468464"/>
                <a:gd name="connsiteY3" fmla="*/ 209885 h 379963"/>
                <a:gd name="connsiteX4" fmla="*/ 7282 w 468464"/>
                <a:gd name="connsiteY4" fmla="*/ 224362 h 379963"/>
                <a:gd name="connsiteX5" fmla="*/ 7282 w 468464"/>
                <a:gd name="connsiteY5" fmla="*/ 224362 h 379963"/>
                <a:gd name="connsiteX6" fmla="*/ 0 w 468464"/>
                <a:gd name="connsiteY6" fmla="*/ 243520 h 379963"/>
                <a:gd name="connsiteX7" fmla="*/ 0 w 468464"/>
                <a:gd name="connsiteY7" fmla="*/ 366141 h 379963"/>
                <a:gd name="connsiteX8" fmla="*/ 7282 w 468464"/>
                <a:gd name="connsiteY8" fmla="*/ 378667 h 379963"/>
                <a:gd name="connsiteX9" fmla="*/ 22539 w 468464"/>
                <a:gd name="connsiteY9" fmla="*/ 377324 h 379963"/>
                <a:gd name="connsiteX10" fmla="*/ 445925 w 468464"/>
                <a:gd name="connsiteY10" fmla="*/ 170138 h 379963"/>
                <a:gd name="connsiteX11" fmla="*/ 468464 w 468464"/>
                <a:gd name="connsiteY11" fmla="*/ 136547 h 379963"/>
                <a:gd name="connsiteX12" fmla="*/ 468464 w 468464"/>
                <a:gd name="connsiteY12" fmla="*/ 13839 h 37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464" h="379963">
                  <a:moveTo>
                    <a:pt x="468464" y="13796"/>
                  </a:moveTo>
                  <a:cubicBezTo>
                    <a:pt x="468464" y="7598"/>
                    <a:pt x="466297" y="3306"/>
                    <a:pt x="461919" y="1313"/>
                  </a:cubicBezTo>
                  <a:cubicBezTo>
                    <a:pt x="457541" y="-724"/>
                    <a:pt x="451733" y="-464"/>
                    <a:pt x="445925" y="2613"/>
                  </a:cubicBezTo>
                  <a:lnTo>
                    <a:pt x="22539" y="209885"/>
                  </a:lnTo>
                  <a:cubicBezTo>
                    <a:pt x="16731" y="212962"/>
                    <a:pt x="10879" y="218294"/>
                    <a:pt x="7282" y="224362"/>
                  </a:cubicBezTo>
                  <a:lnTo>
                    <a:pt x="7282" y="224362"/>
                  </a:lnTo>
                  <a:cubicBezTo>
                    <a:pt x="2904" y="230473"/>
                    <a:pt x="0" y="237322"/>
                    <a:pt x="0" y="243520"/>
                  </a:cubicBezTo>
                  <a:lnTo>
                    <a:pt x="0" y="366141"/>
                  </a:lnTo>
                  <a:cubicBezTo>
                    <a:pt x="0" y="372339"/>
                    <a:pt x="2904" y="376630"/>
                    <a:pt x="7282" y="378667"/>
                  </a:cubicBezTo>
                  <a:cubicBezTo>
                    <a:pt x="10923" y="380704"/>
                    <a:pt x="16731" y="380401"/>
                    <a:pt x="22539" y="377324"/>
                  </a:cubicBezTo>
                  <a:lnTo>
                    <a:pt x="445925" y="170138"/>
                  </a:lnTo>
                  <a:cubicBezTo>
                    <a:pt x="458278" y="163897"/>
                    <a:pt x="468464" y="148900"/>
                    <a:pt x="468464" y="136547"/>
                  </a:cubicBezTo>
                  <a:lnTo>
                    <a:pt x="468464" y="13839"/>
                  </a:lnTo>
                  <a:close/>
                </a:path>
              </a:pathLst>
            </a:custGeom>
            <a:solidFill>
              <a:srgbClr val="FFFFFF"/>
            </a:solidFill>
            <a:ln w="4332" cap="flat">
              <a:noFill/>
              <a:prstDash val="solid"/>
              <a:miter/>
            </a:ln>
          </p:spPr>
          <p:txBody>
            <a:bodyPr rtlCol="0" anchor="ctr"/>
            <a:lstStyle/>
            <a:p>
              <a:endParaRPr lang="en-US"/>
            </a:p>
          </p:txBody>
        </p:sp>
        <p:sp>
          <p:nvSpPr>
            <p:cNvPr id="3035" name="Freeform: Shape 3034">
              <a:extLst>
                <a:ext uri="{FF2B5EF4-FFF2-40B4-BE49-F238E27FC236}">
                  <a16:creationId xmlns:a16="http://schemas.microsoft.com/office/drawing/2014/main" id="{9FADCA7B-7E5F-F431-3908-AECDFFC79740}"/>
                </a:ext>
              </a:extLst>
            </p:cNvPr>
            <p:cNvSpPr/>
            <p:nvPr/>
          </p:nvSpPr>
          <p:spPr>
            <a:xfrm>
              <a:off x="7647088" y="2885054"/>
              <a:ext cx="485975" cy="394504"/>
            </a:xfrm>
            <a:custGeom>
              <a:avLst/>
              <a:gdLst>
                <a:gd name="connsiteX0" fmla="*/ 464866 w 485975"/>
                <a:gd name="connsiteY0" fmla="*/ 14506 h 394504"/>
                <a:gd name="connsiteX1" fmla="*/ 459058 w 485975"/>
                <a:gd name="connsiteY1" fmla="*/ 16153 h 394504"/>
                <a:gd name="connsiteX2" fmla="*/ 35672 w 485975"/>
                <a:gd name="connsiteY2" fmla="*/ 223425 h 394504"/>
                <a:gd name="connsiteX3" fmla="*/ 23319 w 485975"/>
                <a:gd name="connsiteY3" fmla="*/ 235215 h 394504"/>
                <a:gd name="connsiteX4" fmla="*/ 17511 w 485975"/>
                <a:gd name="connsiteY4" fmla="*/ 250732 h 394504"/>
                <a:gd name="connsiteX5" fmla="*/ 17511 w 485975"/>
                <a:gd name="connsiteY5" fmla="*/ 373353 h 394504"/>
                <a:gd name="connsiteX6" fmla="*/ 19678 w 485975"/>
                <a:gd name="connsiteY6" fmla="*/ 379594 h 394504"/>
                <a:gd name="connsiteX7" fmla="*/ 27697 w 485975"/>
                <a:gd name="connsiteY7" fmla="*/ 378294 h 394504"/>
                <a:gd name="connsiteX8" fmla="*/ 450346 w 485975"/>
                <a:gd name="connsiteY8" fmla="*/ 171022 h 394504"/>
                <a:gd name="connsiteX9" fmla="*/ 468551 w 485975"/>
                <a:gd name="connsiteY9" fmla="*/ 143715 h 394504"/>
                <a:gd name="connsiteX10" fmla="*/ 468551 w 485975"/>
                <a:gd name="connsiteY10" fmla="*/ 21008 h 394504"/>
                <a:gd name="connsiteX11" fmla="*/ 466384 w 485975"/>
                <a:gd name="connsiteY11" fmla="*/ 14810 h 394504"/>
                <a:gd name="connsiteX12" fmla="*/ 464910 w 485975"/>
                <a:gd name="connsiteY12" fmla="*/ 14463 h 394504"/>
                <a:gd name="connsiteX13" fmla="*/ 464910 w 485975"/>
                <a:gd name="connsiteY13" fmla="*/ 14463 h 394504"/>
                <a:gd name="connsiteX14" fmla="*/ 21845 w 485975"/>
                <a:gd name="connsiteY14" fmla="*/ 394505 h 394504"/>
                <a:gd name="connsiteX15" fmla="*/ 11660 w 485975"/>
                <a:gd name="connsiteY15" fmla="*/ 392208 h 394504"/>
                <a:gd name="connsiteX16" fmla="*/ 0 w 485975"/>
                <a:gd name="connsiteY16" fmla="*/ 373353 h 394504"/>
                <a:gd name="connsiteX17" fmla="*/ 0 w 485975"/>
                <a:gd name="connsiteY17" fmla="*/ 250732 h 394504"/>
                <a:gd name="connsiteX18" fmla="*/ 8019 w 485975"/>
                <a:gd name="connsiteY18" fmla="*/ 228020 h 394504"/>
                <a:gd name="connsiteX19" fmla="*/ 27654 w 485975"/>
                <a:gd name="connsiteY19" fmla="*/ 210856 h 394504"/>
                <a:gd name="connsiteX20" fmla="*/ 450303 w 485975"/>
                <a:gd name="connsiteY20" fmla="*/ 3584 h 394504"/>
                <a:gd name="connsiteX21" fmla="*/ 475052 w 485975"/>
                <a:gd name="connsiteY21" fmla="*/ 2283 h 394504"/>
                <a:gd name="connsiteX22" fmla="*/ 485975 w 485975"/>
                <a:gd name="connsiteY22" fmla="*/ 21051 h 394504"/>
                <a:gd name="connsiteX23" fmla="*/ 485975 w 485975"/>
                <a:gd name="connsiteY23" fmla="*/ 143759 h 394504"/>
                <a:gd name="connsiteX24" fmla="*/ 459058 w 485975"/>
                <a:gd name="connsiteY24" fmla="*/ 183592 h 394504"/>
                <a:gd name="connsiteX25" fmla="*/ 35672 w 485975"/>
                <a:gd name="connsiteY25" fmla="*/ 390864 h 394504"/>
                <a:gd name="connsiteX26" fmla="*/ 21845 w 485975"/>
                <a:gd name="connsiteY26" fmla="*/ 394505 h 39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5975" h="394504">
                  <a:moveTo>
                    <a:pt x="464866" y="14506"/>
                  </a:moveTo>
                  <a:cubicBezTo>
                    <a:pt x="463436" y="14506"/>
                    <a:pt x="461226" y="14983"/>
                    <a:pt x="459058" y="16153"/>
                  </a:cubicBezTo>
                  <a:lnTo>
                    <a:pt x="35672" y="223425"/>
                  </a:lnTo>
                  <a:cubicBezTo>
                    <a:pt x="31295" y="225723"/>
                    <a:pt x="26223" y="230014"/>
                    <a:pt x="23319" y="235215"/>
                  </a:cubicBezTo>
                  <a:cubicBezTo>
                    <a:pt x="19678" y="240416"/>
                    <a:pt x="17511" y="246094"/>
                    <a:pt x="17511" y="250732"/>
                  </a:cubicBezTo>
                  <a:lnTo>
                    <a:pt x="17511" y="373353"/>
                  </a:lnTo>
                  <a:cubicBezTo>
                    <a:pt x="17511" y="376517"/>
                    <a:pt x="18248" y="378858"/>
                    <a:pt x="19678" y="379594"/>
                  </a:cubicBezTo>
                  <a:cubicBezTo>
                    <a:pt x="21152" y="380201"/>
                    <a:pt x="23319" y="380158"/>
                    <a:pt x="27697" y="378294"/>
                  </a:cubicBezTo>
                  <a:lnTo>
                    <a:pt x="450346" y="171022"/>
                  </a:lnTo>
                  <a:cubicBezTo>
                    <a:pt x="459795" y="166124"/>
                    <a:pt x="468551" y="153424"/>
                    <a:pt x="468551" y="143715"/>
                  </a:cubicBezTo>
                  <a:lnTo>
                    <a:pt x="468551" y="21008"/>
                  </a:lnTo>
                  <a:cubicBezTo>
                    <a:pt x="468551" y="17280"/>
                    <a:pt x="467814" y="15373"/>
                    <a:pt x="466384" y="14810"/>
                  </a:cubicBezTo>
                  <a:cubicBezTo>
                    <a:pt x="465647" y="14550"/>
                    <a:pt x="465647" y="14463"/>
                    <a:pt x="464910" y="14463"/>
                  </a:cubicBezTo>
                  <a:lnTo>
                    <a:pt x="464910" y="14463"/>
                  </a:lnTo>
                  <a:close/>
                  <a:moveTo>
                    <a:pt x="21845" y="394505"/>
                  </a:moveTo>
                  <a:cubicBezTo>
                    <a:pt x="18205" y="394505"/>
                    <a:pt x="14564" y="393681"/>
                    <a:pt x="11660" y="392208"/>
                  </a:cubicBezTo>
                  <a:cubicBezTo>
                    <a:pt x="4378" y="388740"/>
                    <a:pt x="0" y="381892"/>
                    <a:pt x="0" y="373353"/>
                  </a:cubicBezTo>
                  <a:lnTo>
                    <a:pt x="0" y="250732"/>
                  </a:lnTo>
                  <a:cubicBezTo>
                    <a:pt x="0" y="243494"/>
                    <a:pt x="2904" y="235432"/>
                    <a:pt x="8019" y="228020"/>
                  </a:cubicBezTo>
                  <a:cubicBezTo>
                    <a:pt x="13133" y="220521"/>
                    <a:pt x="20415" y="214496"/>
                    <a:pt x="27654" y="210856"/>
                  </a:cubicBezTo>
                  <a:lnTo>
                    <a:pt x="450303" y="3584"/>
                  </a:lnTo>
                  <a:cubicBezTo>
                    <a:pt x="459015" y="-664"/>
                    <a:pt x="467771" y="-1184"/>
                    <a:pt x="475052" y="2283"/>
                  </a:cubicBezTo>
                  <a:cubicBezTo>
                    <a:pt x="481597" y="5664"/>
                    <a:pt x="485975" y="12512"/>
                    <a:pt x="485975" y="21051"/>
                  </a:cubicBezTo>
                  <a:lnTo>
                    <a:pt x="485975" y="143759"/>
                  </a:lnTo>
                  <a:cubicBezTo>
                    <a:pt x="485975" y="158626"/>
                    <a:pt x="474316" y="176180"/>
                    <a:pt x="459058" y="183592"/>
                  </a:cubicBezTo>
                  <a:lnTo>
                    <a:pt x="35672" y="390864"/>
                  </a:lnTo>
                  <a:cubicBezTo>
                    <a:pt x="31295" y="393291"/>
                    <a:pt x="26223" y="394505"/>
                    <a:pt x="21845" y="394505"/>
                  </a:cubicBezTo>
                  <a:close/>
                </a:path>
              </a:pathLst>
            </a:custGeom>
            <a:solidFill>
              <a:srgbClr val="0068B8"/>
            </a:solidFill>
            <a:ln w="4332" cap="flat">
              <a:noFill/>
              <a:prstDash val="solid"/>
              <a:miter/>
            </a:ln>
          </p:spPr>
          <p:txBody>
            <a:bodyPr rtlCol="0" anchor="ctr"/>
            <a:lstStyle/>
            <a:p>
              <a:endParaRPr lang="en-US"/>
            </a:p>
          </p:txBody>
        </p:sp>
        <p:sp>
          <p:nvSpPr>
            <p:cNvPr id="3036" name="Freeform: Shape 3035">
              <a:extLst>
                <a:ext uri="{FF2B5EF4-FFF2-40B4-BE49-F238E27FC236}">
                  <a16:creationId xmlns:a16="http://schemas.microsoft.com/office/drawing/2014/main" id="{EB9370E0-5EB8-C78A-BF52-886DD2180855}"/>
                </a:ext>
              </a:extLst>
            </p:cNvPr>
            <p:cNvSpPr/>
            <p:nvPr/>
          </p:nvSpPr>
          <p:spPr>
            <a:xfrm>
              <a:off x="8057384" y="2967090"/>
              <a:ext cx="40743" cy="59988"/>
            </a:xfrm>
            <a:custGeom>
              <a:avLst/>
              <a:gdLst>
                <a:gd name="connsiteX0" fmla="*/ 0 w 40743"/>
                <a:gd name="connsiteY0" fmla="*/ 59988 h 59988"/>
                <a:gd name="connsiteX1" fmla="*/ 40744 w 40743"/>
                <a:gd name="connsiteY1" fmla="*/ 39963 h 59988"/>
                <a:gd name="connsiteX2" fmla="*/ 40744 w 40743"/>
                <a:gd name="connsiteY2" fmla="*/ 0 h 59988"/>
                <a:gd name="connsiteX3" fmla="*/ 0 w 40743"/>
                <a:gd name="connsiteY3" fmla="*/ 20025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4" y="39963"/>
                  </a:lnTo>
                  <a:lnTo>
                    <a:pt x="40744" y="0"/>
                  </a:lnTo>
                  <a:lnTo>
                    <a:pt x="0" y="20025"/>
                  </a:lnTo>
                  <a:lnTo>
                    <a:pt x="0" y="59988"/>
                  </a:lnTo>
                  <a:close/>
                </a:path>
              </a:pathLst>
            </a:custGeom>
            <a:solidFill>
              <a:srgbClr val="A6EDF8"/>
            </a:solidFill>
            <a:ln w="4332" cap="flat">
              <a:noFill/>
              <a:prstDash val="solid"/>
              <a:miter/>
            </a:ln>
          </p:spPr>
          <p:txBody>
            <a:bodyPr rtlCol="0" anchor="ctr"/>
            <a:lstStyle/>
            <a:p>
              <a:endParaRPr lang="en-US"/>
            </a:p>
          </p:txBody>
        </p:sp>
        <p:sp>
          <p:nvSpPr>
            <p:cNvPr id="3037" name="Freeform: Shape 3036">
              <a:extLst>
                <a:ext uri="{FF2B5EF4-FFF2-40B4-BE49-F238E27FC236}">
                  <a16:creationId xmlns:a16="http://schemas.microsoft.com/office/drawing/2014/main" id="{A79C0531-E4AE-DC24-68F3-F88514FCD255}"/>
                </a:ext>
              </a:extLst>
            </p:cNvPr>
            <p:cNvSpPr/>
            <p:nvPr/>
          </p:nvSpPr>
          <p:spPr>
            <a:xfrm>
              <a:off x="8049365" y="2959900"/>
              <a:ext cx="57474" cy="74503"/>
            </a:xfrm>
            <a:custGeom>
              <a:avLst/>
              <a:gdLst>
                <a:gd name="connsiteX0" fmla="*/ 16731 w 57474"/>
                <a:gd name="connsiteY0" fmla="*/ 31419 h 74503"/>
                <a:gd name="connsiteX1" fmla="*/ 16731 w 57474"/>
                <a:gd name="connsiteY1" fmla="*/ 54652 h 74503"/>
                <a:gd name="connsiteX2" fmla="*/ 40744 w 57474"/>
                <a:gd name="connsiteY2" fmla="*/ 43035 h 74503"/>
                <a:gd name="connsiteX3" fmla="*/ 40744 w 57474"/>
                <a:gd name="connsiteY3" fmla="*/ 19803 h 74503"/>
                <a:gd name="connsiteX4" fmla="*/ 16731 w 57474"/>
                <a:gd name="connsiteY4" fmla="*/ 31419 h 74503"/>
                <a:gd name="connsiteX5" fmla="*/ 16731 w 57474"/>
                <a:gd name="connsiteY5" fmla="*/ 31419 h 74503"/>
                <a:gd name="connsiteX6" fmla="*/ 8019 w 57474"/>
                <a:gd name="connsiteY6" fmla="*/ 74460 h 74503"/>
                <a:gd name="connsiteX7" fmla="*/ 3641 w 57474"/>
                <a:gd name="connsiteY7" fmla="*/ 73463 h 74503"/>
                <a:gd name="connsiteX8" fmla="*/ 0 w 57474"/>
                <a:gd name="connsiteY8" fmla="*/ 67178 h 74503"/>
                <a:gd name="connsiteX9" fmla="*/ 0 w 57474"/>
                <a:gd name="connsiteY9" fmla="*/ 27215 h 74503"/>
                <a:gd name="connsiteX10" fmla="*/ 3641 w 57474"/>
                <a:gd name="connsiteY10" fmla="*/ 20930 h 74503"/>
                <a:gd name="connsiteX11" fmla="*/ 44384 w 57474"/>
                <a:gd name="connsiteY11" fmla="*/ 992 h 74503"/>
                <a:gd name="connsiteX12" fmla="*/ 53097 w 57474"/>
                <a:gd name="connsiteY12" fmla="*/ 992 h 74503"/>
                <a:gd name="connsiteX13" fmla="*/ 57474 w 57474"/>
                <a:gd name="connsiteY13" fmla="*/ 7233 h 74503"/>
                <a:gd name="connsiteX14" fmla="*/ 57474 w 57474"/>
                <a:gd name="connsiteY14" fmla="*/ 47196 h 74503"/>
                <a:gd name="connsiteX15" fmla="*/ 53097 w 57474"/>
                <a:gd name="connsiteY15" fmla="*/ 53481 h 74503"/>
                <a:gd name="connsiteX16" fmla="*/ 12353 w 57474"/>
                <a:gd name="connsiteY16" fmla="*/ 73506 h 74503"/>
                <a:gd name="connsiteX17" fmla="*/ 7975 w 57474"/>
                <a:gd name="connsiteY17" fmla="*/ 74503 h 7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74" h="74503">
                  <a:moveTo>
                    <a:pt x="16731" y="31419"/>
                  </a:moveTo>
                  <a:lnTo>
                    <a:pt x="16731" y="54652"/>
                  </a:lnTo>
                  <a:lnTo>
                    <a:pt x="40744" y="43035"/>
                  </a:lnTo>
                  <a:lnTo>
                    <a:pt x="40744" y="19803"/>
                  </a:lnTo>
                  <a:lnTo>
                    <a:pt x="16731" y="31419"/>
                  </a:lnTo>
                  <a:lnTo>
                    <a:pt x="16731" y="31419"/>
                  </a:lnTo>
                  <a:close/>
                  <a:moveTo>
                    <a:pt x="8019" y="74460"/>
                  </a:moveTo>
                  <a:cubicBezTo>
                    <a:pt x="6545" y="74460"/>
                    <a:pt x="5115" y="74113"/>
                    <a:pt x="3641" y="73463"/>
                  </a:cubicBezTo>
                  <a:cubicBezTo>
                    <a:pt x="1474" y="72163"/>
                    <a:pt x="0" y="69735"/>
                    <a:pt x="0" y="67178"/>
                  </a:cubicBezTo>
                  <a:lnTo>
                    <a:pt x="0" y="27215"/>
                  </a:lnTo>
                  <a:cubicBezTo>
                    <a:pt x="0" y="24614"/>
                    <a:pt x="1474" y="22187"/>
                    <a:pt x="3641" y="20930"/>
                  </a:cubicBezTo>
                  <a:lnTo>
                    <a:pt x="44384" y="992"/>
                  </a:lnTo>
                  <a:cubicBezTo>
                    <a:pt x="47288" y="-309"/>
                    <a:pt x="50929" y="-352"/>
                    <a:pt x="53097" y="992"/>
                  </a:cubicBezTo>
                  <a:cubicBezTo>
                    <a:pt x="56001" y="2292"/>
                    <a:pt x="57474" y="4633"/>
                    <a:pt x="57474" y="7233"/>
                  </a:cubicBezTo>
                  <a:lnTo>
                    <a:pt x="57474" y="47196"/>
                  </a:lnTo>
                  <a:cubicBezTo>
                    <a:pt x="57474" y="49840"/>
                    <a:pt x="56001" y="52224"/>
                    <a:pt x="53097" y="53481"/>
                  </a:cubicBezTo>
                  <a:lnTo>
                    <a:pt x="12353" y="73506"/>
                  </a:lnTo>
                  <a:cubicBezTo>
                    <a:pt x="10879" y="74113"/>
                    <a:pt x="9449" y="74503"/>
                    <a:pt x="7975" y="74503"/>
                  </a:cubicBezTo>
                  <a:close/>
                </a:path>
              </a:pathLst>
            </a:custGeom>
            <a:solidFill>
              <a:srgbClr val="0068B8"/>
            </a:solidFill>
            <a:ln w="4332" cap="flat">
              <a:noFill/>
              <a:prstDash val="solid"/>
              <a:miter/>
            </a:ln>
          </p:spPr>
          <p:txBody>
            <a:bodyPr rtlCol="0" anchor="ctr"/>
            <a:lstStyle/>
            <a:p>
              <a:endParaRPr lang="en-US"/>
            </a:p>
          </p:txBody>
        </p:sp>
        <p:sp>
          <p:nvSpPr>
            <p:cNvPr id="3038" name="Freeform: Shape 3037">
              <a:extLst>
                <a:ext uri="{FF2B5EF4-FFF2-40B4-BE49-F238E27FC236}">
                  <a16:creationId xmlns:a16="http://schemas.microsoft.com/office/drawing/2014/main" id="{A34EEE8A-7811-796E-ED62-AFFD1BFFF0DC}"/>
                </a:ext>
              </a:extLst>
            </p:cNvPr>
            <p:cNvSpPr/>
            <p:nvPr/>
          </p:nvSpPr>
          <p:spPr>
            <a:xfrm>
              <a:off x="7184432" y="2885300"/>
              <a:ext cx="478693" cy="385676"/>
            </a:xfrm>
            <a:custGeom>
              <a:avLst/>
              <a:gdLst>
                <a:gd name="connsiteX0" fmla="*/ 478650 w 478693"/>
                <a:gd name="connsiteY0" fmla="*/ 231328 h 385676"/>
                <a:gd name="connsiteX1" fmla="*/ 6545 w 478693"/>
                <a:gd name="connsiteY1" fmla="*/ 0 h 385676"/>
                <a:gd name="connsiteX2" fmla="*/ 6545 w 478693"/>
                <a:gd name="connsiteY2" fmla="*/ 87 h 385676"/>
                <a:gd name="connsiteX3" fmla="*/ 0 w 478693"/>
                <a:gd name="connsiteY3" fmla="*/ 19158 h 385676"/>
                <a:gd name="connsiteX4" fmla="*/ 0 w 478693"/>
                <a:gd name="connsiteY4" fmla="*/ 141779 h 385676"/>
                <a:gd name="connsiteX5" fmla="*/ 6545 w 478693"/>
                <a:gd name="connsiteY5" fmla="*/ 154305 h 385676"/>
                <a:gd name="connsiteX6" fmla="*/ 478693 w 478693"/>
                <a:gd name="connsiteY6" fmla="*/ 385677 h 385676"/>
                <a:gd name="connsiteX7" fmla="*/ 471411 w 478693"/>
                <a:gd name="connsiteY7" fmla="*/ 373150 h 385676"/>
                <a:gd name="connsiteX8" fmla="*/ 471411 w 478693"/>
                <a:gd name="connsiteY8" fmla="*/ 250529 h 385676"/>
                <a:gd name="connsiteX9" fmla="*/ 478693 w 478693"/>
                <a:gd name="connsiteY9" fmla="*/ 231458 h 385676"/>
                <a:gd name="connsiteX10" fmla="*/ 478693 w 478693"/>
                <a:gd name="connsiteY10" fmla="*/ 231458 h 3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693" h="385676">
                  <a:moveTo>
                    <a:pt x="478650" y="231328"/>
                  </a:moveTo>
                  <a:lnTo>
                    <a:pt x="6545" y="0"/>
                  </a:lnTo>
                  <a:lnTo>
                    <a:pt x="6545" y="87"/>
                  </a:lnTo>
                  <a:cubicBezTo>
                    <a:pt x="2167" y="6632"/>
                    <a:pt x="0" y="11616"/>
                    <a:pt x="0" y="19158"/>
                  </a:cubicBezTo>
                  <a:lnTo>
                    <a:pt x="0" y="141779"/>
                  </a:lnTo>
                  <a:cubicBezTo>
                    <a:pt x="0" y="147154"/>
                    <a:pt x="737" y="151098"/>
                    <a:pt x="6545" y="154305"/>
                  </a:cubicBezTo>
                  <a:lnTo>
                    <a:pt x="478693" y="385677"/>
                  </a:lnTo>
                  <a:cubicBezTo>
                    <a:pt x="472885" y="382469"/>
                    <a:pt x="472148" y="378525"/>
                    <a:pt x="471411" y="373150"/>
                  </a:cubicBezTo>
                  <a:lnTo>
                    <a:pt x="471411" y="250529"/>
                  </a:lnTo>
                  <a:cubicBezTo>
                    <a:pt x="472148" y="242988"/>
                    <a:pt x="474316" y="238003"/>
                    <a:pt x="478693" y="231458"/>
                  </a:cubicBezTo>
                  <a:lnTo>
                    <a:pt x="478693" y="231458"/>
                  </a:lnTo>
                  <a:close/>
                </a:path>
              </a:pathLst>
            </a:custGeom>
            <a:solidFill>
              <a:srgbClr val="00C7FF"/>
            </a:solidFill>
            <a:ln w="4332" cap="flat">
              <a:noFill/>
              <a:prstDash val="solid"/>
              <a:miter/>
            </a:ln>
          </p:spPr>
          <p:txBody>
            <a:bodyPr rtlCol="0" anchor="ctr"/>
            <a:lstStyle/>
            <a:p>
              <a:endParaRPr lang="en-US"/>
            </a:p>
          </p:txBody>
        </p:sp>
        <p:sp>
          <p:nvSpPr>
            <p:cNvPr id="3039" name="Freeform: Shape 3038">
              <a:extLst>
                <a:ext uri="{FF2B5EF4-FFF2-40B4-BE49-F238E27FC236}">
                  <a16:creationId xmlns:a16="http://schemas.microsoft.com/office/drawing/2014/main" id="{4A140E27-FDE3-BC9E-820A-542B117DFF4E}"/>
                </a:ext>
              </a:extLst>
            </p:cNvPr>
            <p:cNvSpPr/>
            <p:nvPr/>
          </p:nvSpPr>
          <p:spPr>
            <a:xfrm>
              <a:off x="7175677" y="2877995"/>
              <a:ext cx="495708" cy="400176"/>
            </a:xfrm>
            <a:custGeom>
              <a:avLst/>
              <a:gdLst>
                <a:gd name="connsiteX0" fmla="*/ 18898 w 495708"/>
                <a:gd name="connsiteY0" fmla="*/ 17534 h 400176"/>
                <a:gd name="connsiteX1" fmla="*/ 16731 w 495708"/>
                <a:gd name="connsiteY1" fmla="*/ 26766 h 400176"/>
                <a:gd name="connsiteX2" fmla="*/ 16731 w 495708"/>
                <a:gd name="connsiteY2" fmla="*/ 149083 h 400176"/>
                <a:gd name="connsiteX3" fmla="*/ 20372 w 495708"/>
                <a:gd name="connsiteY3" fmla="*/ 155628 h 400176"/>
                <a:gd name="connsiteX4" fmla="*/ 471411 w 495708"/>
                <a:gd name="connsiteY4" fmla="*/ 377117 h 400176"/>
                <a:gd name="connsiteX5" fmla="*/ 471411 w 495708"/>
                <a:gd name="connsiteY5" fmla="*/ 257834 h 400176"/>
                <a:gd name="connsiteX6" fmla="*/ 475789 w 495708"/>
                <a:gd name="connsiteY6" fmla="*/ 241580 h 400176"/>
                <a:gd name="connsiteX7" fmla="*/ 18898 w 495708"/>
                <a:gd name="connsiteY7" fmla="*/ 17534 h 400176"/>
                <a:gd name="connsiteX8" fmla="*/ 18898 w 495708"/>
                <a:gd name="connsiteY8" fmla="*/ 17534 h 400176"/>
                <a:gd name="connsiteX9" fmla="*/ 487405 w 495708"/>
                <a:gd name="connsiteY9" fmla="*/ 400176 h 400176"/>
                <a:gd name="connsiteX10" fmla="*/ 483028 w 495708"/>
                <a:gd name="connsiteY10" fmla="*/ 399266 h 400176"/>
                <a:gd name="connsiteX11" fmla="*/ 10923 w 495708"/>
                <a:gd name="connsiteY11" fmla="*/ 167895 h 400176"/>
                <a:gd name="connsiteX12" fmla="*/ 0 w 495708"/>
                <a:gd name="connsiteY12" fmla="*/ 149343 h 400176"/>
                <a:gd name="connsiteX13" fmla="*/ 0 w 495708"/>
                <a:gd name="connsiteY13" fmla="*/ 26419 h 400176"/>
                <a:gd name="connsiteX14" fmla="*/ 7282 w 495708"/>
                <a:gd name="connsiteY14" fmla="*/ 3793 h 400176"/>
                <a:gd name="connsiteX15" fmla="*/ 13090 w 495708"/>
                <a:gd name="connsiteY15" fmla="*/ 283 h 400176"/>
                <a:gd name="connsiteX16" fmla="*/ 19635 w 495708"/>
                <a:gd name="connsiteY16" fmla="*/ 976 h 400176"/>
                <a:gd name="connsiteX17" fmla="*/ 491046 w 495708"/>
                <a:gd name="connsiteY17" fmla="*/ 232347 h 400176"/>
                <a:gd name="connsiteX18" fmla="*/ 494687 w 495708"/>
                <a:gd name="connsiteY18" fmla="*/ 242100 h 400176"/>
                <a:gd name="connsiteX19" fmla="*/ 488879 w 495708"/>
                <a:gd name="connsiteY19" fmla="*/ 258094 h 400176"/>
                <a:gd name="connsiteX20" fmla="*/ 488879 w 495708"/>
                <a:gd name="connsiteY20" fmla="*/ 380411 h 400176"/>
                <a:gd name="connsiteX21" fmla="*/ 491783 w 495708"/>
                <a:gd name="connsiteY21" fmla="*/ 386956 h 400176"/>
                <a:gd name="connsiteX22" fmla="*/ 494687 w 495708"/>
                <a:gd name="connsiteY22" fmla="*/ 396839 h 400176"/>
                <a:gd name="connsiteX23" fmla="*/ 487405 w 495708"/>
                <a:gd name="connsiteY23" fmla="*/ 400176 h 40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5708" h="400176">
                  <a:moveTo>
                    <a:pt x="18898" y="17534"/>
                  </a:moveTo>
                  <a:cubicBezTo>
                    <a:pt x="17424" y="20524"/>
                    <a:pt x="17424" y="23298"/>
                    <a:pt x="16731" y="26766"/>
                  </a:cubicBezTo>
                  <a:lnTo>
                    <a:pt x="16731" y="149083"/>
                  </a:lnTo>
                  <a:cubicBezTo>
                    <a:pt x="17468" y="153548"/>
                    <a:pt x="18205" y="154458"/>
                    <a:pt x="20372" y="155628"/>
                  </a:cubicBezTo>
                  <a:lnTo>
                    <a:pt x="471411" y="377117"/>
                  </a:lnTo>
                  <a:lnTo>
                    <a:pt x="471411" y="257834"/>
                  </a:lnTo>
                  <a:cubicBezTo>
                    <a:pt x="472148" y="251289"/>
                    <a:pt x="473579" y="246304"/>
                    <a:pt x="475789" y="241580"/>
                  </a:cubicBezTo>
                  <a:lnTo>
                    <a:pt x="18898" y="17534"/>
                  </a:lnTo>
                  <a:lnTo>
                    <a:pt x="18898" y="17534"/>
                  </a:lnTo>
                  <a:close/>
                  <a:moveTo>
                    <a:pt x="487405" y="400176"/>
                  </a:moveTo>
                  <a:cubicBezTo>
                    <a:pt x="485932" y="400176"/>
                    <a:pt x="484501" y="399916"/>
                    <a:pt x="483028" y="399266"/>
                  </a:cubicBezTo>
                  <a:lnTo>
                    <a:pt x="10923" y="167895"/>
                  </a:lnTo>
                  <a:cubicBezTo>
                    <a:pt x="1474" y="162520"/>
                    <a:pt x="0" y="155845"/>
                    <a:pt x="0" y="149343"/>
                  </a:cubicBezTo>
                  <a:lnTo>
                    <a:pt x="0" y="26419"/>
                  </a:lnTo>
                  <a:cubicBezTo>
                    <a:pt x="0" y="16883"/>
                    <a:pt x="2904" y="10772"/>
                    <a:pt x="7282" y="3793"/>
                  </a:cubicBezTo>
                  <a:cubicBezTo>
                    <a:pt x="8756" y="2146"/>
                    <a:pt x="10186" y="803"/>
                    <a:pt x="13090" y="283"/>
                  </a:cubicBezTo>
                  <a:cubicBezTo>
                    <a:pt x="15257" y="-281"/>
                    <a:pt x="17468" y="23"/>
                    <a:pt x="19635" y="976"/>
                  </a:cubicBezTo>
                  <a:lnTo>
                    <a:pt x="491046" y="232347"/>
                  </a:lnTo>
                  <a:cubicBezTo>
                    <a:pt x="495424" y="234298"/>
                    <a:pt x="496854" y="238632"/>
                    <a:pt x="494687" y="242100"/>
                  </a:cubicBezTo>
                  <a:cubicBezTo>
                    <a:pt x="490310" y="248385"/>
                    <a:pt x="489616" y="252286"/>
                    <a:pt x="488879" y="258094"/>
                  </a:cubicBezTo>
                  <a:lnTo>
                    <a:pt x="488879" y="380411"/>
                  </a:lnTo>
                  <a:cubicBezTo>
                    <a:pt x="488879" y="384919"/>
                    <a:pt x="490353" y="385786"/>
                    <a:pt x="491783" y="386956"/>
                  </a:cubicBezTo>
                  <a:cubicBezTo>
                    <a:pt x="495424" y="389167"/>
                    <a:pt x="496854" y="393544"/>
                    <a:pt x="494687" y="396839"/>
                  </a:cubicBezTo>
                  <a:cubicBezTo>
                    <a:pt x="492520" y="399006"/>
                    <a:pt x="489616" y="400176"/>
                    <a:pt x="487405" y="400176"/>
                  </a:cubicBezTo>
                  <a:close/>
                </a:path>
              </a:pathLst>
            </a:custGeom>
            <a:solidFill>
              <a:srgbClr val="0068B8"/>
            </a:solidFill>
            <a:ln w="4332" cap="flat">
              <a:noFill/>
              <a:prstDash val="solid"/>
              <a:miter/>
            </a:ln>
          </p:spPr>
          <p:txBody>
            <a:bodyPr rtlCol="0" anchor="ctr"/>
            <a:lstStyle/>
            <a:p>
              <a:endParaRPr lang="en-US"/>
            </a:p>
          </p:txBody>
        </p:sp>
        <p:sp>
          <p:nvSpPr>
            <p:cNvPr id="3040" name="Freeform: Shape 3039">
              <a:extLst>
                <a:ext uri="{FF2B5EF4-FFF2-40B4-BE49-F238E27FC236}">
                  <a16:creationId xmlns:a16="http://schemas.microsoft.com/office/drawing/2014/main" id="{73803768-0D01-BE18-D744-DD14E2D034D7}"/>
                </a:ext>
              </a:extLst>
            </p:cNvPr>
            <p:cNvSpPr/>
            <p:nvPr/>
          </p:nvSpPr>
          <p:spPr>
            <a:xfrm>
              <a:off x="7989724" y="3000249"/>
              <a:ext cx="40743" cy="59988"/>
            </a:xfrm>
            <a:custGeom>
              <a:avLst/>
              <a:gdLst>
                <a:gd name="connsiteX0" fmla="*/ 0 w 40743"/>
                <a:gd name="connsiteY0" fmla="*/ 59988 h 59988"/>
                <a:gd name="connsiteX1" fmla="*/ 40744 w 40743"/>
                <a:gd name="connsiteY1" fmla="*/ 40050 h 59988"/>
                <a:gd name="connsiteX2" fmla="*/ 40744 w 40743"/>
                <a:gd name="connsiteY2" fmla="*/ 0 h 59988"/>
                <a:gd name="connsiteX3" fmla="*/ 0 w 40743"/>
                <a:gd name="connsiteY3" fmla="*/ 20025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4" y="40050"/>
                  </a:lnTo>
                  <a:lnTo>
                    <a:pt x="40744" y="0"/>
                  </a:lnTo>
                  <a:lnTo>
                    <a:pt x="0" y="20025"/>
                  </a:lnTo>
                  <a:lnTo>
                    <a:pt x="0" y="59988"/>
                  </a:lnTo>
                  <a:close/>
                </a:path>
              </a:pathLst>
            </a:custGeom>
            <a:solidFill>
              <a:srgbClr val="A6EDF8"/>
            </a:solidFill>
            <a:ln w="4332" cap="flat">
              <a:noFill/>
              <a:prstDash val="solid"/>
              <a:miter/>
            </a:ln>
          </p:spPr>
          <p:txBody>
            <a:bodyPr rtlCol="0" anchor="ctr"/>
            <a:lstStyle/>
            <a:p>
              <a:endParaRPr lang="en-US"/>
            </a:p>
          </p:txBody>
        </p:sp>
        <p:sp>
          <p:nvSpPr>
            <p:cNvPr id="3041" name="Freeform: Shape 3040">
              <a:extLst>
                <a:ext uri="{FF2B5EF4-FFF2-40B4-BE49-F238E27FC236}">
                  <a16:creationId xmlns:a16="http://schemas.microsoft.com/office/drawing/2014/main" id="{5781E6AC-BB56-97A0-E325-5857A00A0D4F}"/>
                </a:ext>
              </a:extLst>
            </p:cNvPr>
            <p:cNvSpPr/>
            <p:nvPr/>
          </p:nvSpPr>
          <p:spPr>
            <a:xfrm>
              <a:off x="7981012" y="2993075"/>
              <a:ext cx="58254" cy="74486"/>
            </a:xfrm>
            <a:custGeom>
              <a:avLst/>
              <a:gdLst>
                <a:gd name="connsiteX0" fmla="*/ 17468 w 58254"/>
                <a:gd name="connsiteY0" fmla="*/ 31403 h 74486"/>
                <a:gd name="connsiteX1" fmla="*/ 17468 w 58254"/>
                <a:gd name="connsiteY1" fmla="*/ 54635 h 74486"/>
                <a:gd name="connsiteX2" fmla="*/ 41480 w 58254"/>
                <a:gd name="connsiteY2" fmla="*/ 43019 h 74486"/>
                <a:gd name="connsiteX3" fmla="*/ 41480 w 58254"/>
                <a:gd name="connsiteY3" fmla="*/ 19787 h 74486"/>
                <a:gd name="connsiteX4" fmla="*/ 17468 w 58254"/>
                <a:gd name="connsiteY4" fmla="*/ 31403 h 74486"/>
                <a:gd name="connsiteX5" fmla="*/ 17468 w 58254"/>
                <a:gd name="connsiteY5" fmla="*/ 31403 h 74486"/>
                <a:gd name="connsiteX6" fmla="*/ 8756 w 58254"/>
                <a:gd name="connsiteY6" fmla="*/ 74444 h 74486"/>
                <a:gd name="connsiteX7" fmla="*/ 4378 w 58254"/>
                <a:gd name="connsiteY7" fmla="*/ 73447 h 74486"/>
                <a:gd name="connsiteX8" fmla="*/ 0 w 58254"/>
                <a:gd name="connsiteY8" fmla="*/ 67162 h 74486"/>
                <a:gd name="connsiteX9" fmla="*/ 0 w 58254"/>
                <a:gd name="connsiteY9" fmla="*/ 27199 h 74486"/>
                <a:gd name="connsiteX10" fmla="*/ 4378 w 58254"/>
                <a:gd name="connsiteY10" fmla="*/ 20914 h 74486"/>
                <a:gd name="connsiteX11" fmla="*/ 45858 w 58254"/>
                <a:gd name="connsiteY11" fmla="*/ 975 h 74486"/>
                <a:gd name="connsiteX12" fmla="*/ 53877 w 58254"/>
                <a:gd name="connsiteY12" fmla="*/ 975 h 74486"/>
                <a:gd name="connsiteX13" fmla="*/ 58255 w 58254"/>
                <a:gd name="connsiteY13" fmla="*/ 7217 h 74486"/>
                <a:gd name="connsiteX14" fmla="*/ 58255 w 58254"/>
                <a:gd name="connsiteY14" fmla="*/ 47267 h 74486"/>
                <a:gd name="connsiteX15" fmla="*/ 53877 w 58254"/>
                <a:gd name="connsiteY15" fmla="*/ 53552 h 74486"/>
                <a:gd name="connsiteX16" fmla="*/ 13133 w 58254"/>
                <a:gd name="connsiteY16" fmla="*/ 73490 h 74486"/>
                <a:gd name="connsiteX17" fmla="*/ 8756 w 58254"/>
                <a:gd name="connsiteY17" fmla="*/ 74487 h 7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254" h="74486">
                  <a:moveTo>
                    <a:pt x="17468" y="31403"/>
                  </a:moveTo>
                  <a:lnTo>
                    <a:pt x="17468" y="54635"/>
                  </a:lnTo>
                  <a:lnTo>
                    <a:pt x="41480" y="43019"/>
                  </a:lnTo>
                  <a:lnTo>
                    <a:pt x="41480" y="19787"/>
                  </a:lnTo>
                  <a:lnTo>
                    <a:pt x="17468" y="31403"/>
                  </a:lnTo>
                  <a:lnTo>
                    <a:pt x="17468" y="31403"/>
                  </a:lnTo>
                  <a:close/>
                  <a:moveTo>
                    <a:pt x="8756" y="74444"/>
                  </a:moveTo>
                  <a:cubicBezTo>
                    <a:pt x="7282" y="74444"/>
                    <a:pt x="5851" y="74140"/>
                    <a:pt x="4378" y="73447"/>
                  </a:cubicBezTo>
                  <a:cubicBezTo>
                    <a:pt x="2211" y="72146"/>
                    <a:pt x="0" y="69806"/>
                    <a:pt x="0" y="67162"/>
                  </a:cubicBezTo>
                  <a:lnTo>
                    <a:pt x="0" y="27199"/>
                  </a:lnTo>
                  <a:cubicBezTo>
                    <a:pt x="0" y="24598"/>
                    <a:pt x="2167" y="22214"/>
                    <a:pt x="4378" y="20914"/>
                  </a:cubicBezTo>
                  <a:lnTo>
                    <a:pt x="45858" y="975"/>
                  </a:lnTo>
                  <a:cubicBezTo>
                    <a:pt x="48025" y="-325"/>
                    <a:pt x="50929" y="-325"/>
                    <a:pt x="53877" y="975"/>
                  </a:cubicBezTo>
                  <a:cubicBezTo>
                    <a:pt x="56781" y="2276"/>
                    <a:pt x="58255" y="4616"/>
                    <a:pt x="58255" y="7217"/>
                  </a:cubicBezTo>
                  <a:lnTo>
                    <a:pt x="58255" y="47267"/>
                  </a:lnTo>
                  <a:cubicBezTo>
                    <a:pt x="58255" y="49867"/>
                    <a:pt x="56781" y="52251"/>
                    <a:pt x="53877" y="53552"/>
                  </a:cubicBezTo>
                  <a:lnTo>
                    <a:pt x="13133" y="73490"/>
                  </a:lnTo>
                  <a:cubicBezTo>
                    <a:pt x="11660" y="74184"/>
                    <a:pt x="10229" y="74487"/>
                    <a:pt x="8756" y="74487"/>
                  </a:cubicBezTo>
                  <a:close/>
                </a:path>
              </a:pathLst>
            </a:custGeom>
            <a:solidFill>
              <a:srgbClr val="0068B8"/>
            </a:solidFill>
            <a:ln w="4332" cap="flat">
              <a:noFill/>
              <a:prstDash val="solid"/>
              <a:miter/>
            </a:ln>
          </p:spPr>
          <p:txBody>
            <a:bodyPr rtlCol="0" anchor="ctr"/>
            <a:lstStyle/>
            <a:p>
              <a:endParaRPr lang="en-US"/>
            </a:p>
          </p:txBody>
        </p:sp>
        <p:sp>
          <p:nvSpPr>
            <p:cNvPr id="3042" name="Freeform: Shape 3041">
              <a:extLst>
                <a:ext uri="{FF2B5EF4-FFF2-40B4-BE49-F238E27FC236}">
                  <a16:creationId xmlns:a16="http://schemas.microsoft.com/office/drawing/2014/main" id="{490BB402-A9BE-8C6C-9B94-AF596C343CF7}"/>
                </a:ext>
              </a:extLst>
            </p:cNvPr>
            <p:cNvSpPr/>
            <p:nvPr/>
          </p:nvSpPr>
          <p:spPr>
            <a:xfrm>
              <a:off x="7190977" y="2472594"/>
              <a:ext cx="926785" cy="455702"/>
            </a:xfrm>
            <a:custGeom>
              <a:avLst/>
              <a:gdLst>
                <a:gd name="connsiteX0" fmla="*/ 926786 w 926785"/>
                <a:gd name="connsiteY0" fmla="*/ 232610 h 455702"/>
                <a:gd name="connsiteX1" fmla="*/ 454637 w 926785"/>
                <a:gd name="connsiteY1" fmla="*/ 1326 h 455702"/>
                <a:gd name="connsiteX2" fmla="*/ 438643 w 926785"/>
                <a:gd name="connsiteY2" fmla="*/ 2626 h 455702"/>
                <a:gd name="connsiteX3" fmla="*/ 15994 w 926785"/>
                <a:gd name="connsiteY3" fmla="*/ 209898 h 455702"/>
                <a:gd name="connsiteX4" fmla="*/ 0 w 926785"/>
                <a:gd name="connsiteY4" fmla="*/ 224375 h 455702"/>
                <a:gd name="connsiteX5" fmla="*/ 472148 w 926785"/>
                <a:gd name="connsiteY5" fmla="*/ 455703 h 455702"/>
                <a:gd name="connsiteX6" fmla="*/ 487405 w 926785"/>
                <a:gd name="connsiteY6" fmla="*/ 441269 h 455702"/>
                <a:gd name="connsiteX7" fmla="*/ 910792 w 926785"/>
                <a:gd name="connsiteY7" fmla="*/ 233997 h 455702"/>
                <a:gd name="connsiteX8" fmla="*/ 926786 w 926785"/>
                <a:gd name="connsiteY8" fmla="*/ 232654 h 455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785" h="455702">
                  <a:moveTo>
                    <a:pt x="926786" y="232610"/>
                  </a:moveTo>
                  <a:lnTo>
                    <a:pt x="454637" y="1326"/>
                  </a:lnTo>
                  <a:cubicBezTo>
                    <a:pt x="448829" y="-1145"/>
                    <a:pt x="444451" y="155"/>
                    <a:pt x="438643" y="2626"/>
                  </a:cubicBezTo>
                  <a:lnTo>
                    <a:pt x="15994" y="209898"/>
                  </a:lnTo>
                  <a:cubicBezTo>
                    <a:pt x="8712" y="213929"/>
                    <a:pt x="4334" y="218003"/>
                    <a:pt x="0" y="224375"/>
                  </a:cubicBezTo>
                  <a:lnTo>
                    <a:pt x="472148" y="455703"/>
                  </a:lnTo>
                  <a:cubicBezTo>
                    <a:pt x="476526" y="449331"/>
                    <a:pt x="480860" y="445257"/>
                    <a:pt x="487405" y="441269"/>
                  </a:cubicBezTo>
                  <a:lnTo>
                    <a:pt x="910792" y="233997"/>
                  </a:lnTo>
                  <a:cubicBezTo>
                    <a:pt x="915863" y="231527"/>
                    <a:pt x="920977" y="230270"/>
                    <a:pt x="926786" y="232654"/>
                  </a:cubicBezTo>
                  <a:close/>
                </a:path>
              </a:pathLst>
            </a:custGeom>
            <a:solidFill>
              <a:srgbClr val="00C7FF"/>
            </a:solidFill>
            <a:ln w="4332" cap="flat">
              <a:noFill/>
              <a:prstDash val="solid"/>
              <a:miter/>
            </a:ln>
          </p:spPr>
          <p:txBody>
            <a:bodyPr rtlCol="0" anchor="ctr"/>
            <a:lstStyle/>
            <a:p>
              <a:endParaRPr lang="en-US"/>
            </a:p>
          </p:txBody>
        </p:sp>
        <p:sp>
          <p:nvSpPr>
            <p:cNvPr id="3043" name="Freeform: Shape 3042">
              <a:extLst>
                <a:ext uri="{FF2B5EF4-FFF2-40B4-BE49-F238E27FC236}">
                  <a16:creationId xmlns:a16="http://schemas.microsoft.com/office/drawing/2014/main" id="{1899A781-773F-FBA2-AEF6-364288C26CDA}"/>
                </a:ext>
              </a:extLst>
            </p:cNvPr>
            <p:cNvSpPr/>
            <p:nvPr/>
          </p:nvSpPr>
          <p:spPr>
            <a:xfrm>
              <a:off x="7182221" y="2465304"/>
              <a:ext cx="943819" cy="470274"/>
            </a:xfrm>
            <a:custGeom>
              <a:avLst/>
              <a:gdLst>
                <a:gd name="connsiteX0" fmla="*/ 21109 w 943819"/>
                <a:gd name="connsiteY0" fmla="*/ 229281 h 470274"/>
                <a:gd name="connsiteX1" fmla="*/ 477956 w 943819"/>
                <a:gd name="connsiteY1" fmla="*/ 453327 h 470274"/>
                <a:gd name="connsiteX2" fmla="*/ 491783 w 943819"/>
                <a:gd name="connsiteY2" fmla="*/ 442404 h 470274"/>
                <a:gd name="connsiteX3" fmla="*/ 911528 w 943819"/>
                <a:gd name="connsiteY3" fmla="*/ 236649 h 470274"/>
                <a:gd name="connsiteX4" fmla="*/ 459058 w 943819"/>
                <a:gd name="connsiteY4" fmla="*/ 14857 h 470274"/>
                <a:gd name="connsiteX5" fmla="*/ 451040 w 943819"/>
                <a:gd name="connsiteY5" fmla="*/ 16331 h 470274"/>
                <a:gd name="connsiteX6" fmla="*/ 29127 w 943819"/>
                <a:gd name="connsiteY6" fmla="*/ 223429 h 470274"/>
                <a:gd name="connsiteX7" fmla="*/ 21109 w 943819"/>
                <a:gd name="connsiteY7" fmla="*/ 229281 h 470274"/>
                <a:gd name="connsiteX8" fmla="*/ 21109 w 943819"/>
                <a:gd name="connsiteY8" fmla="*/ 229281 h 470274"/>
                <a:gd name="connsiteX9" fmla="*/ 480860 w 943819"/>
                <a:gd name="connsiteY9" fmla="*/ 470275 h 470274"/>
                <a:gd name="connsiteX10" fmla="*/ 476483 w 943819"/>
                <a:gd name="connsiteY10" fmla="*/ 469278 h 470274"/>
                <a:gd name="connsiteX11" fmla="*/ 4378 w 943819"/>
                <a:gd name="connsiteY11" fmla="*/ 237906 h 470274"/>
                <a:gd name="connsiteX12" fmla="*/ 0 w 943819"/>
                <a:gd name="connsiteY12" fmla="*/ 233399 h 470274"/>
                <a:gd name="connsiteX13" fmla="*/ 1474 w 943819"/>
                <a:gd name="connsiteY13" fmla="*/ 227764 h 470274"/>
                <a:gd name="connsiteX14" fmla="*/ 20372 w 943819"/>
                <a:gd name="connsiteY14" fmla="*/ 211033 h 470274"/>
                <a:gd name="connsiteX15" fmla="*/ 443021 w 943819"/>
                <a:gd name="connsiteY15" fmla="*/ 3588 h 470274"/>
                <a:gd name="connsiteX16" fmla="*/ 467034 w 943819"/>
                <a:gd name="connsiteY16" fmla="*/ 1984 h 470274"/>
                <a:gd name="connsiteX17" fmla="*/ 939876 w 943819"/>
                <a:gd name="connsiteY17" fmla="*/ 233572 h 470274"/>
                <a:gd name="connsiteX18" fmla="*/ 942780 w 943819"/>
                <a:gd name="connsiteY18" fmla="*/ 243281 h 470274"/>
                <a:gd name="connsiteX19" fmla="*/ 931857 w 943819"/>
                <a:gd name="connsiteY19" fmla="*/ 246489 h 470274"/>
                <a:gd name="connsiteX20" fmla="*/ 923145 w 943819"/>
                <a:gd name="connsiteY20" fmla="*/ 247746 h 470274"/>
                <a:gd name="connsiteX21" fmla="*/ 500495 w 943819"/>
                <a:gd name="connsiteY21" fmla="*/ 454801 h 470274"/>
                <a:gd name="connsiteX22" fmla="*/ 488142 w 943819"/>
                <a:gd name="connsiteY22" fmla="*/ 466807 h 470274"/>
                <a:gd name="connsiteX23" fmla="*/ 480860 w 943819"/>
                <a:gd name="connsiteY23" fmla="*/ 470275 h 470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3819" h="470274">
                  <a:moveTo>
                    <a:pt x="21109" y="229281"/>
                  </a:moveTo>
                  <a:lnTo>
                    <a:pt x="477956" y="453327"/>
                  </a:lnTo>
                  <a:cubicBezTo>
                    <a:pt x="481597" y="449253"/>
                    <a:pt x="485975" y="445785"/>
                    <a:pt x="491783" y="442404"/>
                  </a:cubicBezTo>
                  <a:lnTo>
                    <a:pt x="911528" y="236649"/>
                  </a:lnTo>
                  <a:lnTo>
                    <a:pt x="459058" y="14857"/>
                  </a:lnTo>
                  <a:cubicBezTo>
                    <a:pt x="457585" y="14294"/>
                    <a:pt x="456154" y="14164"/>
                    <a:pt x="451040" y="16331"/>
                  </a:cubicBezTo>
                  <a:lnTo>
                    <a:pt x="29127" y="223429"/>
                  </a:lnTo>
                  <a:cubicBezTo>
                    <a:pt x="26223" y="225207"/>
                    <a:pt x="23319" y="226940"/>
                    <a:pt x="21109" y="229281"/>
                  </a:cubicBezTo>
                  <a:lnTo>
                    <a:pt x="21109" y="229281"/>
                  </a:lnTo>
                  <a:close/>
                  <a:moveTo>
                    <a:pt x="480860" y="470275"/>
                  </a:moveTo>
                  <a:cubicBezTo>
                    <a:pt x="479387" y="470275"/>
                    <a:pt x="477956" y="469971"/>
                    <a:pt x="476483" y="469278"/>
                  </a:cubicBezTo>
                  <a:lnTo>
                    <a:pt x="4378" y="237906"/>
                  </a:lnTo>
                  <a:cubicBezTo>
                    <a:pt x="2211" y="236910"/>
                    <a:pt x="737" y="235262"/>
                    <a:pt x="0" y="233399"/>
                  </a:cubicBezTo>
                  <a:cubicBezTo>
                    <a:pt x="0" y="231492"/>
                    <a:pt x="0" y="229498"/>
                    <a:pt x="1474" y="227764"/>
                  </a:cubicBezTo>
                  <a:cubicBezTo>
                    <a:pt x="5851" y="221089"/>
                    <a:pt x="10923" y="215888"/>
                    <a:pt x="20372" y="211033"/>
                  </a:cubicBezTo>
                  <a:lnTo>
                    <a:pt x="443021" y="3588"/>
                  </a:lnTo>
                  <a:cubicBezTo>
                    <a:pt x="450303" y="424"/>
                    <a:pt x="457585" y="-1787"/>
                    <a:pt x="467034" y="1984"/>
                  </a:cubicBezTo>
                  <a:lnTo>
                    <a:pt x="939876" y="233572"/>
                  </a:lnTo>
                  <a:cubicBezTo>
                    <a:pt x="943516" y="235566"/>
                    <a:pt x="944990" y="239814"/>
                    <a:pt x="942780" y="243281"/>
                  </a:cubicBezTo>
                  <a:cubicBezTo>
                    <a:pt x="940569" y="246749"/>
                    <a:pt x="935498" y="248179"/>
                    <a:pt x="931857" y="246489"/>
                  </a:cubicBezTo>
                  <a:cubicBezTo>
                    <a:pt x="929690" y="245622"/>
                    <a:pt x="928216" y="245492"/>
                    <a:pt x="923145" y="247746"/>
                  </a:cubicBezTo>
                  <a:lnTo>
                    <a:pt x="500495" y="454801"/>
                  </a:lnTo>
                  <a:cubicBezTo>
                    <a:pt x="495424" y="457748"/>
                    <a:pt x="491783" y="460652"/>
                    <a:pt x="488142" y="466807"/>
                  </a:cubicBezTo>
                  <a:cubicBezTo>
                    <a:pt x="485975" y="469018"/>
                    <a:pt x="483765" y="470275"/>
                    <a:pt x="480860" y="470275"/>
                  </a:cubicBezTo>
                  <a:close/>
                </a:path>
              </a:pathLst>
            </a:custGeom>
            <a:solidFill>
              <a:srgbClr val="0068B8"/>
            </a:solidFill>
            <a:ln w="4332" cap="flat">
              <a:noFill/>
              <a:prstDash val="solid"/>
              <a:miter/>
            </a:ln>
          </p:spPr>
          <p:txBody>
            <a:bodyPr rtlCol="0" anchor="ctr"/>
            <a:lstStyle/>
            <a:p>
              <a:endParaRPr lang="en-US"/>
            </a:p>
          </p:txBody>
        </p:sp>
        <p:sp>
          <p:nvSpPr>
            <p:cNvPr id="3044" name="Freeform: Shape 3043">
              <a:extLst>
                <a:ext uri="{FF2B5EF4-FFF2-40B4-BE49-F238E27FC236}">
                  <a16:creationId xmlns:a16="http://schemas.microsoft.com/office/drawing/2014/main" id="{CA402B5A-70E1-2658-A1F7-5DB123172842}"/>
                </a:ext>
              </a:extLst>
            </p:cNvPr>
            <p:cNvSpPr/>
            <p:nvPr/>
          </p:nvSpPr>
          <p:spPr>
            <a:xfrm>
              <a:off x="7655843" y="2703927"/>
              <a:ext cx="468464" cy="379944"/>
            </a:xfrm>
            <a:custGeom>
              <a:avLst/>
              <a:gdLst>
                <a:gd name="connsiteX0" fmla="*/ 468464 w 468464"/>
                <a:gd name="connsiteY0" fmla="*/ 13891 h 379944"/>
                <a:gd name="connsiteX1" fmla="*/ 461919 w 468464"/>
                <a:gd name="connsiteY1" fmla="*/ 1278 h 379944"/>
                <a:gd name="connsiteX2" fmla="*/ 445925 w 468464"/>
                <a:gd name="connsiteY2" fmla="*/ 2621 h 379944"/>
                <a:gd name="connsiteX3" fmla="*/ 22539 w 468464"/>
                <a:gd name="connsiteY3" fmla="*/ 209893 h 379944"/>
                <a:gd name="connsiteX4" fmla="*/ 7282 w 468464"/>
                <a:gd name="connsiteY4" fmla="*/ 224327 h 379944"/>
                <a:gd name="connsiteX5" fmla="*/ 7282 w 468464"/>
                <a:gd name="connsiteY5" fmla="*/ 224327 h 379944"/>
                <a:gd name="connsiteX6" fmla="*/ 0 w 468464"/>
                <a:gd name="connsiteY6" fmla="*/ 243485 h 379944"/>
                <a:gd name="connsiteX7" fmla="*/ 0 w 468464"/>
                <a:gd name="connsiteY7" fmla="*/ 366106 h 379944"/>
                <a:gd name="connsiteX8" fmla="*/ 7282 w 468464"/>
                <a:gd name="connsiteY8" fmla="*/ 378632 h 379944"/>
                <a:gd name="connsiteX9" fmla="*/ 22539 w 468464"/>
                <a:gd name="connsiteY9" fmla="*/ 377332 h 379944"/>
                <a:gd name="connsiteX10" fmla="*/ 445925 w 468464"/>
                <a:gd name="connsiteY10" fmla="*/ 170017 h 379944"/>
                <a:gd name="connsiteX11" fmla="*/ 461919 w 468464"/>
                <a:gd name="connsiteY11" fmla="*/ 155540 h 379944"/>
                <a:gd name="connsiteX12" fmla="*/ 461919 w 468464"/>
                <a:gd name="connsiteY12" fmla="*/ 155540 h 379944"/>
                <a:gd name="connsiteX13" fmla="*/ 468464 w 468464"/>
                <a:gd name="connsiteY13" fmla="*/ 136468 h 379944"/>
                <a:gd name="connsiteX14" fmla="*/ 468464 w 468464"/>
                <a:gd name="connsiteY14" fmla="*/ 13848 h 37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8464" h="379944">
                  <a:moveTo>
                    <a:pt x="468464" y="13891"/>
                  </a:moveTo>
                  <a:cubicBezTo>
                    <a:pt x="468464" y="7736"/>
                    <a:pt x="466297" y="3315"/>
                    <a:pt x="461919" y="1278"/>
                  </a:cubicBezTo>
                  <a:cubicBezTo>
                    <a:pt x="457541" y="-716"/>
                    <a:pt x="451733" y="-456"/>
                    <a:pt x="445925" y="2621"/>
                  </a:cubicBezTo>
                  <a:lnTo>
                    <a:pt x="22539" y="209893"/>
                  </a:lnTo>
                  <a:cubicBezTo>
                    <a:pt x="16731" y="212971"/>
                    <a:pt x="10879" y="218302"/>
                    <a:pt x="7282" y="224327"/>
                  </a:cubicBezTo>
                  <a:lnTo>
                    <a:pt x="7282" y="224327"/>
                  </a:lnTo>
                  <a:cubicBezTo>
                    <a:pt x="2904" y="230438"/>
                    <a:pt x="0" y="237287"/>
                    <a:pt x="0" y="243485"/>
                  </a:cubicBezTo>
                  <a:lnTo>
                    <a:pt x="0" y="366106"/>
                  </a:lnTo>
                  <a:cubicBezTo>
                    <a:pt x="0" y="372261"/>
                    <a:pt x="2904" y="376595"/>
                    <a:pt x="7282" y="378632"/>
                  </a:cubicBezTo>
                  <a:cubicBezTo>
                    <a:pt x="10923" y="380669"/>
                    <a:pt x="16731" y="380409"/>
                    <a:pt x="22539" y="377332"/>
                  </a:cubicBezTo>
                  <a:lnTo>
                    <a:pt x="445925" y="170017"/>
                  </a:lnTo>
                  <a:cubicBezTo>
                    <a:pt x="451733" y="166939"/>
                    <a:pt x="457541" y="161695"/>
                    <a:pt x="461919" y="155540"/>
                  </a:cubicBezTo>
                  <a:lnTo>
                    <a:pt x="461919" y="155540"/>
                  </a:lnTo>
                  <a:cubicBezTo>
                    <a:pt x="466297" y="149472"/>
                    <a:pt x="468464" y="142623"/>
                    <a:pt x="468464" y="136468"/>
                  </a:cubicBezTo>
                  <a:lnTo>
                    <a:pt x="468464" y="13848"/>
                  </a:lnTo>
                  <a:close/>
                </a:path>
              </a:pathLst>
            </a:custGeom>
            <a:solidFill>
              <a:srgbClr val="FFFFFF"/>
            </a:solidFill>
            <a:ln w="4332" cap="flat">
              <a:noFill/>
              <a:prstDash val="solid"/>
              <a:miter/>
            </a:ln>
          </p:spPr>
          <p:txBody>
            <a:bodyPr rtlCol="0" anchor="ctr"/>
            <a:lstStyle/>
            <a:p>
              <a:endParaRPr lang="en-US"/>
            </a:p>
          </p:txBody>
        </p:sp>
        <p:sp>
          <p:nvSpPr>
            <p:cNvPr id="3045" name="Freeform: Shape 3044">
              <a:extLst>
                <a:ext uri="{FF2B5EF4-FFF2-40B4-BE49-F238E27FC236}">
                  <a16:creationId xmlns:a16="http://schemas.microsoft.com/office/drawing/2014/main" id="{BCB1D370-60BA-7576-6502-C50A79FCF066}"/>
                </a:ext>
              </a:extLst>
            </p:cNvPr>
            <p:cNvSpPr/>
            <p:nvPr/>
          </p:nvSpPr>
          <p:spPr>
            <a:xfrm>
              <a:off x="7647088" y="2696629"/>
              <a:ext cx="485975" cy="394555"/>
            </a:xfrm>
            <a:custGeom>
              <a:avLst/>
              <a:gdLst>
                <a:gd name="connsiteX0" fmla="*/ 464866 w 485975"/>
                <a:gd name="connsiteY0" fmla="*/ 14557 h 394555"/>
                <a:gd name="connsiteX1" fmla="*/ 459058 w 485975"/>
                <a:gd name="connsiteY1" fmla="*/ 16248 h 394555"/>
                <a:gd name="connsiteX2" fmla="*/ 35672 w 485975"/>
                <a:gd name="connsiteY2" fmla="*/ 223520 h 394555"/>
                <a:gd name="connsiteX3" fmla="*/ 23319 w 485975"/>
                <a:gd name="connsiteY3" fmla="*/ 235309 h 394555"/>
                <a:gd name="connsiteX4" fmla="*/ 17511 w 485975"/>
                <a:gd name="connsiteY4" fmla="*/ 250826 h 394555"/>
                <a:gd name="connsiteX5" fmla="*/ 17511 w 485975"/>
                <a:gd name="connsiteY5" fmla="*/ 373447 h 394555"/>
                <a:gd name="connsiteX6" fmla="*/ 19678 w 485975"/>
                <a:gd name="connsiteY6" fmla="*/ 379689 h 394555"/>
                <a:gd name="connsiteX7" fmla="*/ 27697 w 485975"/>
                <a:gd name="connsiteY7" fmla="*/ 378388 h 394555"/>
                <a:gd name="connsiteX8" fmla="*/ 450346 w 485975"/>
                <a:gd name="connsiteY8" fmla="*/ 171117 h 394555"/>
                <a:gd name="connsiteX9" fmla="*/ 463436 w 485975"/>
                <a:gd name="connsiteY9" fmla="*/ 159327 h 394555"/>
                <a:gd name="connsiteX10" fmla="*/ 468507 w 485975"/>
                <a:gd name="connsiteY10" fmla="*/ 143810 h 394555"/>
                <a:gd name="connsiteX11" fmla="*/ 468507 w 485975"/>
                <a:gd name="connsiteY11" fmla="*/ 21189 h 394555"/>
                <a:gd name="connsiteX12" fmla="*/ 466340 w 485975"/>
                <a:gd name="connsiteY12" fmla="*/ 14904 h 394555"/>
                <a:gd name="connsiteX13" fmla="*/ 464866 w 485975"/>
                <a:gd name="connsiteY13" fmla="*/ 14601 h 394555"/>
                <a:gd name="connsiteX14" fmla="*/ 464866 w 485975"/>
                <a:gd name="connsiteY14" fmla="*/ 14601 h 394555"/>
                <a:gd name="connsiteX15" fmla="*/ 21845 w 485975"/>
                <a:gd name="connsiteY15" fmla="*/ 394556 h 394555"/>
                <a:gd name="connsiteX16" fmla="*/ 11660 w 485975"/>
                <a:gd name="connsiteY16" fmla="*/ 392259 h 394555"/>
                <a:gd name="connsiteX17" fmla="*/ 0 w 485975"/>
                <a:gd name="connsiteY17" fmla="*/ 373404 h 394555"/>
                <a:gd name="connsiteX18" fmla="*/ 0 w 485975"/>
                <a:gd name="connsiteY18" fmla="*/ 250783 h 394555"/>
                <a:gd name="connsiteX19" fmla="*/ 8019 w 485975"/>
                <a:gd name="connsiteY19" fmla="*/ 227984 h 394555"/>
                <a:gd name="connsiteX20" fmla="*/ 27654 w 485975"/>
                <a:gd name="connsiteY20" fmla="*/ 210863 h 394555"/>
                <a:gd name="connsiteX21" fmla="*/ 450303 w 485975"/>
                <a:gd name="connsiteY21" fmla="*/ 3591 h 394555"/>
                <a:gd name="connsiteX22" fmla="*/ 475052 w 485975"/>
                <a:gd name="connsiteY22" fmla="*/ 2248 h 394555"/>
                <a:gd name="connsiteX23" fmla="*/ 485975 w 485975"/>
                <a:gd name="connsiteY23" fmla="*/ 21146 h 394555"/>
                <a:gd name="connsiteX24" fmla="*/ 485975 w 485975"/>
                <a:gd name="connsiteY24" fmla="*/ 143766 h 394555"/>
                <a:gd name="connsiteX25" fmla="*/ 478000 w 485975"/>
                <a:gd name="connsiteY25" fmla="*/ 166522 h 394555"/>
                <a:gd name="connsiteX26" fmla="*/ 459102 w 485975"/>
                <a:gd name="connsiteY26" fmla="*/ 183643 h 394555"/>
                <a:gd name="connsiteX27" fmla="*/ 35716 w 485975"/>
                <a:gd name="connsiteY27" fmla="*/ 390915 h 394555"/>
                <a:gd name="connsiteX28" fmla="*/ 21889 w 485975"/>
                <a:gd name="connsiteY28" fmla="*/ 394556 h 394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5975" h="394555">
                  <a:moveTo>
                    <a:pt x="464866" y="14557"/>
                  </a:moveTo>
                  <a:cubicBezTo>
                    <a:pt x="463436" y="14557"/>
                    <a:pt x="461226" y="14991"/>
                    <a:pt x="459058" y="16248"/>
                  </a:cubicBezTo>
                  <a:lnTo>
                    <a:pt x="35672" y="223520"/>
                  </a:lnTo>
                  <a:cubicBezTo>
                    <a:pt x="31295" y="225817"/>
                    <a:pt x="26223" y="230151"/>
                    <a:pt x="23319" y="235309"/>
                  </a:cubicBezTo>
                  <a:cubicBezTo>
                    <a:pt x="19678" y="240511"/>
                    <a:pt x="17511" y="246102"/>
                    <a:pt x="17511" y="250826"/>
                  </a:cubicBezTo>
                  <a:lnTo>
                    <a:pt x="17511" y="373447"/>
                  </a:lnTo>
                  <a:cubicBezTo>
                    <a:pt x="17511" y="376611"/>
                    <a:pt x="18248" y="378952"/>
                    <a:pt x="19678" y="379689"/>
                  </a:cubicBezTo>
                  <a:cubicBezTo>
                    <a:pt x="21152" y="380296"/>
                    <a:pt x="23319" y="380252"/>
                    <a:pt x="27697" y="378388"/>
                  </a:cubicBezTo>
                  <a:lnTo>
                    <a:pt x="450346" y="171117"/>
                  </a:lnTo>
                  <a:cubicBezTo>
                    <a:pt x="454724" y="168776"/>
                    <a:pt x="459795" y="164441"/>
                    <a:pt x="463436" y="159327"/>
                  </a:cubicBezTo>
                  <a:cubicBezTo>
                    <a:pt x="467077" y="154126"/>
                    <a:pt x="468507" y="148534"/>
                    <a:pt x="468507" y="143810"/>
                  </a:cubicBezTo>
                  <a:lnTo>
                    <a:pt x="468507" y="21189"/>
                  </a:lnTo>
                  <a:cubicBezTo>
                    <a:pt x="468507" y="18025"/>
                    <a:pt x="467771" y="15641"/>
                    <a:pt x="466340" y="14904"/>
                  </a:cubicBezTo>
                  <a:cubicBezTo>
                    <a:pt x="465603" y="14731"/>
                    <a:pt x="465603" y="14601"/>
                    <a:pt x="464866" y="14601"/>
                  </a:cubicBezTo>
                  <a:lnTo>
                    <a:pt x="464866" y="14601"/>
                  </a:lnTo>
                  <a:close/>
                  <a:moveTo>
                    <a:pt x="21845" y="394556"/>
                  </a:moveTo>
                  <a:cubicBezTo>
                    <a:pt x="18205" y="394556"/>
                    <a:pt x="14564" y="393732"/>
                    <a:pt x="11660" y="392259"/>
                  </a:cubicBezTo>
                  <a:cubicBezTo>
                    <a:pt x="4378" y="388878"/>
                    <a:pt x="0" y="381943"/>
                    <a:pt x="0" y="373404"/>
                  </a:cubicBezTo>
                  <a:lnTo>
                    <a:pt x="0" y="250783"/>
                  </a:lnTo>
                  <a:cubicBezTo>
                    <a:pt x="0" y="243545"/>
                    <a:pt x="2904" y="235483"/>
                    <a:pt x="8019" y="227984"/>
                  </a:cubicBezTo>
                  <a:cubicBezTo>
                    <a:pt x="13133" y="220572"/>
                    <a:pt x="20415" y="214504"/>
                    <a:pt x="27654" y="210863"/>
                  </a:cubicBezTo>
                  <a:lnTo>
                    <a:pt x="450303" y="3591"/>
                  </a:lnTo>
                  <a:cubicBezTo>
                    <a:pt x="459015" y="-657"/>
                    <a:pt x="467771" y="-1177"/>
                    <a:pt x="475052" y="2248"/>
                  </a:cubicBezTo>
                  <a:cubicBezTo>
                    <a:pt x="481597" y="5715"/>
                    <a:pt x="485975" y="12563"/>
                    <a:pt x="485975" y="21146"/>
                  </a:cubicBezTo>
                  <a:lnTo>
                    <a:pt x="485975" y="143766"/>
                  </a:lnTo>
                  <a:cubicBezTo>
                    <a:pt x="485975" y="151005"/>
                    <a:pt x="483071" y="159067"/>
                    <a:pt x="478000" y="166522"/>
                  </a:cubicBezTo>
                  <a:cubicBezTo>
                    <a:pt x="472885" y="173934"/>
                    <a:pt x="466340" y="180045"/>
                    <a:pt x="459102" y="183643"/>
                  </a:cubicBezTo>
                  <a:lnTo>
                    <a:pt x="35716" y="390915"/>
                  </a:lnTo>
                  <a:cubicBezTo>
                    <a:pt x="31338" y="393342"/>
                    <a:pt x="26267" y="394556"/>
                    <a:pt x="21889" y="394556"/>
                  </a:cubicBezTo>
                  <a:close/>
                </a:path>
              </a:pathLst>
            </a:custGeom>
            <a:solidFill>
              <a:srgbClr val="0068B8"/>
            </a:solidFill>
            <a:ln w="4332" cap="flat">
              <a:noFill/>
              <a:prstDash val="solid"/>
              <a:miter/>
            </a:ln>
          </p:spPr>
          <p:txBody>
            <a:bodyPr rtlCol="0" anchor="ctr"/>
            <a:lstStyle/>
            <a:p>
              <a:endParaRPr lang="en-US"/>
            </a:p>
          </p:txBody>
        </p:sp>
        <p:sp>
          <p:nvSpPr>
            <p:cNvPr id="3046" name="Freeform: Shape 3045">
              <a:extLst>
                <a:ext uri="{FF2B5EF4-FFF2-40B4-BE49-F238E27FC236}">
                  <a16:creationId xmlns:a16="http://schemas.microsoft.com/office/drawing/2014/main" id="{8AEC0D11-FBF8-4547-0ADD-44C5D1C1F135}"/>
                </a:ext>
              </a:extLst>
            </p:cNvPr>
            <p:cNvSpPr/>
            <p:nvPr/>
          </p:nvSpPr>
          <p:spPr>
            <a:xfrm>
              <a:off x="8057384" y="2778716"/>
              <a:ext cx="40743" cy="59988"/>
            </a:xfrm>
            <a:custGeom>
              <a:avLst/>
              <a:gdLst>
                <a:gd name="connsiteX0" fmla="*/ 0 w 40743"/>
                <a:gd name="connsiteY0" fmla="*/ 59988 h 59988"/>
                <a:gd name="connsiteX1" fmla="*/ 40744 w 40743"/>
                <a:gd name="connsiteY1" fmla="*/ 40050 h 59988"/>
                <a:gd name="connsiteX2" fmla="*/ 40744 w 40743"/>
                <a:gd name="connsiteY2" fmla="*/ 0 h 59988"/>
                <a:gd name="connsiteX3" fmla="*/ 0 w 40743"/>
                <a:gd name="connsiteY3" fmla="*/ 20025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4" y="40050"/>
                  </a:lnTo>
                  <a:lnTo>
                    <a:pt x="40744" y="0"/>
                  </a:lnTo>
                  <a:lnTo>
                    <a:pt x="0" y="20025"/>
                  </a:lnTo>
                  <a:lnTo>
                    <a:pt x="0" y="59988"/>
                  </a:lnTo>
                  <a:close/>
                </a:path>
              </a:pathLst>
            </a:custGeom>
            <a:solidFill>
              <a:srgbClr val="A6EDF8"/>
            </a:solidFill>
            <a:ln w="4332" cap="flat">
              <a:noFill/>
              <a:prstDash val="solid"/>
              <a:miter/>
            </a:ln>
          </p:spPr>
          <p:txBody>
            <a:bodyPr rtlCol="0" anchor="ctr"/>
            <a:lstStyle/>
            <a:p>
              <a:endParaRPr lang="en-US"/>
            </a:p>
          </p:txBody>
        </p:sp>
        <p:sp>
          <p:nvSpPr>
            <p:cNvPr id="3047" name="Freeform: Shape 3046">
              <a:extLst>
                <a:ext uri="{FF2B5EF4-FFF2-40B4-BE49-F238E27FC236}">
                  <a16:creationId xmlns:a16="http://schemas.microsoft.com/office/drawing/2014/main" id="{06571DC2-CA7D-AA0C-2070-89D43B8D5D7D}"/>
                </a:ext>
              </a:extLst>
            </p:cNvPr>
            <p:cNvSpPr/>
            <p:nvPr/>
          </p:nvSpPr>
          <p:spPr>
            <a:xfrm>
              <a:off x="8049365" y="2771510"/>
              <a:ext cx="57474" cy="74562"/>
            </a:xfrm>
            <a:custGeom>
              <a:avLst/>
              <a:gdLst>
                <a:gd name="connsiteX0" fmla="*/ 16731 w 57474"/>
                <a:gd name="connsiteY0" fmla="*/ 31435 h 74562"/>
                <a:gd name="connsiteX1" fmla="*/ 16731 w 57474"/>
                <a:gd name="connsiteY1" fmla="*/ 54625 h 74562"/>
                <a:gd name="connsiteX2" fmla="*/ 40744 w 57474"/>
                <a:gd name="connsiteY2" fmla="*/ 43052 h 74562"/>
                <a:gd name="connsiteX3" fmla="*/ 40744 w 57474"/>
                <a:gd name="connsiteY3" fmla="*/ 19819 h 74562"/>
                <a:gd name="connsiteX4" fmla="*/ 16731 w 57474"/>
                <a:gd name="connsiteY4" fmla="*/ 31435 h 74562"/>
                <a:gd name="connsiteX5" fmla="*/ 16731 w 57474"/>
                <a:gd name="connsiteY5" fmla="*/ 31435 h 74562"/>
                <a:gd name="connsiteX6" fmla="*/ 8019 w 57474"/>
                <a:gd name="connsiteY6" fmla="*/ 74476 h 74562"/>
                <a:gd name="connsiteX7" fmla="*/ 3641 w 57474"/>
                <a:gd name="connsiteY7" fmla="*/ 73479 h 74562"/>
                <a:gd name="connsiteX8" fmla="*/ 0 w 57474"/>
                <a:gd name="connsiteY8" fmla="*/ 67194 h 74562"/>
                <a:gd name="connsiteX9" fmla="*/ 0 w 57474"/>
                <a:gd name="connsiteY9" fmla="*/ 27231 h 74562"/>
                <a:gd name="connsiteX10" fmla="*/ 3641 w 57474"/>
                <a:gd name="connsiteY10" fmla="*/ 20946 h 74562"/>
                <a:gd name="connsiteX11" fmla="*/ 44384 w 57474"/>
                <a:gd name="connsiteY11" fmla="*/ 1008 h 74562"/>
                <a:gd name="connsiteX12" fmla="*/ 53097 w 57474"/>
                <a:gd name="connsiteY12" fmla="*/ 1008 h 74562"/>
                <a:gd name="connsiteX13" fmla="*/ 57474 w 57474"/>
                <a:gd name="connsiteY13" fmla="*/ 7249 h 74562"/>
                <a:gd name="connsiteX14" fmla="*/ 57474 w 57474"/>
                <a:gd name="connsiteY14" fmla="*/ 47299 h 74562"/>
                <a:gd name="connsiteX15" fmla="*/ 53097 w 57474"/>
                <a:gd name="connsiteY15" fmla="*/ 53541 h 74562"/>
                <a:gd name="connsiteX16" fmla="*/ 12353 w 57474"/>
                <a:gd name="connsiteY16" fmla="*/ 73566 h 74562"/>
                <a:gd name="connsiteX17" fmla="*/ 7975 w 57474"/>
                <a:gd name="connsiteY17" fmla="*/ 74563 h 7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74" h="74562">
                  <a:moveTo>
                    <a:pt x="16731" y="31435"/>
                  </a:moveTo>
                  <a:lnTo>
                    <a:pt x="16731" y="54625"/>
                  </a:lnTo>
                  <a:lnTo>
                    <a:pt x="40744" y="43052"/>
                  </a:lnTo>
                  <a:lnTo>
                    <a:pt x="40744" y="19819"/>
                  </a:lnTo>
                  <a:lnTo>
                    <a:pt x="16731" y="31435"/>
                  </a:lnTo>
                  <a:lnTo>
                    <a:pt x="16731" y="31435"/>
                  </a:lnTo>
                  <a:close/>
                  <a:moveTo>
                    <a:pt x="8019" y="74476"/>
                  </a:moveTo>
                  <a:cubicBezTo>
                    <a:pt x="6545" y="74476"/>
                    <a:pt x="5115" y="74129"/>
                    <a:pt x="3641" y="73479"/>
                  </a:cubicBezTo>
                  <a:cubicBezTo>
                    <a:pt x="1474" y="72179"/>
                    <a:pt x="0" y="69795"/>
                    <a:pt x="0" y="67194"/>
                  </a:cubicBezTo>
                  <a:lnTo>
                    <a:pt x="0" y="27231"/>
                  </a:lnTo>
                  <a:cubicBezTo>
                    <a:pt x="0" y="24630"/>
                    <a:pt x="1474" y="22203"/>
                    <a:pt x="3641" y="20946"/>
                  </a:cubicBezTo>
                  <a:lnTo>
                    <a:pt x="44384" y="1008"/>
                  </a:lnTo>
                  <a:cubicBezTo>
                    <a:pt x="47288" y="-336"/>
                    <a:pt x="50929" y="-336"/>
                    <a:pt x="53097" y="1008"/>
                  </a:cubicBezTo>
                  <a:cubicBezTo>
                    <a:pt x="56001" y="2265"/>
                    <a:pt x="57474" y="4649"/>
                    <a:pt x="57474" y="7249"/>
                  </a:cubicBezTo>
                  <a:lnTo>
                    <a:pt x="57474" y="47299"/>
                  </a:lnTo>
                  <a:cubicBezTo>
                    <a:pt x="57474" y="49813"/>
                    <a:pt x="56001" y="52241"/>
                    <a:pt x="53097" y="53541"/>
                  </a:cubicBezTo>
                  <a:lnTo>
                    <a:pt x="12353" y="73566"/>
                  </a:lnTo>
                  <a:cubicBezTo>
                    <a:pt x="10879" y="74173"/>
                    <a:pt x="9449" y="74563"/>
                    <a:pt x="7975" y="74563"/>
                  </a:cubicBezTo>
                  <a:close/>
                </a:path>
              </a:pathLst>
            </a:custGeom>
            <a:solidFill>
              <a:srgbClr val="0068B8"/>
            </a:solidFill>
            <a:ln w="4332" cap="flat">
              <a:noFill/>
              <a:prstDash val="solid"/>
              <a:miter/>
            </a:ln>
          </p:spPr>
          <p:txBody>
            <a:bodyPr rtlCol="0" anchor="ctr"/>
            <a:lstStyle/>
            <a:p>
              <a:endParaRPr lang="en-US"/>
            </a:p>
          </p:txBody>
        </p:sp>
        <p:sp>
          <p:nvSpPr>
            <p:cNvPr id="3048" name="Freeform: Shape 3047">
              <a:extLst>
                <a:ext uri="{FF2B5EF4-FFF2-40B4-BE49-F238E27FC236}">
                  <a16:creationId xmlns:a16="http://schemas.microsoft.com/office/drawing/2014/main" id="{834DA118-B8DB-0D79-0B7C-122E5133F5D0}"/>
                </a:ext>
              </a:extLst>
            </p:cNvPr>
            <p:cNvSpPr/>
            <p:nvPr/>
          </p:nvSpPr>
          <p:spPr>
            <a:xfrm>
              <a:off x="7184432" y="2696926"/>
              <a:ext cx="478693" cy="385633"/>
            </a:xfrm>
            <a:custGeom>
              <a:avLst/>
              <a:gdLst>
                <a:gd name="connsiteX0" fmla="*/ 478650 w 478693"/>
                <a:gd name="connsiteY0" fmla="*/ 231371 h 385633"/>
                <a:gd name="connsiteX1" fmla="*/ 6545 w 478693"/>
                <a:gd name="connsiteY1" fmla="*/ 0 h 385633"/>
                <a:gd name="connsiteX2" fmla="*/ 6545 w 478693"/>
                <a:gd name="connsiteY2" fmla="*/ 0 h 385633"/>
                <a:gd name="connsiteX3" fmla="*/ 0 w 478693"/>
                <a:gd name="connsiteY3" fmla="*/ 19071 h 385633"/>
                <a:gd name="connsiteX4" fmla="*/ 0 w 478693"/>
                <a:gd name="connsiteY4" fmla="*/ 141735 h 385633"/>
                <a:gd name="connsiteX5" fmla="*/ 6545 w 478693"/>
                <a:gd name="connsiteY5" fmla="*/ 154262 h 385633"/>
                <a:gd name="connsiteX6" fmla="*/ 478693 w 478693"/>
                <a:gd name="connsiteY6" fmla="*/ 385633 h 385633"/>
                <a:gd name="connsiteX7" fmla="*/ 471411 w 478693"/>
                <a:gd name="connsiteY7" fmla="*/ 373107 h 385633"/>
                <a:gd name="connsiteX8" fmla="*/ 471411 w 478693"/>
                <a:gd name="connsiteY8" fmla="*/ 250486 h 385633"/>
                <a:gd name="connsiteX9" fmla="*/ 478693 w 478693"/>
                <a:gd name="connsiteY9" fmla="*/ 231328 h 385633"/>
                <a:gd name="connsiteX10" fmla="*/ 478693 w 478693"/>
                <a:gd name="connsiteY10" fmla="*/ 231328 h 38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693" h="385633">
                  <a:moveTo>
                    <a:pt x="478650" y="231371"/>
                  </a:moveTo>
                  <a:lnTo>
                    <a:pt x="6545" y="0"/>
                  </a:lnTo>
                  <a:lnTo>
                    <a:pt x="6545" y="0"/>
                  </a:lnTo>
                  <a:cubicBezTo>
                    <a:pt x="2167" y="6588"/>
                    <a:pt x="0" y="11616"/>
                    <a:pt x="0" y="19071"/>
                  </a:cubicBezTo>
                  <a:lnTo>
                    <a:pt x="0" y="141735"/>
                  </a:lnTo>
                  <a:cubicBezTo>
                    <a:pt x="0" y="147110"/>
                    <a:pt x="737" y="151055"/>
                    <a:pt x="6545" y="154262"/>
                  </a:cubicBezTo>
                  <a:lnTo>
                    <a:pt x="478693" y="385633"/>
                  </a:lnTo>
                  <a:cubicBezTo>
                    <a:pt x="472885" y="382426"/>
                    <a:pt x="472148" y="378481"/>
                    <a:pt x="471411" y="373107"/>
                  </a:cubicBezTo>
                  <a:lnTo>
                    <a:pt x="471411" y="250486"/>
                  </a:lnTo>
                  <a:cubicBezTo>
                    <a:pt x="472148" y="242944"/>
                    <a:pt x="474316" y="237960"/>
                    <a:pt x="478693" y="231328"/>
                  </a:cubicBezTo>
                  <a:lnTo>
                    <a:pt x="478693" y="231328"/>
                  </a:lnTo>
                  <a:close/>
                </a:path>
              </a:pathLst>
            </a:custGeom>
            <a:solidFill>
              <a:srgbClr val="00C7FF"/>
            </a:solidFill>
            <a:ln w="4332" cap="flat">
              <a:noFill/>
              <a:prstDash val="solid"/>
              <a:miter/>
            </a:ln>
          </p:spPr>
          <p:txBody>
            <a:bodyPr rtlCol="0" anchor="ctr"/>
            <a:lstStyle/>
            <a:p>
              <a:endParaRPr lang="en-US"/>
            </a:p>
          </p:txBody>
        </p:sp>
        <p:sp>
          <p:nvSpPr>
            <p:cNvPr id="3050" name="Freeform: Shape 3049">
              <a:extLst>
                <a:ext uri="{FF2B5EF4-FFF2-40B4-BE49-F238E27FC236}">
                  <a16:creationId xmlns:a16="http://schemas.microsoft.com/office/drawing/2014/main" id="{EE4F6177-32BB-7D0D-BC92-A42B4919F672}"/>
                </a:ext>
              </a:extLst>
            </p:cNvPr>
            <p:cNvSpPr/>
            <p:nvPr/>
          </p:nvSpPr>
          <p:spPr>
            <a:xfrm>
              <a:off x="7175677" y="2689657"/>
              <a:ext cx="495708" cy="400227"/>
            </a:xfrm>
            <a:custGeom>
              <a:avLst/>
              <a:gdLst>
                <a:gd name="connsiteX0" fmla="*/ 18898 w 495708"/>
                <a:gd name="connsiteY0" fmla="*/ 17542 h 400227"/>
                <a:gd name="connsiteX1" fmla="*/ 16731 w 495708"/>
                <a:gd name="connsiteY1" fmla="*/ 26731 h 400227"/>
                <a:gd name="connsiteX2" fmla="*/ 16731 w 495708"/>
                <a:gd name="connsiteY2" fmla="*/ 149048 h 400227"/>
                <a:gd name="connsiteX3" fmla="*/ 20372 w 495708"/>
                <a:gd name="connsiteY3" fmla="*/ 155593 h 400227"/>
                <a:gd name="connsiteX4" fmla="*/ 471411 w 495708"/>
                <a:gd name="connsiteY4" fmla="*/ 377082 h 400227"/>
                <a:gd name="connsiteX5" fmla="*/ 471411 w 495708"/>
                <a:gd name="connsiteY5" fmla="*/ 257799 h 400227"/>
                <a:gd name="connsiteX6" fmla="*/ 475789 w 495708"/>
                <a:gd name="connsiteY6" fmla="*/ 241545 h 400227"/>
                <a:gd name="connsiteX7" fmla="*/ 18898 w 495708"/>
                <a:gd name="connsiteY7" fmla="*/ 17542 h 400227"/>
                <a:gd name="connsiteX8" fmla="*/ 18898 w 495708"/>
                <a:gd name="connsiteY8" fmla="*/ 17542 h 400227"/>
                <a:gd name="connsiteX9" fmla="*/ 487405 w 495708"/>
                <a:gd name="connsiteY9" fmla="*/ 400228 h 400227"/>
                <a:gd name="connsiteX10" fmla="*/ 483028 w 495708"/>
                <a:gd name="connsiteY10" fmla="*/ 399231 h 400227"/>
                <a:gd name="connsiteX11" fmla="*/ 10923 w 495708"/>
                <a:gd name="connsiteY11" fmla="*/ 167903 h 400227"/>
                <a:gd name="connsiteX12" fmla="*/ 0 w 495708"/>
                <a:gd name="connsiteY12" fmla="*/ 149352 h 400227"/>
                <a:gd name="connsiteX13" fmla="*/ 0 w 495708"/>
                <a:gd name="connsiteY13" fmla="*/ 26341 h 400227"/>
                <a:gd name="connsiteX14" fmla="*/ 7282 w 495708"/>
                <a:gd name="connsiteY14" fmla="*/ 3802 h 400227"/>
                <a:gd name="connsiteX15" fmla="*/ 13090 w 495708"/>
                <a:gd name="connsiteY15" fmla="*/ 291 h 400227"/>
                <a:gd name="connsiteX16" fmla="*/ 19635 w 495708"/>
                <a:gd name="connsiteY16" fmla="*/ 1028 h 400227"/>
                <a:gd name="connsiteX17" fmla="*/ 491046 w 495708"/>
                <a:gd name="connsiteY17" fmla="*/ 232312 h 400227"/>
                <a:gd name="connsiteX18" fmla="*/ 494687 w 495708"/>
                <a:gd name="connsiteY18" fmla="*/ 242065 h 400227"/>
                <a:gd name="connsiteX19" fmla="*/ 488879 w 495708"/>
                <a:gd name="connsiteY19" fmla="*/ 258059 h 400227"/>
                <a:gd name="connsiteX20" fmla="*/ 488879 w 495708"/>
                <a:gd name="connsiteY20" fmla="*/ 380376 h 400227"/>
                <a:gd name="connsiteX21" fmla="*/ 491783 w 495708"/>
                <a:gd name="connsiteY21" fmla="*/ 387008 h 400227"/>
                <a:gd name="connsiteX22" fmla="*/ 494687 w 495708"/>
                <a:gd name="connsiteY22" fmla="*/ 396847 h 400227"/>
                <a:gd name="connsiteX23" fmla="*/ 487405 w 495708"/>
                <a:gd name="connsiteY23" fmla="*/ 400228 h 400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5708" h="400227">
                  <a:moveTo>
                    <a:pt x="18898" y="17542"/>
                  </a:moveTo>
                  <a:cubicBezTo>
                    <a:pt x="17424" y="20489"/>
                    <a:pt x="17424" y="23307"/>
                    <a:pt x="16731" y="26731"/>
                  </a:cubicBezTo>
                  <a:lnTo>
                    <a:pt x="16731" y="149048"/>
                  </a:lnTo>
                  <a:cubicBezTo>
                    <a:pt x="17468" y="153556"/>
                    <a:pt x="18205" y="154423"/>
                    <a:pt x="20372" y="155593"/>
                  </a:cubicBezTo>
                  <a:lnTo>
                    <a:pt x="471411" y="377082"/>
                  </a:lnTo>
                  <a:lnTo>
                    <a:pt x="471411" y="257799"/>
                  </a:lnTo>
                  <a:cubicBezTo>
                    <a:pt x="472148" y="251254"/>
                    <a:pt x="473579" y="246312"/>
                    <a:pt x="475789" y="241545"/>
                  </a:cubicBezTo>
                  <a:lnTo>
                    <a:pt x="18898" y="17542"/>
                  </a:lnTo>
                  <a:lnTo>
                    <a:pt x="18898" y="17542"/>
                  </a:lnTo>
                  <a:close/>
                  <a:moveTo>
                    <a:pt x="487405" y="400228"/>
                  </a:moveTo>
                  <a:cubicBezTo>
                    <a:pt x="485932" y="400228"/>
                    <a:pt x="484501" y="399924"/>
                    <a:pt x="483028" y="399231"/>
                  </a:cubicBezTo>
                  <a:lnTo>
                    <a:pt x="10923" y="167903"/>
                  </a:lnTo>
                  <a:cubicBezTo>
                    <a:pt x="1474" y="162528"/>
                    <a:pt x="0" y="155853"/>
                    <a:pt x="0" y="149352"/>
                  </a:cubicBezTo>
                  <a:lnTo>
                    <a:pt x="0" y="26341"/>
                  </a:lnTo>
                  <a:cubicBezTo>
                    <a:pt x="0" y="16892"/>
                    <a:pt x="2904" y="10694"/>
                    <a:pt x="7282" y="3802"/>
                  </a:cubicBezTo>
                  <a:cubicBezTo>
                    <a:pt x="8756" y="2068"/>
                    <a:pt x="10186" y="854"/>
                    <a:pt x="13090" y="291"/>
                  </a:cubicBezTo>
                  <a:cubicBezTo>
                    <a:pt x="15257" y="-273"/>
                    <a:pt x="17468" y="-13"/>
                    <a:pt x="19635" y="1028"/>
                  </a:cubicBezTo>
                  <a:lnTo>
                    <a:pt x="491046" y="232312"/>
                  </a:lnTo>
                  <a:cubicBezTo>
                    <a:pt x="495424" y="234306"/>
                    <a:pt x="496854" y="238597"/>
                    <a:pt x="494687" y="242065"/>
                  </a:cubicBezTo>
                  <a:cubicBezTo>
                    <a:pt x="490310" y="248350"/>
                    <a:pt x="489616" y="252251"/>
                    <a:pt x="488879" y="258059"/>
                  </a:cubicBezTo>
                  <a:lnTo>
                    <a:pt x="488879" y="380376"/>
                  </a:lnTo>
                  <a:cubicBezTo>
                    <a:pt x="488879" y="384884"/>
                    <a:pt x="490353" y="385751"/>
                    <a:pt x="491783" y="387008"/>
                  </a:cubicBezTo>
                  <a:cubicBezTo>
                    <a:pt x="495424" y="389175"/>
                    <a:pt x="496854" y="393466"/>
                    <a:pt x="494687" y="396847"/>
                  </a:cubicBezTo>
                  <a:cubicBezTo>
                    <a:pt x="492520" y="399014"/>
                    <a:pt x="489616" y="400228"/>
                    <a:pt x="487405" y="400228"/>
                  </a:cubicBezTo>
                  <a:close/>
                </a:path>
              </a:pathLst>
            </a:custGeom>
            <a:solidFill>
              <a:srgbClr val="0068B8"/>
            </a:solidFill>
            <a:ln w="4332" cap="flat">
              <a:noFill/>
              <a:prstDash val="solid"/>
              <a:miter/>
            </a:ln>
          </p:spPr>
          <p:txBody>
            <a:bodyPr rtlCol="0" anchor="ctr"/>
            <a:lstStyle/>
            <a:p>
              <a:endParaRPr lang="en-US"/>
            </a:p>
          </p:txBody>
        </p:sp>
        <p:sp>
          <p:nvSpPr>
            <p:cNvPr id="3051" name="Freeform: Shape 3050">
              <a:extLst>
                <a:ext uri="{FF2B5EF4-FFF2-40B4-BE49-F238E27FC236}">
                  <a16:creationId xmlns:a16="http://schemas.microsoft.com/office/drawing/2014/main" id="{7E5113DC-26C1-6245-6D58-AAE166AE60FA}"/>
                </a:ext>
              </a:extLst>
            </p:cNvPr>
            <p:cNvSpPr/>
            <p:nvPr/>
          </p:nvSpPr>
          <p:spPr>
            <a:xfrm>
              <a:off x="7989724" y="2811918"/>
              <a:ext cx="40743" cy="59988"/>
            </a:xfrm>
            <a:custGeom>
              <a:avLst/>
              <a:gdLst>
                <a:gd name="connsiteX0" fmla="*/ 0 w 40743"/>
                <a:gd name="connsiteY0" fmla="*/ 59988 h 59988"/>
                <a:gd name="connsiteX1" fmla="*/ 40744 w 40743"/>
                <a:gd name="connsiteY1" fmla="*/ 40007 h 59988"/>
                <a:gd name="connsiteX2" fmla="*/ 40744 w 40743"/>
                <a:gd name="connsiteY2" fmla="*/ 0 h 59988"/>
                <a:gd name="connsiteX3" fmla="*/ 0 w 40743"/>
                <a:gd name="connsiteY3" fmla="*/ 19982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4" y="40007"/>
                  </a:lnTo>
                  <a:lnTo>
                    <a:pt x="40744" y="0"/>
                  </a:lnTo>
                  <a:lnTo>
                    <a:pt x="0" y="19982"/>
                  </a:lnTo>
                  <a:lnTo>
                    <a:pt x="0" y="59988"/>
                  </a:lnTo>
                  <a:close/>
                </a:path>
              </a:pathLst>
            </a:custGeom>
            <a:solidFill>
              <a:srgbClr val="A6EDF8"/>
            </a:solidFill>
            <a:ln w="4332" cap="flat">
              <a:noFill/>
              <a:prstDash val="solid"/>
              <a:miter/>
            </a:ln>
          </p:spPr>
          <p:txBody>
            <a:bodyPr rtlCol="0" anchor="ctr"/>
            <a:lstStyle/>
            <a:p>
              <a:endParaRPr lang="en-US"/>
            </a:p>
          </p:txBody>
        </p:sp>
        <p:sp>
          <p:nvSpPr>
            <p:cNvPr id="3052" name="Freeform: Shape 3051">
              <a:extLst>
                <a:ext uri="{FF2B5EF4-FFF2-40B4-BE49-F238E27FC236}">
                  <a16:creationId xmlns:a16="http://schemas.microsoft.com/office/drawing/2014/main" id="{A8C24949-133E-2402-6A37-962A1C123157}"/>
                </a:ext>
              </a:extLst>
            </p:cNvPr>
            <p:cNvSpPr/>
            <p:nvPr/>
          </p:nvSpPr>
          <p:spPr>
            <a:xfrm>
              <a:off x="7981012" y="2804701"/>
              <a:ext cx="58254" cy="74443"/>
            </a:xfrm>
            <a:custGeom>
              <a:avLst/>
              <a:gdLst>
                <a:gd name="connsiteX0" fmla="*/ 17468 w 58254"/>
                <a:gd name="connsiteY0" fmla="*/ 31403 h 74443"/>
                <a:gd name="connsiteX1" fmla="*/ 17468 w 58254"/>
                <a:gd name="connsiteY1" fmla="*/ 54635 h 74443"/>
                <a:gd name="connsiteX2" fmla="*/ 41480 w 58254"/>
                <a:gd name="connsiteY2" fmla="*/ 43019 h 74443"/>
                <a:gd name="connsiteX3" fmla="*/ 41480 w 58254"/>
                <a:gd name="connsiteY3" fmla="*/ 19787 h 74443"/>
                <a:gd name="connsiteX4" fmla="*/ 17468 w 58254"/>
                <a:gd name="connsiteY4" fmla="*/ 31403 h 74443"/>
                <a:gd name="connsiteX5" fmla="*/ 17468 w 58254"/>
                <a:gd name="connsiteY5" fmla="*/ 31403 h 74443"/>
                <a:gd name="connsiteX6" fmla="*/ 8756 w 58254"/>
                <a:gd name="connsiteY6" fmla="*/ 74444 h 74443"/>
                <a:gd name="connsiteX7" fmla="*/ 4378 w 58254"/>
                <a:gd name="connsiteY7" fmla="*/ 73447 h 74443"/>
                <a:gd name="connsiteX8" fmla="*/ 0 w 58254"/>
                <a:gd name="connsiteY8" fmla="*/ 67162 h 74443"/>
                <a:gd name="connsiteX9" fmla="*/ 0 w 58254"/>
                <a:gd name="connsiteY9" fmla="*/ 27198 h 74443"/>
                <a:gd name="connsiteX10" fmla="*/ 4378 w 58254"/>
                <a:gd name="connsiteY10" fmla="*/ 20914 h 74443"/>
                <a:gd name="connsiteX11" fmla="*/ 45858 w 58254"/>
                <a:gd name="connsiteY11" fmla="*/ 975 h 74443"/>
                <a:gd name="connsiteX12" fmla="*/ 53877 w 58254"/>
                <a:gd name="connsiteY12" fmla="*/ 975 h 74443"/>
                <a:gd name="connsiteX13" fmla="*/ 58255 w 58254"/>
                <a:gd name="connsiteY13" fmla="*/ 7217 h 74443"/>
                <a:gd name="connsiteX14" fmla="*/ 58255 w 58254"/>
                <a:gd name="connsiteY14" fmla="*/ 47223 h 74443"/>
                <a:gd name="connsiteX15" fmla="*/ 53877 w 58254"/>
                <a:gd name="connsiteY15" fmla="*/ 53508 h 74443"/>
                <a:gd name="connsiteX16" fmla="*/ 13133 w 58254"/>
                <a:gd name="connsiteY16" fmla="*/ 73447 h 74443"/>
                <a:gd name="connsiteX17" fmla="*/ 8756 w 58254"/>
                <a:gd name="connsiteY17" fmla="*/ 74444 h 7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254" h="74443">
                  <a:moveTo>
                    <a:pt x="17468" y="31403"/>
                  </a:moveTo>
                  <a:lnTo>
                    <a:pt x="17468" y="54635"/>
                  </a:lnTo>
                  <a:lnTo>
                    <a:pt x="41480" y="43019"/>
                  </a:lnTo>
                  <a:lnTo>
                    <a:pt x="41480" y="19787"/>
                  </a:lnTo>
                  <a:lnTo>
                    <a:pt x="17468" y="31403"/>
                  </a:lnTo>
                  <a:lnTo>
                    <a:pt x="17468" y="31403"/>
                  </a:lnTo>
                  <a:close/>
                  <a:moveTo>
                    <a:pt x="8756" y="74444"/>
                  </a:moveTo>
                  <a:cubicBezTo>
                    <a:pt x="7282" y="74444"/>
                    <a:pt x="5851" y="74140"/>
                    <a:pt x="4378" y="73447"/>
                  </a:cubicBezTo>
                  <a:cubicBezTo>
                    <a:pt x="2211" y="72146"/>
                    <a:pt x="0" y="69719"/>
                    <a:pt x="0" y="67162"/>
                  </a:cubicBezTo>
                  <a:lnTo>
                    <a:pt x="0" y="27198"/>
                  </a:lnTo>
                  <a:cubicBezTo>
                    <a:pt x="0" y="24598"/>
                    <a:pt x="2167" y="22171"/>
                    <a:pt x="4378" y="20914"/>
                  </a:cubicBezTo>
                  <a:lnTo>
                    <a:pt x="45858" y="975"/>
                  </a:lnTo>
                  <a:cubicBezTo>
                    <a:pt x="48025" y="-325"/>
                    <a:pt x="50929" y="-325"/>
                    <a:pt x="53877" y="975"/>
                  </a:cubicBezTo>
                  <a:cubicBezTo>
                    <a:pt x="56781" y="2276"/>
                    <a:pt x="58255" y="4703"/>
                    <a:pt x="58255" y="7217"/>
                  </a:cubicBezTo>
                  <a:lnTo>
                    <a:pt x="58255" y="47223"/>
                  </a:lnTo>
                  <a:cubicBezTo>
                    <a:pt x="58255" y="49824"/>
                    <a:pt x="56781" y="52208"/>
                    <a:pt x="53877" y="53508"/>
                  </a:cubicBezTo>
                  <a:lnTo>
                    <a:pt x="13133" y="73447"/>
                  </a:lnTo>
                  <a:cubicBezTo>
                    <a:pt x="11660" y="74140"/>
                    <a:pt x="10229" y="74444"/>
                    <a:pt x="8756" y="74444"/>
                  </a:cubicBezTo>
                  <a:close/>
                </a:path>
              </a:pathLst>
            </a:custGeom>
            <a:solidFill>
              <a:srgbClr val="0068B8"/>
            </a:solidFill>
            <a:ln w="4332" cap="flat">
              <a:noFill/>
              <a:prstDash val="solid"/>
              <a:miter/>
            </a:ln>
          </p:spPr>
          <p:txBody>
            <a:bodyPr rtlCol="0" anchor="ctr"/>
            <a:lstStyle/>
            <a:p>
              <a:endParaRPr lang="en-US"/>
            </a:p>
          </p:txBody>
        </p:sp>
        <p:sp>
          <p:nvSpPr>
            <p:cNvPr id="3053" name="Freeform: Shape 3052">
              <a:extLst>
                <a:ext uri="{FF2B5EF4-FFF2-40B4-BE49-F238E27FC236}">
                  <a16:creationId xmlns:a16="http://schemas.microsoft.com/office/drawing/2014/main" id="{AF3F807D-A62C-5F53-6048-DE98507D2ED2}"/>
                </a:ext>
              </a:extLst>
            </p:cNvPr>
            <p:cNvSpPr/>
            <p:nvPr/>
          </p:nvSpPr>
          <p:spPr>
            <a:xfrm>
              <a:off x="7190977" y="2280477"/>
              <a:ext cx="926785" cy="455675"/>
            </a:xfrm>
            <a:custGeom>
              <a:avLst/>
              <a:gdLst>
                <a:gd name="connsiteX0" fmla="*/ 926786 w 926785"/>
                <a:gd name="connsiteY0" fmla="*/ 232669 h 455675"/>
                <a:gd name="connsiteX1" fmla="*/ 454681 w 926785"/>
                <a:gd name="connsiteY1" fmla="*/ 1255 h 455675"/>
                <a:gd name="connsiteX2" fmla="*/ 438687 w 926785"/>
                <a:gd name="connsiteY2" fmla="*/ 2599 h 455675"/>
                <a:gd name="connsiteX3" fmla="*/ 15994 w 926785"/>
                <a:gd name="connsiteY3" fmla="*/ 209870 h 455675"/>
                <a:gd name="connsiteX4" fmla="*/ 0 w 926785"/>
                <a:gd name="connsiteY4" fmla="*/ 224347 h 455675"/>
                <a:gd name="connsiteX5" fmla="*/ 472148 w 926785"/>
                <a:gd name="connsiteY5" fmla="*/ 455675 h 455675"/>
                <a:gd name="connsiteX6" fmla="*/ 487405 w 926785"/>
                <a:gd name="connsiteY6" fmla="*/ 441242 h 455675"/>
                <a:gd name="connsiteX7" fmla="*/ 910792 w 926785"/>
                <a:gd name="connsiteY7" fmla="*/ 233970 h 455675"/>
                <a:gd name="connsiteX8" fmla="*/ 926786 w 926785"/>
                <a:gd name="connsiteY8" fmla="*/ 232669 h 45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785" h="455675">
                  <a:moveTo>
                    <a:pt x="926786" y="232669"/>
                  </a:moveTo>
                  <a:lnTo>
                    <a:pt x="454681" y="1255"/>
                  </a:lnTo>
                  <a:cubicBezTo>
                    <a:pt x="448872" y="-1086"/>
                    <a:pt x="444495" y="128"/>
                    <a:pt x="438687" y="2599"/>
                  </a:cubicBezTo>
                  <a:lnTo>
                    <a:pt x="15994" y="209870"/>
                  </a:lnTo>
                  <a:cubicBezTo>
                    <a:pt x="8712" y="213901"/>
                    <a:pt x="4334" y="218019"/>
                    <a:pt x="0" y="224347"/>
                  </a:cubicBezTo>
                  <a:lnTo>
                    <a:pt x="472148" y="455675"/>
                  </a:lnTo>
                  <a:cubicBezTo>
                    <a:pt x="476526" y="449304"/>
                    <a:pt x="480860" y="445229"/>
                    <a:pt x="487405" y="441242"/>
                  </a:cubicBezTo>
                  <a:lnTo>
                    <a:pt x="910792" y="233970"/>
                  </a:lnTo>
                  <a:cubicBezTo>
                    <a:pt x="915863" y="231499"/>
                    <a:pt x="920977" y="230242"/>
                    <a:pt x="926786" y="232669"/>
                  </a:cubicBezTo>
                  <a:close/>
                </a:path>
              </a:pathLst>
            </a:custGeom>
            <a:solidFill>
              <a:srgbClr val="94EFFF"/>
            </a:solidFill>
            <a:ln w="4332" cap="flat">
              <a:noFill/>
              <a:prstDash val="solid"/>
              <a:miter/>
            </a:ln>
          </p:spPr>
          <p:txBody>
            <a:bodyPr rtlCol="0" anchor="ctr"/>
            <a:lstStyle/>
            <a:p>
              <a:endParaRPr lang="en-US"/>
            </a:p>
          </p:txBody>
        </p:sp>
        <p:sp>
          <p:nvSpPr>
            <p:cNvPr id="3054" name="Freeform: Shape 3053">
              <a:extLst>
                <a:ext uri="{FF2B5EF4-FFF2-40B4-BE49-F238E27FC236}">
                  <a16:creationId xmlns:a16="http://schemas.microsoft.com/office/drawing/2014/main" id="{D5106C11-4C30-1B86-832C-6196A5CD2B36}"/>
                </a:ext>
              </a:extLst>
            </p:cNvPr>
            <p:cNvSpPr/>
            <p:nvPr/>
          </p:nvSpPr>
          <p:spPr>
            <a:xfrm>
              <a:off x="7182221" y="2273208"/>
              <a:ext cx="943819" cy="470226"/>
            </a:xfrm>
            <a:custGeom>
              <a:avLst/>
              <a:gdLst>
                <a:gd name="connsiteX0" fmla="*/ 21109 w 943819"/>
                <a:gd name="connsiteY0" fmla="*/ 229232 h 470226"/>
                <a:gd name="connsiteX1" fmla="*/ 477956 w 943819"/>
                <a:gd name="connsiteY1" fmla="*/ 453278 h 470226"/>
                <a:gd name="connsiteX2" fmla="*/ 491783 w 943819"/>
                <a:gd name="connsiteY2" fmla="*/ 442356 h 470226"/>
                <a:gd name="connsiteX3" fmla="*/ 911528 w 943819"/>
                <a:gd name="connsiteY3" fmla="*/ 236644 h 470226"/>
                <a:gd name="connsiteX4" fmla="*/ 459058 w 943819"/>
                <a:gd name="connsiteY4" fmla="*/ 14809 h 470226"/>
                <a:gd name="connsiteX5" fmla="*/ 451040 w 943819"/>
                <a:gd name="connsiteY5" fmla="*/ 16369 h 470226"/>
                <a:gd name="connsiteX6" fmla="*/ 29127 w 943819"/>
                <a:gd name="connsiteY6" fmla="*/ 223381 h 470226"/>
                <a:gd name="connsiteX7" fmla="*/ 21109 w 943819"/>
                <a:gd name="connsiteY7" fmla="*/ 229232 h 470226"/>
                <a:gd name="connsiteX8" fmla="*/ 21109 w 943819"/>
                <a:gd name="connsiteY8" fmla="*/ 229232 h 470226"/>
                <a:gd name="connsiteX9" fmla="*/ 480860 w 943819"/>
                <a:gd name="connsiteY9" fmla="*/ 470226 h 470226"/>
                <a:gd name="connsiteX10" fmla="*/ 476483 w 943819"/>
                <a:gd name="connsiteY10" fmla="*/ 469229 h 470226"/>
                <a:gd name="connsiteX11" fmla="*/ 4378 w 943819"/>
                <a:gd name="connsiteY11" fmla="*/ 237901 h 470226"/>
                <a:gd name="connsiteX12" fmla="*/ 0 w 943819"/>
                <a:gd name="connsiteY12" fmla="*/ 233393 h 470226"/>
                <a:gd name="connsiteX13" fmla="*/ 1474 w 943819"/>
                <a:gd name="connsiteY13" fmla="*/ 227845 h 470226"/>
                <a:gd name="connsiteX14" fmla="*/ 20372 w 943819"/>
                <a:gd name="connsiteY14" fmla="*/ 211028 h 470226"/>
                <a:gd name="connsiteX15" fmla="*/ 443021 w 943819"/>
                <a:gd name="connsiteY15" fmla="*/ 3626 h 470226"/>
                <a:gd name="connsiteX16" fmla="*/ 467034 w 943819"/>
                <a:gd name="connsiteY16" fmla="*/ 2022 h 470226"/>
                <a:gd name="connsiteX17" fmla="*/ 939876 w 943819"/>
                <a:gd name="connsiteY17" fmla="*/ 233610 h 470226"/>
                <a:gd name="connsiteX18" fmla="*/ 942780 w 943819"/>
                <a:gd name="connsiteY18" fmla="*/ 243233 h 470226"/>
                <a:gd name="connsiteX19" fmla="*/ 931857 w 943819"/>
                <a:gd name="connsiteY19" fmla="*/ 246440 h 470226"/>
                <a:gd name="connsiteX20" fmla="*/ 923145 w 943819"/>
                <a:gd name="connsiteY20" fmla="*/ 247610 h 470226"/>
                <a:gd name="connsiteX21" fmla="*/ 500495 w 943819"/>
                <a:gd name="connsiteY21" fmla="*/ 454752 h 470226"/>
                <a:gd name="connsiteX22" fmla="*/ 488142 w 943819"/>
                <a:gd name="connsiteY22" fmla="*/ 466715 h 470226"/>
                <a:gd name="connsiteX23" fmla="*/ 480860 w 943819"/>
                <a:gd name="connsiteY23" fmla="*/ 470183 h 47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3819" h="470226">
                  <a:moveTo>
                    <a:pt x="21109" y="229232"/>
                  </a:moveTo>
                  <a:lnTo>
                    <a:pt x="477956" y="453278"/>
                  </a:lnTo>
                  <a:cubicBezTo>
                    <a:pt x="481597" y="449204"/>
                    <a:pt x="485975" y="445737"/>
                    <a:pt x="491783" y="442356"/>
                  </a:cubicBezTo>
                  <a:lnTo>
                    <a:pt x="911528" y="236644"/>
                  </a:lnTo>
                  <a:lnTo>
                    <a:pt x="459058" y="14809"/>
                  </a:lnTo>
                  <a:cubicBezTo>
                    <a:pt x="457585" y="14245"/>
                    <a:pt x="456154" y="14115"/>
                    <a:pt x="451040" y="16369"/>
                  </a:cubicBezTo>
                  <a:lnTo>
                    <a:pt x="29127" y="223381"/>
                  </a:lnTo>
                  <a:cubicBezTo>
                    <a:pt x="26223" y="225158"/>
                    <a:pt x="23319" y="226892"/>
                    <a:pt x="21109" y="229232"/>
                  </a:cubicBezTo>
                  <a:lnTo>
                    <a:pt x="21109" y="229232"/>
                  </a:lnTo>
                  <a:close/>
                  <a:moveTo>
                    <a:pt x="480860" y="470226"/>
                  </a:moveTo>
                  <a:cubicBezTo>
                    <a:pt x="479387" y="470226"/>
                    <a:pt x="477956" y="469923"/>
                    <a:pt x="476483" y="469229"/>
                  </a:cubicBezTo>
                  <a:lnTo>
                    <a:pt x="4378" y="237901"/>
                  </a:lnTo>
                  <a:cubicBezTo>
                    <a:pt x="2211" y="236904"/>
                    <a:pt x="737" y="235301"/>
                    <a:pt x="0" y="233393"/>
                  </a:cubicBezTo>
                  <a:cubicBezTo>
                    <a:pt x="0" y="231486"/>
                    <a:pt x="0" y="229492"/>
                    <a:pt x="1474" y="227845"/>
                  </a:cubicBezTo>
                  <a:cubicBezTo>
                    <a:pt x="5851" y="221127"/>
                    <a:pt x="10923" y="215926"/>
                    <a:pt x="20372" y="211028"/>
                  </a:cubicBezTo>
                  <a:lnTo>
                    <a:pt x="443021" y="3626"/>
                  </a:lnTo>
                  <a:cubicBezTo>
                    <a:pt x="450303" y="462"/>
                    <a:pt x="457585" y="-1835"/>
                    <a:pt x="467034" y="2022"/>
                  </a:cubicBezTo>
                  <a:lnTo>
                    <a:pt x="939876" y="233610"/>
                  </a:lnTo>
                  <a:cubicBezTo>
                    <a:pt x="943516" y="235517"/>
                    <a:pt x="944990" y="239808"/>
                    <a:pt x="942780" y="243233"/>
                  </a:cubicBezTo>
                  <a:cubicBezTo>
                    <a:pt x="940569" y="246700"/>
                    <a:pt x="935498" y="248044"/>
                    <a:pt x="931857" y="246440"/>
                  </a:cubicBezTo>
                  <a:cubicBezTo>
                    <a:pt x="929690" y="245573"/>
                    <a:pt x="928216" y="245443"/>
                    <a:pt x="923145" y="247610"/>
                  </a:cubicBezTo>
                  <a:lnTo>
                    <a:pt x="500495" y="454752"/>
                  </a:lnTo>
                  <a:cubicBezTo>
                    <a:pt x="495424" y="457700"/>
                    <a:pt x="491783" y="460690"/>
                    <a:pt x="488142" y="466715"/>
                  </a:cubicBezTo>
                  <a:cubicBezTo>
                    <a:pt x="485975" y="468926"/>
                    <a:pt x="483765" y="470183"/>
                    <a:pt x="480860" y="470183"/>
                  </a:cubicBezTo>
                  <a:close/>
                </a:path>
              </a:pathLst>
            </a:custGeom>
            <a:solidFill>
              <a:srgbClr val="0068B8"/>
            </a:solidFill>
            <a:ln w="4332" cap="flat">
              <a:noFill/>
              <a:prstDash val="solid"/>
              <a:miter/>
            </a:ln>
          </p:spPr>
          <p:txBody>
            <a:bodyPr rtlCol="0" anchor="ctr"/>
            <a:lstStyle/>
            <a:p>
              <a:endParaRPr lang="en-US"/>
            </a:p>
          </p:txBody>
        </p:sp>
        <p:sp>
          <p:nvSpPr>
            <p:cNvPr id="3055" name="Freeform: Shape 3054">
              <a:extLst>
                <a:ext uri="{FF2B5EF4-FFF2-40B4-BE49-F238E27FC236}">
                  <a16:creationId xmlns:a16="http://schemas.microsoft.com/office/drawing/2014/main" id="{F3868222-F42F-C9EB-28D5-487091FE8703}"/>
                </a:ext>
              </a:extLst>
            </p:cNvPr>
            <p:cNvSpPr/>
            <p:nvPr/>
          </p:nvSpPr>
          <p:spPr>
            <a:xfrm>
              <a:off x="7655843" y="2511847"/>
              <a:ext cx="468464" cy="379909"/>
            </a:xfrm>
            <a:custGeom>
              <a:avLst/>
              <a:gdLst>
                <a:gd name="connsiteX0" fmla="*/ 468464 w 468464"/>
                <a:gd name="connsiteY0" fmla="*/ 13826 h 379909"/>
                <a:gd name="connsiteX1" fmla="*/ 461919 w 468464"/>
                <a:gd name="connsiteY1" fmla="*/ 1299 h 379909"/>
                <a:gd name="connsiteX2" fmla="*/ 445925 w 468464"/>
                <a:gd name="connsiteY2" fmla="*/ 2600 h 379909"/>
                <a:gd name="connsiteX3" fmla="*/ 22539 w 468464"/>
                <a:gd name="connsiteY3" fmla="*/ 209872 h 379909"/>
                <a:gd name="connsiteX4" fmla="*/ 7282 w 468464"/>
                <a:gd name="connsiteY4" fmla="*/ 224305 h 379909"/>
                <a:gd name="connsiteX5" fmla="*/ 7282 w 468464"/>
                <a:gd name="connsiteY5" fmla="*/ 224305 h 379909"/>
                <a:gd name="connsiteX6" fmla="*/ 0 w 468464"/>
                <a:gd name="connsiteY6" fmla="*/ 243463 h 379909"/>
                <a:gd name="connsiteX7" fmla="*/ 0 w 468464"/>
                <a:gd name="connsiteY7" fmla="*/ 366084 h 379909"/>
                <a:gd name="connsiteX8" fmla="*/ 7282 w 468464"/>
                <a:gd name="connsiteY8" fmla="*/ 378610 h 379909"/>
                <a:gd name="connsiteX9" fmla="*/ 22539 w 468464"/>
                <a:gd name="connsiteY9" fmla="*/ 377310 h 379909"/>
                <a:gd name="connsiteX10" fmla="*/ 445925 w 468464"/>
                <a:gd name="connsiteY10" fmla="*/ 170038 h 379909"/>
                <a:gd name="connsiteX11" fmla="*/ 461919 w 468464"/>
                <a:gd name="connsiteY11" fmla="*/ 155518 h 379909"/>
                <a:gd name="connsiteX12" fmla="*/ 461919 w 468464"/>
                <a:gd name="connsiteY12" fmla="*/ 155518 h 379909"/>
                <a:gd name="connsiteX13" fmla="*/ 468464 w 468464"/>
                <a:gd name="connsiteY13" fmla="*/ 136446 h 379909"/>
                <a:gd name="connsiteX14" fmla="*/ 468464 w 468464"/>
                <a:gd name="connsiteY14" fmla="*/ 13826 h 37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8464" h="379909">
                  <a:moveTo>
                    <a:pt x="468464" y="13826"/>
                  </a:moveTo>
                  <a:cubicBezTo>
                    <a:pt x="468464" y="7628"/>
                    <a:pt x="466297" y="3250"/>
                    <a:pt x="461919" y="1299"/>
                  </a:cubicBezTo>
                  <a:cubicBezTo>
                    <a:pt x="457541" y="-738"/>
                    <a:pt x="451733" y="-434"/>
                    <a:pt x="445925" y="2600"/>
                  </a:cubicBezTo>
                  <a:lnTo>
                    <a:pt x="22539" y="209872"/>
                  </a:lnTo>
                  <a:cubicBezTo>
                    <a:pt x="16731" y="212949"/>
                    <a:pt x="10879" y="218280"/>
                    <a:pt x="7282" y="224305"/>
                  </a:cubicBezTo>
                  <a:lnTo>
                    <a:pt x="7282" y="224305"/>
                  </a:lnTo>
                  <a:cubicBezTo>
                    <a:pt x="2904" y="230417"/>
                    <a:pt x="0" y="237265"/>
                    <a:pt x="0" y="243463"/>
                  </a:cubicBezTo>
                  <a:lnTo>
                    <a:pt x="0" y="366084"/>
                  </a:lnTo>
                  <a:cubicBezTo>
                    <a:pt x="0" y="372239"/>
                    <a:pt x="2904" y="376573"/>
                    <a:pt x="7282" y="378610"/>
                  </a:cubicBezTo>
                  <a:cubicBezTo>
                    <a:pt x="10923" y="380648"/>
                    <a:pt x="16731" y="380344"/>
                    <a:pt x="22539" y="377310"/>
                  </a:cubicBezTo>
                  <a:lnTo>
                    <a:pt x="445925" y="170038"/>
                  </a:lnTo>
                  <a:cubicBezTo>
                    <a:pt x="451733" y="166961"/>
                    <a:pt x="457541" y="161629"/>
                    <a:pt x="461919" y="155518"/>
                  </a:cubicBezTo>
                  <a:lnTo>
                    <a:pt x="461919" y="155518"/>
                  </a:lnTo>
                  <a:cubicBezTo>
                    <a:pt x="466297" y="149450"/>
                    <a:pt x="468464" y="142601"/>
                    <a:pt x="468464" y="136446"/>
                  </a:cubicBezTo>
                  <a:lnTo>
                    <a:pt x="468464" y="13826"/>
                  </a:lnTo>
                  <a:close/>
                </a:path>
              </a:pathLst>
            </a:custGeom>
            <a:solidFill>
              <a:srgbClr val="FFFFFF"/>
            </a:solidFill>
            <a:ln w="4332" cap="flat">
              <a:noFill/>
              <a:prstDash val="solid"/>
              <a:miter/>
            </a:ln>
          </p:spPr>
          <p:txBody>
            <a:bodyPr rtlCol="0" anchor="ctr"/>
            <a:lstStyle/>
            <a:p>
              <a:endParaRPr lang="en-US"/>
            </a:p>
          </p:txBody>
        </p:sp>
        <p:sp>
          <p:nvSpPr>
            <p:cNvPr id="3056" name="Freeform: Shape 3055">
              <a:extLst>
                <a:ext uri="{FF2B5EF4-FFF2-40B4-BE49-F238E27FC236}">
                  <a16:creationId xmlns:a16="http://schemas.microsoft.com/office/drawing/2014/main" id="{4C135038-BC21-8952-5F8B-802CA033A363}"/>
                </a:ext>
              </a:extLst>
            </p:cNvPr>
            <p:cNvSpPr/>
            <p:nvPr/>
          </p:nvSpPr>
          <p:spPr>
            <a:xfrm>
              <a:off x="7647088" y="2504571"/>
              <a:ext cx="485975" cy="394512"/>
            </a:xfrm>
            <a:custGeom>
              <a:avLst/>
              <a:gdLst>
                <a:gd name="connsiteX0" fmla="*/ 464866 w 485975"/>
                <a:gd name="connsiteY0" fmla="*/ 14514 h 394512"/>
                <a:gd name="connsiteX1" fmla="*/ 459058 w 485975"/>
                <a:gd name="connsiteY1" fmla="*/ 16204 h 394512"/>
                <a:gd name="connsiteX2" fmla="*/ 35672 w 485975"/>
                <a:gd name="connsiteY2" fmla="*/ 223476 h 394512"/>
                <a:gd name="connsiteX3" fmla="*/ 23319 w 485975"/>
                <a:gd name="connsiteY3" fmla="*/ 235266 h 394512"/>
                <a:gd name="connsiteX4" fmla="*/ 17511 w 485975"/>
                <a:gd name="connsiteY4" fmla="*/ 250783 h 394512"/>
                <a:gd name="connsiteX5" fmla="*/ 17511 w 485975"/>
                <a:gd name="connsiteY5" fmla="*/ 373404 h 394512"/>
                <a:gd name="connsiteX6" fmla="*/ 19678 w 485975"/>
                <a:gd name="connsiteY6" fmla="*/ 379645 h 394512"/>
                <a:gd name="connsiteX7" fmla="*/ 27697 w 485975"/>
                <a:gd name="connsiteY7" fmla="*/ 378345 h 394512"/>
                <a:gd name="connsiteX8" fmla="*/ 450346 w 485975"/>
                <a:gd name="connsiteY8" fmla="*/ 171073 h 394512"/>
                <a:gd name="connsiteX9" fmla="*/ 463436 w 485975"/>
                <a:gd name="connsiteY9" fmla="*/ 159284 h 394512"/>
                <a:gd name="connsiteX10" fmla="*/ 468507 w 485975"/>
                <a:gd name="connsiteY10" fmla="*/ 143766 h 394512"/>
                <a:gd name="connsiteX11" fmla="*/ 468507 w 485975"/>
                <a:gd name="connsiteY11" fmla="*/ 21146 h 394512"/>
                <a:gd name="connsiteX12" fmla="*/ 466340 w 485975"/>
                <a:gd name="connsiteY12" fmla="*/ 14904 h 394512"/>
                <a:gd name="connsiteX13" fmla="*/ 464866 w 485975"/>
                <a:gd name="connsiteY13" fmla="*/ 14514 h 394512"/>
                <a:gd name="connsiteX14" fmla="*/ 464866 w 485975"/>
                <a:gd name="connsiteY14" fmla="*/ 14514 h 394512"/>
                <a:gd name="connsiteX15" fmla="*/ 21845 w 485975"/>
                <a:gd name="connsiteY15" fmla="*/ 394512 h 394512"/>
                <a:gd name="connsiteX16" fmla="*/ 11660 w 485975"/>
                <a:gd name="connsiteY16" fmla="*/ 392215 h 394512"/>
                <a:gd name="connsiteX17" fmla="*/ 0 w 485975"/>
                <a:gd name="connsiteY17" fmla="*/ 373360 h 394512"/>
                <a:gd name="connsiteX18" fmla="*/ 0 w 485975"/>
                <a:gd name="connsiteY18" fmla="*/ 250740 h 394512"/>
                <a:gd name="connsiteX19" fmla="*/ 8019 w 485975"/>
                <a:gd name="connsiteY19" fmla="*/ 227984 h 394512"/>
                <a:gd name="connsiteX20" fmla="*/ 27654 w 485975"/>
                <a:gd name="connsiteY20" fmla="*/ 210820 h 394512"/>
                <a:gd name="connsiteX21" fmla="*/ 450303 w 485975"/>
                <a:gd name="connsiteY21" fmla="*/ 3548 h 394512"/>
                <a:gd name="connsiteX22" fmla="*/ 475052 w 485975"/>
                <a:gd name="connsiteY22" fmla="*/ 2247 h 394512"/>
                <a:gd name="connsiteX23" fmla="*/ 485975 w 485975"/>
                <a:gd name="connsiteY23" fmla="*/ 21102 h 394512"/>
                <a:gd name="connsiteX24" fmla="*/ 485975 w 485975"/>
                <a:gd name="connsiteY24" fmla="*/ 143723 h 394512"/>
                <a:gd name="connsiteX25" fmla="*/ 478000 w 485975"/>
                <a:gd name="connsiteY25" fmla="*/ 166479 h 394512"/>
                <a:gd name="connsiteX26" fmla="*/ 459102 w 485975"/>
                <a:gd name="connsiteY26" fmla="*/ 183600 h 394512"/>
                <a:gd name="connsiteX27" fmla="*/ 35716 w 485975"/>
                <a:gd name="connsiteY27" fmla="*/ 390872 h 394512"/>
                <a:gd name="connsiteX28" fmla="*/ 21889 w 485975"/>
                <a:gd name="connsiteY28" fmla="*/ 394512 h 39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5975" h="394512">
                  <a:moveTo>
                    <a:pt x="464866" y="14514"/>
                  </a:moveTo>
                  <a:cubicBezTo>
                    <a:pt x="463436" y="14514"/>
                    <a:pt x="461226" y="14947"/>
                    <a:pt x="459058" y="16204"/>
                  </a:cubicBezTo>
                  <a:lnTo>
                    <a:pt x="35672" y="223476"/>
                  </a:lnTo>
                  <a:cubicBezTo>
                    <a:pt x="31295" y="225817"/>
                    <a:pt x="26223" y="230065"/>
                    <a:pt x="23319" y="235266"/>
                  </a:cubicBezTo>
                  <a:cubicBezTo>
                    <a:pt x="19678" y="240467"/>
                    <a:pt x="17511" y="246145"/>
                    <a:pt x="17511" y="250783"/>
                  </a:cubicBezTo>
                  <a:lnTo>
                    <a:pt x="17511" y="373404"/>
                  </a:lnTo>
                  <a:cubicBezTo>
                    <a:pt x="17511" y="377175"/>
                    <a:pt x="18985" y="379082"/>
                    <a:pt x="19678" y="379645"/>
                  </a:cubicBezTo>
                  <a:cubicBezTo>
                    <a:pt x="21152" y="380209"/>
                    <a:pt x="23319" y="380209"/>
                    <a:pt x="27697" y="378345"/>
                  </a:cubicBezTo>
                  <a:lnTo>
                    <a:pt x="450346" y="171073"/>
                  </a:lnTo>
                  <a:cubicBezTo>
                    <a:pt x="454724" y="168733"/>
                    <a:pt x="459795" y="164441"/>
                    <a:pt x="463436" y="159284"/>
                  </a:cubicBezTo>
                  <a:cubicBezTo>
                    <a:pt x="467077" y="154082"/>
                    <a:pt x="468507" y="148404"/>
                    <a:pt x="468507" y="143766"/>
                  </a:cubicBezTo>
                  <a:lnTo>
                    <a:pt x="468507" y="21146"/>
                  </a:lnTo>
                  <a:cubicBezTo>
                    <a:pt x="468507" y="17375"/>
                    <a:pt x="467771" y="15467"/>
                    <a:pt x="466340" y="14904"/>
                  </a:cubicBezTo>
                  <a:cubicBezTo>
                    <a:pt x="465603" y="14644"/>
                    <a:pt x="465603" y="14514"/>
                    <a:pt x="464866" y="14514"/>
                  </a:cubicBezTo>
                  <a:lnTo>
                    <a:pt x="464866" y="14514"/>
                  </a:lnTo>
                  <a:close/>
                  <a:moveTo>
                    <a:pt x="21845" y="394512"/>
                  </a:moveTo>
                  <a:cubicBezTo>
                    <a:pt x="18205" y="394512"/>
                    <a:pt x="14564" y="393689"/>
                    <a:pt x="11660" y="392215"/>
                  </a:cubicBezTo>
                  <a:cubicBezTo>
                    <a:pt x="4378" y="388834"/>
                    <a:pt x="0" y="381899"/>
                    <a:pt x="0" y="373360"/>
                  </a:cubicBezTo>
                  <a:lnTo>
                    <a:pt x="0" y="250740"/>
                  </a:lnTo>
                  <a:cubicBezTo>
                    <a:pt x="0" y="243501"/>
                    <a:pt x="2904" y="235396"/>
                    <a:pt x="8019" y="227984"/>
                  </a:cubicBezTo>
                  <a:cubicBezTo>
                    <a:pt x="13133" y="220572"/>
                    <a:pt x="20415" y="214461"/>
                    <a:pt x="27654" y="210820"/>
                  </a:cubicBezTo>
                  <a:lnTo>
                    <a:pt x="450303" y="3548"/>
                  </a:lnTo>
                  <a:cubicBezTo>
                    <a:pt x="459015" y="-700"/>
                    <a:pt x="467771" y="-1133"/>
                    <a:pt x="475052" y="2247"/>
                  </a:cubicBezTo>
                  <a:cubicBezTo>
                    <a:pt x="481597" y="5628"/>
                    <a:pt x="485975" y="12563"/>
                    <a:pt x="485975" y="21102"/>
                  </a:cubicBezTo>
                  <a:lnTo>
                    <a:pt x="485975" y="143723"/>
                  </a:lnTo>
                  <a:cubicBezTo>
                    <a:pt x="485975" y="150961"/>
                    <a:pt x="483071" y="159023"/>
                    <a:pt x="478000" y="166479"/>
                  </a:cubicBezTo>
                  <a:cubicBezTo>
                    <a:pt x="472885" y="173934"/>
                    <a:pt x="466340" y="180002"/>
                    <a:pt x="459102" y="183600"/>
                  </a:cubicBezTo>
                  <a:lnTo>
                    <a:pt x="35716" y="390872"/>
                  </a:lnTo>
                  <a:cubicBezTo>
                    <a:pt x="31338" y="393299"/>
                    <a:pt x="26267" y="394512"/>
                    <a:pt x="21889" y="394512"/>
                  </a:cubicBezTo>
                  <a:close/>
                </a:path>
              </a:pathLst>
            </a:custGeom>
            <a:solidFill>
              <a:srgbClr val="0068B8"/>
            </a:solidFill>
            <a:ln w="4332" cap="flat">
              <a:noFill/>
              <a:prstDash val="solid"/>
              <a:miter/>
            </a:ln>
          </p:spPr>
          <p:txBody>
            <a:bodyPr rtlCol="0" anchor="ctr"/>
            <a:lstStyle/>
            <a:p>
              <a:endParaRPr lang="en-US"/>
            </a:p>
          </p:txBody>
        </p:sp>
        <p:sp>
          <p:nvSpPr>
            <p:cNvPr id="3057" name="Freeform: Shape 3056">
              <a:extLst>
                <a:ext uri="{FF2B5EF4-FFF2-40B4-BE49-F238E27FC236}">
                  <a16:creationId xmlns:a16="http://schemas.microsoft.com/office/drawing/2014/main" id="{68BAAA9D-39DB-5DCA-CF22-9C739192C19B}"/>
                </a:ext>
              </a:extLst>
            </p:cNvPr>
            <p:cNvSpPr/>
            <p:nvPr/>
          </p:nvSpPr>
          <p:spPr>
            <a:xfrm>
              <a:off x="8057384" y="2586615"/>
              <a:ext cx="40743" cy="59944"/>
            </a:xfrm>
            <a:custGeom>
              <a:avLst/>
              <a:gdLst>
                <a:gd name="connsiteX0" fmla="*/ 0 w 40743"/>
                <a:gd name="connsiteY0" fmla="*/ 59945 h 59944"/>
                <a:gd name="connsiteX1" fmla="*/ 40744 w 40743"/>
                <a:gd name="connsiteY1" fmla="*/ 40007 h 59944"/>
                <a:gd name="connsiteX2" fmla="*/ 40744 w 40743"/>
                <a:gd name="connsiteY2" fmla="*/ 0 h 59944"/>
                <a:gd name="connsiteX3" fmla="*/ 0 w 40743"/>
                <a:gd name="connsiteY3" fmla="*/ 19982 h 59944"/>
                <a:gd name="connsiteX4" fmla="*/ 0 w 40743"/>
                <a:gd name="connsiteY4" fmla="*/ 59945 h 59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44">
                  <a:moveTo>
                    <a:pt x="0" y="59945"/>
                  </a:moveTo>
                  <a:lnTo>
                    <a:pt x="40744" y="40007"/>
                  </a:lnTo>
                  <a:lnTo>
                    <a:pt x="40744" y="0"/>
                  </a:lnTo>
                  <a:lnTo>
                    <a:pt x="0" y="19982"/>
                  </a:lnTo>
                  <a:lnTo>
                    <a:pt x="0" y="59945"/>
                  </a:lnTo>
                  <a:close/>
                </a:path>
              </a:pathLst>
            </a:custGeom>
            <a:solidFill>
              <a:srgbClr val="A6EDF8"/>
            </a:solidFill>
            <a:ln w="4332" cap="flat">
              <a:noFill/>
              <a:prstDash val="solid"/>
              <a:miter/>
            </a:ln>
          </p:spPr>
          <p:txBody>
            <a:bodyPr rtlCol="0" anchor="ctr"/>
            <a:lstStyle/>
            <a:p>
              <a:endParaRPr lang="en-US"/>
            </a:p>
          </p:txBody>
        </p:sp>
        <p:sp>
          <p:nvSpPr>
            <p:cNvPr id="3058" name="Freeform: Shape 3057">
              <a:extLst>
                <a:ext uri="{FF2B5EF4-FFF2-40B4-BE49-F238E27FC236}">
                  <a16:creationId xmlns:a16="http://schemas.microsoft.com/office/drawing/2014/main" id="{D14BF956-5E40-B7C8-C550-C85E5D76C3CA}"/>
                </a:ext>
              </a:extLst>
            </p:cNvPr>
            <p:cNvSpPr/>
            <p:nvPr/>
          </p:nvSpPr>
          <p:spPr>
            <a:xfrm>
              <a:off x="8049365" y="2579366"/>
              <a:ext cx="57474" cy="74476"/>
            </a:xfrm>
            <a:custGeom>
              <a:avLst/>
              <a:gdLst>
                <a:gd name="connsiteX0" fmla="*/ 16731 w 57474"/>
                <a:gd name="connsiteY0" fmla="*/ 31435 h 74476"/>
                <a:gd name="connsiteX1" fmla="*/ 16731 w 57474"/>
                <a:gd name="connsiteY1" fmla="*/ 54668 h 74476"/>
                <a:gd name="connsiteX2" fmla="*/ 40744 w 57474"/>
                <a:gd name="connsiteY2" fmla="*/ 43052 h 74476"/>
                <a:gd name="connsiteX3" fmla="*/ 40744 w 57474"/>
                <a:gd name="connsiteY3" fmla="*/ 19819 h 74476"/>
                <a:gd name="connsiteX4" fmla="*/ 16731 w 57474"/>
                <a:gd name="connsiteY4" fmla="*/ 31435 h 74476"/>
                <a:gd name="connsiteX5" fmla="*/ 16731 w 57474"/>
                <a:gd name="connsiteY5" fmla="*/ 31435 h 74476"/>
                <a:gd name="connsiteX6" fmla="*/ 8019 w 57474"/>
                <a:gd name="connsiteY6" fmla="*/ 74476 h 74476"/>
                <a:gd name="connsiteX7" fmla="*/ 3641 w 57474"/>
                <a:gd name="connsiteY7" fmla="*/ 73479 h 74476"/>
                <a:gd name="connsiteX8" fmla="*/ 0 w 57474"/>
                <a:gd name="connsiteY8" fmla="*/ 67194 h 74476"/>
                <a:gd name="connsiteX9" fmla="*/ 0 w 57474"/>
                <a:gd name="connsiteY9" fmla="*/ 27231 h 74476"/>
                <a:gd name="connsiteX10" fmla="*/ 3641 w 57474"/>
                <a:gd name="connsiteY10" fmla="*/ 20946 h 74476"/>
                <a:gd name="connsiteX11" fmla="*/ 44384 w 57474"/>
                <a:gd name="connsiteY11" fmla="*/ 1008 h 74476"/>
                <a:gd name="connsiteX12" fmla="*/ 53097 w 57474"/>
                <a:gd name="connsiteY12" fmla="*/ 1008 h 74476"/>
                <a:gd name="connsiteX13" fmla="*/ 57474 w 57474"/>
                <a:gd name="connsiteY13" fmla="*/ 7249 h 74476"/>
                <a:gd name="connsiteX14" fmla="*/ 57474 w 57474"/>
                <a:gd name="connsiteY14" fmla="*/ 47256 h 74476"/>
                <a:gd name="connsiteX15" fmla="*/ 53097 w 57474"/>
                <a:gd name="connsiteY15" fmla="*/ 53541 h 74476"/>
                <a:gd name="connsiteX16" fmla="*/ 12353 w 57474"/>
                <a:gd name="connsiteY16" fmla="*/ 73479 h 74476"/>
                <a:gd name="connsiteX17" fmla="*/ 7975 w 57474"/>
                <a:gd name="connsiteY17" fmla="*/ 74476 h 7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74" h="74476">
                  <a:moveTo>
                    <a:pt x="16731" y="31435"/>
                  </a:moveTo>
                  <a:lnTo>
                    <a:pt x="16731" y="54668"/>
                  </a:lnTo>
                  <a:lnTo>
                    <a:pt x="40744" y="43052"/>
                  </a:lnTo>
                  <a:lnTo>
                    <a:pt x="40744" y="19819"/>
                  </a:lnTo>
                  <a:lnTo>
                    <a:pt x="16731" y="31435"/>
                  </a:lnTo>
                  <a:lnTo>
                    <a:pt x="16731" y="31435"/>
                  </a:lnTo>
                  <a:close/>
                  <a:moveTo>
                    <a:pt x="8019" y="74476"/>
                  </a:moveTo>
                  <a:cubicBezTo>
                    <a:pt x="6545" y="74476"/>
                    <a:pt x="5115" y="74173"/>
                    <a:pt x="3641" y="73479"/>
                  </a:cubicBezTo>
                  <a:cubicBezTo>
                    <a:pt x="1474" y="72179"/>
                    <a:pt x="0" y="69795"/>
                    <a:pt x="0" y="67194"/>
                  </a:cubicBezTo>
                  <a:lnTo>
                    <a:pt x="0" y="27231"/>
                  </a:lnTo>
                  <a:cubicBezTo>
                    <a:pt x="0" y="24630"/>
                    <a:pt x="1474" y="22246"/>
                    <a:pt x="3641" y="20946"/>
                  </a:cubicBezTo>
                  <a:lnTo>
                    <a:pt x="44384" y="1008"/>
                  </a:lnTo>
                  <a:cubicBezTo>
                    <a:pt x="47288" y="-336"/>
                    <a:pt x="50929" y="-336"/>
                    <a:pt x="53097" y="1008"/>
                  </a:cubicBezTo>
                  <a:cubicBezTo>
                    <a:pt x="56001" y="2308"/>
                    <a:pt x="57474" y="4649"/>
                    <a:pt x="57474" y="7249"/>
                  </a:cubicBezTo>
                  <a:lnTo>
                    <a:pt x="57474" y="47256"/>
                  </a:lnTo>
                  <a:cubicBezTo>
                    <a:pt x="57474" y="49857"/>
                    <a:pt x="56001" y="52284"/>
                    <a:pt x="53097" y="53541"/>
                  </a:cubicBezTo>
                  <a:lnTo>
                    <a:pt x="12353" y="73479"/>
                  </a:lnTo>
                  <a:cubicBezTo>
                    <a:pt x="10879" y="74173"/>
                    <a:pt x="9449" y="74476"/>
                    <a:pt x="7975" y="74476"/>
                  </a:cubicBezTo>
                  <a:close/>
                </a:path>
              </a:pathLst>
            </a:custGeom>
            <a:solidFill>
              <a:srgbClr val="0068B8"/>
            </a:solidFill>
            <a:ln w="4332" cap="flat">
              <a:noFill/>
              <a:prstDash val="solid"/>
              <a:miter/>
            </a:ln>
          </p:spPr>
          <p:txBody>
            <a:bodyPr rtlCol="0" anchor="ctr"/>
            <a:lstStyle/>
            <a:p>
              <a:endParaRPr lang="en-US"/>
            </a:p>
          </p:txBody>
        </p:sp>
        <p:sp>
          <p:nvSpPr>
            <p:cNvPr id="3059" name="Freeform: Shape 3058">
              <a:extLst>
                <a:ext uri="{FF2B5EF4-FFF2-40B4-BE49-F238E27FC236}">
                  <a16:creationId xmlns:a16="http://schemas.microsoft.com/office/drawing/2014/main" id="{459ED11B-9C98-ADE8-0BA7-BA8BA0087045}"/>
                </a:ext>
              </a:extLst>
            </p:cNvPr>
            <p:cNvSpPr/>
            <p:nvPr/>
          </p:nvSpPr>
          <p:spPr>
            <a:xfrm>
              <a:off x="7184432" y="2504824"/>
              <a:ext cx="478693" cy="385676"/>
            </a:xfrm>
            <a:custGeom>
              <a:avLst/>
              <a:gdLst>
                <a:gd name="connsiteX0" fmla="*/ 478650 w 478693"/>
                <a:gd name="connsiteY0" fmla="*/ 231328 h 385676"/>
                <a:gd name="connsiteX1" fmla="*/ 6545 w 478693"/>
                <a:gd name="connsiteY1" fmla="*/ 0 h 385676"/>
                <a:gd name="connsiteX2" fmla="*/ 6545 w 478693"/>
                <a:gd name="connsiteY2" fmla="*/ 0 h 385676"/>
                <a:gd name="connsiteX3" fmla="*/ 0 w 478693"/>
                <a:gd name="connsiteY3" fmla="*/ 19158 h 385676"/>
                <a:gd name="connsiteX4" fmla="*/ 0 w 478693"/>
                <a:gd name="connsiteY4" fmla="*/ 141779 h 385676"/>
                <a:gd name="connsiteX5" fmla="*/ 6545 w 478693"/>
                <a:gd name="connsiteY5" fmla="*/ 154305 h 385676"/>
                <a:gd name="connsiteX6" fmla="*/ 478693 w 478693"/>
                <a:gd name="connsiteY6" fmla="*/ 385677 h 385676"/>
                <a:gd name="connsiteX7" fmla="*/ 471411 w 478693"/>
                <a:gd name="connsiteY7" fmla="*/ 373150 h 385676"/>
                <a:gd name="connsiteX8" fmla="*/ 471411 w 478693"/>
                <a:gd name="connsiteY8" fmla="*/ 250529 h 385676"/>
                <a:gd name="connsiteX9" fmla="*/ 478693 w 478693"/>
                <a:gd name="connsiteY9" fmla="*/ 231415 h 385676"/>
                <a:gd name="connsiteX10" fmla="*/ 478693 w 478693"/>
                <a:gd name="connsiteY10" fmla="*/ 231415 h 3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693" h="385676">
                  <a:moveTo>
                    <a:pt x="478650" y="231328"/>
                  </a:moveTo>
                  <a:lnTo>
                    <a:pt x="6545" y="0"/>
                  </a:lnTo>
                  <a:lnTo>
                    <a:pt x="6545" y="0"/>
                  </a:lnTo>
                  <a:cubicBezTo>
                    <a:pt x="2167" y="6588"/>
                    <a:pt x="0" y="11616"/>
                    <a:pt x="0" y="19158"/>
                  </a:cubicBezTo>
                  <a:lnTo>
                    <a:pt x="0" y="141779"/>
                  </a:lnTo>
                  <a:cubicBezTo>
                    <a:pt x="0" y="147154"/>
                    <a:pt x="737" y="151098"/>
                    <a:pt x="6545" y="154305"/>
                  </a:cubicBezTo>
                  <a:lnTo>
                    <a:pt x="478693" y="385677"/>
                  </a:lnTo>
                  <a:cubicBezTo>
                    <a:pt x="472885" y="382469"/>
                    <a:pt x="472148" y="378525"/>
                    <a:pt x="471411" y="373150"/>
                  </a:cubicBezTo>
                  <a:lnTo>
                    <a:pt x="471411" y="250529"/>
                  </a:lnTo>
                  <a:cubicBezTo>
                    <a:pt x="472148" y="243031"/>
                    <a:pt x="474316" y="238003"/>
                    <a:pt x="478693" y="231415"/>
                  </a:cubicBezTo>
                  <a:lnTo>
                    <a:pt x="478693" y="231415"/>
                  </a:lnTo>
                  <a:close/>
                </a:path>
              </a:pathLst>
            </a:custGeom>
            <a:solidFill>
              <a:srgbClr val="00C7FF"/>
            </a:solidFill>
            <a:ln w="4332" cap="flat">
              <a:noFill/>
              <a:prstDash val="solid"/>
              <a:miter/>
            </a:ln>
          </p:spPr>
          <p:txBody>
            <a:bodyPr rtlCol="0" anchor="ctr"/>
            <a:lstStyle/>
            <a:p>
              <a:endParaRPr lang="en-US"/>
            </a:p>
          </p:txBody>
        </p:sp>
        <p:sp>
          <p:nvSpPr>
            <p:cNvPr id="3060" name="Freeform: Shape 3059">
              <a:extLst>
                <a:ext uri="{FF2B5EF4-FFF2-40B4-BE49-F238E27FC236}">
                  <a16:creationId xmlns:a16="http://schemas.microsoft.com/office/drawing/2014/main" id="{8F894D0F-7F57-D892-0EFC-8D1F5AAD615D}"/>
                </a:ext>
              </a:extLst>
            </p:cNvPr>
            <p:cNvSpPr/>
            <p:nvPr/>
          </p:nvSpPr>
          <p:spPr>
            <a:xfrm>
              <a:off x="7175677" y="2497522"/>
              <a:ext cx="495708" cy="400217"/>
            </a:xfrm>
            <a:custGeom>
              <a:avLst/>
              <a:gdLst>
                <a:gd name="connsiteX0" fmla="*/ 18898 w 495708"/>
                <a:gd name="connsiteY0" fmla="*/ 17532 h 400217"/>
                <a:gd name="connsiteX1" fmla="*/ 16731 w 495708"/>
                <a:gd name="connsiteY1" fmla="*/ 26721 h 400217"/>
                <a:gd name="connsiteX2" fmla="*/ 16731 w 495708"/>
                <a:gd name="connsiteY2" fmla="*/ 149038 h 400217"/>
                <a:gd name="connsiteX3" fmla="*/ 20372 w 495708"/>
                <a:gd name="connsiteY3" fmla="*/ 155583 h 400217"/>
                <a:gd name="connsiteX4" fmla="*/ 471411 w 495708"/>
                <a:gd name="connsiteY4" fmla="*/ 377072 h 400217"/>
                <a:gd name="connsiteX5" fmla="*/ 471411 w 495708"/>
                <a:gd name="connsiteY5" fmla="*/ 257789 h 400217"/>
                <a:gd name="connsiteX6" fmla="*/ 475789 w 495708"/>
                <a:gd name="connsiteY6" fmla="*/ 241535 h 400217"/>
                <a:gd name="connsiteX7" fmla="*/ 18898 w 495708"/>
                <a:gd name="connsiteY7" fmla="*/ 17532 h 400217"/>
                <a:gd name="connsiteX8" fmla="*/ 18898 w 495708"/>
                <a:gd name="connsiteY8" fmla="*/ 17532 h 400217"/>
                <a:gd name="connsiteX9" fmla="*/ 487405 w 495708"/>
                <a:gd name="connsiteY9" fmla="*/ 400218 h 400217"/>
                <a:gd name="connsiteX10" fmla="*/ 483028 w 495708"/>
                <a:gd name="connsiteY10" fmla="*/ 399221 h 400217"/>
                <a:gd name="connsiteX11" fmla="*/ 10923 w 495708"/>
                <a:gd name="connsiteY11" fmla="*/ 167893 h 400217"/>
                <a:gd name="connsiteX12" fmla="*/ 0 w 495708"/>
                <a:gd name="connsiteY12" fmla="*/ 149342 h 400217"/>
                <a:gd name="connsiteX13" fmla="*/ 0 w 495708"/>
                <a:gd name="connsiteY13" fmla="*/ 26418 h 400217"/>
                <a:gd name="connsiteX14" fmla="*/ 7282 w 495708"/>
                <a:gd name="connsiteY14" fmla="*/ 3792 h 400217"/>
                <a:gd name="connsiteX15" fmla="*/ 13090 w 495708"/>
                <a:gd name="connsiteY15" fmla="*/ 281 h 400217"/>
                <a:gd name="connsiteX16" fmla="*/ 19635 w 495708"/>
                <a:gd name="connsiteY16" fmla="*/ 1018 h 400217"/>
                <a:gd name="connsiteX17" fmla="*/ 491046 w 495708"/>
                <a:gd name="connsiteY17" fmla="*/ 232346 h 400217"/>
                <a:gd name="connsiteX18" fmla="*/ 494687 w 495708"/>
                <a:gd name="connsiteY18" fmla="*/ 242055 h 400217"/>
                <a:gd name="connsiteX19" fmla="*/ 488879 w 495708"/>
                <a:gd name="connsiteY19" fmla="*/ 258049 h 400217"/>
                <a:gd name="connsiteX20" fmla="*/ 488879 w 495708"/>
                <a:gd name="connsiteY20" fmla="*/ 380366 h 400217"/>
                <a:gd name="connsiteX21" fmla="*/ 491783 w 495708"/>
                <a:gd name="connsiteY21" fmla="*/ 386998 h 400217"/>
                <a:gd name="connsiteX22" fmla="*/ 494687 w 495708"/>
                <a:gd name="connsiteY22" fmla="*/ 396837 h 400217"/>
                <a:gd name="connsiteX23" fmla="*/ 487405 w 495708"/>
                <a:gd name="connsiteY23" fmla="*/ 400218 h 40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5708" h="400217">
                  <a:moveTo>
                    <a:pt x="18898" y="17532"/>
                  </a:moveTo>
                  <a:cubicBezTo>
                    <a:pt x="17424" y="20479"/>
                    <a:pt x="17424" y="23297"/>
                    <a:pt x="16731" y="26721"/>
                  </a:cubicBezTo>
                  <a:lnTo>
                    <a:pt x="16731" y="149038"/>
                  </a:lnTo>
                  <a:cubicBezTo>
                    <a:pt x="17468" y="153503"/>
                    <a:pt x="18205" y="154413"/>
                    <a:pt x="20372" y="155583"/>
                  </a:cubicBezTo>
                  <a:lnTo>
                    <a:pt x="471411" y="377072"/>
                  </a:lnTo>
                  <a:lnTo>
                    <a:pt x="471411" y="257789"/>
                  </a:lnTo>
                  <a:cubicBezTo>
                    <a:pt x="472148" y="251244"/>
                    <a:pt x="473579" y="246303"/>
                    <a:pt x="475789" y="241535"/>
                  </a:cubicBezTo>
                  <a:lnTo>
                    <a:pt x="18898" y="17532"/>
                  </a:lnTo>
                  <a:lnTo>
                    <a:pt x="18898" y="17532"/>
                  </a:lnTo>
                  <a:close/>
                  <a:moveTo>
                    <a:pt x="487405" y="400218"/>
                  </a:moveTo>
                  <a:cubicBezTo>
                    <a:pt x="485932" y="400218"/>
                    <a:pt x="484501" y="399914"/>
                    <a:pt x="483028" y="399221"/>
                  </a:cubicBezTo>
                  <a:lnTo>
                    <a:pt x="10923" y="167893"/>
                  </a:lnTo>
                  <a:cubicBezTo>
                    <a:pt x="1474" y="162518"/>
                    <a:pt x="0" y="155843"/>
                    <a:pt x="0" y="149342"/>
                  </a:cubicBezTo>
                  <a:lnTo>
                    <a:pt x="0" y="26418"/>
                  </a:lnTo>
                  <a:cubicBezTo>
                    <a:pt x="0" y="16882"/>
                    <a:pt x="2904" y="10814"/>
                    <a:pt x="7282" y="3792"/>
                  </a:cubicBezTo>
                  <a:cubicBezTo>
                    <a:pt x="8756" y="2145"/>
                    <a:pt x="10186" y="844"/>
                    <a:pt x="13090" y="281"/>
                  </a:cubicBezTo>
                  <a:cubicBezTo>
                    <a:pt x="15257" y="-283"/>
                    <a:pt x="17468" y="21"/>
                    <a:pt x="19635" y="1018"/>
                  </a:cubicBezTo>
                  <a:lnTo>
                    <a:pt x="491046" y="232346"/>
                  </a:lnTo>
                  <a:cubicBezTo>
                    <a:pt x="495424" y="234253"/>
                    <a:pt x="496854" y="238587"/>
                    <a:pt x="494687" y="242055"/>
                  </a:cubicBezTo>
                  <a:cubicBezTo>
                    <a:pt x="490310" y="248340"/>
                    <a:pt x="489616" y="252241"/>
                    <a:pt x="488879" y="258049"/>
                  </a:cubicBezTo>
                  <a:lnTo>
                    <a:pt x="488879" y="380366"/>
                  </a:lnTo>
                  <a:cubicBezTo>
                    <a:pt x="488879" y="384874"/>
                    <a:pt x="490353" y="385741"/>
                    <a:pt x="491783" y="386998"/>
                  </a:cubicBezTo>
                  <a:cubicBezTo>
                    <a:pt x="495424" y="389165"/>
                    <a:pt x="496854" y="393543"/>
                    <a:pt x="494687" y="396837"/>
                  </a:cubicBezTo>
                  <a:cubicBezTo>
                    <a:pt x="492520" y="399004"/>
                    <a:pt x="489616" y="400218"/>
                    <a:pt x="487405" y="400218"/>
                  </a:cubicBezTo>
                  <a:close/>
                </a:path>
              </a:pathLst>
            </a:custGeom>
            <a:solidFill>
              <a:srgbClr val="0068B8"/>
            </a:solidFill>
            <a:ln w="4332" cap="flat">
              <a:noFill/>
              <a:prstDash val="solid"/>
              <a:miter/>
            </a:ln>
          </p:spPr>
          <p:txBody>
            <a:bodyPr rtlCol="0" anchor="ctr"/>
            <a:lstStyle/>
            <a:p>
              <a:endParaRPr lang="en-US"/>
            </a:p>
          </p:txBody>
        </p:sp>
        <p:sp>
          <p:nvSpPr>
            <p:cNvPr id="3061" name="Freeform: Shape 3060">
              <a:extLst>
                <a:ext uri="{FF2B5EF4-FFF2-40B4-BE49-F238E27FC236}">
                  <a16:creationId xmlns:a16="http://schemas.microsoft.com/office/drawing/2014/main" id="{C4D6A805-A538-A8E5-38A6-5AF9E958CC83}"/>
                </a:ext>
              </a:extLst>
            </p:cNvPr>
            <p:cNvSpPr/>
            <p:nvPr/>
          </p:nvSpPr>
          <p:spPr>
            <a:xfrm>
              <a:off x="7989724" y="2619817"/>
              <a:ext cx="40743" cy="59988"/>
            </a:xfrm>
            <a:custGeom>
              <a:avLst/>
              <a:gdLst>
                <a:gd name="connsiteX0" fmla="*/ 0 w 40743"/>
                <a:gd name="connsiteY0" fmla="*/ 59988 h 59988"/>
                <a:gd name="connsiteX1" fmla="*/ 40744 w 40743"/>
                <a:gd name="connsiteY1" fmla="*/ 40007 h 59988"/>
                <a:gd name="connsiteX2" fmla="*/ 40744 w 40743"/>
                <a:gd name="connsiteY2" fmla="*/ 0 h 59988"/>
                <a:gd name="connsiteX3" fmla="*/ 0 w 40743"/>
                <a:gd name="connsiteY3" fmla="*/ 19982 h 59988"/>
                <a:gd name="connsiteX4" fmla="*/ 0 w 40743"/>
                <a:gd name="connsiteY4" fmla="*/ 59988 h 5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3" h="59988">
                  <a:moveTo>
                    <a:pt x="0" y="59988"/>
                  </a:moveTo>
                  <a:lnTo>
                    <a:pt x="40744" y="40007"/>
                  </a:lnTo>
                  <a:lnTo>
                    <a:pt x="40744" y="0"/>
                  </a:lnTo>
                  <a:lnTo>
                    <a:pt x="0" y="19982"/>
                  </a:lnTo>
                  <a:lnTo>
                    <a:pt x="0" y="59988"/>
                  </a:lnTo>
                  <a:close/>
                </a:path>
              </a:pathLst>
            </a:custGeom>
            <a:solidFill>
              <a:srgbClr val="A6EDF8"/>
            </a:solidFill>
            <a:ln w="4332" cap="flat">
              <a:noFill/>
              <a:prstDash val="solid"/>
              <a:miter/>
            </a:ln>
          </p:spPr>
          <p:txBody>
            <a:bodyPr rtlCol="0" anchor="ctr"/>
            <a:lstStyle/>
            <a:p>
              <a:endParaRPr lang="en-US"/>
            </a:p>
          </p:txBody>
        </p:sp>
        <p:sp>
          <p:nvSpPr>
            <p:cNvPr id="3062" name="Freeform: Shape 3061">
              <a:extLst>
                <a:ext uri="{FF2B5EF4-FFF2-40B4-BE49-F238E27FC236}">
                  <a16:creationId xmlns:a16="http://schemas.microsoft.com/office/drawing/2014/main" id="{596059F6-05A9-C173-5F7E-C7ECFE147A1A}"/>
                </a:ext>
              </a:extLst>
            </p:cNvPr>
            <p:cNvSpPr/>
            <p:nvPr/>
          </p:nvSpPr>
          <p:spPr>
            <a:xfrm>
              <a:off x="7981012" y="2612513"/>
              <a:ext cx="58254" cy="74530"/>
            </a:xfrm>
            <a:custGeom>
              <a:avLst/>
              <a:gdLst>
                <a:gd name="connsiteX0" fmla="*/ 17468 w 58254"/>
                <a:gd name="connsiteY0" fmla="*/ 31490 h 74530"/>
                <a:gd name="connsiteX1" fmla="*/ 17468 w 58254"/>
                <a:gd name="connsiteY1" fmla="*/ 54722 h 74530"/>
                <a:gd name="connsiteX2" fmla="*/ 41480 w 58254"/>
                <a:gd name="connsiteY2" fmla="*/ 43106 h 74530"/>
                <a:gd name="connsiteX3" fmla="*/ 41480 w 58254"/>
                <a:gd name="connsiteY3" fmla="*/ 19917 h 74530"/>
                <a:gd name="connsiteX4" fmla="*/ 17468 w 58254"/>
                <a:gd name="connsiteY4" fmla="*/ 31490 h 74530"/>
                <a:gd name="connsiteX5" fmla="*/ 17468 w 58254"/>
                <a:gd name="connsiteY5" fmla="*/ 31490 h 74530"/>
                <a:gd name="connsiteX6" fmla="*/ 8756 w 58254"/>
                <a:gd name="connsiteY6" fmla="*/ 74530 h 74530"/>
                <a:gd name="connsiteX7" fmla="*/ 4378 w 58254"/>
                <a:gd name="connsiteY7" fmla="*/ 73533 h 74530"/>
                <a:gd name="connsiteX8" fmla="*/ 0 w 58254"/>
                <a:gd name="connsiteY8" fmla="*/ 67292 h 74530"/>
                <a:gd name="connsiteX9" fmla="*/ 0 w 58254"/>
                <a:gd name="connsiteY9" fmla="*/ 27242 h 74530"/>
                <a:gd name="connsiteX10" fmla="*/ 4378 w 58254"/>
                <a:gd name="connsiteY10" fmla="*/ 21000 h 74530"/>
                <a:gd name="connsiteX11" fmla="*/ 45858 w 58254"/>
                <a:gd name="connsiteY11" fmla="*/ 975 h 74530"/>
                <a:gd name="connsiteX12" fmla="*/ 53877 w 58254"/>
                <a:gd name="connsiteY12" fmla="*/ 975 h 74530"/>
                <a:gd name="connsiteX13" fmla="*/ 58255 w 58254"/>
                <a:gd name="connsiteY13" fmla="*/ 7260 h 74530"/>
                <a:gd name="connsiteX14" fmla="*/ 58255 w 58254"/>
                <a:gd name="connsiteY14" fmla="*/ 47223 h 74530"/>
                <a:gd name="connsiteX15" fmla="*/ 53877 w 58254"/>
                <a:gd name="connsiteY15" fmla="*/ 53508 h 74530"/>
                <a:gd name="connsiteX16" fmla="*/ 13133 w 58254"/>
                <a:gd name="connsiteY16" fmla="*/ 73447 h 74530"/>
                <a:gd name="connsiteX17" fmla="*/ 8756 w 58254"/>
                <a:gd name="connsiteY17" fmla="*/ 74444 h 74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254" h="74530">
                  <a:moveTo>
                    <a:pt x="17468" y="31490"/>
                  </a:moveTo>
                  <a:lnTo>
                    <a:pt x="17468" y="54722"/>
                  </a:lnTo>
                  <a:lnTo>
                    <a:pt x="41480" y="43106"/>
                  </a:lnTo>
                  <a:lnTo>
                    <a:pt x="41480" y="19917"/>
                  </a:lnTo>
                  <a:lnTo>
                    <a:pt x="17468" y="31490"/>
                  </a:lnTo>
                  <a:lnTo>
                    <a:pt x="17468" y="31490"/>
                  </a:lnTo>
                  <a:close/>
                  <a:moveTo>
                    <a:pt x="8756" y="74530"/>
                  </a:moveTo>
                  <a:cubicBezTo>
                    <a:pt x="7282" y="74530"/>
                    <a:pt x="5851" y="74227"/>
                    <a:pt x="4378" y="73533"/>
                  </a:cubicBezTo>
                  <a:cubicBezTo>
                    <a:pt x="2211" y="72233"/>
                    <a:pt x="0" y="69893"/>
                    <a:pt x="0" y="67292"/>
                  </a:cubicBezTo>
                  <a:lnTo>
                    <a:pt x="0" y="27242"/>
                  </a:lnTo>
                  <a:cubicBezTo>
                    <a:pt x="0" y="24641"/>
                    <a:pt x="2167" y="22257"/>
                    <a:pt x="4378" y="21000"/>
                  </a:cubicBezTo>
                  <a:lnTo>
                    <a:pt x="45858" y="975"/>
                  </a:lnTo>
                  <a:cubicBezTo>
                    <a:pt x="48025" y="-325"/>
                    <a:pt x="50929" y="-325"/>
                    <a:pt x="53877" y="975"/>
                  </a:cubicBezTo>
                  <a:cubicBezTo>
                    <a:pt x="56781" y="2276"/>
                    <a:pt x="58255" y="4703"/>
                    <a:pt x="58255" y="7260"/>
                  </a:cubicBezTo>
                  <a:lnTo>
                    <a:pt x="58255" y="47223"/>
                  </a:lnTo>
                  <a:cubicBezTo>
                    <a:pt x="58255" y="49824"/>
                    <a:pt x="56781" y="52208"/>
                    <a:pt x="53877" y="53508"/>
                  </a:cubicBezTo>
                  <a:lnTo>
                    <a:pt x="13133" y="73447"/>
                  </a:lnTo>
                  <a:cubicBezTo>
                    <a:pt x="11660" y="74140"/>
                    <a:pt x="10229" y="74444"/>
                    <a:pt x="8756" y="74444"/>
                  </a:cubicBezTo>
                  <a:close/>
                </a:path>
              </a:pathLst>
            </a:custGeom>
            <a:solidFill>
              <a:srgbClr val="0068B8"/>
            </a:solidFill>
            <a:ln w="4332" cap="flat">
              <a:noFill/>
              <a:prstDash val="solid"/>
              <a:miter/>
            </a:ln>
          </p:spPr>
          <p:txBody>
            <a:bodyPr rtlCol="0" anchor="ctr"/>
            <a:lstStyle/>
            <a:p>
              <a:endParaRPr lang="en-US"/>
            </a:p>
          </p:txBody>
        </p:sp>
        <p:sp>
          <p:nvSpPr>
            <p:cNvPr id="3063" name="Freeform: Shape 3062">
              <a:extLst>
                <a:ext uri="{FF2B5EF4-FFF2-40B4-BE49-F238E27FC236}">
                  <a16:creationId xmlns:a16="http://schemas.microsoft.com/office/drawing/2014/main" id="{54B3195D-C16F-B253-03AA-C46530BFADCA}"/>
                </a:ext>
              </a:extLst>
            </p:cNvPr>
            <p:cNvSpPr/>
            <p:nvPr/>
          </p:nvSpPr>
          <p:spPr>
            <a:xfrm>
              <a:off x="7688978" y="2664376"/>
              <a:ext cx="271209" cy="139263"/>
            </a:xfrm>
            <a:custGeom>
              <a:avLst/>
              <a:gdLst>
                <a:gd name="connsiteX0" fmla="*/ 8303 w 271209"/>
                <a:gd name="connsiteY0" fmla="*/ 139263 h 139263"/>
                <a:gd name="connsiteX1" fmla="*/ 1021 w 271209"/>
                <a:gd name="connsiteY1" fmla="*/ 135622 h 139263"/>
                <a:gd name="connsiteX2" fmla="*/ 3925 w 271209"/>
                <a:gd name="connsiteY2" fmla="*/ 125740 h 139263"/>
                <a:gd name="connsiteX3" fmla="*/ 258529 w 271209"/>
                <a:gd name="connsiteY3" fmla="*/ 952 h 139263"/>
                <a:gd name="connsiteX4" fmla="*/ 270188 w 271209"/>
                <a:gd name="connsiteY4" fmla="*/ 3596 h 139263"/>
                <a:gd name="connsiteX5" fmla="*/ 267284 w 271209"/>
                <a:gd name="connsiteY5" fmla="*/ 13522 h 139263"/>
                <a:gd name="connsiteX6" fmla="*/ 12680 w 271209"/>
                <a:gd name="connsiteY6" fmla="*/ 138266 h 139263"/>
                <a:gd name="connsiteX7" fmla="*/ 8303 w 271209"/>
                <a:gd name="connsiteY7" fmla="*/ 139263 h 13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209" h="139263">
                  <a:moveTo>
                    <a:pt x="8303" y="139263"/>
                  </a:moveTo>
                  <a:cubicBezTo>
                    <a:pt x="5399" y="139263"/>
                    <a:pt x="2495" y="137963"/>
                    <a:pt x="1021" y="135622"/>
                  </a:cubicBezTo>
                  <a:cubicBezTo>
                    <a:pt x="-1146" y="132155"/>
                    <a:pt x="284" y="127734"/>
                    <a:pt x="3925" y="125740"/>
                  </a:cubicBezTo>
                  <a:lnTo>
                    <a:pt x="258529" y="952"/>
                  </a:lnTo>
                  <a:cubicBezTo>
                    <a:pt x="262170" y="-998"/>
                    <a:pt x="267978" y="129"/>
                    <a:pt x="270188" y="3596"/>
                  </a:cubicBezTo>
                  <a:cubicBezTo>
                    <a:pt x="272355" y="7107"/>
                    <a:pt x="270925" y="11528"/>
                    <a:pt x="267284" y="13522"/>
                  </a:cubicBezTo>
                  <a:lnTo>
                    <a:pt x="12680" y="138266"/>
                  </a:lnTo>
                  <a:cubicBezTo>
                    <a:pt x="11207" y="138960"/>
                    <a:pt x="9776" y="139263"/>
                    <a:pt x="8303" y="139263"/>
                  </a:cubicBezTo>
                  <a:close/>
                </a:path>
              </a:pathLst>
            </a:custGeom>
            <a:solidFill>
              <a:srgbClr val="0068B8"/>
            </a:solidFill>
            <a:ln w="4332" cap="flat">
              <a:noFill/>
              <a:prstDash val="solid"/>
              <a:miter/>
            </a:ln>
          </p:spPr>
          <p:txBody>
            <a:bodyPr rtlCol="0" anchor="ctr"/>
            <a:lstStyle/>
            <a:p>
              <a:endParaRPr lang="en-US"/>
            </a:p>
          </p:txBody>
        </p:sp>
        <p:sp>
          <p:nvSpPr>
            <p:cNvPr id="3064" name="Freeform: Shape 3063">
              <a:extLst>
                <a:ext uri="{FF2B5EF4-FFF2-40B4-BE49-F238E27FC236}">
                  <a16:creationId xmlns:a16="http://schemas.microsoft.com/office/drawing/2014/main" id="{B1689FF9-CB9E-8261-BABA-50F1ACB3156A}"/>
                </a:ext>
              </a:extLst>
            </p:cNvPr>
            <p:cNvSpPr/>
            <p:nvPr/>
          </p:nvSpPr>
          <p:spPr>
            <a:xfrm>
              <a:off x="7688978" y="2856471"/>
              <a:ext cx="271209" cy="139269"/>
            </a:xfrm>
            <a:custGeom>
              <a:avLst/>
              <a:gdLst>
                <a:gd name="connsiteX0" fmla="*/ 8303 w 271209"/>
                <a:gd name="connsiteY0" fmla="*/ 139270 h 139269"/>
                <a:gd name="connsiteX1" fmla="*/ 1021 w 271209"/>
                <a:gd name="connsiteY1" fmla="*/ 135629 h 139269"/>
                <a:gd name="connsiteX2" fmla="*/ 3925 w 271209"/>
                <a:gd name="connsiteY2" fmla="*/ 125746 h 139269"/>
                <a:gd name="connsiteX3" fmla="*/ 258529 w 271209"/>
                <a:gd name="connsiteY3" fmla="*/ 1002 h 139269"/>
                <a:gd name="connsiteX4" fmla="*/ 270188 w 271209"/>
                <a:gd name="connsiteY4" fmla="*/ 3602 h 139269"/>
                <a:gd name="connsiteX5" fmla="*/ 267284 w 271209"/>
                <a:gd name="connsiteY5" fmla="*/ 13572 h 139269"/>
                <a:gd name="connsiteX6" fmla="*/ 12680 w 271209"/>
                <a:gd name="connsiteY6" fmla="*/ 138273 h 139269"/>
                <a:gd name="connsiteX7" fmla="*/ 8303 w 271209"/>
                <a:gd name="connsiteY7" fmla="*/ 139270 h 13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209" h="139269">
                  <a:moveTo>
                    <a:pt x="8303" y="139270"/>
                  </a:moveTo>
                  <a:cubicBezTo>
                    <a:pt x="5399" y="139270"/>
                    <a:pt x="2495" y="137969"/>
                    <a:pt x="1021" y="135629"/>
                  </a:cubicBezTo>
                  <a:cubicBezTo>
                    <a:pt x="-1146" y="132161"/>
                    <a:pt x="284" y="127740"/>
                    <a:pt x="3925" y="125746"/>
                  </a:cubicBezTo>
                  <a:lnTo>
                    <a:pt x="258529" y="1002"/>
                  </a:lnTo>
                  <a:cubicBezTo>
                    <a:pt x="262170" y="-1035"/>
                    <a:pt x="267978" y="135"/>
                    <a:pt x="270188" y="3602"/>
                  </a:cubicBezTo>
                  <a:cubicBezTo>
                    <a:pt x="272355" y="7113"/>
                    <a:pt x="270925" y="11578"/>
                    <a:pt x="267284" y="13572"/>
                  </a:cubicBezTo>
                  <a:lnTo>
                    <a:pt x="12680" y="138273"/>
                  </a:lnTo>
                  <a:cubicBezTo>
                    <a:pt x="11207" y="138966"/>
                    <a:pt x="9776" y="139270"/>
                    <a:pt x="8303" y="139270"/>
                  </a:cubicBezTo>
                  <a:close/>
                </a:path>
              </a:pathLst>
            </a:custGeom>
            <a:solidFill>
              <a:srgbClr val="0068B8"/>
            </a:solidFill>
            <a:ln w="4332" cap="flat">
              <a:noFill/>
              <a:prstDash val="solid"/>
              <a:miter/>
            </a:ln>
          </p:spPr>
          <p:txBody>
            <a:bodyPr rtlCol="0" anchor="ctr"/>
            <a:lstStyle/>
            <a:p>
              <a:endParaRPr lang="en-US"/>
            </a:p>
          </p:txBody>
        </p:sp>
        <p:sp>
          <p:nvSpPr>
            <p:cNvPr id="3065" name="Freeform: Shape 3064">
              <a:extLst>
                <a:ext uri="{FF2B5EF4-FFF2-40B4-BE49-F238E27FC236}">
                  <a16:creationId xmlns:a16="http://schemas.microsoft.com/office/drawing/2014/main" id="{323F38E0-B063-14C6-480D-4BA74755F3F8}"/>
                </a:ext>
              </a:extLst>
            </p:cNvPr>
            <p:cNvSpPr/>
            <p:nvPr/>
          </p:nvSpPr>
          <p:spPr>
            <a:xfrm>
              <a:off x="7688978" y="3044835"/>
              <a:ext cx="271209" cy="139322"/>
            </a:xfrm>
            <a:custGeom>
              <a:avLst/>
              <a:gdLst>
                <a:gd name="connsiteX0" fmla="*/ 8303 w 271209"/>
                <a:gd name="connsiteY0" fmla="*/ 139280 h 139322"/>
                <a:gd name="connsiteX1" fmla="*/ 1021 w 271209"/>
                <a:gd name="connsiteY1" fmla="*/ 135639 h 139322"/>
                <a:gd name="connsiteX2" fmla="*/ 3925 w 271209"/>
                <a:gd name="connsiteY2" fmla="*/ 125756 h 139322"/>
                <a:gd name="connsiteX3" fmla="*/ 258529 w 271209"/>
                <a:gd name="connsiteY3" fmla="*/ 968 h 139322"/>
                <a:gd name="connsiteX4" fmla="*/ 270188 w 271209"/>
                <a:gd name="connsiteY4" fmla="*/ 3699 h 139322"/>
                <a:gd name="connsiteX5" fmla="*/ 267284 w 271209"/>
                <a:gd name="connsiteY5" fmla="*/ 13581 h 139322"/>
                <a:gd name="connsiteX6" fmla="*/ 12680 w 271209"/>
                <a:gd name="connsiteY6" fmla="*/ 138326 h 139322"/>
                <a:gd name="connsiteX7" fmla="*/ 8303 w 271209"/>
                <a:gd name="connsiteY7" fmla="*/ 139323 h 13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209" h="139322">
                  <a:moveTo>
                    <a:pt x="8303" y="139280"/>
                  </a:moveTo>
                  <a:cubicBezTo>
                    <a:pt x="5399" y="139280"/>
                    <a:pt x="2495" y="137979"/>
                    <a:pt x="1021" y="135639"/>
                  </a:cubicBezTo>
                  <a:cubicBezTo>
                    <a:pt x="-1146" y="132171"/>
                    <a:pt x="284" y="127707"/>
                    <a:pt x="3925" y="125756"/>
                  </a:cubicBezTo>
                  <a:lnTo>
                    <a:pt x="258529" y="968"/>
                  </a:lnTo>
                  <a:cubicBezTo>
                    <a:pt x="262170" y="-1026"/>
                    <a:pt x="267978" y="145"/>
                    <a:pt x="270188" y="3699"/>
                  </a:cubicBezTo>
                  <a:cubicBezTo>
                    <a:pt x="272355" y="7166"/>
                    <a:pt x="270925" y="11631"/>
                    <a:pt x="267284" y="13581"/>
                  </a:cubicBezTo>
                  <a:lnTo>
                    <a:pt x="12680" y="138326"/>
                  </a:lnTo>
                  <a:cubicBezTo>
                    <a:pt x="11207" y="139019"/>
                    <a:pt x="9776" y="139323"/>
                    <a:pt x="8303" y="139323"/>
                  </a:cubicBezTo>
                  <a:close/>
                </a:path>
              </a:pathLst>
            </a:custGeom>
            <a:solidFill>
              <a:srgbClr val="0068B8"/>
            </a:solidFill>
            <a:ln w="4332" cap="flat">
              <a:noFill/>
              <a:prstDash val="solid"/>
              <a:miter/>
            </a:ln>
          </p:spPr>
          <p:txBody>
            <a:bodyPr rtlCol="0" anchor="ctr"/>
            <a:lstStyle/>
            <a:p>
              <a:endParaRPr lang="en-US"/>
            </a:p>
          </p:txBody>
        </p:sp>
      </p:grpSp>
      <p:cxnSp>
        <p:nvCxnSpPr>
          <p:cNvPr id="3436" name="Straight Connector 3435">
            <a:extLst>
              <a:ext uri="{FF2B5EF4-FFF2-40B4-BE49-F238E27FC236}">
                <a16:creationId xmlns:a16="http://schemas.microsoft.com/office/drawing/2014/main" id="{006244FD-A912-C571-F067-1F7778CE920A}"/>
              </a:ext>
            </a:extLst>
          </p:cNvPr>
          <p:cNvCxnSpPr>
            <a:cxnSpLocks/>
          </p:cNvCxnSpPr>
          <p:nvPr/>
        </p:nvCxnSpPr>
        <p:spPr>
          <a:xfrm>
            <a:off x="6031114" y="2526836"/>
            <a:ext cx="138259" cy="0"/>
          </a:xfrm>
          <a:prstGeom prst="line">
            <a:avLst/>
          </a:prstGeom>
          <a:ln>
            <a:solidFill>
              <a:srgbClr val="EDB200"/>
            </a:solidFill>
          </a:ln>
        </p:spPr>
        <p:style>
          <a:lnRef idx="1">
            <a:schemeClr val="accent1"/>
          </a:lnRef>
          <a:fillRef idx="0">
            <a:schemeClr val="accent1"/>
          </a:fillRef>
          <a:effectRef idx="0">
            <a:schemeClr val="accent1"/>
          </a:effectRef>
          <a:fontRef idx="minor">
            <a:schemeClr val="tx1"/>
          </a:fontRef>
        </p:style>
      </p:cxnSp>
      <p:cxnSp>
        <p:nvCxnSpPr>
          <p:cNvPr id="3437" name="Straight Connector 3436">
            <a:extLst>
              <a:ext uri="{FF2B5EF4-FFF2-40B4-BE49-F238E27FC236}">
                <a16:creationId xmlns:a16="http://schemas.microsoft.com/office/drawing/2014/main" id="{D77D11A5-11AA-790C-A28C-74F97C08343D}"/>
              </a:ext>
            </a:extLst>
          </p:cNvPr>
          <p:cNvCxnSpPr>
            <a:cxnSpLocks/>
          </p:cNvCxnSpPr>
          <p:nvPr/>
        </p:nvCxnSpPr>
        <p:spPr>
          <a:xfrm>
            <a:off x="6031114" y="2912728"/>
            <a:ext cx="138259" cy="0"/>
          </a:xfrm>
          <a:prstGeom prst="line">
            <a:avLst/>
          </a:prstGeom>
          <a:ln>
            <a:solidFill>
              <a:srgbClr val="EDB200"/>
            </a:solidFill>
          </a:ln>
        </p:spPr>
        <p:style>
          <a:lnRef idx="1">
            <a:schemeClr val="accent1"/>
          </a:lnRef>
          <a:fillRef idx="0">
            <a:schemeClr val="accent1"/>
          </a:fillRef>
          <a:effectRef idx="0">
            <a:schemeClr val="accent1"/>
          </a:effectRef>
          <a:fontRef idx="minor">
            <a:schemeClr val="tx1"/>
          </a:fontRef>
        </p:style>
      </p:cxnSp>
      <p:cxnSp>
        <p:nvCxnSpPr>
          <p:cNvPr id="3438" name="Straight Connector 3437">
            <a:extLst>
              <a:ext uri="{FF2B5EF4-FFF2-40B4-BE49-F238E27FC236}">
                <a16:creationId xmlns:a16="http://schemas.microsoft.com/office/drawing/2014/main" id="{C17DC9D7-3A89-F118-857F-4416CA44F39A}"/>
              </a:ext>
            </a:extLst>
          </p:cNvPr>
          <p:cNvCxnSpPr>
            <a:cxnSpLocks/>
          </p:cNvCxnSpPr>
          <p:nvPr/>
        </p:nvCxnSpPr>
        <p:spPr>
          <a:xfrm>
            <a:off x="6031114" y="3285867"/>
            <a:ext cx="138259" cy="0"/>
          </a:xfrm>
          <a:prstGeom prst="line">
            <a:avLst/>
          </a:prstGeom>
          <a:ln>
            <a:solidFill>
              <a:srgbClr val="EDB200"/>
            </a:solidFill>
          </a:ln>
        </p:spPr>
        <p:style>
          <a:lnRef idx="1">
            <a:schemeClr val="accent1"/>
          </a:lnRef>
          <a:fillRef idx="0">
            <a:schemeClr val="accent1"/>
          </a:fillRef>
          <a:effectRef idx="0">
            <a:schemeClr val="accent1"/>
          </a:effectRef>
          <a:fontRef idx="minor">
            <a:schemeClr val="tx1"/>
          </a:fontRef>
        </p:style>
      </p:cxnSp>
      <p:sp>
        <p:nvSpPr>
          <p:cNvPr id="3439" name="TextBox 3438">
            <a:extLst>
              <a:ext uri="{FF2B5EF4-FFF2-40B4-BE49-F238E27FC236}">
                <a16:creationId xmlns:a16="http://schemas.microsoft.com/office/drawing/2014/main" id="{941D880A-205D-F104-A6C3-CE822C95B8F8}"/>
              </a:ext>
            </a:extLst>
          </p:cNvPr>
          <p:cNvSpPr txBox="1"/>
          <p:nvPr/>
        </p:nvSpPr>
        <p:spPr>
          <a:xfrm>
            <a:off x="6098774" y="2416038"/>
            <a:ext cx="637026" cy="261610"/>
          </a:xfrm>
          <a:prstGeom prst="rect">
            <a:avLst/>
          </a:prstGeom>
          <a:noFill/>
        </p:spPr>
        <p:txBody>
          <a:bodyPr wrap="square" rtlCol="0">
            <a:spAutoFit/>
          </a:bodyPr>
          <a:lstStyle/>
          <a:p>
            <a:r>
              <a:rPr lang="en-US" sz="1100">
                <a:solidFill>
                  <a:srgbClr val="EDB200"/>
                </a:solidFill>
                <a:latin typeface="IntelOne Display HE Bold" panose="020B0803020203020204" pitchFamily="34" charset="-79"/>
                <a:cs typeface="IntelOne Display HE Bold" panose="020B0803020203020204" pitchFamily="34" charset="-79"/>
              </a:rPr>
              <a:t>GPU</a:t>
            </a:r>
          </a:p>
        </p:txBody>
      </p:sp>
      <p:sp>
        <p:nvSpPr>
          <p:cNvPr id="3440" name="TextBox 3439">
            <a:extLst>
              <a:ext uri="{FF2B5EF4-FFF2-40B4-BE49-F238E27FC236}">
                <a16:creationId xmlns:a16="http://schemas.microsoft.com/office/drawing/2014/main" id="{4D146577-9BD3-3338-856F-AB0888C32F7A}"/>
              </a:ext>
            </a:extLst>
          </p:cNvPr>
          <p:cNvSpPr txBox="1"/>
          <p:nvPr/>
        </p:nvSpPr>
        <p:spPr>
          <a:xfrm>
            <a:off x="6098774" y="2800856"/>
            <a:ext cx="637026" cy="261610"/>
          </a:xfrm>
          <a:prstGeom prst="rect">
            <a:avLst/>
          </a:prstGeom>
          <a:noFill/>
        </p:spPr>
        <p:txBody>
          <a:bodyPr wrap="square" rtlCol="0">
            <a:spAutoFit/>
          </a:bodyPr>
          <a:lstStyle/>
          <a:p>
            <a:r>
              <a:rPr lang="en-US" sz="1100">
                <a:solidFill>
                  <a:srgbClr val="EDB200"/>
                </a:solidFill>
                <a:latin typeface="IntelOne Display HE Bold" panose="020B0803020203020204" pitchFamily="34" charset="-79"/>
                <a:cs typeface="IntelOne Display HE Bold" panose="020B0803020203020204" pitchFamily="34" charset="-79"/>
              </a:rPr>
              <a:t>GPU</a:t>
            </a:r>
          </a:p>
        </p:txBody>
      </p:sp>
      <p:sp>
        <p:nvSpPr>
          <p:cNvPr id="3441" name="TextBox 3440">
            <a:extLst>
              <a:ext uri="{FF2B5EF4-FFF2-40B4-BE49-F238E27FC236}">
                <a16:creationId xmlns:a16="http://schemas.microsoft.com/office/drawing/2014/main" id="{A9D7CCA6-FAC3-6B07-E01C-A136E9383335}"/>
              </a:ext>
            </a:extLst>
          </p:cNvPr>
          <p:cNvSpPr txBox="1"/>
          <p:nvPr/>
        </p:nvSpPr>
        <p:spPr>
          <a:xfrm>
            <a:off x="6099207" y="3170083"/>
            <a:ext cx="637026" cy="261610"/>
          </a:xfrm>
          <a:prstGeom prst="rect">
            <a:avLst/>
          </a:prstGeom>
          <a:noFill/>
        </p:spPr>
        <p:txBody>
          <a:bodyPr wrap="square" rtlCol="0">
            <a:spAutoFit/>
          </a:bodyPr>
          <a:lstStyle/>
          <a:p>
            <a:r>
              <a:rPr lang="en-US" sz="1100">
                <a:solidFill>
                  <a:srgbClr val="EDB200"/>
                </a:solidFill>
                <a:latin typeface="IntelOne Display HE Bold" panose="020B0803020203020204" pitchFamily="34" charset="-79"/>
                <a:cs typeface="IntelOne Display HE Bold" panose="020B0803020203020204" pitchFamily="34" charset="-79"/>
              </a:rPr>
              <a:t>GPU</a:t>
            </a:r>
          </a:p>
        </p:txBody>
      </p:sp>
    </p:spTree>
    <p:extLst>
      <p:ext uri="{BB962C8B-B14F-4D97-AF65-F5344CB8AC3E}">
        <p14:creationId xmlns:p14="http://schemas.microsoft.com/office/powerpoint/2010/main" val="4195914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9D8D1C-BD6F-46EC-A921-18D75C083522}"/>
              </a:ext>
            </a:extLst>
          </p:cNvPr>
          <p:cNvSpPr>
            <a:spLocks noGrp="1"/>
          </p:cNvSpPr>
          <p:nvPr>
            <p:ph type="title"/>
          </p:nvPr>
        </p:nvSpPr>
        <p:spPr>
          <a:xfrm>
            <a:off x="429694" y="185165"/>
            <a:ext cx="11191176" cy="1119852"/>
          </a:xfrm>
        </p:spPr>
        <p:txBody>
          <a:bodyPr>
            <a:normAutofit/>
          </a:bodyPr>
          <a:lstStyle/>
          <a:p>
            <a:r>
              <a:rPr lang="en-US" sz="3600">
                <a:latin typeface="+mn-lt"/>
              </a:rPr>
              <a:t>What If: </a:t>
            </a:r>
            <a:r>
              <a:rPr lang="en-US" sz="3600" b="0">
                <a:latin typeface="+mn-lt"/>
              </a:rPr>
              <a:t>Heterogeneous/Distributed Future</a:t>
            </a:r>
            <a:endParaRPr lang="en-US" sz="3400"/>
          </a:p>
        </p:txBody>
      </p:sp>
      <p:sp>
        <p:nvSpPr>
          <p:cNvPr id="2" name="Rectangle 1">
            <a:extLst>
              <a:ext uri="{FF2B5EF4-FFF2-40B4-BE49-F238E27FC236}">
                <a16:creationId xmlns:a16="http://schemas.microsoft.com/office/drawing/2014/main" id="{B7833858-85F8-573C-4F80-807402655A17}"/>
              </a:ext>
            </a:extLst>
          </p:cNvPr>
          <p:cNvSpPr/>
          <p:nvPr/>
        </p:nvSpPr>
        <p:spPr bwMode="auto">
          <a:xfrm>
            <a:off x="8814917" y="2483942"/>
            <a:ext cx="70717" cy="2789756"/>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8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Verdana" pitchFamily="96" charset="0"/>
              <a:cs typeface="Arial"/>
            </a:endParaRPr>
          </a:p>
        </p:txBody>
      </p:sp>
      <p:sp>
        <p:nvSpPr>
          <p:cNvPr id="5" name="TextBox 4">
            <a:extLst>
              <a:ext uri="{FF2B5EF4-FFF2-40B4-BE49-F238E27FC236}">
                <a16:creationId xmlns:a16="http://schemas.microsoft.com/office/drawing/2014/main" id="{58180852-DE71-5ED6-F528-D2B4FE070320}"/>
              </a:ext>
            </a:extLst>
          </p:cNvPr>
          <p:cNvSpPr txBox="1"/>
          <p:nvPr/>
        </p:nvSpPr>
        <p:spPr>
          <a:xfrm>
            <a:off x="2180243" y="4938131"/>
            <a:ext cx="6252775" cy="584775"/>
          </a:xfrm>
          <a:prstGeom prst="rect">
            <a:avLst/>
          </a:prstGeom>
          <a:gradFill>
            <a:gsLst>
              <a:gs pos="0">
                <a:srgbClr val="004A7D"/>
              </a:gs>
              <a:gs pos="100000">
                <a:srgbClr val="002B5D"/>
              </a:gs>
            </a:gsLst>
            <a:lin ang="5400000" scaled="1"/>
          </a:gradFill>
          <a:ln>
            <a:noFill/>
          </a:ln>
        </p:spPr>
        <p:txBody>
          <a:bodyPr wrap="square" lIns="91440" tIns="45720" rIns="91440" bIns="45720"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lOne Text"/>
                <a:ea typeface="Helvetica Neue"/>
                <a:cs typeface="Helvetica Neue"/>
              </a:rPr>
              <a:t>oneAPI Languages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IntelOne Text"/>
                <a:cs typeface="Arial"/>
              </a:rPr>
              <a:t>SYCL, OpenMP, TBB + common high-level APIs</a:t>
            </a:r>
          </a:p>
        </p:txBody>
      </p:sp>
      <p:sp>
        <p:nvSpPr>
          <p:cNvPr id="7" name="TextBox 6">
            <a:extLst>
              <a:ext uri="{FF2B5EF4-FFF2-40B4-BE49-F238E27FC236}">
                <a16:creationId xmlns:a16="http://schemas.microsoft.com/office/drawing/2014/main" id="{AE02B71F-6545-DC80-86DA-B4DC978A5B83}"/>
              </a:ext>
            </a:extLst>
          </p:cNvPr>
          <p:cNvSpPr txBox="1"/>
          <p:nvPr/>
        </p:nvSpPr>
        <p:spPr>
          <a:xfrm>
            <a:off x="2180244" y="3582576"/>
            <a:ext cx="6252775" cy="584775"/>
          </a:xfrm>
          <a:prstGeom prst="rect">
            <a:avLst/>
          </a:prstGeom>
          <a:gradFill>
            <a:gsLst>
              <a:gs pos="0">
                <a:srgbClr val="0073A7"/>
              </a:gs>
              <a:gs pos="100000">
                <a:srgbClr val="00568A"/>
              </a:gs>
            </a:gsLst>
            <a:lin ang="5400000" scaled="1"/>
          </a:gradFill>
          <a:ln>
            <a:noFill/>
          </a:ln>
        </p:spPr>
        <p:txBody>
          <a:bodyPr wrap="square" lIns="91440" tIns="45720" rIns="91440" bIns="45720"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lOne Text"/>
                <a:ea typeface="Helvetica Neue"/>
                <a:cs typeface="Helvetica Neue"/>
              </a:rPr>
              <a:t>Partitioned Global Address Space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FFFFFF"/>
                </a:solidFill>
                <a:effectLst/>
                <a:uLnTx/>
                <a:uFillTx/>
                <a:latin typeface="IntelOne Text"/>
                <a:cs typeface="Arial"/>
              </a:rPr>
              <a:t>OpenSHMEM</a:t>
            </a:r>
            <a:r>
              <a:rPr kumimoji="0" lang="en-US" sz="1400" b="0" i="0" u="none" strike="noStrike" kern="1200" cap="none" spc="0" normalizeH="0" baseline="0" noProof="0">
                <a:ln>
                  <a:noFill/>
                </a:ln>
                <a:solidFill>
                  <a:srgbClr val="FFFFFF"/>
                </a:solidFill>
                <a:effectLst/>
                <a:uLnTx/>
                <a:uFillTx/>
                <a:latin typeface="IntelOne Text"/>
                <a:cs typeface="Arial"/>
              </a:rPr>
              <a:t> or MPI 3 one-sided communication</a:t>
            </a:r>
          </a:p>
        </p:txBody>
      </p:sp>
      <p:sp>
        <p:nvSpPr>
          <p:cNvPr id="8" name="TextBox 7">
            <a:extLst>
              <a:ext uri="{FF2B5EF4-FFF2-40B4-BE49-F238E27FC236}">
                <a16:creationId xmlns:a16="http://schemas.microsoft.com/office/drawing/2014/main" id="{6571FFF1-32C6-B560-82EA-33361C20522A}"/>
              </a:ext>
            </a:extLst>
          </p:cNvPr>
          <p:cNvSpPr txBox="1"/>
          <p:nvPr/>
        </p:nvSpPr>
        <p:spPr>
          <a:xfrm>
            <a:off x="2180243" y="2904798"/>
            <a:ext cx="6252775" cy="584775"/>
          </a:xfrm>
          <a:prstGeom prst="rect">
            <a:avLst/>
          </a:prstGeom>
          <a:gradFill>
            <a:gsLst>
              <a:gs pos="0">
                <a:srgbClr val="009CD1"/>
              </a:gs>
              <a:gs pos="100000">
                <a:srgbClr val="007DB2"/>
              </a:gs>
            </a:gsLst>
            <a:lin ang="5400000" scaled="1"/>
          </a:gradFill>
          <a:ln>
            <a:noFill/>
          </a:ln>
        </p:spPr>
        <p:txBody>
          <a:bodyPr wrap="square" lIns="91440" tIns="45720" rIns="91440" bIns="45720"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lOne Display Medium" panose="020B0703020203020204" pitchFamily="34" charset="0"/>
                <a:ea typeface="Helvetica Neue"/>
                <a:cs typeface="Helvetica Neue"/>
              </a:rPr>
              <a:t>Distributed Data Structures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IntelOne Text"/>
                <a:cs typeface="Arial"/>
              </a:rPr>
              <a:t>Collection of distributed data containers for common core structures </a:t>
            </a:r>
          </a:p>
        </p:txBody>
      </p:sp>
      <p:sp>
        <p:nvSpPr>
          <p:cNvPr id="9" name="TextBox 8">
            <a:extLst>
              <a:ext uri="{FF2B5EF4-FFF2-40B4-BE49-F238E27FC236}">
                <a16:creationId xmlns:a16="http://schemas.microsoft.com/office/drawing/2014/main" id="{B24F4204-2B95-02BC-D0B9-4527F92F267D}"/>
              </a:ext>
            </a:extLst>
          </p:cNvPr>
          <p:cNvSpPr txBox="1"/>
          <p:nvPr/>
        </p:nvSpPr>
        <p:spPr>
          <a:xfrm>
            <a:off x="2180243" y="2227020"/>
            <a:ext cx="6252775" cy="584775"/>
          </a:xfrm>
          <a:prstGeom prst="rect">
            <a:avLst/>
          </a:prstGeom>
          <a:gradFill>
            <a:gsLst>
              <a:gs pos="0">
                <a:srgbClr val="00C7FD"/>
              </a:gs>
              <a:gs pos="100000">
                <a:srgbClr val="00A9DE"/>
              </a:gs>
            </a:gsLst>
            <a:lin ang="5400000" scaled="1"/>
          </a:grad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lOne Display Medium" panose="020B0703020203020204" pitchFamily="34" charset="0"/>
                <a:ea typeface="Helvetica Neue"/>
                <a:cs typeface="Helvetica Neue"/>
              </a:rPr>
              <a:t>Machine Programming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IntelOne Text"/>
                <a:ea typeface="Helvetica Neue"/>
                <a:cs typeface="Helvetica Neue"/>
              </a:rPr>
              <a:t>Radical portability across distributed systems</a:t>
            </a:r>
          </a:p>
        </p:txBody>
      </p:sp>
      <p:sp>
        <p:nvSpPr>
          <p:cNvPr id="10" name="TextBox 9">
            <a:extLst>
              <a:ext uri="{FF2B5EF4-FFF2-40B4-BE49-F238E27FC236}">
                <a16:creationId xmlns:a16="http://schemas.microsoft.com/office/drawing/2014/main" id="{C51BAA6A-7FEF-689C-F75B-7686FE9F8E60}"/>
              </a:ext>
            </a:extLst>
          </p:cNvPr>
          <p:cNvSpPr txBox="1"/>
          <p:nvPr/>
        </p:nvSpPr>
        <p:spPr>
          <a:xfrm>
            <a:off x="525626" y="2099974"/>
            <a:ext cx="1719943"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IntelOne Display Bold" panose="020B0803020203020204" pitchFamily="34" charset="0"/>
                <a:ea typeface="Helvetica Neue"/>
                <a:cs typeface="Helvetica Neue"/>
              </a:rPr>
              <a:t>Research</a:t>
            </a:r>
          </a:p>
        </p:txBody>
      </p:sp>
      <p:sp>
        <p:nvSpPr>
          <p:cNvPr id="11" name="TextBox 10">
            <a:extLst>
              <a:ext uri="{FF2B5EF4-FFF2-40B4-BE49-F238E27FC236}">
                <a16:creationId xmlns:a16="http://schemas.microsoft.com/office/drawing/2014/main" id="{C9483337-90A0-E66A-C924-C40349DAE771}"/>
              </a:ext>
            </a:extLst>
          </p:cNvPr>
          <p:cNvSpPr txBox="1"/>
          <p:nvPr/>
        </p:nvSpPr>
        <p:spPr>
          <a:xfrm>
            <a:off x="539861" y="4937903"/>
            <a:ext cx="1719943" cy="641714"/>
          </a:xfrm>
          <a:prstGeom prst="rect">
            <a:avLst/>
          </a:prstGeom>
          <a:noFill/>
        </p:spPr>
        <p:txBody>
          <a:bodyPr wrap="square" lIns="91440" tIns="45720" rIns="91440" bIns="45720" rtlCol="0" anchor="t">
            <a:spAutoFit/>
          </a:bodyPr>
          <a:lstStyle/>
          <a:p>
            <a:pPr marL="0" marR="0" lvl="0" indent="0" algn="ctr" defTabSz="914377" rtl="0" eaLnBrk="1" fontAlgn="auto" latinLnBrk="0" hangingPunct="1">
              <a:lnSpc>
                <a:spcPct val="85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IntelOne Display Bold" panose="020B0803020203020204" pitchFamily="34" charset="0"/>
                <a:cs typeface="Arial"/>
              </a:rPr>
              <a:t>Foundation of </a:t>
            </a:r>
            <a:br>
              <a:rPr kumimoji="0" lang="en-US" sz="1400" b="0" i="0" u="none" strike="noStrike" kern="1200" cap="none" spc="0" normalizeH="0" baseline="0" noProof="0">
                <a:ln>
                  <a:noFill/>
                </a:ln>
                <a:solidFill>
                  <a:srgbClr val="000000"/>
                </a:solidFill>
                <a:effectLst/>
                <a:uLnTx/>
                <a:uFillTx/>
                <a:latin typeface="IntelOne Display Bold" panose="020B0803020203020204" pitchFamily="34" charset="0"/>
                <a:cs typeface="Arial"/>
              </a:rPr>
            </a:br>
            <a:r>
              <a:rPr kumimoji="0" lang="en-US" sz="1400" b="0" i="0" u="none" strike="noStrike" kern="1200" cap="none" spc="0" normalizeH="0" baseline="0" noProof="0">
                <a:ln>
                  <a:noFill/>
                </a:ln>
                <a:solidFill>
                  <a:srgbClr val="000000"/>
                </a:solidFill>
                <a:effectLst/>
                <a:uLnTx/>
                <a:uFillTx/>
                <a:latin typeface="IntelOne Display Bold" panose="020B0803020203020204" pitchFamily="34" charset="0"/>
                <a:cs typeface="Arial"/>
              </a:rPr>
              <a:t>solid oneAPI engineering</a:t>
            </a:r>
          </a:p>
        </p:txBody>
      </p:sp>
      <p:sp>
        <p:nvSpPr>
          <p:cNvPr id="12" name="Up-Down Arrow 9">
            <a:extLst>
              <a:ext uri="{FF2B5EF4-FFF2-40B4-BE49-F238E27FC236}">
                <a16:creationId xmlns:a16="http://schemas.microsoft.com/office/drawing/2014/main" id="{76171381-B5F9-0D3E-9961-64659E0D8689}"/>
              </a:ext>
            </a:extLst>
          </p:cNvPr>
          <p:cNvSpPr/>
          <p:nvPr/>
        </p:nvSpPr>
        <p:spPr>
          <a:xfrm rot="10800000">
            <a:off x="1052709" y="2405840"/>
            <a:ext cx="674915" cy="2532290"/>
          </a:xfrm>
          <a:prstGeom prst="upDownArrow">
            <a:avLst>
              <a:gd name="adj1" fmla="val 77894"/>
              <a:gd name="adj2" fmla="val 50000"/>
            </a:avLst>
          </a:prstGeom>
          <a:gradFill>
            <a:gsLst>
              <a:gs pos="0">
                <a:srgbClr val="00285A"/>
              </a:gs>
              <a:gs pos="99000">
                <a:srgbClr val="00C7F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a typeface="Helvetica Neue"/>
              <a:cs typeface="Helvetica Neue"/>
            </a:endParaRPr>
          </a:p>
        </p:txBody>
      </p:sp>
      <p:sp>
        <p:nvSpPr>
          <p:cNvPr id="13" name="TextBox 12">
            <a:extLst>
              <a:ext uri="{FF2B5EF4-FFF2-40B4-BE49-F238E27FC236}">
                <a16:creationId xmlns:a16="http://schemas.microsoft.com/office/drawing/2014/main" id="{EEFECE05-5A95-1FD5-EB06-9D6306D653CC}"/>
              </a:ext>
            </a:extLst>
          </p:cNvPr>
          <p:cNvSpPr txBox="1"/>
          <p:nvPr/>
        </p:nvSpPr>
        <p:spPr>
          <a:xfrm>
            <a:off x="534504" y="1017199"/>
            <a:ext cx="10815985" cy="707886"/>
          </a:xfrm>
          <a:prstGeom prst="rect">
            <a:avLst/>
          </a:prstGeom>
          <a:noFill/>
        </p:spPr>
        <p:txBody>
          <a:bodyPr wrap="square" lIns="91440" tIns="45720" rIns="91440" bIns="45720" rtlCol="0" anchor="t">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srgbClr val="0068B5"/>
                </a:solidFill>
                <a:effectLst/>
                <a:uLnTx/>
                <a:uFillTx/>
                <a:latin typeface="IntelOne Text"/>
                <a:ea typeface="Helvetica Neue"/>
                <a:cs typeface="Helvetica Neue"/>
              </a:rPr>
              <a:t>My</a:t>
            </a:r>
            <a:r>
              <a:rPr kumimoji="0" lang="en-US" sz="2000" b="0" i="0" u="none" strike="noStrike" kern="1200" cap="none" spc="0" normalizeH="0" baseline="0" noProof="0">
                <a:ln>
                  <a:noFill/>
                </a:ln>
                <a:solidFill>
                  <a:srgbClr val="0068B5"/>
                </a:solidFill>
                <a:effectLst/>
                <a:uLnTx/>
                <a:uFillTx/>
                <a:latin typeface="IntelOne Text"/>
                <a:ea typeface="Helvetica Neue"/>
                <a:cs typeface="Helvetica Neue"/>
              </a:rPr>
              <a:t> vision for how we bring oneAPI into a future dominated by power-optimized heterogenous chips organized into distributed systems:  </a:t>
            </a:r>
          </a:p>
        </p:txBody>
      </p:sp>
      <p:sp>
        <p:nvSpPr>
          <p:cNvPr id="14" name="TextBox 13">
            <a:extLst>
              <a:ext uri="{FF2B5EF4-FFF2-40B4-BE49-F238E27FC236}">
                <a16:creationId xmlns:a16="http://schemas.microsoft.com/office/drawing/2014/main" id="{CD1D1FE1-0090-358E-1080-39857F3DB2EB}"/>
              </a:ext>
            </a:extLst>
          </p:cNvPr>
          <p:cNvSpPr txBox="1"/>
          <p:nvPr/>
        </p:nvSpPr>
        <p:spPr>
          <a:xfrm>
            <a:off x="9025524" y="2657319"/>
            <a:ext cx="2423496" cy="289566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IntelOne Display HE Bold" panose="020B0803020203020204" pitchFamily="34" charset="-79"/>
                <a:cs typeface="IntelOne Display HE Bold" panose="020B0803020203020204" pitchFamily="34" charset="-79"/>
              </a:rPr>
              <a:t>The key to making this work? </a:t>
            </a:r>
            <a:r>
              <a:rPr kumimoji="0" lang="en-US" sz="1800" b="0" i="0" u="none" strike="noStrike" kern="1200" cap="none" spc="0" normalizeH="0" baseline="0" noProof="0">
                <a:ln>
                  <a:noFill/>
                </a:ln>
                <a:solidFill>
                  <a:srgbClr val="000000"/>
                </a:solidFill>
                <a:effectLst/>
                <a:uLnTx/>
                <a:uFillTx/>
                <a:latin typeface="IntelOne Text"/>
                <a:cs typeface="Arial"/>
              </a:rPr>
              <a:t>The programmer is in control and chooses the level of abstraction based on the programming task.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ntelOne Text"/>
              <a:cs typeface="Arial"/>
            </a:endParaRPr>
          </a:p>
        </p:txBody>
      </p:sp>
      <p:sp>
        <p:nvSpPr>
          <p:cNvPr id="16" name="TextBox 15">
            <a:extLst>
              <a:ext uri="{FF2B5EF4-FFF2-40B4-BE49-F238E27FC236}">
                <a16:creationId xmlns:a16="http://schemas.microsoft.com/office/drawing/2014/main" id="{94418676-6120-5213-126D-231DAEA3BB25}"/>
              </a:ext>
            </a:extLst>
          </p:cNvPr>
          <p:cNvSpPr txBox="1"/>
          <p:nvPr/>
        </p:nvSpPr>
        <p:spPr>
          <a:xfrm>
            <a:off x="2180243" y="4260354"/>
            <a:ext cx="6252775" cy="584775"/>
          </a:xfrm>
          <a:prstGeom prst="rect">
            <a:avLst/>
          </a:prstGeom>
          <a:gradFill>
            <a:gsLst>
              <a:gs pos="0">
                <a:srgbClr val="004A7D"/>
              </a:gs>
              <a:gs pos="100000">
                <a:srgbClr val="002B5D"/>
              </a:gs>
            </a:gsLst>
            <a:lin ang="5400000" scaled="1"/>
          </a:gradFill>
          <a:ln>
            <a:noFill/>
          </a:ln>
        </p:spPr>
        <p:txBody>
          <a:bodyPr wrap="square" lIns="91440" tIns="45720" rIns="91440" bIns="45720"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lOne Text"/>
                <a:ea typeface="Helvetica Neue"/>
                <a:cs typeface="Helvetica Neue"/>
              </a:rPr>
              <a:t>Runtime Improvements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IntelOne Text"/>
                <a:cs typeface="Arial"/>
              </a:rPr>
              <a:t>Execute on any XPU, intelligent scheduling</a:t>
            </a:r>
          </a:p>
        </p:txBody>
      </p:sp>
    </p:spTree>
    <p:extLst>
      <p:ext uri="{BB962C8B-B14F-4D97-AF65-F5344CB8AC3E}">
        <p14:creationId xmlns:p14="http://schemas.microsoft.com/office/powerpoint/2010/main" val="545382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07B34-D54F-4ECE-A26A-56F41EC36868}"/>
              </a:ext>
            </a:extLst>
          </p:cNvPr>
          <p:cNvSpPr>
            <a:spLocks noGrp="1"/>
          </p:cNvSpPr>
          <p:nvPr>
            <p:ph type="title"/>
          </p:nvPr>
        </p:nvSpPr>
        <p:spPr>
          <a:xfrm>
            <a:off x="609954" y="56747"/>
            <a:ext cx="11019794" cy="477054"/>
          </a:xfrm>
        </p:spPr>
        <p:txBody>
          <a:bodyPr anchor="ctr">
            <a:noAutofit/>
          </a:bodyPr>
          <a:lstStyle/>
          <a:p>
            <a:pPr algn="ctr"/>
            <a:r>
              <a:rPr kumimoji="0" lang="en-US" sz="3600" b="0" i="0" u="none" strike="noStrike" kern="1200" cap="none" spc="0" normalizeH="0" baseline="0" noProof="0">
                <a:ln>
                  <a:noFill/>
                </a:ln>
                <a:effectLst/>
                <a:uLnTx/>
                <a:uFillTx/>
              </a:rPr>
              <a:t>It Takes </a:t>
            </a:r>
            <a:r>
              <a:rPr kumimoji="0" lang="en-US" sz="3600" b="0" i="0" u="none" strike="sngStrike" kern="1200" cap="none" spc="0" normalizeH="0" noProof="0">
                <a:ln>
                  <a:noFill/>
                </a:ln>
                <a:effectLst/>
                <a:uLnTx/>
                <a:uFillTx/>
              </a:rPr>
              <a:t>A Community</a:t>
            </a:r>
            <a:r>
              <a:rPr kumimoji="0" lang="en-US" sz="3600" b="0" i="0" u="none" kern="1200" cap="none" spc="0" normalizeH="0" noProof="0">
                <a:ln>
                  <a:noFill/>
                </a:ln>
                <a:effectLst/>
                <a:uLnTx/>
                <a:uFillTx/>
              </a:rPr>
              <a:t>  Communities</a:t>
            </a:r>
            <a:endParaRPr lang="en-US" sz="3600" strike="sngStrike"/>
          </a:p>
        </p:txBody>
      </p:sp>
      <p:sp>
        <p:nvSpPr>
          <p:cNvPr id="172" name="Rectangle 171">
            <a:extLst>
              <a:ext uri="{FF2B5EF4-FFF2-40B4-BE49-F238E27FC236}">
                <a16:creationId xmlns:a16="http://schemas.microsoft.com/office/drawing/2014/main" id="{6039AB00-34B9-1C32-2C35-EC043273D91C}"/>
              </a:ext>
            </a:extLst>
          </p:cNvPr>
          <p:cNvSpPr/>
          <p:nvPr/>
        </p:nvSpPr>
        <p:spPr>
          <a:xfrm>
            <a:off x="8448545" y="2172790"/>
            <a:ext cx="1279472" cy="266464"/>
          </a:xfrm>
          <a:prstGeom prst="rect">
            <a:avLst/>
          </a:prstGeom>
          <a:solidFill>
            <a:schemeClr val="bg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73" name="Rectangle 172">
            <a:extLst>
              <a:ext uri="{FF2B5EF4-FFF2-40B4-BE49-F238E27FC236}">
                <a16:creationId xmlns:a16="http://schemas.microsoft.com/office/drawing/2014/main" id="{0B1FFB4A-F55A-F9F9-B8A7-889E406C838D}"/>
              </a:ext>
            </a:extLst>
          </p:cNvPr>
          <p:cNvSpPr/>
          <p:nvPr/>
        </p:nvSpPr>
        <p:spPr>
          <a:xfrm>
            <a:off x="8425683" y="617912"/>
            <a:ext cx="1279472" cy="266464"/>
          </a:xfrm>
          <a:prstGeom prst="rect">
            <a:avLst/>
          </a:prstGeom>
          <a:solidFill>
            <a:schemeClr val="bg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74" name="Rectangle 173">
            <a:extLst>
              <a:ext uri="{FF2B5EF4-FFF2-40B4-BE49-F238E27FC236}">
                <a16:creationId xmlns:a16="http://schemas.microsoft.com/office/drawing/2014/main" id="{102759E9-5963-3982-EB0C-C3E24FD6F5F2}"/>
              </a:ext>
            </a:extLst>
          </p:cNvPr>
          <p:cNvSpPr/>
          <p:nvPr/>
        </p:nvSpPr>
        <p:spPr>
          <a:xfrm>
            <a:off x="8418784" y="3830370"/>
            <a:ext cx="1725275" cy="266464"/>
          </a:xfrm>
          <a:prstGeom prst="rect">
            <a:avLst/>
          </a:prstGeom>
          <a:solidFill>
            <a:schemeClr val="bg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75" name="Rectangle 174">
            <a:extLst>
              <a:ext uri="{FF2B5EF4-FFF2-40B4-BE49-F238E27FC236}">
                <a16:creationId xmlns:a16="http://schemas.microsoft.com/office/drawing/2014/main" id="{5E838DC9-2A2E-7494-D277-5E7896D935DC}"/>
              </a:ext>
            </a:extLst>
          </p:cNvPr>
          <p:cNvSpPr/>
          <p:nvPr/>
        </p:nvSpPr>
        <p:spPr>
          <a:xfrm>
            <a:off x="377564" y="3865090"/>
            <a:ext cx="2544597" cy="266464"/>
          </a:xfrm>
          <a:prstGeom prst="rect">
            <a:avLst/>
          </a:prstGeom>
          <a:solidFill>
            <a:schemeClr val="bg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76" name="Rectangle 175">
            <a:extLst>
              <a:ext uri="{FF2B5EF4-FFF2-40B4-BE49-F238E27FC236}">
                <a16:creationId xmlns:a16="http://schemas.microsoft.com/office/drawing/2014/main" id="{6A14C3A6-5819-0B5D-DCF5-44552EB12C91}"/>
              </a:ext>
            </a:extLst>
          </p:cNvPr>
          <p:cNvSpPr/>
          <p:nvPr/>
        </p:nvSpPr>
        <p:spPr>
          <a:xfrm>
            <a:off x="364173" y="2170426"/>
            <a:ext cx="1279472" cy="266464"/>
          </a:xfrm>
          <a:prstGeom prst="rect">
            <a:avLst/>
          </a:prstGeom>
          <a:solidFill>
            <a:schemeClr val="bg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77" name="Rectangle 176">
            <a:extLst>
              <a:ext uri="{FF2B5EF4-FFF2-40B4-BE49-F238E27FC236}">
                <a16:creationId xmlns:a16="http://schemas.microsoft.com/office/drawing/2014/main" id="{7BAFC639-A649-8E11-FA7A-DC2D681E9C32}"/>
              </a:ext>
            </a:extLst>
          </p:cNvPr>
          <p:cNvSpPr/>
          <p:nvPr/>
        </p:nvSpPr>
        <p:spPr>
          <a:xfrm>
            <a:off x="368329" y="613701"/>
            <a:ext cx="1279472" cy="266464"/>
          </a:xfrm>
          <a:prstGeom prst="rect">
            <a:avLst/>
          </a:prstGeom>
          <a:solidFill>
            <a:schemeClr val="bg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79" name="!!aw">
            <a:extLst>
              <a:ext uri="{FF2B5EF4-FFF2-40B4-BE49-F238E27FC236}">
                <a16:creationId xmlns:a16="http://schemas.microsoft.com/office/drawing/2014/main" id="{D6ECE6E3-E989-5A2A-7EC5-BB2855B727DB}"/>
              </a:ext>
            </a:extLst>
          </p:cNvPr>
          <p:cNvSpPr/>
          <p:nvPr/>
        </p:nvSpPr>
        <p:spPr>
          <a:xfrm>
            <a:off x="368329" y="2165919"/>
            <a:ext cx="7908981" cy="1571740"/>
          </a:xfrm>
          <a:prstGeom prst="rect">
            <a:avLst/>
          </a:prstGeom>
          <a:noFill/>
          <a:ln w="12700">
            <a:solidFill>
              <a:schemeClr val="accent2">
                <a:alpha val="37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288000" rIns="0"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525252"/>
              </a:solidFill>
              <a:effectLst/>
              <a:uLnTx/>
              <a:uFillTx/>
              <a:latin typeface="IntelOne Display Regular" panose="020B0503020203020204" pitchFamily="34" charset="77"/>
              <a:ea typeface="+mn-ea"/>
              <a:cs typeface="Arial"/>
              <a:sym typeface="Helvetica Neue Medium"/>
            </a:endParaRPr>
          </a:p>
        </p:txBody>
      </p:sp>
      <p:sp>
        <p:nvSpPr>
          <p:cNvPr id="180" name="Rectangle 179">
            <a:extLst>
              <a:ext uri="{FF2B5EF4-FFF2-40B4-BE49-F238E27FC236}">
                <a16:creationId xmlns:a16="http://schemas.microsoft.com/office/drawing/2014/main" id="{47F5FEBB-4DD6-86A0-8023-463C652F3F0C}"/>
              </a:ext>
            </a:extLst>
          </p:cNvPr>
          <p:cNvSpPr/>
          <p:nvPr/>
        </p:nvSpPr>
        <p:spPr>
          <a:xfrm>
            <a:off x="370499" y="2170492"/>
            <a:ext cx="1290865" cy="268116"/>
          </a:xfrm>
          <a:prstGeom prst="rect">
            <a:avLst/>
          </a:prstGeom>
          <a:noFill/>
          <a:ln w="12700" cap="flat">
            <a:noFill/>
            <a:miter lim="400000"/>
          </a:ln>
          <a:effectLst/>
          <a:sp3d/>
        </p:spPr>
        <p:txBody>
          <a:bodyPr rot="0" spcFirstLastPara="1" vertOverflow="overflow" horzOverflow="overflow" vert="horz" wrap="square" lIns="108000" tIns="108000" rIns="108000" bIns="108000" numCol="1" spcCol="38100" rtlCol="0" anchor="ctr">
            <a:noAutofit/>
          </a:bodyPr>
          <a:lstStyle/>
          <a:p>
            <a:pPr marL="0" marR="0" lvl="0" indent="0" algn="l" defTabSz="1100611"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F8A"/>
                </a:solidFill>
                <a:effectLst/>
                <a:uLnTx/>
                <a:uFillTx/>
                <a:latin typeface="IntelOne Display Medium" panose="020B0703020203020204" pitchFamily="34" charset="0"/>
                <a:ea typeface="Helvetica Neue Medium"/>
                <a:cs typeface="Helvetica Neue Medium"/>
                <a:sym typeface="Helvetica Neue"/>
              </a:rPr>
              <a:t>ISVs &amp; OSVs</a:t>
            </a:r>
            <a:endParaRPr kumimoji="0" lang="en-US" sz="1200" b="0" i="0" u="none" strike="noStrike" kern="0" cap="none" spc="0" normalizeH="0" baseline="0" noProof="0">
              <a:ln>
                <a:noFill/>
              </a:ln>
              <a:solidFill>
                <a:srgbClr val="000F8A"/>
              </a:solidFill>
              <a:effectLst/>
              <a:uLnTx/>
              <a:uFillTx/>
              <a:latin typeface="IntelOne Display Medium" panose="020B0703020203020204" pitchFamily="34" charset="0"/>
              <a:ea typeface="Helvetica Neue Medium"/>
              <a:cs typeface="Helvetica Neue Medium"/>
              <a:sym typeface="Helvetica Neue Medium"/>
            </a:endParaRPr>
          </a:p>
        </p:txBody>
      </p:sp>
      <p:sp>
        <p:nvSpPr>
          <p:cNvPr id="181" name="Rectangle 180">
            <a:extLst>
              <a:ext uri="{FF2B5EF4-FFF2-40B4-BE49-F238E27FC236}">
                <a16:creationId xmlns:a16="http://schemas.microsoft.com/office/drawing/2014/main" id="{B5496063-450C-3DF8-497E-1DF5C4DF4AE0}"/>
              </a:ext>
            </a:extLst>
          </p:cNvPr>
          <p:cNvSpPr/>
          <p:nvPr/>
        </p:nvSpPr>
        <p:spPr>
          <a:xfrm>
            <a:off x="388971" y="629891"/>
            <a:ext cx="1212375" cy="241484"/>
          </a:xfrm>
          <a:prstGeom prst="rect">
            <a:avLst/>
          </a:prstGeom>
          <a:noFill/>
          <a:ln w="12700" cap="flat">
            <a:noFill/>
            <a:miter lim="400000"/>
          </a:ln>
          <a:effectLst/>
          <a:sp3d/>
        </p:spPr>
        <p:txBody>
          <a:bodyPr rot="0" spcFirstLastPara="1" vertOverflow="overflow" horzOverflow="overflow" vert="horz" wrap="square" lIns="108000" tIns="108000" rIns="108000" bIns="108000" numCol="1" spcCol="38100" rtlCol="0" anchor="ctr">
            <a:noAutofit/>
          </a:bodyPr>
          <a:lstStyle/>
          <a:p>
            <a:pPr marL="0" marR="0" lvl="0" indent="0" algn="l" defTabSz="1100611"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F8A"/>
                </a:solidFill>
                <a:effectLst/>
                <a:uLnTx/>
                <a:uFillTx/>
                <a:latin typeface="IntelOne Display Medium" panose="020B0703020203020204" pitchFamily="34" charset="0"/>
                <a:ea typeface="Helvetica Neue Medium"/>
                <a:cs typeface="Helvetica Neue Medium"/>
                <a:sym typeface="Helvetica Neue"/>
              </a:rPr>
              <a:t>End Users</a:t>
            </a:r>
            <a:endParaRPr kumimoji="0" lang="en-US" sz="1200" b="0" i="0" u="none" strike="noStrike" kern="0" cap="none" spc="0" normalizeH="0" baseline="0" noProof="0">
              <a:ln>
                <a:noFill/>
              </a:ln>
              <a:solidFill>
                <a:srgbClr val="000F8A"/>
              </a:solidFill>
              <a:effectLst/>
              <a:uLnTx/>
              <a:uFillTx/>
              <a:latin typeface="IntelOne Display Medium" panose="020B0703020203020204" pitchFamily="34" charset="0"/>
              <a:ea typeface="Helvetica Neue Medium"/>
              <a:cs typeface="Helvetica Neue Medium"/>
              <a:sym typeface="Helvetica Neue Medium"/>
            </a:endParaRPr>
          </a:p>
        </p:txBody>
      </p:sp>
      <p:sp>
        <p:nvSpPr>
          <p:cNvPr id="182" name="!!aw">
            <a:extLst>
              <a:ext uri="{FF2B5EF4-FFF2-40B4-BE49-F238E27FC236}">
                <a16:creationId xmlns:a16="http://schemas.microsoft.com/office/drawing/2014/main" id="{B4D5F989-DC27-2304-B523-328665628245}"/>
              </a:ext>
            </a:extLst>
          </p:cNvPr>
          <p:cNvSpPr/>
          <p:nvPr/>
        </p:nvSpPr>
        <p:spPr>
          <a:xfrm>
            <a:off x="8427064" y="2165918"/>
            <a:ext cx="3624700" cy="1574277"/>
          </a:xfrm>
          <a:prstGeom prst="rect">
            <a:avLst/>
          </a:prstGeom>
          <a:noFill/>
          <a:ln w="12700">
            <a:solidFill>
              <a:schemeClr val="accent2">
                <a:alpha val="37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288000" rIns="0"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525252"/>
              </a:solidFill>
              <a:effectLst/>
              <a:uLnTx/>
              <a:uFillTx/>
              <a:latin typeface="IntelOne Display Regular" panose="020B0503020203020204" pitchFamily="34" charset="77"/>
              <a:ea typeface="+mn-ea"/>
              <a:cs typeface="Arial"/>
              <a:sym typeface="Helvetica Neue Medium"/>
            </a:endParaRPr>
          </a:p>
        </p:txBody>
      </p:sp>
      <p:sp>
        <p:nvSpPr>
          <p:cNvPr id="183" name="Rectangle 182">
            <a:extLst>
              <a:ext uri="{FF2B5EF4-FFF2-40B4-BE49-F238E27FC236}">
                <a16:creationId xmlns:a16="http://schemas.microsoft.com/office/drawing/2014/main" id="{027BE738-8EC2-0F29-4EF7-BF49BDDA5844}"/>
              </a:ext>
            </a:extLst>
          </p:cNvPr>
          <p:cNvSpPr/>
          <p:nvPr/>
        </p:nvSpPr>
        <p:spPr>
          <a:xfrm>
            <a:off x="8436251" y="2170492"/>
            <a:ext cx="1310002" cy="273911"/>
          </a:xfrm>
          <a:prstGeom prst="rect">
            <a:avLst/>
          </a:prstGeom>
          <a:noFill/>
          <a:ln w="12700" cap="flat">
            <a:noFill/>
            <a:miter lim="400000"/>
          </a:ln>
          <a:effectLst/>
          <a:sp3d/>
        </p:spPr>
        <p:txBody>
          <a:bodyPr rot="0" spcFirstLastPara="1" vertOverflow="overflow" horzOverflow="overflow" vert="horz" wrap="square" lIns="108000" tIns="108000" rIns="108000" bIns="108000" numCol="1" spcCol="38100" rtlCol="0" anchor="ctr">
            <a:noAutofit/>
          </a:bodyPr>
          <a:lstStyle/>
          <a:p>
            <a:pPr marL="0" marR="0" lvl="0" indent="0" algn="l" defTabSz="1100611"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F8A"/>
                </a:solidFill>
                <a:effectLst/>
                <a:uLnTx/>
                <a:uFillTx/>
                <a:latin typeface="IntelOne Display Medium" panose="020B0703020203020204" pitchFamily="34" charset="0"/>
                <a:ea typeface="Helvetica Neue Medium"/>
                <a:cs typeface="Helvetica Neue Medium"/>
                <a:sym typeface="Helvetica Neue"/>
              </a:rPr>
              <a:t>OEMs &amp; SIs</a:t>
            </a:r>
            <a:endParaRPr kumimoji="0" lang="en-US" sz="1200" b="0" i="0" u="none" strike="noStrike" kern="0" cap="none" spc="0" normalizeH="0" baseline="0" noProof="0">
              <a:ln>
                <a:noFill/>
              </a:ln>
              <a:solidFill>
                <a:srgbClr val="000F8A"/>
              </a:solidFill>
              <a:effectLst/>
              <a:uLnTx/>
              <a:uFillTx/>
              <a:latin typeface="IntelOne Display Medium" panose="020B0703020203020204" pitchFamily="34" charset="0"/>
              <a:ea typeface="Helvetica Neue Medium"/>
              <a:cs typeface="Helvetica Neue Medium"/>
              <a:sym typeface="Helvetica Neue Medium"/>
            </a:endParaRPr>
          </a:p>
        </p:txBody>
      </p:sp>
      <p:pic>
        <p:nvPicPr>
          <p:cNvPr id="184" name="Picture 44" descr="Megware logo">
            <a:extLst>
              <a:ext uri="{FF2B5EF4-FFF2-40B4-BE49-F238E27FC236}">
                <a16:creationId xmlns:a16="http://schemas.microsoft.com/office/drawing/2014/main" id="{45633A49-CB65-1FB0-6033-29ACC1E29A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10406" y="3137568"/>
            <a:ext cx="975359" cy="548640"/>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184">
            <a:extLst>
              <a:ext uri="{FF2B5EF4-FFF2-40B4-BE49-F238E27FC236}">
                <a16:creationId xmlns:a16="http://schemas.microsoft.com/office/drawing/2014/main" id="{4248B84A-1BDA-81F5-A7F6-DE71A3248746}"/>
              </a:ext>
            </a:extLst>
          </p:cNvPr>
          <p:cNvPicPr>
            <a:picLocks noChangeAspect="1"/>
          </p:cNvPicPr>
          <p:nvPr/>
        </p:nvPicPr>
        <p:blipFill>
          <a:blip r:embed="rId3"/>
          <a:stretch>
            <a:fillRect/>
          </a:stretch>
        </p:blipFill>
        <p:spPr>
          <a:xfrm>
            <a:off x="9791650" y="2841533"/>
            <a:ext cx="548640" cy="186023"/>
          </a:xfrm>
          <a:prstGeom prst="rect">
            <a:avLst/>
          </a:prstGeom>
        </p:spPr>
      </p:pic>
      <p:pic>
        <p:nvPicPr>
          <p:cNvPr id="186" name="Picture 185">
            <a:extLst>
              <a:ext uri="{FF2B5EF4-FFF2-40B4-BE49-F238E27FC236}">
                <a16:creationId xmlns:a16="http://schemas.microsoft.com/office/drawing/2014/main" id="{624C599F-D429-37CA-5B71-D60723DF8EF9}"/>
              </a:ext>
            </a:extLst>
          </p:cNvPr>
          <p:cNvPicPr>
            <a:picLocks noChangeAspect="1"/>
          </p:cNvPicPr>
          <p:nvPr/>
        </p:nvPicPr>
        <p:blipFill>
          <a:blip r:embed="rId4"/>
          <a:stretch>
            <a:fillRect/>
          </a:stretch>
        </p:blipFill>
        <p:spPr>
          <a:xfrm>
            <a:off x="8663439" y="3391265"/>
            <a:ext cx="731520" cy="109729"/>
          </a:xfrm>
          <a:prstGeom prst="rect">
            <a:avLst/>
          </a:prstGeom>
        </p:spPr>
      </p:pic>
      <p:pic>
        <p:nvPicPr>
          <p:cNvPr id="187" name="Picture 186">
            <a:extLst>
              <a:ext uri="{FF2B5EF4-FFF2-40B4-BE49-F238E27FC236}">
                <a16:creationId xmlns:a16="http://schemas.microsoft.com/office/drawing/2014/main" id="{2D3CED37-94E3-B2D7-3377-10DDF8CA147D}"/>
              </a:ext>
            </a:extLst>
          </p:cNvPr>
          <p:cNvPicPr>
            <a:picLocks noChangeAspect="1"/>
          </p:cNvPicPr>
          <p:nvPr/>
        </p:nvPicPr>
        <p:blipFill>
          <a:blip r:embed="rId5"/>
          <a:stretch>
            <a:fillRect/>
          </a:stretch>
        </p:blipFill>
        <p:spPr>
          <a:xfrm>
            <a:off x="10892566" y="2799875"/>
            <a:ext cx="712211" cy="207728"/>
          </a:xfrm>
          <a:prstGeom prst="rect">
            <a:avLst/>
          </a:prstGeom>
        </p:spPr>
      </p:pic>
      <p:pic>
        <p:nvPicPr>
          <p:cNvPr id="188" name="Picture 187">
            <a:extLst>
              <a:ext uri="{FF2B5EF4-FFF2-40B4-BE49-F238E27FC236}">
                <a16:creationId xmlns:a16="http://schemas.microsoft.com/office/drawing/2014/main" id="{F208BC25-FDE6-11D4-9FCB-CBD9457FAEF2}"/>
              </a:ext>
            </a:extLst>
          </p:cNvPr>
          <p:cNvPicPr>
            <a:picLocks noChangeAspect="1"/>
          </p:cNvPicPr>
          <p:nvPr/>
        </p:nvPicPr>
        <p:blipFill>
          <a:blip r:embed="rId6"/>
          <a:stretch>
            <a:fillRect/>
          </a:stretch>
        </p:blipFill>
        <p:spPr>
          <a:xfrm>
            <a:off x="9820382" y="2380693"/>
            <a:ext cx="661744" cy="211207"/>
          </a:xfrm>
          <a:prstGeom prst="rect">
            <a:avLst/>
          </a:prstGeom>
        </p:spPr>
      </p:pic>
      <p:pic>
        <p:nvPicPr>
          <p:cNvPr id="189" name="Picture 188">
            <a:extLst>
              <a:ext uri="{FF2B5EF4-FFF2-40B4-BE49-F238E27FC236}">
                <a16:creationId xmlns:a16="http://schemas.microsoft.com/office/drawing/2014/main" id="{6AA458C7-BCB8-8445-9549-202F7C611CD5}"/>
              </a:ext>
            </a:extLst>
          </p:cNvPr>
          <p:cNvPicPr>
            <a:picLocks noChangeAspect="1"/>
          </p:cNvPicPr>
          <p:nvPr/>
        </p:nvPicPr>
        <p:blipFill>
          <a:blip r:embed="rId7"/>
          <a:stretch>
            <a:fillRect/>
          </a:stretch>
        </p:blipFill>
        <p:spPr>
          <a:xfrm>
            <a:off x="11112559" y="2333730"/>
            <a:ext cx="731520" cy="305288"/>
          </a:xfrm>
          <a:prstGeom prst="rect">
            <a:avLst/>
          </a:prstGeom>
        </p:spPr>
      </p:pic>
      <p:pic>
        <p:nvPicPr>
          <p:cNvPr id="190" name="Picture 189">
            <a:extLst>
              <a:ext uri="{FF2B5EF4-FFF2-40B4-BE49-F238E27FC236}">
                <a16:creationId xmlns:a16="http://schemas.microsoft.com/office/drawing/2014/main" id="{45241547-4FA5-13B2-49C3-5B63B03E4171}"/>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9746253" y="3278813"/>
            <a:ext cx="737297" cy="140575"/>
          </a:xfrm>
          <a:prstGeom prst="rect">
            <a:avLst/>
          </a:prstGeom>
        </p:spPr>
      </p:pic>
      <p:sp>
        <p:nvSpPr>
          <p:cNvPr id="191" name="!!aw">
            <a:extLst>
              <a:ext uri="{FF2B5EF4-FFF2-40B4-BE49-F238E27FC236}">
                <a16:creationId xmlns:a16="http://schemas.microsoft.com/office/drawing/2014/main" id="{169CBA09-B53E-EDA7-0947-9D3FBBABBD6F}"/>
              </a:ext>
            </a:extLst>
          </p:cNvPr>
          <p:cNvSpPr/>
          <p:nvPr/>
        </p:nvSpPr>
        <p:spPr>
          <a:xfrm>
            <a:off x="8427064" y="613702"/>
            <a:ext cx="3624700" cy="1432209"/>
          </a:xfrm>
          <a:prstGeom prst="rect">
            <a:avLst/>
          </a:prstGeom>
          <a:noFill/>
          <a:ln w="12700">
            <a:solidFill>
              <a:schemeClr val="accent2">
                <a:alpha val="37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288000" rIns="0"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525252"/>
              </a:solidFill>
              <a:effectLst/>
              <a:uLnTx/>
              <a:uFillTx/>
              <a:latin typeface="IntelOne Display Regular" panose="020B0503020203020204" pitchFamily="34" charset="77"/>
              <a:ea typeface="+mn-ea"/>
              <a:cs typeface="Arial"/>
              <a:sym typeface="Helvetica Neue Medium"/>
            </a:endParaRPr>
          </a:p>
        </p:txBody>
      </p:sp>
      <p:sp>
        <p:nvSpPr>
          <p:cNvPr id="192" name="Rectangle 191">
            <a:extLst>
              <a:ext uri="{FF2B5EF4-FFF2-40B4-BE49-F238E27FC236}">
                <a16:creationId xmlns:a16="http://schemas.microsoft.com/office/drawing/2014/main" id="{FE5BE90B-5D77-5EFE-6DC4-2AB6AF45E042}"/>
              </a:ext>
            </a:extLst>
          </p:cNvPr>
          <p:cNvSpPr/>
          <p:nvPr/>
        </p:nvSpPr>
        <p:spPr>
          <a:xfrm>
            <a:off x="8436251" y="613701"/>
            <a:ext cx="1310002" cy="286454"/>
          </a:xfrm>
          <a:prstGeom prst="rect">
            <a:avLst/>
          </a:prstGeom>
          <a:noFill/>
          <a:ln w="12700" cap="flat">
            <a:noFill/>
            <a:miter lim="400000"/>
          </a:ln>
          <a:effectLst/>
          <a:sp3d/>
        </p:spPr>
        <p:txBody>
          <a:bodyPr rot="0" spcFirstLastPara="1" vertOverflow="overflow" horzOverflow="overflow" vert="horz" wrap="square" lIns="108000" tIns="108000" rIns="108000" bIns="108000" numCol="1" spcCol="38100" rtlCol="0" anchor="ctr">
            <a:noAutofit/>
          </a:bodyPr>
          <a:lstStyle/>
          <a:p>
            <a:pPr marL="0" marR="0" lvl="0" indent="0" algn="l" defTabSz="1100611"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F8A"/>
                </a:solidFill>
                <a:effectLst/>
                <a:uLnTx/>
                <a:uFillTx/>
                <a:latin typeface="IntelOne Display Medium" panose="020B0703020203020204" pitchFamily="34" charset="0"/>
                <a:ea typeface="Helvetica Neue Medium"/>
                <a:cs typeface="Helvetica Neue Medium"/>
                <a:sym typeface="Helvetica Neue"/>
              </a:rPr>
              <a:t>National Labs</a:t>
            </a:r>
            <a:endParaRPr kumimoji="0" lang="en-US" sz="1200" b="0" i="0" u="none" strike="noStrike" kern="0" cap="none" spc="0" normalizeH="0" baseline="0" noProof="0">
              <a:ln>
                <a:noFill/>
              </a:ln>
              <a:solidFill>
                <a:srgbClr val="000F8A"/>
              </a:solidFill>
              <a:effectLst/>
              <a:uLnTx/>
              <a:uFillTx/>
              <a:latin typeface="IntelOne Display Medium" panose="020B0703020203020204" pitchFamily="34" charset="0"/>
              <a:ea typeface="Helvetica Neue Medium"/>
              <a:cs typeface="Helvetica Neue Medium"/>
              <a:sym typeface="Helvetica Neue Medium"/>
            </a:endParaRPr>
          </a:p>
        </p:txBody>
      </p:sp>
      <p:pic>
        <p:nvPicPr>
          <p:cNvPr id="193" name="Picture 192">
            <a:extLst>
              <a:ext uri="{FF2B5EF4-FFF2-40B4-BE49-F238E27FC236}">
                <a16:creationId xmlns:a16="http://schemas.microsoft.com/office/drawing/2014/main" id="{A185FA28-702C-4B72-78ED-50ECF85F6DFD}"/>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0207067" y="1297159"/>
            <a:ext cx="580747" cy="127837"/>
          </a:xfrm>
          <a:prstGeom prst="rect">
            <a:avLst/>
          </a:prstGeom>
        </p:spPr>
      </p:pic>
      <p:pic>
        <p:nvPicPr>
          <p:cNvPr id="194" name="Picture 193" descr="Icon&#10;&#10;Description automatically generated">
            <a:extLst>
              <a:ext uri="{FF2B5EF4-FFF2-40B4-BE49-F238E27FC236}">
                <a16:creationId xmlns:a16="http://schemas.microsoft.com/office/drawing/2014/main" id="{C9221B85-1E30-A277-2EE6-2C47F19D53F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462496" y="1062873"/>
            <a:ext cx="944905" cy="297469"/>
          </a:xfrm>
          <a:prstGeom prst="rect">
            <a:avLst/>
          </a:prstGeom>
        </p:spPr>
      </p:pic>
      <p:pic>
        <p:nvPicPr>
          <p:cNvPr id="195" name="Picture 48" descr="National lab of scientific computing logo">
            <a:extLst>
              <a:ext uri="{FF2B5EF4-FFF2-40B4-BE49-F238E27FC236}">
                <a16:creationId xmlns:a16="http://schemas.microsoft.com/office/drawing/2014/main" id="{0FB11A4C-45FC-B979-6A69-44266062EBA2}"/>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6937" b="18653"/>
          <a:stretch/>
        </p:blipFill>
        <p:spPr bwMode="auto">
          <a:xfrm>
            <a:off x="11130684" y="1439436"/>
            <a:ext cx="883335" cy="320040"/>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195">
            <a:extLst>
              <a:ext uri="{FF2B5EF4-FFF2-40B4-BE49-F238E27FC236}">
                <a16:creationId xmlns:a16="http://schemas.microsoft.com/office/drawing/2014/main" id="{E71523B3-F524-4D89-55C0-5B0780E2A13E}"/>
              </a:ext>
            </a:extLst>
          </p:cNvPr>
          <p:cNvPicPr>
            <a:picLocks noChangeAspect="1"/>
          </p:cNvPicPr>
          <p:nvPr/>
        </p:nvPicPr>
        <p:blipFill>
          <a:blip r:embed="rId12"/>
          <a:stretch>
            <a:fillRect/>
          </a:stretch>
        </p:blipFill>
        <p:spPr>
          <a:xfrm>
            <a:off x="9764995" y="725827"/>
            <a:ext cx="1010024" cy="350141"/>
          </a:xfrm>
          <a:prstGeom prst="rect">
            <a:avLst/>
          </a:prstGeom>
        </p:spPr>
      </p:pic>
      <p:pic>
        <p:nvPicPr>
          <p:cNvPr id="197" name="Picture 196" descr="Logo&#10;&#10;Description automatically generated">
            <a:extLst>
              <a:ext uri="{FF2B5EF4-FFF2-40B4-BE49-F238E27FC236}">
                <a16:creationId xmlns:a16="http://schemas.microsoft.com/office/drawing/2014/main" id="{7BD87932-5560-BE5E-8981-D8BFA8449D4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85801" y="1649021"/>
            <a:ext cx="651467" cy="243840"/>
          </a:xfrm>
          <a:prstGeom prst="rect">
            <a:avLst/>
          </a:prstGeom>
        </p:spPr>
      </p:pic>
      <p:pic>
        <p:nvPicPr>
          <p:cNvPr id="198" name="Picture 197">
            <a:extLst>
              <a:ext uri="{FF2B5EF4-FFF2-40B4-BE49-F238E27FC236}">
                <a16:creationId xmlns:a16="http://schemas.microsoft.com/office/drawing/2014/main" id="{DC503090-2369-A4CB-86FA-4D2B9419BA85}"/>
              </a:ext>
            </a:extLst>
          </p:cNvPr>
          <p:cNvPicPr>
            <a:picLocks noChangeAspect="1"/>
          </p:cNvPicPr>
          <p:nvPr/>
        </p:nvPicPr>
        <p:blipFill>
          <a:blip r:embed="rId14"/>
          <a:stretch>
            <a:fillRect/>
          </a:stretch>
        </p:blipFill>
        <p:spPr>
          <a:xfrm>
            <a:off x="6238986" y="1660173"/>
            <a:ext cx="846156" cy="221536"/>
          </a:xfrm>
          <a:prstGeom prst="rect">
            <a:avLst/>
          </a:prstGeom>
        </p:spPr>
      </p:pic>
      <p:pic>
        <p:nvPicPr>
          <p:cNvPr id="199" name="Picture 198">
            <a:extLst>
              <a:ext uri="{FF2B5EF4-FFF2-40B4-BE49-F238E27FC236}">
                <a16:creationId xmlns:a16="http://schemas.microsoft.com/office/drawing/2014/main" id="{FB020310-D79A-82E6-0652-A3D019F4EAEF}"/>
              </a:ext>
            </a:extLst>
          </p:cNvPr>
          <p:cNvPicPr>
            <a:picLocks noChangeAspect="1"/>
          </p:cNvPicPr>
          <p:nvPr/>
        </p:nvPicPr>
        <p:blipFill>
          <a:blip r:embed="rId15"/>
          <a:stretch>
            <a:fillRect/>
          </a:stretch>
        </p:blipFill>
        <p:spPr>
          <a:xfrm>
            <a:off x="5446954" y="677965"/>
            <a:ext cx="750196" cy="428683"/>
          </a:xfrm>
          <a:prstGeom prst="rect">
            <a:avLst/>
          </a:prstGeom>
        </p:spPr>
      </p:pic>
      <p:pic>
        <p:nvPicPr>
          <p:cNvPr id="200" name="Picture 199">
            <a:extLst>
              <a:ext uri="{FF2B5EF4-FFF2-40B4-BE49-F238E27FC236}">
                <a16:creationId xmlns:a16="http://schemas.microsoft.com/office/drawing/2014/main" id="{3792C7FE-8C47-A581-8D4B-918EF113F23F}"/>
              </a:ext>
            </a:extLst>
          </p:cNvPr>
          <p:cNvPicPr>
            <a:picLocks noChangeAspect="1"/>
          </p:cNvPicPr>
          <p:nvPr/>
        </p:nvPicPr>
        <p:blipFill rotWithShape="1">
          <a:blip r:embed="rId16"/>
          <a:srcRect t="24256" b="30701"/>
          <a:stretch/>
        </p:blipFill>
        <p:spPr>
          <a:xfrm>
            <a:off x="534202" y="985718"/>
            <a:ext cx="816143" cy="375640"/>
          </a:xfrm>
          <a:prstGeom prst="rect">
            <a:avLst/>
          </a:prstGeom>
        </p:spPr>
      </p:pic>
      <p:pic>
        <p:nvPicPr>
          <p:cNvPr id="201" name="Picture 200">
            <a:extLst>
              <a:ext uri="{FF2B5EF4-FFF2-40B4-BE49-F238E27FC236}">
                <a16:creationId xmlns:a16="http://schemas.microsoft.com/office/drawing/2014/main" id="{144A9376-90C2-18AC-CC8D-F3AA600BD019}"/>
              </a:ext>
            </a:extLst>
          </p:cNvPr>
          <p:cNvPicPr>
            <a:picLocks noChangeAspect="1"/>
          </p:cNvPicPr>
          <p:nvPr/>
        </p:nvPicPr>
        <p:blipFill rotWithShape="1">
          <a:blip r:embed="rId17">
            <a:clrChange>
              <a:clrFrom>
                <a:srgbClr val="FFFFFF"/>
              </a:clrFrom>
              <a:clrTo>
                <a:srgbClr val="FFFFFF">
                  <a:alpha val="0"/>
                </a:srgbClr>
              </a:clrTo>
            </a:clrChange>
          </a:blip>
          <a:srcRect l="10813" t="31378" r="10813" b="31378"/>
          <a:stretch/>
        </p:blipFill>
        <p:spPr>
          <a:xfrm>
            <a:off x="1661364" y="785108"/>
            <a:ext cx="930796" cy="237744"/>
          </a:xfrm>
          <a:prstGeom prst="rect">
            <a:avLst/>
          </a:prstGeom>
        </p:spPr>
      </p:pic>
      <p:pic>
        <p:nvPicPr>
          <p:cNvPr id="202" name="Picture 201">
            <a:extLst>
              <a:ext uri="{FF2B5EF4-FFF2-40B4-BE49-F238E27FC236}">
                <a16:creationId xmlns:a16="http://schemas.microsoft.com/office/drawing/2014/main" id="{B5B14E4F-AC4B-FB76-6A4B-926C37FC104B}"/>
              </a:ext>
            </a:extLst>
          </p:cNvPr>
          <p:cNvPicPr>
            <a:picLocks noChangeAspect="1"/>
          </p:cNvPicPr>
          <p:nvPr/>
        </p:nvPicPr>
        <p:blipFill>
          <a:blip r:embed="rId18"/>
          <a:stretch>
            <a:fillRect/>
          </a:stretch>
        </p:blipFill>
        <p:spPr>
          <a:xfrm>
            <a:off x="7557197" y="737778"/>
            <a:ext cx="420735" cy="228600"/>
          </a:xfrm>
          <a:prstGeom prst="rect">
            <a:avLst/>
          </a:prstGeom>
        </p:spPr>
      </p:pic>
      <p:pic>
        <p:nvPicPr>
          <p:cNvPr id="203" name="Picture 202">
            <a:extLst>
              <a:ext uri="{FF2B5EF4-FFF2-40B4-BE49-F238E27FC236}">
                <a16:creationId xmlns:a16="http://schemas.microsoft.com/office/drawing/2014/main" id="{804AA8F5-3164-A536-856C-418A7D47C0B6}"/>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2133070" y="1359100"/>
            <a:ext cx="410800" cy="492960"/>
          </a:xfrm>
          <a:prstGeom prst="rect">
            <a:avLst/>
          </a:prstGeom>
        </p:spPr>
      </p:pic>
      <p:pic>
        <p:nvPicPr>
          <p:cNvPr id="204" name="Graphic 203">
            <a:extLst>
              <a:ext uri="{FF2B5EF4-FFF2-40B4-BE49-F238E27FC236}">
                <a16:creationId xmlns:a16="http://schemas.microsoft.com/office/drawing/2014/main" id="{3707C272-5DDE-BCD2-D2C6-A55562415C25}"/>
              </a:ext>
            </a:extLst>
          </p:cNvPr>
          <p:cNvPicPr>
            <a:picLocks noChangeAspect="1"/>
          </p:cNvPicPr>
          <p:nvPr/>
        </p:nvPicPr>
        <p:blipFill>
          <a:blip r:embed="rId20">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1497215" y="1110616"/>
            <a:ext cx="442928" cy="442928"/>
          </a:xfrm>
          <a:prstGeom prst="rect">
            <a:avLst/>
          </a:prstGeom>
        </p:spPr>
      </p:pic>
      <p:pic>
        <p:nvPicPr>
          <p:cNvPr id="205" name="Picture 204">
            <a:extLst>
              <a:ext uri="{FF2B5EF4-FFF2-40B4-BE49-F238E27FC236}">
                <a16:creationId xmlns:a16="http://schemas.microsoft.com/office/drawing/2014/main" id="{180EB186-37BA-4FD3-AC1B-3E373C34232E}"/>
              </a:ext>
            </a:extLst>
          </p:cNvPr>
          <p:cNvPicPr>
            <a:picLocks noChangeAspect="1"/>
          </p:cNvPicPr>
          <p:nvPr/>
        </p:nvPicPr>
        <p:blipFill>
          <a:blip r:embed="rId22"/>
          <a:stretch>
            <a:fillRect/>
          </a:stretch>
        </p:blipFill>
        <p:spPr>
          <a:xfrm>
            <a:off x="512103" y="1477551"/>
            <a:ext cx="915397" cy="236783"/>
          </a:xfrm>
          <a:prstGeom prst="rect">
            <a:avLst/>
          </a:prstGeom>
        </p:spPr>
      </p:pic>
      <p:pic>
        <p:nvPicPr>
          <p:cNvPr id="206" name="Picture 205">
            <a:extLst>
              <a:ext uri="{FF2B5EF4-FFF2-40B4-BE49-F238E27FC236}">
                <a16:creationId xmlns:a16="http://schemas.microsoft.com/office/drawing/2014/main" id="{B7EB0302-9A41-D9E6-C522-46D245E2BFF9}"/>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2662860" y="1683930"/>
            <a:ext cx="727052" cy="215424"/>
          </a:xfrm>
          <a:prstGeom prst="rect">
            <a:avLst/>
          </a:prstGeom>
        </p:spPr>
      </p:pic>
      <p:pic>
        <p:nvPicPr>
          <p:cNvPr id="207" name="Picture 206">
            <a:extLst>
              <a:ext uri="{FF2B5EF4-FFF2-40B4-BE49-F238E27FC236}">
                <a16:creationId xmlns:a16="http://schemas.microsoft.com/office/drawing/2014/main" id="{5CD7B4AD-0E47-DEA0-B331-022AA6F3DC0B}"/>
              </a:ext>
            </a:extLst>
          </p:cNvPr>
          <p:cNvPicPr>
            <a:picLocks noChangeAspect="1"/>
          </p:cNvPicPr>
          <p:nvPr/>
        </p:nvPicPr>
        <p:blipFill>
          <a:blip r:embed="rId24"/>
          <a:stretch>
            <a:fillRect/>
          </a:stretch>
        </p:blipFill>
        <p:spPr>
          <a:xfrm>
            <a:off x="7247292" y="1110312"/>
            <a:ext cx="970947" cy="430479"/>
          </a:xfrm>
          <a:prstGeom prst="rect">
            <a:avLst/>
          </a:prstGeom>
        </p:spPr>
      </p:pic>
      <p:pic>
        <p:nvPicPr>
          <p:cNvPr id="208" name="Picture 207">
            <a:extLst>
              <a:ext uri="{FF2B5EF4-FFF2-40B4-BE49-F238E27FC236}">
                <a16:creationId xmlns:a16="http://schemas.microsoft.com/office/drawing/2014/main" id="{9F13A35D-E7D3-A793-D6D6-58A550C8375B}"/>
              </a:ext>
            </a:extLst>
          </p:cNvPr>
          <p:cNvPicPr>
            <a:picLocks noChangeAspect="1"/>
          </p:cNvPicPr>
          <p:nvPr/>
        </p:nvPicPr>
        <p:blipFill>
          <a:blip r:embed="rId25"/>
          <a:stretch>
            <a:fillRect/>
          </a:stretch>
        </p:blipFill>
        <p:spPr>
          <a:xfrm>
            <a:off x="4024707" y="1722805"/>
            <a:ext cx="727051" cy="219456"/>
          </a:xfrm>
          <a:prstGeom prst="rect">
            <a:avLst/>
          </a:prstGeom>
        </p:spPr>
      </p:pic>
      <p:pic>
        <p:nvPicPr>
          <p:cNvPr id="209" name="Picture 14" descr="AsiaInfo logo">
            <a:extLst>
              <a:ext uri="{FF2B5EF4-FFF2-40B4-BE49-F238E27FC236}">
                <a16:creationId xmlns:a16="http://schemas.microsoft.com/office/drawing/2014/main" id="{34D54101-15FA-E737-4F49-BCCD115AFB51}"/>
              </a:ext>
            </a:extLst>
          </p:cNvPr>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l="6534" t="25626" r="7648" b="23618"/>
          <a:stretch/>
        </p:blipFill>
        <p:spPr bwMode="auto">
          <a:xfrm>
            <a:off x="4593601" y="3461768"/>
            <a:ext cx="742113" cy="246888"/>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56" descr="Senai cinatec logo">
            <a:extLst>
              <a:ext uri="{FF2B5EF4-FFF2-40B4-BE49-F238E27FC236}">
                <a16:creationId xmlns:a16="http://schemas.microsoft.com/office/drawing/2014/main" id="{16513132-6657-6ECB-0DDD-3F2045392A83}"/>
              </a:ext>
            </a:extLst>
          </p:cNvPr>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t="24366" r="9055" b="33781"/>
          <a:stretch/>
        </p:blipFill>
        <p:spPr bwMode="auto">
          <a:xfrm>
            <a:off x="5167001" y="3034601"/>
            <a:ext cx="892011" cy="230911"/>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58" descr="Tech Mahindra logo">
            <a:extLst>
              <a:ext uri="{FF2B5EF4-FFF2-40B4-BE49-F238E27FC236}">
                <a16:creationId xmlns:a16="http://schemas.microsoft.com/office/drawing/2014/main" id="{12D32F43-726C-5796-FB0F-D8A502B588B6}"/>
              </a:ext>
            </a:extLst>
          </p:cNvPr>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l="9041" t="30689" r="11186" b="27619"/>
          <a:stretch/>
        </p:blipFill>
        <p:spPr bwMode="auto">
          <a:xfrm>
            <a:off x="3579612" y="3415523"/>
            <a:ext cx="777614" cy="228600"/>
          </a:xfrm>
          <a:prstGeom prst="rect">
            <a:avLst/>
          </a:prstGeom>
          <a:noFill/>
          <a:extLst>
            <a:ext uri="{909E8E84-426E-40DD-AFC4-6F175D3DCCD1}">
              <a14:hiddenFill xmlns:a14="http://schemas.microsoft.com/office/drawing/2010/main">
                <a:solidFill>
                  <a:srgbClr val="FFFFFF"/>
                </a:solidFill>
              </a14:hiddenFill>
            </a:ext>
          </a:extLst>
        </p:spPr>
      </p:pic>
      <p:pic>
        <p:nvPicPr>
          <p:cNvPr id="212" name="Picture 211">
            <a:extLst>
              <a:ext uri="{FF2B5EF4-FFF2-40B4-BE49-F238E27FC236}">
                <a16:creationId xmlns:a16="http://schemas.microsoft.com/office/drawing/2014/main" id="{606580C8-DF73-67EF-781A-7812F22BA650}"/>
              </a:ext>
            </a:extLst>
          </p:cNvPr>
          <p:cNvPicPr>
            <a:picLocks noChangeAspect="1"/>
          </p:cNvPicPr>
          <p:nvPr/>
        </p:nvPicPr>
        <p:blipFill>
          <a:blip r:embed="rId29"/>
          <a:stretch>
            <a:fillRect/>
          </a:stretch>
        </p:blipFill>
        <p:spPr>
          <a:xfrm>
            <a:off x="684804" y="2504602"/>
            <a:ext cx="822960" cy="147073"/>
          </a:xfrm>
          <a:prstGeom prst="rect">
            <a:avLst/>
          </a:prstGeom>
        </p:spPr>
      </p:pic>
      <p:pic>
        <p:nvPicPr>
          <p:cNvPr id="213" name="Graphic 212">
            <a:extLst>
              <a:ext uri="{FF2B5EF4-FFF2-40B4-BE49-F238E27FC236}">
                <a16:creationId xmlns:a16="http://schemas.microsoft.com/office/drawing/2014/main" id="{95EBA63E-A9B7-95A9-2DE7-FEEC7003B418}"/>
              </a:ext>
            </a:extLst>
          </p:cNvPr>
          <p:cNvPicPr>
            <a:picLocks noChangeAspect="1"/>
          </p:cNvPicPr>
          <p:nvPr/>
        </p:nvPicPr>
        <p:blipFill>
          <a:blip r:embed="rId30" cstate="screen">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4317004" y="2307604"/>
            <a:ext cx="553944" cy="231371"/>
          </a:xfrm>
          <a:prstGeom prst="rect">
            <a:avLst/>
          </a:prstGeom>
        </p:spPr>
      </p:pic>
      <p:pic>
        <p:nvPicPr>
          <p:cNvPr id="214" name="Picture 213">
            <a:extLst>
              <a:ext uri="{FF2B5EF4-FFF2-40B4-BE49-F238E27FC236}">
                <a16:creationId xmlns:a16="http://schemas.microsoft.com/office/drawing/2014/main" id="{2749B45C-54FF-A630-922B-FB0B996C19D1}"/>
              </a:ext>
            </a:extLst>
          </p:cNvPr>
          <p:cNvPicPr>
            <a:picLocks noChangeAspect="1"/>
          </p:cNvPicPr>
          <p:nvPr/>
        </p:nvPicPr>
        <p:blipFill>
          <a:blip r:embed="rId32" cstate="print">
            <a:extLst>
              <a:ext uri="{28A0092B-C50C-407E-A947-70E740481C1C}">
                <a14:useLocalDpi xmlns:a14="http://schemas.microsoft.com/office/drawing/2010/main" val="0"/>
              </a:ext>
            </a:extLst>
          </a:blip>
          <a:srcRect/>
          <a:stretch/>
        </p:blipFill>
        <p:spPr>
          <a:xfrm>
            <a:off x="3270976" y="2380994"/>
            <a:ext cx="793328" cy="104455"/>
          </a:xfrm>
          <a:prstGeom prst="rect">
            <a:avLst/>
          </a:prstGeom>
        </p:spPr>
      </p:pic>
      <p:pic>
        <p:nvPicPr>
          <p:cNvPr id="215" name="Picture 2" descr="Africa Oil &amp; Gas: “Final Gabon South Basin Data Sets Now Available” – CGG">
            <a:extLst>
              <a:ext uri="{FF2B5EF4-FFF2-40B4-BE49-F238E27FC236}">
                <a16:creationId xmlns:a16="http://schemas.microsoft.com/office/drawing/2014/main" id="{83A82B40-DE9F-6343-69DF-F24E8067F1AE}"/>
              </a:ext>
            </a:extLst>
          </p:cNvPr>
          <p:cNvPicPr>
            <a:picLocks noChangeAspect="1" noChangeArrowheads="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16852" y="2675654"/>
            <a:ext cx="651246" cy="219456"/>
          </a:xfrm>
          <a:prstGeom prst="rect">
            <a:avLst/>
          </a:prstGeom>
          <a:noFill/>
          <a:extLst>
            <a:ext uri="{909E8E84-426E-40DD-AFC4-6F175D3DCCD1}">
              <a14:hiddenFill xmlns:a14="http://schemas.microsoft.com/office/drawing/2010/main">
                <a:solidFill>
                  <a:srgbClr val="FFFFFF"/>
                </a:solidFill>
              </a14:hiddenFill>
            </a:ext>
          </a:extLst>
        </p:spPr>
      </p:pic>
      <p:pic>
        <p:nvPicPr>
          <p:cNvPr id="216" name="Graphic 215">
            <a:extLst>
              <a:ext uri="{FF2B5EF4-FFF2-40B4-BE49-F238E27FC236}">
                <a16:creationId xmlns:a16="http://schemas.microsoft.com/office/drawing/2014/main" id="{4DDC6721-EFBB-A1C1-3A67-A06A9858E554}"/>
              </a:ext>
            </a:extLst>
          </p:cNvPr>
          <p:cNvPicPr>
            <a:picLocks noChangeAspect="1"/>
          </p:cNvPicPr>
          <p:nvPr/>
        </p:nvPicPr>
        <p:blipFill>
          <a:blip r:embed="rId34" cstate="screen">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1775452" y="2318160"/>
            <a:ext cx="802052" cy="166740"/>
          </a:xfrm>
          <a:prstGeom prst="rect">
            <a:avLst/>
          </a:prstGeom>
        </p:spPr>
      </p:pic>
      <p:pic>
        <p:nvPicPr>
          <p:cNvPr id="217" name="Picture 216" descr="Icon&#10;&#10;Description automatically generated">
            <a:extLst>
              <a:ext uri="{FF2B5EF4-FFF2-40B4-BE49-F238E27FC236}">
                <a16:creationId xmlns:a16="http://schemas.microsoft.com/office/drawing/2014/main" id="{CE5E9AD3-61AB-66FF-5314-F3BED3869CC8}"/>
              </a:ext>
            </a:extLst>
          </p:cNvPr>
          <p:cNvPicPr>
            <a:picLocks noChangeAspect="1"/>
          </p:cNvPicPr>
          <p:nvPr/>
        </p:nvPicPr>
        <p:blipFill>
          <a:blip r:embed="rId3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91465" y="2668943"/>
            <a:ext cx="416952" cy="296835"/>
          </a:xfrm>
          <a:prstGeom prst="rect">
            <a:avLst/>
          </a:prstGeom>
        </p:spPr>
      </p:pic>
      <p:pic>
        <p:nvPicPr>
          <p:cNvPr id="218" name="Picture 217">
            <a:extLst>
              <a:ext uri="{FF2B5EF4-FFF2-40B4-BE49-F238E27FC236}">
                <a16:creationId xmlns:a16="http://schemas.microsoft.com/office/drawing/2014/main" id="{5CAF952B-964C-56D0-E630-916A8E00E386}"/>
              </a:ext>
            </a:extLst>
          </p:cNvPr>
          <p:cNvPicPr>
            <a:picLocks noChangeAspect="1"/>
          </p:cNvPicPr>
          <p:nvPr/>
        </p:nvPicPr>
        <p:blipFill>
          <a:blip r:embed="rId37"/>
          <a:stretch>
            <a:fillRect/>
          </a:stretch>
        </p:blipFill>
        <p:spPr>
          <a:xfrm>
            <a:off x="412024" y="3223763"/>
            <a:ext cx="1020252" cy="655876"/>
          </a:xfrm>
          <a:prstGeom prst="rect">
            <a:avLst/>
          </a:prstGeom>
        </p:spPr>
      </p:pic>
      <p:pic>
        <p:nvPicPr>
          <p:cNvPr id="219" name="Picture 218">
            <a:extLst>
              <a:ext uri="{FF2B5EF4-FFF2-40B4-BE49-F238E27FC236}">
                <a16:creationId xmlns:a16="http://schemas.microsoft.com/office/drawing/2014/main" id="{9547E3C2-A010-1952-7707-074EE843F6E6}"/>
              </a:ext>
            </a:extLst>
          </p:cNvPr>
          <p:cNvPicPr>
            <a:picLocks noChangeAspect="1"/>
          </p:cNvPicPr>
          <p:nvPr/>
        </p:nvPicPr>
        <p:blipFill>
          <a:blip r:embed="rId38"/>
          <a:stretch>
            <a:fillRect/>
          </a:stretch>
        </p:blipFill>
        <p:spPr>
          <a:xfrm>
            <a:off x="6290921" y="2989989"/>
            <a:ext cx="483947" cy="246888"/>
          </a:xfrm>
          <a:prstGeom prst="rect">
            <a:avLst/>
          </a:prstGeom>
        </p:spPr>
      </p:pic>
      <p:pic>
        <p:nvPicPr>
          <p:cNvPr id="220" name="Picture 219">
            <a:extLst>
              <a:ext uri="{FF2B5EF4-FFF2-40B4-BE49-F238E27FC236}">
                <a16:creationId xmlns:a16="http://schemas.microsoft.com/office/drawing/2014/main" id="{F4952F31-DEE7-7D6F-7AF3-2F2E4781FB16}"/>
              </a:ext>
            </a:extLst>
          </p:cNvPr>
          <p:cNvPicPr>
            <a:picLocks noChangeAspect="1"/>
          </p:cNvPicPr>
          <p:nvPr/>
        </p:nvPicPr>
        <p:blipFill>
          <a:blip r:embed="rId39"/>
          <a:stretch>
            <a:fillRect/>
          </a:stretch>
        </p:blipFill>
        <p:spPr>
          <a:xfrm>
            <a:off x="623011" y="2748510"/>
            <a:ext cx="566693" cy="232433"/>
          </a:xfrm>
          <a:prstGeom prst="rect">
            <a:avLst/>
          </a:prstGeom>
        </p:spPr>
      </p:pic>
      <p:pic>
        <p:nvPicPr>
          <p:cNvPr id="221" name="Picture 220">
            <a:extLst>
              <a:ext uri="{FF2B5EF4-FFF2-40B4-BE49-F238E27FC236}">
                <a16:creationId xmlns:a16="http://schemas.microsoft.com/office/drawing/2014/main" id="{85AA99DA-179F-277A-FE8E-E7E022B4E233}"/>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1956312" y="3084871"/>
            <a:ext cx="822960" cy="156629"/>
          </a:xfrm>
          <a:prstGeom prst="rect">
            <a:avLst/>
          </a:prstGeom>
        </p:spPr>
      </p:pic>
      <p:grpSp>
        <p:nvGrpSpPr>
          <p:cNvPr id="222" name="Group 221">
            <a:extLst>
              <a:ext uri="{FF2B5EF4-FFF2-40B4-BE49-F238E27FC236}">
                <a16:creationId xmlns:a16="http://schemas.microsoft.com/office/drawing/2014/main" id="{5F1B9CED-BB63-55D7-3602-7A335F746524}"/>
              </a:ext>
            </a:extLst>
          </p:cNvPr>
          <p:cNvGrpSpPr/>
          <p:nvPr/>
        </p:nvGrpSpPr>
        <p:grpSpPr>
          <a:xfrm>
            <a:off x="3643848" y="2993641"/>
            <a:ext cx="742539" cy="319275"/>
            <a:chOff x="3938050" y="3808794"/>
            <a:chExt cx="742539" cy="319274"/>
          </a:xfrm>
        </p:grpSpPr>
        <p:pic>
          <p:nvPicPr>
            <p:cNvPr id="223" name="Picture 222">
              <a:extLst>
                <a:ext uri="{FF2B5EF4-FFF2-40B4-BE49-F238E27FC236}">
                  <a16:creationId xmlns:a16="http://schemas.microsoft.com/office/drawing/2014/main" id="{8A3A7DF6-1611-0594-8DE4-020DA82BCD0B}"/>
                </a:ext>
              </a:extLst>
            </p:cNvPr>
            <p:cNvPicPr>
              <a:picLocks noChangeAspect="1"/>
            </p:cNvPicPr>
            <p:nvPr/>
          </p:nvPicPr>
          <p:blipFill>
            <a:blip r:embed="rId4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38050" y="3808794"/>
              <a:ext cx="742539" cy="170448"/>
            </a:xfrm>
            <a:prstGeom prst="rect">
              <a:avLst/>
            </a:prstGeom>
          </p:spPr>
        </p:pic>
        <p:pic>
          <p:nvPicPr>
            <p:cNvPr id="224" name="Picture 223">
              <a:extLst>
                <a:ext uri="{FF2B5EF4-FFF2-40B4-BE49-F238E27FC236}">
                  <a16:creationId xmlns:a16="http://schemas.microsoft.com/office/drawing/2014/main" id="{048D7828-1B34-D796-9E63-A3C0CEBD4342}"/>
                </a:ext>
              </a:extLst>
            </p:cNvPr>
            <p:cNvPicPr>
              <a:picLocks noChangeAspect="1"/>
            </p:cNvPicPr>
            <p:nvPr/>
          </p:nvPicPr>
          <p:blipFill rotWithShape="1">
            <a:blip r:embed="rId42"/>
            <a:srcRect l="11831" r="40901"/>
            <a:stretch/>
          </p:blipFill>
          <p:spPr>
            <a:xfrm>
              <a:off x="4025120" y="3973316"/>
              <a:ext cx="568397" cy="154752"/>
            </a:xfrm>
            <a:prstGeom prst="rect">
              <a:avLst/>
            </a:prstGeom>
          </p:spPr>
        </p:pic>
      </p:grpSp>
      <p:pic>
        <p:nvPicPr>
          <p:cNvPr id="225" name="Picture 224">
            <a:extLst>
              <a:ext uri="{FF2B5EF4-FFF2-40B4-BE49-F238E27FC236}">
                <a16:creationId xmlns:a16="http://schemas.microsoft.com/office/drawing/2014/main" id="{CEE26E8D-8959-7F38-6B06-C9EF96D3215A}"/>
              </a:ext>
            </a:extLst>
          </p:cNvPr>
          <p:cNvPicPr>
            <a:picLocks noChangeAspect="1"/>
          </p:cNvPicPr>
          <p:nvPr/>
        </p:nvPicPr>
        <p:blipFill rotWithShape="1">
          <a:blip r:embed="rId43">
            <a:clrChange>
              <a:clrFrom>
                <a:srgbClr val="FFFFFF"/>
              </a:clrFrom>
              <a:clrTo>
                <a:srgbClr val="FFFFFF">
                  <a:alpha val="0"/>
                </a:srgbClr>
              </a:clrTo>
            </a:clrChange>
          </a:blip>
          <a:srcRect l="7049" t="5600" r="3944" b="44426"/>
          <a:stretch/>
        </p:blipFill>
        <p:spPr>
          <a:xfrm>
            <a:off x="2740129" y="3445673"/>
            <a:ext cx="548574" cy="201168"/>
          </a:xfrm>
          <a:prstGeom prst="rect">
            <a:avLst/>
          </a:prstGeom>
        </p:spPr>
      </p:pic>
      <p:pic>
        <p:nvPicPr>
          <p:cNvPr id="226" name="Picture 4" descr="Home – Megh Computing">
            <a:extLst>
              <a:ext uri="{FF2B5EF4-FFF2-40B4-BE49-F238E27FC236}">
                <a16:creationId xmlns:a16="http://schemas.microsoft.com/office/drawing/2014/main" id="{8B2E7AC1-C2A3-1AD0-C5BC-0B2CC759657F}"/>
              </a:ext>
            </a:extLst>
          </p:cNvPr>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1610777" y="3421955"/>
            <a:ext cx="817472" cy="197767"/>
          </a:xfrm>
          <a:prstGeom prst="rect">
            <a:avLst/>
          </a:prstGeom>
          <a:noFill/>
          <a:extLst>
            <a:ext uri="{909E8E84-426E-40DD-AFC4-6F175D3DCCD1}">
              <a14:hiddenFill xmlns:a14="http://schemas.microsoft.com/office/drawing/2010/main">
                <a:solidFill>
                  <a:srgbClr val="FFFFFF"/>
                </a:solidFill>
              </a14:hiddenFill>
            </a:ext>
          </a:extLst>
        </p:spPr>
      </p:pic>
      <p:pic>
        <p:nvPicPr>
          <p:cNvPr id="227" name="Graphic 226">
            <a:extLst>
              <a:ext uri="{FF2B5EF4-FFF2-40B4-BE49-F238E27FC236}">
                <a16:creationId xmlns:a16="http://schemas.microsoft.com/office/drawing/2014/main" id="{04F43F6A-0A0C-7B9B-5B0C-74779177666F}"/>
              </a:ext>
            </a:extLst>
          </p:cNvPr>
          <p:cNvPicPr>
            <a:picLocks noChangeAspect="1"/>
          </p:cNvPicPr>
          <p:nvPr/>
        </p:nvPicPr>
        <p:blipFill>
          <a:blip r:embed="rId45">
            <a:extLst>
              <a:ext uri="{28A0092B-C50C-407E-A947-70E740481C1C}">
                <a14:useLocalDpi xmlns:a14="http://schemas.microsoft.com/office/drawing/2010/main"/>
              </a:ext>
              <a:ext uri="{96DAC541-7B7A-43D3-8B79-37D633B846F1}">
                <asvg:svgBlip xmlns:asvg="http://schemas.microsoft.com/office/drawing/2016/SVG/main" r:embed="rId46"/>
              </a:ext>
            </a:extLst>
          </a:blip>
          <a:stretch>
            <a:fillRect/>
          </a:stretch>
        </p:blipFill>
        <p:spPr>
          <a:xfrm>
            <a:off x="6677222" y="2757835"/>
            <a:ext cx="876296" cy="76199"/>
          </a:xfrm>
          <a:prstGeom prst="rect">
            <a:avLst/>
          </a:prstGeom>
        </p:spPr>
      </p:pic>
      <p:pic>
        <p:nvPicPr>
          <p:cNvPr id="228" name="Picture 227">
            <a:extLst>
              <a:ext uri="{FF2B5EF4-FFF2-40B4-BE49-F238E27FC236}">
                <a16:creationId xmlns:a16="http://schemas.microsoft.com/office/drawing/2014/main" id="{67F9ED15-D2B6-C7E6-7990-617B897BEF09}"/>
              </a:ext>
            </a:extLst>
          </p:cNvPr>
          <p:cNvPicPr>
            <a:picLocks noChangeAspect="1"/>
          </p:cNvPicPr>
          <p:nvPr/>
        </p:nvPicPr>
        <p:blipFill rotWithShape="1">
          <a:blip r:embed="rId47"/>
          <a:srcRect b="12561"/>
          <a:stretch/>
        </p:blipFill>
        <p:spPr>
          <a:xfrm>
            <a:off x="7593558" y="2724341"/>
            <a:ext cx="613513" cy="301752"/>
          </a:xfrm>
          <a:prstGeom prst="rect">
            <a:avLst/>
          </a:prstGeom>
        </p:spPr>
      </p:pic>
      <p:pic>
        <p:nvPicPr>
          <p:cNvPr id="229" name="Picture 228">
            <a:extLst>
              <a:ext uri="{FF2B5EF4-FFF2-40B4-BE49-F238E27FC236}">
                <a16:creationId xmlns:a16="http://schemas.microsoft.com/office/drawing/2014/main" id="{067B4832-2586-5F7F-6518-703C7C5B8566}"/>
              </a:ext>
            </a:extLst>
          </p:cNvPr>
          <p:cNvPicPr>
            <a:picLocks noChangeAspect="1"/>
          </p:cNvPicPr>
          <p:nvPr/>
        </p:nvPicPr>
        <p:blipFill>
          <a:blip r:embed="rId48"/>
          <a:stretch>
            <a:fillRect/>
          </a:stretch>
        </p:blipFill>
        <p:spPr>
          <a:xfrm>
            <a:off x="5608551" y="3349100"/>
            <a:ext cx="626323" cy="365760"/>
          </a:xfrm>
          <a:prstGeom prst="rect">
            <a:avLst/>
          </a:prstGeom>
        </p:spPr>
      </p:pic>
      <p:pic>
        <p:nvPicPr>
          <p:cNvPr id="230" name="Picture 229">
            <a:extLst>
              <a:ext uri="{FF2B5EF4-FFF2-40B4-BE49-F238E27FC236}">
                <a16:creationId xmlns:a16="http://schemas.microsoft.com/office/drawing/2014/main" id="{F213BE9D-7CC1-DEE1-BE8F-CF85DE7F4F43}"/>
              </a:ext>
            </a:extLst>
          </p:cNvPr>
          <p:cNvPicPr>
            <a:picLocks noChangeAspect="1"/>
          </p:cNvPicPr>
          <p:nvPr/>
        </p:nvPicPr>
        <p:blipFill>
          <a:blip r:embed="rId49">
            <a:clrChange>
              <a:clrFrom>
                <a:srgbClr val="FFFFFF"/>
              </a:clrFrom>
              <a:clrTo>
                <a:srgbClr val="FFFFFF">
                  <a:alpha val="0"/>
                </a:srgbClr>
              </a:clrTo>
            </a:clrChange>
          </a:blip>
          <a:stretch>
            <a:fillRect/>
          </a:stretch>
        </p:blipFill>
        <p:spPr>
          <a:xfrm>
            <a:off x="7514078" y="3378201"/>
            <a:ext cx="658371" cy="365760"/>
          </a:xfrm>
          <a:prstGeom prst="rect">
            <a:avLst/>
          </a:prstGeom>
        </p:spPr>
      </p:pic>
      <p:sp>
        <p:nvSpPr>
          <p:cNvPr id="231" name="!!aw">
            <a:extLst>
              <a:ext uri="{FF2B5EF4-FFF2-40B4-BE49-F238E27FC236}">
                <a16:creationId xmlns:a16="http://schemas.microsoft.com/office/drawing/2014/main" id="{5C4CDDCC-5326-D4E8-0809-AD1836AA47A9}"/>
              </a:ext>
            </a:extLst>
          </p:cNvPr>
          <p:cNvSpPr/>
          <p:nvPr/>
        </p:nvSpPr>
        <p:spPr>
          <a:xfrm>
            <a:off x="368330" y="3851720"/>
            <a:ext cx="7908980" cy="2336783"/>
          </a:xfrm>
          <a:prstGeom prst="rect">
            <a:avLst/>
          </a:prstGeom>
          <a:noFill/>
          <a:ln w="12700">
            <a:solidFill>
              <a:schemeClr val="accent2">
                <a:alpha val="37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288000" rIns="0"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525252"/>
              </a:solidFill>
              <a:effectLst/>
              <a:uLnTx/>
              <a:uFillTx/>
              <a:latin typeface="IntelOne Display Regular" panose="020B0503020203020204" pitchFamily="34" charset="77"/>
              <a:ea typeface="+mn-ea"/>
              <a:cs typeface="Arial"/>
              <a:sym typeface="Helvetica Neue Medium"/>
            </a:endParaRPr>
          </a:p>
        </p:txBody>
      </p:sp>
      <p:sp>
        <p:nvSpPr>
          <p:cNvPr id="232" name="TextBox 231">
            <a:extLst>
              <a:ext uri="{FF2B5EF4-FFF2-40B4-BE49-F238E27FC236}">
                <a16:creationId xmlns:a16="http://schemas.microsoft.com/office/drawing/2014/main" id="{63E657A3-CCC3-55ED-B707-20DF8B6848EA}"/>
              </a:ext>
            </a:extLst>
          </p:cNvPr>
          <p:cNvSpPr txBox="1"/>
          <p:nvPr/>
        </p:nvSpPr>
        <p:spPr>
          <a:xfrm>
            <a:off x="5728846" y="5527300"/>
            <a:ext cx="2481596" cy="606376"/>
          </a:xfrm>
          <a:prstGeom prst="rect">
            <a:avLst/>
          </a:prstGeom>
          <a:gradFill flip="none" rotWithShape="1">
            <a:gsLst>
              <a:gs pos="23000">
                <a:schemeClr val="bg1">
                  <a:lumMod val="85000"/>
                </a:schemeClr>
              </a:gs>
              <a:gs pos="99000">
                <a:schemeClr val="bg1">
                  <a:lumMod val="75000"/>
                </a:schemeClr>
              </a:gs>
            </a:gsLst>
            <a:lin ang="2700000" scaled="1"/>
            <a:tileRect/>
          </a:gradFill>
          <a:ln w="6350">
            <a:gradFill flip="none" rotWithShape="1">
              <a:gsLst>
                <a:gs pos="0">
                  <a:schemeClr val="bg1"/>
                </a:gs>
                <a:gs pos="42000">
                  <a:schemeClr val="bg1">
                    <a:alpha val="0"/>
                  </a:schemeClr>
                </a:gs>
                <a:gs pos="100000">
                  <a:schemeClr val="tx1">
                    <a:lumMod val="50000"/>
                    <a:lumOff val="50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288000" rIns="0" rtlCol="0" anchor="ctr"/>
          <a:lstStyle>
            <a:defPPr>
              <a:defRPr lang="en-NL"/>
            </a:defPPr>
            <a:lvl1pPr defTabSz="914377">
              <a:defRPr sz="1600">
                <a:solidFill>
                  <a:srgbClr val="525252"/>
                </a:solidFill>
                <a:latin typeface="IntelOne Display Regular" panose="020B0503020203020204" pitchFamily="34"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525252"/>
              </a:solidFill>
              <a:effectLst/>
              <a:uLnTx/>
              <a:uFillTx/>
              <a:latin typeface="IntelOne Display Regular" panose="020B0503020203020204" pitchFamily="34" charset="77"/>
              <a:ea typeface="+mn-ea"/>
              <a:cs typeface="Arial"/>
              <a:sym typeface="Helvetica Neue"/>
            </a:endParaRPr>
          </a:p>
        </p:txBody>
      </p:sp>
      <p:sp>
        <p:nvSpPr>
          <p:cNvPr id="233" name="TextBox 232">
            <a:extLst>
              <a:ext uri="{FF2B5EF4-FFF2-40B4-BE49-F238E27FC236}">
                <a16:creationId xmlns:a16="http://schemas.microsoft.com/office/drawing/2014/main" id="{77DAD1A3-58CF-4819-0C05-C639E4B384C5}"/>
              </a:ext>
            </a:extLst>
          </p:cNvPr>
          <p:cNvSpPr txBox="1"/>
          <p:nvPr/>
        </p:nvSpPr>
        <p:spPr>
          <a:xfrm>
            <a:off x="5728847" y="4872894"/>
            <a:ext cx="2481596" cy="625511"/>
          </a:xfrm>
          <a:prstGeom prst="rect">
            <a:avLst/>
          </a:prstGeom>
          <a:gradFill flip="none" rotWithShape="1">
            <a:gsLst>
              <a:gs pos="23000">
                <a:schemeClr val="bg1">
                  <a:lumMod val="85000"/>
                </a:schemeClr>
              </a:gs>
              <a:gs pos="99000">
                <a:schemeClr val="bg1">
                  <a:lumMod val="75000"/>
                </a:schemeClr>
              </a:gs>
            </a:gsLst>
            <a:lin ang="2700000" scaled="1"/>
            <a:tileRect/>
          </a:gradFill>
          <a:ln w="6350">
            <a:gradFill flip="none" rotWithShape="1">
              <a:gsLst>
                <a:gs pos="0">
                  <a:schemeClr val="bg1"/>
                </a:gs>
                <a:gs pos="42000">
                  <a:schemeClr val="bg1">
                    <a:alpha val="0"/>
                  </a:schemeClr>
                </a:gs>
                <a:gs pos="100000">
                  <a:schemeClr val="tx1">
                    <a:lumMod val="50000"/>
                    <a:lumOff val="50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288000" rIns="0" rtlCol="0" anchor="ctr"/>
          <a:lstStyle>
            <a:defPPr>
              <a:defRPr lang="en-NL"/>
            </a:defPPr>
            <a:lvl1pPr defTabSz="914377">
              <a:defRPr sz="1600">
                <a:solidFill>
                  <a:srgbClr val="525252"/>
                </a:solidFill>
                <a:latin typeface="IntelOne Display Regular" panose="020B0503020203020204" pitchFamily="34"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525252"/>
              </a:solidFill>
              <a:effectLst/>
              <a:uLnTx/>
              <a:uFillTx/>
              <a:latin typeface="IntelOne Display Regular" panose="020B0503020203020204" pitchFamily="34" charset="77"/>
              <a:ea typeface="+mn-ea"/>
              <a:cs typeface="Arial"/>
              <a:sym typeface="Helvetica Neue"/>
            </a:endParaRPr>
          </a:p>
        </p:txBody>
      </p:sp>
      <p:sp>
        <p:nvSpPr>
          <p:cNvPr id="234" name="Rectangle 233">
            <a:extLst>
              <a:ext uri="{FF2B5EF4-FFF2-40B4-BE49-F238E27FC236}">
                <a16:creationId xmlns:a16="http://schemas.microsoft.com/office/drawing/2014/main" id="{99DE014B-3F49-F4A5-19E4-942593DE04F4}"/>
              </a:ext>
            </a:extLst>
          </p:cNvPr>
          <p:cNvSpPr/>
          <p:nvPr/>
        </p:nvSpPr>
        <p:spPr>
          <a:xfrm>
            <a:off x="371057" y="3868046"/>
            <a:ext cx="2544597" cy="250541"/>
          </a:xfrm>
          <a:prstGeom prst="rect">
            <a:avLst/>
          </a:prstGeom>
          <a:noFill/>
          <a:ln w="12700" cap="flat">
            <a:noFill/>
            <a:miter lim="400000"/>
          </a:ln>
          <a:effectLst/>
          <a:sp3d/>
        </p:spPr>
        <p:txBody>
          <a:bodyPr rot="0" spcFirstLastPara="1" vertOverflow="overflow" horzOverflow="overflow" vert="horz" wrap="square" lIns="108000" tIns="108000" rIns="108000" bIns="108000" numCol="1" spcCol="38100" rtlCol="0" anchor="ctr">
            <a:noAutofit/>
          </a:bodyPr>
          <a:lstStyle/>
          <a:p>
            <a:pPr marL="0" marR="0" lvl="0" indent="0" algn="l" defTabSz="1100611" rtl="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srgbClr val="000F8A"/>
                </a:solidFill>
                <a:effectLst/>
                <a:uLnTx/>
                <a:uFillTx/>
                <a:latin typeface="IntelOne Display Medium" panose="020B0703020203020204" pitchFamily="34" charset="0"/>
                <a:ea typeface="Helvetica Neue Medium"/>
                <a:cs typeface="Helvetica Neue Medium"/>
                <a:sym typeface="Helvetica Neue"/>
              </a:rPr>
              <a:t>Universities &amp; Research Institutes</a:t>
            </a:r>
            <a:endParaRPr kumimoji="0" lang="en-US" sz="1200" b="0" i="0" u="none" strike="noStrike" kern="0" cap="none" spc="0" normalizeH="0" baseline="0" noProof="0">
              <a:ln>
                <a:noFill/>
              </a:ln>
              <a:solidFill>
                <a:srgbClr val="000F8A"/>
              </a:solidFill>
              <a:effectLst/>
              <a:uLnTx/>
              <a:uFillTx/>
              <a:latin typeface="IntelOne Display Medium" panose="020B0703020203020204" pitchFamily="34" charset="0"/>
              <a:ea typeface="Helvetica Neue Medium"/>
              <a:cs typeface="Helvetica Neue Medium"/>
              <a:sym typeface="Helvetica Neue Medium"/>
            </a:endParaRPr>
          </a:p>
        </p:txBody>
      </p:sp>
      <p:sp>
        <p:nvSpPr>
          <p:cNvPr id="235" name="!!aw">
            <a:extLst>
              <a:ext uri="{FF2B5EF4-FFF2-40B4-BE49-F238E27FC236}">
                <a16:creationId xmlns:a16="http://schemas.microsoft.com/office/drawing/2014/main" id="{4A323AD9-8185-B0BD-5952-7C6B8986F7CB}"/>
              </a:ext>
            </a:extLst>
          </p:cNvPr>
          <p:cNvSpPr/>
          <p:nvPr/>
        </p:nvSpPr>
        <p:spPr>
          <a:xfrm>
            <a:off x="8427064" y="3839317"/>
            <a:ext cx="3624700" cy="2359347"/>
          </a:xfrm>
          <a:prstGeom prst="rect">
            <a:avLst/>
          </a:prstGeom>
          <a:noFill/>
          <a:ln w="12700">
            <a:solidFill>
              <a:schemeClr val="accent2">
                <a:alpha val="37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288000" rIns="0"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525252"/>
              </a:solidFill>
              <a:effectLst/>
              <a:uLnTx/>
              <a:uFillTx/>
              <a:latin typeface="IntelOne Display Regular" panose="020B0503020203020204" pitchFamily="34" charset="77"/>
              <a:ea typeface="+mn-ea"/>
              <a:cs typeface="Arial"/>
              <a:sym typeface="Helvetica Neue Medium"/>
            </a:endParaRPr>
          </a:p>
        </p:txBody>
      </p:sp>
      <p:sp>
        <p:nvSpPr>
          <p:cNvPr id="236" name="Rectangle 235">
            <a:extLst>
              <a:ext uri="{FF2B5EF4-FFF2-40B4-BE49-F238E27FC236}">
                <a16:creationId xmlns:a16="http://schemas.microsoft.com/office/drawing/2014/main" id="{8176E260-9505-5A3E-A235-2B61995053E4}"/>
              </a:ext>
            </a:extLst>
          </p:cNvPr>
          <p:cNvSpPr/>
          <p:nvPr/>
        </p:nvSpPr>
        <p:spPr>
          <a:xfrm>
            <a:off x="8436252" y="3826029"/>
            <a:ext cx="1663376" cy="266465"/>
          </a:xfrm>
          <a:prstGeom prst="rect">
            <a:avLst/>
          </a:prstGeom>
          <a:noFill/>
          <a:ln w="12700" cap="flat">
            <a:noFill/>
            <a:miter lim="400000"/>
          </a:ln>
          <a:effectLst/>
          <a:sp3d/>
        </p:spPr>
        <p:txBody>
          <a:bodyPr rot="0" spcFirstLastPara="1" vertOverflow="overflow" horzOverflow="overflow" vert="horz" wrap="square" lIns="108000" tIns="108000" rIns="108000" bIns="108000" numCol="1" spcCol="38100" rtlCol="0" anchor="ctr">
            <a:noAutofit/>
          </a:bodyPr>
          <a:lstStyle/>
          <a:p>
            <a:pPr marL="0" marR="0" lvl="0" indent="0" algn="l" defTabSz="1100611"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F8A"/>
                </a:solidFill>
                <a:effectLst/>
                <a:uLnTx/>
                <a:uFillTx/>
                <a:latin typeface="IntelOne Display Medium" panose="020B0703020203020204" pitchFamily="34" charset="0"/>
                <a:ea typeface="Helvetica Neue Medium"/>
                <a:cs typeface="Helvetica Neue Medium"/>
                <a:sym typeface="Helvetica Neue"/>
              </a:rPr>
              <a:t>CSPs &amp; Frameworks</a:t>
            </a:r>
            <a:endParaRPr kumimoji="0" lang="en-US" sz="1200" b="0" i="0" u="none" strike="noStrike" kern="0" cap="none" spc="0" normalizeH="0" baseline="0" noProof="0">
              <a:ln>
                <a:noFill/>
              </a:ln>
              <a:solidFill>
                <a:srgbClr val="000F8A"/>
              </a:solidFill>
              <a:effectLst/>
              <a:uLnTx/>
              <a:uFillTx/>
              <a:latin typeface="IntelOne Display Medium" panose="020B0703020203020204" pitchFamily="34" charset="0"/>
              <a:ea typeface="Helvetica Neue Medium"/>
              <a:cs typeface="Helvetica Neue Medium"/>
              <a:sym typeface="Helvetica Neue Medium"/>
            </a:endParaRPr>
          </a:p>
        </p:txBody>
      </p:sp>
      <p:pic>
        <p:nvPicPr>
          <p:cNvPr id="237" name="Picture 236" descr="A picture containing text, clipart&#10;&#10;Description automatically generated">
            <a:extLst>
              <a:ext uri="{FF2B5EF4-FFF2-40B4-BE49-F238E27FC236}">
                <a16:creationId xmlns:a16="http://schemas.microsoft.com/office/drawing/2014/main" id="{CADC0F6C-8CB9-FC26-8508-0710BFE8206D}"/>
              </a:ext>
            </a:extLst>
          </p:cNvPr>
          <p:cNvPicPr>
            <a:picLocks noChangeAspect="1"/>
          </p:cNvPicPr>
          <p:nvPr/>
        </p:nvPicPr>
        <p:blipFill>
          <a:blip r:embed="rId50"/>
          <a:stretch>
            <a:fillRect/>
          </a:stretch>
        </p:blipFill>
        <p:spPr>
          <a:xfrm>
            <a:off x="10407486" y="5757780"/>
            <a:ext cx="1005840" cy="201168"/>
          </a:xfrm>
          <a:prstGeom prst="rect">
            <a:avLst/>
          </a:prstGeom>
        </p:spPr>
      </p:pic>
      <p:pic>
        <p:nvPicPr>
          <p:cNvPr id="238" name="Picture 237">
            <a:extLst>
              <a:ext uri="{FF2B5EF4-FFF2-40B4-BE49-F238E27FC236}">
                <a16:creationId xmlns:a16="http://schemas.microsoft.com/office/drawing/2014/main" id="{675B05A7-8160-7732-AA6A-3DE7BB989D61}"/>
              </a:ext>
            </a:extLst>
          </p:cNvPr>
          <p:cNvPicPr>
            <a:picLocks noChangeAspect="1"/>
          </p:cNvPicPr>
          <p:nvPr/>
        </p:nvPicPr>
        <p:blipFill>
          <a:blip r:embed="rId51"/>
          <a:stretch>
            <a:fillRect/>
          </a:stretch>
        </p:blipFill>
        <p:spPr>
          <a:xfrm>
            <a:off x="11112501" y="4067376"/>
            <a:ext cx="731520" cy="360881"/>
          </a:xfrm>
          <a:prstGeom prst="rect">
            <a:avLst/>
          </a:prstGeom>
        </p:spPr>
      </p:pic>
      <p:pic>
        <p:nvPicPr>
          <p:cNvPr id="239" name="Picture 238">
            <a:extLst>
              <a:ext uri="{FF2B5EF4-FFF2-40B4-BE49-F238E27FC236}">
                <a16:creationId xmlns:a16="http://schemas.microsoft.com/office/drawing/2014/main" id="{2B8B8AFA-52CB-1E50-67F1-889F339688D2}"/>
              </a:ext>
            </a:extLst>
          </p:cNvPr>
          <p:cNvPicPr>
            <a:picLocks noChangeAspect="1"/>
          </p:cNvPicPr>
          <p:nvPr/>
        </p:nvPicPr>
        <p:blipFill>
          <a:blip r:embed="rId52"/>
          <a:stretch>
            <a:fillRect/>
          </a:stretch>
        </p:blipFill>
        <p:spPr>
          <a:xfrm>
            <a:off x="8673625" y="4410950"/>
            <a:ext cx="1097280" cy="172307"/>
          </a:xfrm>
          <a:prstGeom prst="rect">
            <a:avLst/>
          </a:prstGeom>
        </p:spPr>
      </p:pic>
      <p:pic>
        <p:nvPicPr>
          <p:cNvPr id="240" name="Picture 239">
            <a:extLst>
              <a:ext uri="{FF2B5EF4-FFF2-40B4-BE49-F238E27FC236}">
                <a16:creationId xmlns:a16="http://schemas.microsoft.com/office/drawing/2014/main" id="{961A18B6-8275-28BA-973F-F1F6ABD3E8FA}"/>
              </a:ext>
            </a:extLst>
          </p:cNvPr>
          <p:cNvPicPr>
            <a:picLocks noChangeAspect="1"/>
          </p:cNvPicPr>
          <p:nvPr/>
        </p:nvPicPr>
        <p:blipFill rotWithShape="1">
          <a:blip r:embed="rId53"/>
          <a:srcRect l="16535" t="31715" r="16832" b="31610"/>
          <a:stretch/>
        </p:blipFill>
        <p:spPr>
          <a:xfrm>
            <a:off x="10148067" y="4174594"/>
            <a:ext cx="822960" cy="239308"/>
          </a:xfrm>
          <a:prstGeom prst="rect">
            <a:avLst/>
          </a:prstGeom>
        </p:spPr>
      </p:pic>
      <p:pic>
        <p:nvPicPr>
          <p:cNvPr id="241" name="Picture 240">
            <a:extLst>
              <a:ext uri="{FF2B5EF4-FFF2-40B4-BE49-F238E27FC236}">
                <a16:creationId xmlns:a16="http://schemas.microsoft.com/office/drawing/2014/main" id="{2651676B-399A-83B8-5484-CA67F4D01354}"/>
              </a:ext>
            </a:extLst>
          </p:cNvPr>
          <p:cNvPicPr>
            <a:picLocks noChangeAspect="1"/>
          </p:cNvPicPr>
          <p:nvPr/>
        </p:nvPicPr>
        <p:blipFill>
          <a:blip r:embed="rId54"/>
          <a:stretch>
            <a:fillRect/>
          </a:stretch>
        </p:blipFill>
        <p:spPr>
          <a:xfrm>
            <a:off x="9863220" y="4824568"/>
            <a:ext cx="731520" cy="177165"/>
          </a:xfrm>
          <a:prstGeom prst="rect">
            <a:avLst/>
          </a:prstGeom>
        </p:spPr>
      </p:pic>
      <p:pic>
        <p:nvPicPr>
          <p:cNvPr id="242" name="Picture 241">
            <a:extLst>
              <a:ext uri="{FF2B5EF4-FFF2-40B4-BE49-F238E27FC236}">
                <a16:creationId xmlns:a16="http://schemas.microsoft.com/office/drawing/2014/main" id="{E2D95CA3-D244-740C-1DFB-C0B9CB2D23FC}"/>
              </a:ext>
            </a:extLst>
          </p:cNvPr>
          <p:cNvPicPr>
            <a:picLocks noChangeAspect="1"/>
          </p:cNvPicPr>
          <p:nvPr/>
        </p:nvPicPr>
        <p:blipFill>
          <a:blip r:embed="rId55">
            <a:clrChange>
              <a:clrFrom>
                <a:srgbClr val="FFFFFF"/>
              </a:clrFrom>
              <a:clrTo>
                <a:srgbClr val="FFFFFF">
                  <a:alpha val="0"/>
                </a:srgbClr>
              </a:clrTo>
            </a:clrChange>
          </a:blip>
          <a:stretch>
            <a:fillRect/>
          </a:stretch>
        </p:blipFill>
        <p:spPr>
          <a:xfrm>
            <a:off x="11035377" y="4817962"/>
            <a:ext cx="914400" cy="120397"/>
          </a:xfrm>
          <a:prstGeom prst="rect">
            <a:avLst/>
          </a:prstGeom>
        </p:spPr>
      </p:pic>
      <p:grpSp>
        <p:nvGrpSpPr>
          <p:cNvPr id="243" name="Group 242">
            <a:extLst>
              <a:ext uri="{FF2B5EF4-FFF2-40B4-BE49-F238E27FC236}">
                <a16:creationId xmlns:a16="http://schemas.microsoft.com/office/drawing/2014/main" id="{CFA651DF-3B87-F05B-1128-1833289A4160}"/>
              </a:ext>
            </a:extLst>
          </p:cNvPr>
          <p:cNvGrpSpPr/>
          <p:nvPr/>
        </p:nvGrpSpPr>
        <p:grpSpPr>
          <a:xfrm>
            <a:off x="8535583" y="4751966"/>
            <a:ext cx="1005840" cy="215628"/>
            <a:chOff x="6956919" y="4413239"/>
            <a:chExt cx="987408" cy="215628"/>
          </a:xfrm>
        </p:grpSpPr>
        <p:pic>
          <p:nvPicPr>
            <p:cNvPr id="244" name="Picture 243">
              <a:extLst>
                <a:ext uri="{FF2B5EF4-FFF2-40B4-BE49-F238E27FC236}">
                  <a16:creationId xmlns:a16="http://schemas.microsoft.com/office/drawing/2014/main" id="{730FB85E-20D5-3B9D-2C05-5C5F840C86EF}"/>
                </a:ext>
              </a:extLst>
            </p:cNvPr>
            <p:cNvPicPr>
              <a:picLocks noChangeAspect="1"/>
            </p:cNvPicPr>
            <p:nvPr/>
          </p:nvPicPr>
          <p:blipFill rotWithShape="1">
            <a:blip r:embed="rId56">
              <a:clrChange>
                <a:clrFrom>
                  <a:srgbClr val="FFFFFF"/>
                </a:clrFrom>
                <a:clrTo>
                  <a:srgbClr val="FFFFFF">
                    <a:alpha val="0"/>
                  </a:srgbClr>
                </a:clrTo>
              </a:clrChange>
            </a:blip>
            <a:srcRect l="39898" t="20555" r="39898" b="42764"/>
            <a:stretch/>
          </p:blipFill>
          <p:spPr>
            <a:xfrm>
              <a:off x="6956919" y="4413239"/>
              <a:ext cx="211136" cy="215628"/>
            </a:xfrm>
            <a:prstGeom prst="rect">
              <a:avLst/>
            </a:prstGeom>
          </p:spPr>
        </p:pic>
        <p:pic>
          <p:nvPicPr>
            <p:cNvPr id="245" name="Picture 244">
              <a:extLst>
                <a:ext uri="{FF2B5EF4-FFF2-40B4-BE49-F238E27FC236}">
                  <a16:creationId xmlns:a16="http://schemas.microsoft.com/office/drawing/2014/main" id="{17778E58-CC1B-9125-5143-31A90FD5195E}"/>
                </a:ext>
              </a:extLst>
            </p:cNvPr>
            <p:cNvPicPr>
              <a:picLocks noChangeAspect="1"/>
            </p:cNvPicPr>
            <p:nvPr/>
          </p:nvPicPr>
          <p:blipFill rotWithShape="1">
            <a:blip r:embed="rId56">
              <a:clrChange>
                <a:clrFrom>
                  <a:srgbClr val="FFFFFF"/>
                </a:clrFrom>
                <a:clrTo>
                  <a:srgbClr val="FFFFFF">
                    <a:alpha val="0"/>
                  </a:srgbClr>
                </a:clrTo>
              </a:clrChange>
            </a:blip>
            <a:srcRect l="20555" t="61390" r="20555" b="20555"/>
            <a:stretch/>
          </p:blipFill>
          <p:spPr>
            <a:xfrm>
              <a:off x="7191733" y="4456159"/>
              <a:ext cx="752594" cy="129788"/>
            </a:xfrm>
            <a:prstGeom prst="rect">
              <a:avLst/>
            </a:prstGeom>
          </p:spPr>
        </p:pic>
      </p:grpSp>
      <p:pic>
        <p:nvPicPr>
          <p:cNvPr id="246" name="Picture 245">
            <a:extLst>
              <a:ext uri="{FF2B5EF4-FFF2-40B4-BE49-F238E27FC236}">
                <a16:creationId xmlns:a16="http://schemas.microsoft.com/office/drawing/2014/main" id="{F0969E76-A2F1-836C-95F5-1AC091737111}"/>
              </a:ext>
            </a:extLst>
          </p:cNvPr>
          <p:cNvPicPr>
            <a:picLocks noChangeAspect="1"/>
          </p:cNvPicPr>
          <p:nvPr/>
        </p:nvPicPr>
        <p:blipFill>
          <a:blip r:embed="rId57" cstate="screen">
            <a:alphaModFix/>
            <a:extLst>
              <a:ext uri="{28A0092B-C50C-407E-A947-70E740481C1C}">
                <a14:useLocalDpi xmlns:a14="http://schemas.microsoft.com/office/drawing/2010/main"/>
              </a:ext>
            </a:extLst>
          </a:blip>
          <a:stretch>
            <a:fillRect/>
          </a:stretch>
        </p:blipFill>
        <p:spPr>
          <a:xfrm>
            <a:off x="5163400" y="5786987"/>
            <a:ext cx="344627" cy="336868"/>
          </a:xfrm>
          <a:prstGeom prst="rect">
            <a:avLst/>
          </a:prstGeom>
        </p:spPr>
      </p:pic>
      <p:sp>
        <p:nvSpPr>
          <p:cNvPr id="247" name="TextBox 246">
            <a:extLst>
              <a:ext uri="{FF2B5EF4-FFF2-40B4-BE49-F238E27FC236}">
                <a16:creationId xmlns:a16="http://schemas.microsoft.com/office/drawing/2014/main" id="{3C12415A-058F-CC32-B8B0-D14507609322}"/>
              </a:ext>
            </a:extLst>
          </p:cNvPr>
          <p:cNvSpPr txBox="1"/>
          <p:nvPr/>
        </p:nvSpPr>
        <p:spPr>
          <a:xfrm>
            <a:off x="520198" y="5196600"/>
            <a:ext cx="439194" cy="3079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lvl="0" indent="0" algn="l" defTabSz="2438218" rtl="0" eaLnBrk="1" fontAlgn="auto" latinLnBrk="0" hangingPunct="0">
              <a:lnSpc>
                <a:spcPct val="100000"/>
              </a:lnSpc>
              <a:spcBef>
                <a:spcPts val="0"/>
              </a:spcBef>
              <a:spcAft>
                <a:spcPts val="0"/>
              </a:spcAft>
              <a:buClrTx/>
              <a:buSzTx/>
              <a:buFontTx/>
              <a:buNone/>
              <a:tabLst/>
              <a:defRPr/>
            </a:pPr>
            <a:r>
              <a:rPr kumimoji="0" lang="en-US" sz="667" b="0" i="0" u="none" strike="noStrike" kern="0" cap="none" spc="0" normalizeH="0" baseline="0" noProof="0">
                <a:ln>
                  <a:noFill/>
                </a:ln>
                <a:solidFill>
                  <a:srgbClr val="000000"/>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sym typeface="Helvetica Neue"/>
              </a:rPr>
              <a:t>University </a:t>
            </a:r>
          </a:p>
          <a:p>
            <a:pPr marL="0" marR="0" lvl="0" indent="0" algn="l" defTabSz="2438218" rtl="0" eaLnBrk="1" fontAlgn="auto" latinLnBrk="0" hangingPunct="0">
              <a:lnSpc>
                <a:spcPct val="100000"/>
              </a:lnSpc>
              <a:spcBef>
                <a:spcPts val="0"/>
              </a:spcBef>
              <a:spcAft>
                <a:spcPts val="0"/>
              </a:spcAft>
              <a:buClrTx/>
              <a:buSzTx/>
              <a:buFontTx/>
              <a:buNone/>
              <a:tabLst/>
              <a:defRPr/>
            </a:pPr>
            <a:r>
              <a:rPr kumimoji="0" lang="en-US" sz="667" b="0" i="0" u="none" strike="noStrike" kern="0" cap="none" spc="0" normalizeH="0" baseline="0" noProof="0">
                <a:ln>
                  <a:noFill/>
                </a:ln>
                <a:solidFill>
                  <a:srgbClr val="000000"/>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sym typeface="Helvetica Neue"/>
              </a:rPr>
              <a:t>College </a:t>
            </a:r>
            <a:br>
              <a:rPr kumimoji="0" lang="en-US" sz="667" b="0" i="0" u="none" strike="noStrike" kern="0" cap="none" spc="0" normalizeH="0" baseline="0" noProof="0">
                <a:ln>
                  <a:noFill/>
                </a:ln>
                <a:solidFill>
                  <a:srgbClr val="000000"/>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sym typeface="Helvetica Neue"/>
              </a:rPr>
            </a:br>
            <a:r>
              <a:rPr kumimoji="0" lang="en-US" sz="667" b="0" i="0" u="none" strike="noStrike" kern="0" cap="none" spc="0" normalizeH="0" baseline="0" noProof="0">
                <a:ln>
                  <a:noFill/>
                </a:ln>
                <a:solidFill>
                  <a:srgbClr val="000000"/>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sym typeface="Helvetica Neue"/>
              </a:rPr>
              <a:t>London</a:t>
            </a:r>
            <a:endParaRPr kumimoji="0" lang="en-US" sz="667" b="0" i="0" u="none" strike="noStrike" kern="0" cap="none" spc="0" normalizeH="0" baseline="0" noProof="0">
              <a:ln>
                <a:noFill/>
              </a:ln>
              <a:solidFill>
                <a:srgbClr val="004A86"/>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sym typeface="Helvetica Neue"/>
            </a:endParaRPr>
          </a:p>
        </p:txBody>
      </p:sp>
      <p:pic>
        <p:nvPicPr>
          <p:cNvPr id="248" name="Picture 2" descr="Indian institute of technology dehli logo">
            <a:extLst>
              <a:ext uri="{FF2B5EF4-FFF2-40B4-BE49-F238E27FC236}">
                <a16:creationId xmlns:a16="http://schemas.microsoft.com/office/drawing/2014/main" id="{AF596D9C-BB65-31AE-AA8F-21D8BEA9EFCD}"/>
              </a:ext>
            </a:extLst>
          </p:cNvPr>
          <p:cNvPicPr>
            <a:picLocks noChangeAspect="1" noChangeArrowheads="1"/>
          </p:cNvPicPr>
          <p:nvPr/>
        </p:nvPicPr>
        <p:blipFill rotWithShape="1">
          <a:blip r:embed="rId58" cstate="print">
            <a:extLst>
              <a:ext uri="{28A0092B-C50C-407E-A947-70E740481C1C}">
                <a14:useLocalDpi xmlns:a14="http://schemas.microsoft.com/office/drawing/2010/main" val="0"/>
              </a:ext>
            </a:extLst>
          </a:blip>
          <a:srcRect l="22999"/>
          <a:stretch/>
        </p:blipFill>
        <p:spPr bwMode="auto">
          <a:xfrm>
            <a:off x="5774670" y="4904337"/>
            <a:ext cx="838797" cy="601950"/>
          </a:xfrm>
          <a:prstGeom prst="rect">
            <a:avLst/>
          </a:prstGeom>
          <a:noFill/>
          <a:extLst>
            <a:ext uri="{909E8E84-426E-40DD-AFC4-6F175D3DCCD1}">
              <a14:hiddenFill xmlns:a14="http://schemas.microsoft.com/office/drawing/2010/main">
                <a:solidFill>
                  <a:srgbClr val="FFFFFF"/>
                </a:solidFill>
              </a14:hiddenFill>
            </a:ext>
          </a:extLst>
        </p:spPr>
      </p:pic>
      <p:sp>
        <p:nvSpPr>
          <p:cNvPr id="249" name="TextBox 248">
            <a:extLst>
              <a:ext uri="{FF2B5EF4-FFF2-40B4-BE49-F238E27FC236}">
                <a16:creationId xmlns:a16="http://schemas.microsoft.com/office/drawing/2014/main" id="{C76922A6-1E0C-C47C-ABFF-68FA648F1240}"/>
              </a:ext>
            </a:extLst>
          </p:cNvPr>
          <p:cNvSpPr txBox="1"/>
          <p:nvPr/>
        </p:nvSpPr>
        <p:spPr>
          <a:xfrm>
            <a:off x="6464498" y="5696420"/>
            <a:ext cx="475283" cy="366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lvl="0" indent="0" algn="l" defTabSz="2438218" rtl="0" eaLnBrk="1" fontAlgn="auto" latinLnBrk="0" hangingPunct="0">
              <a:lnSpc>
                <a:spcPct val="85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sym typeface="Helvetica Neue"/>
              </a:rPr>
              <a:t>Indian Institute of Science Bangalore</a:t>
            </a:r>
          </a:p>
        </p:txBody>
      </p:sp>
      <p:sp>
        <p:nvSpPr>
          <p:cNvPr id="250" name="TextBox 249">
            <a:extLst>
              <a:ext uri="{FF2B5EF4-FFF2-40B4-BE49-F238E27FC236}">
                <a16:creationId xmlns:a16="http://schemas.microsoft.com/office/drawing/2014/main" id="{85615ACA-8F13-8951-9686-C93AE80C4864}"/>
              </a:ext>
            </a:extLst>
          </p:cNvPr>
          <p:cNvSpPr txBox="1"/>
          <p:nvPr/>
        </p:nvSpPr>
        <p:spPr>
          <a:xfrm>
            <a:off x="7529888" y="5675237"/>
            <a:ext cx="658803" cy="366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lvl="0" indent="0" algn="l" defTabSz="2438218" rtl="0" eaLnBrk="1" fontAlgn="auto" latinLnBrk="0" hangingPunct="0">
              <a:lnSpc>
                <a:spcPct val="85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sym typeface="Helvetica Neue"/>
              </a:rPr>
              <a:t>Indian Institute of Science Education &amp; Research Pune</a:t>
            </a:r>
            <a:endParaRPr kumimoji="0" lang="en-US" sz="700" b="0" i="0" u="none" strike="noStrike" kern="0" cap="none" spc="0" normalizeH="0" baseline="0" noProof="0">
              <a:ln>
                <a:noFill/>
              </a:ln>
              <a:solidFill>
                <a:srgbClr val="004A86"/>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sym typeface="Helvetica Neue"/>
            </a:endParaRPr>
          </a:p>
        </p:txBody>
      </p:sp>
      <p:pic>
        <p:nvPicPr>
          <p:cNvPr id="251" name="Picture 68" descr="C-DAC LOGO">
            <a:extLst>
              <a:ext uri="{FF2B5EF4-FFF2-40B4-BE49-F238E27FC236}">
                <a16:creationId xmlns:a16="http://schemas.microsoft.com/office/drawing/2014/main" id="{2EAF4DE1-937D-6530-3B58-6152094BBA25}"/>
              </a:ext>
            </a:extLst>
          </p:cNvPr>
          <p:cNvPicPr>
            <a:picLocks noChangeAspect="1" noChangeArrowheads="1"/>
          </p:cNvPicPr>
          <p:nvPr/>
        </p:nvPicPr>
        <p:blipFill rotWithShape="1">
          <a:blip r:embed="rId59">
            <a:extLst>
              <a:ext uri="{BEBA8EAE-BF5A-486C-A8C5-ECC9F3942E4B}">
                <a14:imgProps xmlns:a14="http://schemas.microsoft.com/office/drawing/2010/main">
                  <a14:imgLayer r:embed="rId60">
                    <a14:imgEffect>
                      <a14:brightnessContrast bright="-100000"/>
                    </a14:imgEffect>
                  </a14:imgLayer>
                </a14:imgProps>
              </a:ext>
              <a:ext uri="{28A0092B-C50C-407E-A947-70E740481C1C}">
                <a14:useLocalDpi xmlns:a14="http://schemas.microsoft.com/office/drawing/2010/main" val="0"/>
              </a:ext>
            </a:extLst>
          </a:blip>
          <a:srcRect l="12426" r="71060"/>
          <a:stretch/>
        </p:blipFill>
        <p:spPr bwMode="auto">
          <a:xfrm>
            <a:off x="2454257" y="5400917"/>
            <a:ext cx="380064" cy="274320"/>
          </a:xfrm>
          <a:prstGeom prst="rect">
            <a:avLst/>
          </a:prstGeom>
          <a:noFill/>
          <a:extLst>
            <a:ext uri="{909E8E84-426E-40DD-AFC4-6F175D3DCCD1}">
              <a14:hiddenFill xmlns:a14="http://schemas.microsoft.com/office/drawing/2010/main">
                <a:solidFill>
                  <a:srgbClr val="FFFFFF"/>
                </a:solidFill>
              </a14:hiddenFill>
            </a:ext>
          </a:extLst>
        </p:spPr>
      </p:pic>
      <p:pic>
        <p:nvPicPr>
          <p:cNvPr id="252" name="Picture 2" descr="N. I. Lobachevsky State University of Nizhny Novgorod - Wikiwand">
            <a:extLst>
              <a:ext uri="{FF2B5EF4-FFF2-40B4-BE49-F238E27FC236}">
                <a16:creationId xmlns:a16="http://schemas.microsoft.com/office/drawing/2014/main" id="{85F5A813-041C-2F7F-05F9-9DC391FFE861}"/>
              </a:ext>
            </a:extLst>
          </p:cNvPr>
          <p:cNvPicPr>
            <a:picLocks noChangeAspect="1" noChangeArrowheads="1"/>
          </p:cNvPicPr>
          <p:nvPr/>
        </p:nvPicPr>
        <p:blipFill>
          <a:blip r:embed="rId61" cstate="print">
            <a:extLst>
              <a:ext uri="{28A0092B-C50C-407E-A947-70E740481C1C}">
                <a14:useLocalDpi xmlns:a14="http://schemas.microsoft.com/office/drawing/2010/main" val="0"/>
              </a:ext>
            </a:extLst>
          </a:blip>
          <a:srcRect/>
          <a:stretch>
            <a:fillRect/>
          </a:stretch>
        </p:blipFill>
        <p:spPr bwMode="auto">
          <a:xfrm>
            <a:off x="3063735" y="3896127"/>
            <a:ext cx="707351" cy="217027"/>
          </a:xfrm>
          <a:prstGeom prst="rect">
            <a:avLst/>
          </a:prstGeom>
          <a:noFill/>
          <a:extLst>
            <a:ext uri="{909E8E84-426E-40DD-AFC4-6F175D3DCCD1}">
              <a14:hiddenFill xmlns:a14="http://schemas.microsoft.com/office/drawing/2010/main">
                <a:solidFill>
                  <a:srgbClr val="FFFFFF"/>
                </a:solidFill>
              </a14:hiddenFill>
            </a:ext>
          </a:extLst>
        </p:spPr>
      </p:pic>
      <p:pic>
        <p:nvPicPr>
          <p:cNvPr id="253" name="Picture 252">
            <a:extLst>
              <a:ext uri="{FF2B5EF4-FFF2-40B4-BE49-F238E27FC236}">
                <a16:creationId xmlns:a16="http://schemas.microsoft.com/office/drawing/2014/main" id="{737C912D-C97A-5A60-23BE-3132EB1FD49E}"/>
              </a:ext>
            </a:extLst>
          </p:cNvPr>
          <p:cNvPicPr>
            <a:picLocks noChangeAspect="1"/>
          </p:cNvPicPr>
          <p:nvPr/>
        </p:nvPicPr>
        <p:blipFill rotWithShape="1">
          <a:blip r:embed="rId62">
            <a:clrChange>
              <a:clrFrom>
                <a:srgbClr val="FFFFFF"/>
              </a:clrFrom>
              <a:clrTo>
                <a:srgbClr val="FFFFFF">
                  <a:alpha val="0"/>
                </a:srgbClr>
              </a:clrTo>
            </a:clrChange>
          </a:blip>
          <a:srcRect l="14107"/>
          <a:stretch/>
        </p:blipFill>
        <p:spPr>
          <a:xfrm>
            <a:off x="413883" y="4151085"/>
            <a:ext cx="892821" cy="519729"/>
          </a:xfrm>
          <a:prstGeom prst="rect">
            <a:avLst/>
          </a:prstGeom>
        </p:spPr>
      </p:pic>
      <p:pic>
        <p:nvPicPr>
          <p:cNvPr id="254" name="Picture 253">
            <a:extLst>
              <a:ext uri="{FF2B5EF4-FFF2-40B4-BE49-F238E27FC236}">
                <a16:creationId xmlns:a16="http://schemas.microsoft.com/office/drawing/2014/main" id="{D98245DF-A9B4-CD56-B3B6-99BD6A4E2DEC}"/>
              </a:ext>
            </a:extLst>
          </p:cNvPr>
          <p:cNvPicPr>
            <a:picLocks noChangeAspect="1"/>
          </p:cNvPicPr>
          <p:nvPr/>
        </p:nvPicPr>
        <p:blipFill>
          <a:blip r:embed="rId63"/>
          <a:stretch>
            <a:fillRect/>
          </a:stretch>
        </p:blipFill>
        <p:spPr>
          <a:xfrm>
            <a:off x="5658937" y="4607442"/>
            <a:ext cx="830629" cy="176508"/>
          </a:xfrm>
          <a:prstGeom prst="rect">
            <a:avLst/>
          </a:prstGeom>
        </p:spPr>
      </p:pic>
      <p:pic>
        <p:nvPicPr>
          <p:cNvPr id="255" name="Picture 254">
            <a:extLst>
              <a:ext uri="{FF2B5EF4-FFF2-40B4-BE49-F238E27FC236}">
                <a16:creationId xmlns:a16="http://schemas.microsoft.com/office/drawing/2014/main" id="{3FC751AA-0F98-8F41-BF09-C392CE18892E}"/>
              </a:ext>
            </a:extLst>
          </p:cNvPr>
          <p:cNvPicPr>
            <a:picLocks noChangeAspect="1"/>
          </p:cNvPicPr>
          <p:nvPr/>
        </p:nvPicPr>
        <p:blipFill>
          <a:blip r:embed="rId64"/>
          <a:stretch>
            <a:fillRect/>
          </a:stretch>
        </p:blipFill>
        <p:spPr>
          <a:xfrm>
            <a:off x="7649468" y="4525654"/>
            <a:ext cx="548640" cy="284737"/>
          </a:xfrm>
          <a:prstGeom prst="rect">
            <a:avLst/>
          </a:prstGeom>
        </p:spPr>
      </p:pic>
      <p:pic>
        <p:nvPicPr>
          <p:cNvPr id="256" name="Picture 255">
            <a:extLst>
              <a:ext uri="{FF2B5EF4-FFF2-40B4-BE49-F238E27FC236}">
                <a16:creationId xmlns:a16="http://schemas.microsoft.com/office/drawing/2014/main" id="{31692528-0296-301D-9126-D656469E68A4}"/>
              </a:ext>
            </a:extLst>
          </p:cNvPr>
          <p:cNvPicPr>
            <a:picLocks noChangeAspect="1"/>
          </p:cNvPicPr>
          <p:nvPr/>
        </p:nvPicPr>
        <p:blipFill rotWithShape="1">
          <a:blip r:embed="rId65"/>
          <a:srcRect l="19263" t="22715" r="19384" b="17422"/>
          <a:stretch/>
        </p:blipFill>
        <p:spPr>
          <a:xfrm>
            <a:off x="6867484" y="4579955"/>
            <a:ext cx="640080" cy="248473"/>
          </a:xfrm>
          <a:prstGeom prst="rect">
            <a:avLst/>
          </a:prstGeom>
        </p:spPr>
      </p:pic>
      <p:pic>
        <p:nvPicPr>
          <p:cNvPr id="257" name="Picture 256">
            <a:extLst>
              <a:ext uri="{FF2B5EF4-FFF2-40B4-BE49-F238E27FC236}">
                <a16:creationId xmlns:a16="http://schemas.microsoft.com/office/drawing/2014/main" id="{4C84106B-49BF-FE52-B11F-DB2E8DA8E643}"/>
              </a:ext>
            </a:extLst>
          </p:cNvPr>
          <p:cNvPicPr>
            <a:picLocks noChangeAspect="1"/>
          </p:cNvPicPr>
          <p:nvPr/>
        </p:nvPicPr>
        <p:blipFill>
          <a:blip r:embed="rId66">
            <a:clrChange>
              <a:clrFrom>
                <a:srgbClr val="FEFFFF"/>
              </a:clrFrom>
              <a:clrTo>
                <a:srgbClr val="FEFFFF">
                  <a:alpha val="0"/>
                </a:srgbClr>
              </a:clrTo>
            </a:clrChange>
          </a:blip>
          <a:stretch>
            <a:fillRect/>
          </a:stretch>
        </p:blipFill>
        <p:spPr>
          <a:xfrm>
            <a:off x="519963" y="5506287"/>
            <a:ext cx="714568" cy="714566"/>
          </a:xfrm>
          <a:prstGeom prst="rect">
            <a:avLst/>
          </a:prstGeom>
        </p:spPr>
      </p:pic>
      <p:pic>
        <p:nvPicPr>
          <p:cNvPr id="258" name="Picture 257" descr="Logo, company name&#10;&#10;Description automatically generated">
            <a:extLst>
              <a:ext uri="{FF2B5EF4-FFF2-40B4-BE49-F238E27FC236}">
                <a16:creationId xmlns:a16="http://schemas.microsoft.com/office/drawing/2014/main" id="{63D5B434-332B-34C2-F10C-021FFB505F1E}"/>
              </a:ext>
            </a:extLst>
          </p:cNvPr>
          <p:cNvPicPr>
            <a:picLocks noChangeAspect="1"/>
          </p:cNvPicPr>
          <p:nvPr/>
        </p:nvPicPr>
        <p:blipFill>
          <a:blip r:embed="rId67" cstate="screen">
            <a:extLst>
              <a:ext uri="{28A0092B-C50C-407E-A947-70E740481C1C}">
                <a14:useLocalDpi xmlns:a14="http://schemas.microsoft.com/office/drawing/2010/main"/>
              </a:ext>
            </a:extLst>
          </a:blip>
          <a:stretch>
            <a:fillRect/>
          </a:stretch>
        </p:blipFill>
        <p:spPr>
          <a:xfrm>
            <a:off x="4642624" y="5718064"/>
            <a:ext cx="438561" cy="411401"/>
          </a:xfrm>
          <a:prstGeom prst="rect">
            <a:avLst/>
          </a:prstGeom>
        </p:spPr>
      </p:pic>
      <p:pic>
        <p:nvPicPr>
          <p:cNvPr id="259" name="Picture 258">
            <a:extLst>
              <a:ext uri="{FF2B5EF4-FFF2-40B4-BE49-F238E27FC236}">
                <a16:creationId xmlns:a16="http://schemas.microsoft.com/office/drawing/2014/main" id="{536E0B90-1114-ECCA-155B-1C8C7D3F5735}"/>
              </a:ext>
            </a:extLst>
          </p:cNvPr>
          <p:cNvPicPr>
            <a:picLocks noChangeAspect="1"/>
          </p:cNvPicPr>
          <p:nvPr/>
        </p:nvPicPr>
        <p:blipFill>
          <a:blip r:embed="rId68"/>
          <a:stretch>
            <a:fillRect/>
          </a:stretch>
        </p:blipFill>
        <p:spPr>
          <a:xfrm>
            <a:off x="7088672" y="5684991"/>
            <a:ext cx="387067" cy="323200"/>
          </a:xfrm>
          <a:prstGeom prst="rect">
            <a:avLst/>
          </a:prstGeom>
        </p:spPr>
      </p:pic>
      <p:pic>
        <p:nvPicPr>
          <p:cNvPr id="260" name="Picture 259">
            <a:extLst>
              <a:ext uri="{FF2B5EF4-FFF2-40B4-BE49-F238E27FC236}">
                <a16:creationId xmlns:a16="http://schemas.microsoft.com/office/drawing/2014/main" id="{D1796CAC-9D05-9A91-1A22-0F34AA8CCB5B}"/>
              </a:ext>
            </a:extLst>
          </p:cNvPr>
          <p:cNvPicPr>
            <a:picLocks noChangeAspect="1"/>
          </p:cNvPicPr>
          <p:nvPr/>
        </p:nvPicPr>
        <p:blipFill>
          <a:blip r:embed="rId69"/>
          <a:stretch>
            <a:fillRect/>
          </a:stretch>
        </p:blipFill>
        <p:spPr>
          <a:xfrm>
            <a:off x="6472142" y="4956090"/>
            <a:ext cx="429807" cy="481020"/>
          </a:xfrm>
          <a:prstGeom prst="rect">
            <a:avLst/>
          </a:prstGeom>
        </p:spPr>
      </p:pic>
      <p:pic>
        <p:nvPicPr>
          <p:cNvPr id="261" name="Picture 2" descr="FAME">
            <a:extLst>
              <a:ext uri="{FF2B5EF4-FFF2-40B4-BE49-F238E27FC236}">
                <a16:creationId xmlns:a16="http://schemas.microsoft.com/office/drawing/2014/main" id="{A477D6F2-CFDB-3B19-35D7-AE579C6F2874}"/>
              </a:ext>
            </a:extLst>
          </p:cNvPr>
          <p:cNvPicPr>
            <a:picLocks noChangeAspect="1" noChangeArrowheads="1"/>
          </p:cNvPicPr>
          <p:nvPr/>
        </p:nvPicPr>
        <p:blipFill>
          <a:blip r:embed="rId70" cstate="print">
            <a:extLst>
              <a:ext uri="{28A0092B-C50C-407E-A947-70E740481C1C}">
                <a14:useLocalDpi xmlns:a14="http://schemas.microsoft.com/office/drawing/2010/main" val="0"/>
              </a:ext>
            </a:extLst>
          </a:blip>
          <a:srcRect/>
          <a:stretch>
            <a:fillRect/>
          </a:stretch>
        </p:blipFill>
        <p:spPr bwMode="auto">
          <a:xfrm>
            <a:off x="7015102" y="4964802"/>
            <a:ext cx="465048" cy="465047"/>
          </a:xfrm>
          <a:prstGeom prst="rect">
            <a:avLst/>
          </a:prstGeom>
          <a:noFill/>
          <a:extLst>
            <a:ext uri="{909E8E84-426E-40DD-AFC4-6F175D3DCCD1}">
              <a14:hiddenFill xmlns:a14="http://schemas.microsoft.com/office/drawing/2010/main">
                <a:solidFill>
                  <a:srgbClr val="FFFFFF"/>
                </a:solidFill>
              </a14:hiddenFill>
            </a:ext>
          </a:extLst>
        </p:spPr>
      </p:pic>
      <p:pic>
        <p:nvPicPr>
          <p:cNvPr id="262" name="Picture 261">
            <a:extLst>
              <a:ext uri="{FF2B5EF4-FFF2-40B4-BE49-F238E27FC236}">
                <a16:creationId xmlns:a16="http://schemas.microsoft.com/office/drawing/2014/main" id="{90171E0E-8B55-EE0E-87E9-9EECABD00995}"/>
              </a:ext>
            </a:extLst>
          </p:cNvPr>
          <p:cNvPicPr>
            <a:picLocks noChangeAspect="1"/>
          </p:cNvPicPr>
          <p:nvPr/>
        </p:nvPicPr>
        <p:blipFill>
          <a:blip r:embed="rId71">
            <a:clrChange>
              <a:clrFrom>
                <a:srgbClr val="FFFFFF"/>
              </a:clrFrom>
              <a:clrTo>
                <a:srgbClr val="FFFFFF">
                  <a:alpha val="0"/>
                </a:srgbClr>
              </a:clrTo>
            </a:clrChange>
          </a:blip>
          <a:stretch>
            <a:fillRect/>
          </a:stretch>
        </p:blipFill>
        <p:spPr>
          <a:xfrm>
            <a:off x="5817424" y="5598220"/>
            <a:ext cx="561331" cy="500008"/>
          </a:xfrm>
          <a:prstGeom prst="rect">
            <a:avLst/>
          </a:prstGeom>
        </p:spPr>
      </p:pic>
      <p:sp>
        <p:nvSpPr>
          <p:cNvPr id="263" name="TextBox 262">
            <a:extLst>
              <a:ext uri="{FF2B5EF4-FFF2-40B4-BE49-F238E27FC236}">
                <a16:creationId xmlns:a16="http://schemas.microsoft.com/office/drawing/2014/main" id="{BE4D87F5-639E-05D7-932C-592CB9B50678}"/>
              </a:ext>
            </a:extLst>
          </p:cNvPr>
          <p:cNvSpPr txBox="1"/>
          <p:nvPr/>
        </p:nvSpPr>
        <p:spPr>
          <a:xfrm>
            <a:off x="7546293" y="5000604"/>
            <a:ext cx="665749" cy="4578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lvl="0" indent="0" algn="l" defTabSz="2438218" rtl="0" eaLnBrk="1" fontAlgn="auto" latinLnBrk="0" hangingPunct="0">
              <a:lnSpc>
                <a:spcPct val="85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sym typeface="Helvetica Neue"/>
              </a:rPr>
              <a:t>Indian Institutes </a:t>
            </a:r>
            <a:br>
              <a:rPr kumimoji="0" lang="en-US" sz="700" b="0" i="0" u="none" strike="noStrike" kern="0" cap="none" spc="0" normalizeH="0" baseline="0" noProof="0">
                <a:ln>
                  <a:noFill/>
                </a:ln>
                <a:solidFill>
                  <a:srgbClr val="000000"/>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sym typeface="Helvetica Neue"/>
              </a:rPr>
            </a:br>
            <a:r>
              <a:rPr kumimoji="0" lang="en-US" sz="700" b="0" i="0" u="none" strike="noStrike" kern="0" cap="none" spc="0" normalizeH="0" baseline="0" noProof="0">
                <a:ln>
                  <a:noFill/>
                </a:ln>
                <a:solidFill>
                  <a:srgbClr val="000000"/>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sym typeface="Helvetica Neue"/>
              </a:rPr>
              <a:t>of Technology </a:t>
            </a:r>
          </a:p>
          <a:p>
            <a:pPr marL="0" marR="0" lvl="0" indent="0" algn="l" defTabSz="2438218" rtl="0" eaLnBrk="1" fontAlgn="auto" latinLnBrk="0" hangingPunct="0">
              <a:lnSpc>
                <a:spcPct val="85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Intel Clear Light" panose="020B0404020203020204" pitchFamily="34" charset="0"/>
                <a:ea typeface="Intel Clear Light" panose="020B0404020203020204" pitchFamily="34" charset="0"/>
                <a:cs typeface="Intel Clear Light" panose="020B0404020203020204" pitchFamily="34" charset="0"/>
                <a:sym typeface="Helvetica Neue"/>
              </a:rPr>
              <a:t>Delhi / Kharagpur / Roorkee</a:t>
            </a:r>
          </a:p>
        </p:txBody>
      </p:sp>
      <p:pic>
        <p:nvPicPr>
          <p:cNvPr id="264" name="Picture 263" descr="A picture containing logo&#10;&#10;Description automatically generated">
            <a:extLst>
              <a:ext uri="{FF2B5EF4-FFF2-40B4-BE49-F238E27FC236}">
                <a16:creationId xmlns:a16="http://schemas.microsoft.com/office/drawing/2014/main" id="{742D8886-CBC6-1653-4F9A-32BCEC0DD621}"/>
              </a:ext>
            </a:extLst>
          </p:cNvPr>
          <p:cNvPicPr>
            <a:picLocks noChangeAspect="1"/>
          </p:cNvPicPr>
          <p:nvPr/>
        </p:nvPicPr>
        <p:blipFill>
          <a:blip r:embed="rId72"/>
          <a:stretch>
            <a:fillRect/>
          </a:stretch>
        </p:blipFill>
        <p:spPr>
          <a:xfrm>
            <a:off x="4930375" y="1718134"/>
            <a:ext cx="1068569" cy="201168"/>
          </a:xfrm>
          <a:prstGeom prst="rect">
            <a:avLst/>
          </a:prstGeom>
        </p:spPr>
      </p:pic>
      <p:pic>
        <p:nvPicPr>
          <p:cNvPr id="265" name="Picture 264" descr="Text&#10;&#10;Description automatically generated">
            <a:extLst>
              <a:ext uri="{FF2B5EF4-FFF2-40B4-BE49-F238E27FC236}">
                <a16:creationId xmlns:a16="http://schemas.microsoft.com/office/drawing/2014/main" id="{C9545D10-52F4-3BD7-75C6-C8EEDE850348}"/>
              </a:ext>
            </a:extLst>
          </p:cNvPr>
          <p:cNvPicPr>
            <a:picLocks noChangeAspect="1"/>
          </p:cNvPicPr>
          <p:nvPr/>
        </p:nvPicPr>
        <p:blipFill>
          <a:blip r:embed="rId73" cstate="print">
            <a:extLst>
              <a:ext uri="{28A0092B-C50C-407E-A947-70E740481C1C}">
                <a14:useLocalDpi xmlns:a14="http://schemas.microsoft.com/office/drawing/2010/main" val="0"/>
              </a:ext>
            </a:extLst>
          </a:blip>
          <a:stretch>
            <a:fillRect/>
          </a:stretch>
        </p:blipFill>
        <p:spPr>
          <a:xfrm>
            <a:off x="8528548" y="1765294"/>
            <a:ext cx="1387434" cy="228600"/>
          </a:xfrm>
          <a:prstGeom prst="rect">
            <a:avLst/>
          </a:prstGeom>
        </p:spPr>
      </p:pic>
      <p:pic>
        <p:nvPicPr>
          <p:cNvPr id="266" name="Picture 265" descr="Logo&#10;&#10;Description automatically generated">
            <a:extLst>
              <a:ext uri="{FF2B5EF4-FFF2-40B4-BE49-F238E27FC236}">
                <a16:creationId xmlns:a16="http://schemas.microsoft.com/office/drawing/2014/main" id="{CBCE8CA1-D34D-8866-641A-234F02ADD122}"/>
              </a:ext>
            </a:extLst>
          </p:cNvPr>
          <p:cNvPicPr>
            <a:picLocks noChangeAspect="1"/>
          </p:cNvPicPr>
          <p:nvPr/>
        </p:nvPicPr>
        <p:blipFill>
          <a:blip r:embed="rId74" cstate="print">
            <a:extLst>
              <a:ext uri="{28A0092B-C50C-407E-A947-70E740481C1C}">
                <a14:useLocalDpi xmlns:a14="http://schemas.microsoft.com/office/drawing/2010/main" val="0"/>
              </a:ext>
            </a:extLst>
          </a:blip>
          <a:stretch>
            <a:fillRect/>
          </a:stretch>
        </p:blipFill>
        <p:spPr>
          <a:xfrm>
            <a:off x="5701935" y="2347749"/>
            <a:ext cx="763811" cy="246888"/>
          </a:xfrm>
          <a:prstGeom prst="rect">
            <a:avLst/>
          </a:prstGeom>
        </p:spPr>
      </p:pic>
      <p:pic>
        <p:nvPicPr>
          <p:cNvPr id="267" name="Picture 266" descr="A black and white sign&#10;&#10;Description automatically generated with low confidence">
            <a:extLst>
              <a:ext uri="{FF2B5EF4-FFF2-40B4-BE49-F238E27FC236}">
                <a16:creationId xmlns:a16="http://schemas.microsoft.com/office/drawing/2014/main" id="{2723E315-E3FA-F04C-3272-168E71AA3E2B}"/>
              </a:ext>
            </a:extLst>
          </p:cNvPr>
          <p:cNvPicPr>
            <a:picLocks noChangeAspect="1"/>
          </p:cNvPicPr>
          <p:nvPr/>
        </p:nvPicPr>
        <p:blipFill>
          <a:blip r:embed="rId75" cstate="print">
            <a:extLst>
              <a:ext uri="{28A0092B-C50C-407E-A947-70E740481C1C}">
                <a14:useLocalDpi xmlns:a14="http://schemas.microsoft.com/office/drawing/2010/main" val="0"/>
              </a:ext>
            </a:extLst>
          </a:blip>
          <a:stretch>
            <a:fillRect/>
          </a:stretch>
        </p:blipFill>
        <p:spPr>
          <a:xfrm>
            <a:off x="6452735" y="784602"/>
            <a:ext cx="822960" cy="197511"/>
          </a:xfrm>
          <a:prstGeom prst="rect">
            <a:avLst/>
          </a:prstGeom>
        </p:spPr>
      </p:pic>
      <p:sp>
        <p:nvSpPr>
          <p:cNvPr id="268" name="TextBox 267">
            <a:extLst>
              <a:ext uri="{FF2B5EF4-FFF2-40B4-BE49-F238E27FC236}">
                <a16:creationId xmlns:a16="http://schemas.microsoft.com/office/drawing/2014/main" id="{56577ECF-544D-6DCD-6C0F-E575BBEDFCD5}"/>
              </a:ext>
            </a:extLst>
          </p:cNvPr>
          <p:cNvSpPr txBox="1"/>
          <p:nvPr/>
        </p:nvSpPr>
        <p:spPr>
          <a:xfrm>
            <a:off x="11085772" y="1088965"/>
            <a:ext cx="960787" cy="183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lvl="0" indent="0" algn="ctr" defTabSz="2438338" rtl="0" eaLnBrk="1" fontAlgn="auto" latinLnBrk="0" hangingPunct="0">
              <a:lnSpc>
                <a:spcPct val="85000"/>
              </a:lnSpc>
              <a:spcBef>
                <a:spcPts val="0"/>
              </a:spcBef>
              <a:spcAft>
                <a:spcPts val="0"/>
              </a:spcAft>
              <a:buClrTx/>
              <a:buSzTx/>
              <a:buFontTx/>
              <a:buNone/>
              <a:tabLst/>
              <a:defRPr/>
            </a:pPr>
            <a:r>
              <a:rPr kumimoji="0" lang="en-US" sz="700" b="1" i="0" u="none" strike="noStrike" kern="0" cap="none" spc="0" normalizeH="0" baseline="0" noProof="0">
                <a:ln>
                  <a:noFill/>
                </a:ln>
                <a:solidFill>
                  <a:srgbClr val="008000"/>
                </a:solidFill>
                <a:effectLst/>
                <a:uLnTx/>
                <a:uFillTx/>
                <a:latin typeface="Times New Roman" panose="02020603050405020304" pitchFamily="18" charset="0"/>
                <a:ea typeface="+mn-ea"/>
                <a:cs typeface="Times New Roman" panose="02020603050405020304" pitchFamily="18" charset="0"/>
                <a:sym typeface="Helvetica Neue"/>
              </a:rPr>
              <a:t>Oak Ridge </a:t>
            </a:r>
            <a:r>
              <a:rPr kumimoji="0" lang="en-US" sz="700" b="0" i="0" u="none" strike="noStrike" kern="0" cap="none" spc="0" normalizeH="0" baseline="0" noProof="0">
                <a:ln>
                  <a:noFill/>
                </a:ln>
                <a:solidFill>
                  <a:srgbClr val="008000"/>
                </a:solidFill>
                <a:effectLst/>
                <a:uLnTx/>
                <a:uFillTx/>
                <a:latin typeface="Times New Roman" panose="02020603050405020304" pitchFamily="18" charset="0"/>
                <a:ea typeface="+mn-ea"/>
                <a:cs typeface="Times New Roman" panose="02020603050405020304" pitchFamily="18" charset="0"/>
                <a:sym typeface="Helvetica Neue"/>
              </a:rPr>
              <a:t>National Laboratory</a:t>
            </a:r>
          </a:p>
        </p:txBody>
      </p:sp>
      <p:pic>
        <p:nvPicPr>
          <p:cNvPr id="269" name="Picture 268" descr="Text&#10;&#10;Description automatically generated">
            <a:extLst>
              <a:ext uri="{FF2B5EF4-FFF2-40B4-BE49-F238E27FC236}">
                <a16:creationId xmlns:a16="http://schemas.microsoft.com/office/drawing/2014/main" id="{5F538C1C-6944-8102-9C3C-3CA71DD98AF4}"/>
              </a:ext>
            </a:extLst>
          </p:cNvPr>
          <p:cNvPicPr>
            <a:picLocks noChangeAspect="1"/>
          </p:cNvPicPr>
          <p:nvPr/>
        </p:nvPicPr>
        <p:blipFill>
          <a:blip r:embed="rId76"/>
          <a:stretch>
            <a:fillRect/>
          </a:stretch>
        </p:blipFill>
        <p:spPr>
          <a:xfrm>
            <a:off x="11089049" y="796901"/>
            <a:ext cx="914400" cy="252830"/>
          </a:xfrm>
          <a:prstGeom prst="rect">
            <a:avLst/>
          </a:prstGeom>
        </p:spPr>
      </p:pic>
      <p:pic>
        <p:nvPicPr>
          <p:cNvPr id="270" name="Picture 269" descr="A black and white sign&#10;&#10;Description automatically generated with low confidence">
            <a:extLst>
              <a:ext uri="{FF2B5EF4-FFF2-40B4-BE49-F238E27FC236}">
                <a16:creationId xmlns:a16="http://schemas.microsoft.com/office/drawing/2014/main" id="{251D7023-57FA-A84C-4EDB-AD6A0F0D60E3}"/>
              </a:ext>
            </a:extLst>
          </p:cNvPr>
          <p:cNvPicPr>
            <a:picLocks noChangeAspect="1"/>
          </p:cNvPicPr>
          <p:nvPr/>
        </p:nvPicPr>
        <p:blipFill>
          <a:blip r:embed="rId77"/>
          <a:stretch>
            <a:fillRect/>
          </a:stretch>
        </p:blipFill>
        <p:spPr>
          <a:xfrm>
            <a:off x="1287065" y="4270044"/>
            <a:ext cx="640080" cy="180653"/>
          </a:xfrm>
          <a:prstGeom prst="rect">
            <a:avLst/>
          </a:prstGeom>
        </p:spPr>
      </p:pic>
      <p:pic>
        <p:nvPicPr>
          <p:cNvPr id="271" name="Picture 5" descr="A picture containing text, appliance, stove, kitchen appliance&#10;&#10;Description automatically generated">
            <a:extLst>
              <a:ext uri="{FF2B5EF4-FFF2-40B4-BE49-F238E27FC236}">
                <a16:creationId xmlns:a16="http://schemas.microsoft.com/office/drawing/2014/main" id="{A3E375B2-8D89-41B8-FD90-21E1AD3876E7}"/>
              </a:ext>
            </a:extLst>
          </p:cNvPr>
          <p:cNvPicPr>
            <a:picLocks noChangeAspect="1"/>
          </p:cNvPicPr>
          <p:nvPr/>
        </p:nvPicPr>
        <p:blipFill rotWithShape="1">
          <a:blip r:embed="rId78"/>
          <a:srcRect b="22222"/>
          <a:stretch/>
        </p:blipFill>
        <p:spPr>
          <a:xfrm>
            <a:off x="5363195" y="3953147"/>
            <a:ext cx="731520" cy="461668"/>
          </a:xfrm>
          <a:prstGeom prst="rect">
            <a:avLst/>
          </a:prstGeom>
        </p:spPr>
      </p:pic>
      <p:pic>
        <p:nvPicPr>
          <p:cNvPr id="272" name="Picture 12" descr="Logo&#10;&#10;Description automatically generated">
            <a:extLst>
              <a:ext uri="{FF2B5EF4-FFF2-40B4-BE49-F238E27FC236}">
                <a16:creationId xmlns:a16="http://schemas.microsoft.com/office/drawing/2014/main" id="{75537C31-40D3-FF4D-A292-C7CC87E1B85E}"/>
              </a:ext>
            </a:extLst>
          </p:cNvPr>
          <p:cNvPicPr>
            <a:picLocks noChangeAspect="1"/>
          </p:cNvPicPr>
          <p:nvPr/>
        </p:nvPicPr>
        <p:blipFill>
          <a:blip r:embed="rId79"/>
          <a:stretch>
            <a:fillRect/>
          </a:stretch>
        </p:blipFill>
        <p:spPr>
          <a:xfrm>
            <a:off x="2065840" y="4494895"/>
            <a:ext cx="472008" cy="310896"/>
          </a:xfrm>
          <a:prstGeom prst="rect">
            <a:avLst/>
          </a:prstGeom>
        </p:spPr>
      </p:pic>
      <p:pic>
        <p:nvPicPr>
          <p:cNvPr id="273" name="Picture 30" descr="Logo&#10;&#10;Description automatically generated">
            <a:extLst>
              <a:ext uri="{FF2B5EF4-FFF2-40B4-BE49-F238E27FC236}">
                <a16:creationId xmlns:a16="http://schemas.microsoft.com/office/drawing/2014/main" id="{8C72AE93-52F0-9E3F-D323-693B16EC2052}"/>
              </a:ext>
            </a:extLst>
          </p:cNvPr>
          <p:cNvPicPr>
            <a:picLocks noChangeAspect="1"/>
          </p:cNvPicPr>
          <p:nvPr/>
        </p:nvPicPr>
        <p:blipFill>
          <a:blip r:embed="rId80"/>
          <a:stretch>
            <a:fillRect/>
          </a:stretch>
        </p:blipFill>
        <p:spPr>
          <a:xfrm>
            <a:off x="2142304" y="4205564"/>
            <a:ext cx="731520" cy="179003"/>
          </a:xfrm>
          <a:prstGeom prst="rect">
            <a:avLst/>
          </a:prstGeom>
        </p:spPr>
      </p:pic>
      <p:pic>
        <p:nvPicPr>
          <p:cNvPr id="274" name="Picture 273" descr="Text&#10;&#10;Description automatically generated">
            <a:extLst>
              <a:ext uri="{FF2B5EF4-FFF2-40B4-BE49-F238E27FC236}">
                <a16:creationId xmlns:a16="http://schemas.microsoft.com/office/drawing/2014/main" id="{8DC40DFE-D797-31FC-5F35-E379C2E7054F}"/>
              </a:ext>
            </a:extLst>
          </p:cNvPr>
          <p:cNvPicPr>
            <a:picLocks noChangeAspect="1"/>
          </p:cNvPicPr>
          <p:nvPr/>
        </p:nvPicPr>
        <p:blipFill>
          <a:blip r:embed="rId81" cstate="print">
            <a:extLst>
              <a:ext uri="{28A0092B-C50C-407E-A947-70E740481C1C}">
                <a14:useLocalDpi xmlns:a14="http://schemas.microsoft.com/office/drawing/2010/main" val="0"/>
              </a:ext>
            </a:extLst>
          </a:blip>
          <a:stretch>
            <a:fillRect/>
          </a:stretch>
        </p:blipFill>
        <p:spPr>
          <a:xfrm>
            <a:off x="1327568" y="5881379"/>
            <a:ext cx="914400" cy="242476"/>
          </a:xfrm>
          <a:prstGeom prst="rect">
            <a:avLst/>
          </a:prstGeom>
        </p:spPr>
      </p:pic>
      <p:pic>
        <p:nvPicPr>
          <p:cNvPr id="275" name="Picture 274">
            <a:extLst>
              <a:ext uri="{FF2B5EF4-FFF2-40B4-BE49-F238E27FC236}">
                <a16:creationId xmlns:a16="http://schemas.microsoft.com/office/drawing/2014/main" id="{D6A42F81-5C76-6EE8-245F-8DD5B6EF1905}"/>
              </a:ext>
            </a:extLst>
          </p:cNvPr>
          <p:cNvPicPr>
            <a:picLocks noChangeAspect="1"/>
          </p:cNvPicPr>
          <p:nvPr/>
        </p:nvPicPr>
        <p:blipFill>
          <a:blip r:embed="rId82" cstate="print">
            <a:extLst>
              <a:ext uri="{28A0092B-C50C-407E-A947-70E740481C1C}">
                <a14:useLocalDpi xmlns:a14="http://schemas.microsoft.com/office/drawing/2010/main" val="0"/>
              </a:ext>
            </a:extLst>
          </a:blip>
          <a:srcRect/>
          <a:stretch>
            <a:fillRect/>
          </a:stretch>
        </p:blipFill>
        <p:spPr bwMode="auto">
          <a:xfrm>
            <a:off x="4993116" y="5470511"/>
            <a:ext cx="640080" cy="204726"/>
          </a:xfrm>
          <a:prstGeom prst="rect">
            <a:avLst/>
          </a:prstGeom>
          <a:noFill/>
          <a:ln>
            <a:noFill/>
          </a:ln>
        </p:spPr>
      </p:pic>
      <p:pic>
        <p:nvPicPr>
          <p:cNvPr id="276" name="Picture 275">
            <a:extLst>
              <a:ext uri="{FF2B5EF4-FFF2-40B4-BE49-F238E27FC236}">
                <a16:creationId xmlns:a16="http://schemas.microsoft.com/office/drawing/2014/main" id="{8FFC6612-E4CA-5365-8B98-242D9BCFE9C8}"/>
              </a:ext>
            </a:extLst>
          </p:cNvPr>
          <p:cNvPicPr>
            <a:picLocks noChangeAspect="1"/>
          </p:cNvPicPr>
          <p:nvPr/>
        </p:nvPicPr>
        <p:blipFill>
          <a:blip r:embed="rId83"/>
          <a:stretch>
            <a:fillRect/>
          </a:stretch>
        </p:blipFill>
        <p:spPr>
          <a:xfrm>
            <a:off x="1362959" y="4649382"/>
            <a:ext cx="457200" cy="236393"/>
          </a:xfrm>
          <a:prstGeom prst="rect">
            <a:avLst/>
          </a:prstGeom>
        </p:spPr>
      </p:pic>
      <p:pic>
        <p:nvPicPr>
          <p:cNvPr id="277" name="Picture 276">
            <a:extLst>
              <a:ext uri="{FF2B5EF4-FFF2-40B4-BE49-F238E27FC236}">
                <a16:creationId xmlns:a16="http://schemas.microsoft.com/office/drawing/2014/main" id="{FBFAC032-404D-D770-7457-A1C277717E92}"/>
              </a:ext>
            </a:extLst>
          </p:cNvPr>
          <p:cNvPicPr>
            <a:picLocks noChangeAspect="1"/>
          </p:cNvPicPr>
          <p:nvPr/>
        </p:nvPicPr>
        <p:blipFill rotWithShape="1">
          <a:blip r:embed="rId84"/>
          <a:srcRect r="30615" b="22732"/>
          <a:stretch/>
        </p:blipFill>
        <p:spPr>
          <a:xfrm>
            <a:off x="1696888" y="5063755"/>
            <a:ext cx="640080" cy="286829"/>
          </a:xfrm>
          <a:prstGeom prst="rect">
            <a:avLst/>
          </a:prstGeom>
        </p:spPr>
      </p:pic>
      <p:pic>
        <p:nvPicPr>
          <p:cNvPr id="278" name="Picture 277">
            <a:extLst>
              <a:ext uri="{FF2B5EF4-FFF2-40B4-BE49-F238E27FC236}">
                <a16:creationId xmlns:a16="http://schemas.microsoft.com/office/drawing/2014/main" id="{20917301-376B-32C4-44DA-D006FBA2EFF7}"/>
              </a:ext>
            </a:extLst>
          </p:cNvPr>
          <p:cNvPicPr>
            <a:picLocks noChangeAspect="1"/>
          </p:cNvPicPr>
          <p:nvPr/>
        </p:nvPicPr>
        <p:blipFill rotWithShape="1">
          <a:blip r:embed="rId85" cstate="print">
            <a:extLst>
              <a:ext uri="{28A0092B-C50C-407E-A947-70E740481C1C}">
                <a14:useLocalDpi xmlns:a14="http://schemas.microsoft.com/office/drawing/2010/main" val="0"/>
              </a:ext>
            </a:extLst>
          </a:blip>
          <a:srcRect l="14454" t="14433" r="8831" b="17577"/>
          <a:stretch/>
        </p:blipFill>
        <p:spPr>
          <a:xfrm>
            <a:off x="2937793" y="4212747"/>
            <a:ext cx="771631" cy="541725"/>
          </a:xfrm>
          <a:prstGeom prst="rect">
            <a:avLst/>
          </a:prstGeom>
        </p:spPr>
      </p:pic>
      <p:pic>
        <p:nvPicPr>
          <p:cNvPr id="279" name="Picture 278" descr="Graphical user interface, text&#10;&#10;Description automatically generated with medium confidence">
            <a:extLst>
              <a:ext uri="{FF2B5EF4-FFF2-40B4-BE49-F238E27FC236}">
                <a16:creationId xmlns:a16="http://schemas.microsoft.com/office/drawing/2014/main" id="{3E36F912-2041-3BF4-4006-B6607713AE50}"/>
              </a:ext>
            </a:extLst>
          </p:cNvPr>
          <p:cNvPicPr>
            <a:picLocks noChangeAspect="1"/>
          </p:cNvPicPr>
          <p:nvPr/>
        </p:nvPicPr>
        <p:blipFill>
          <a:blip r:embed="rId86" cstate="print">
            <a:extLst>
              <a:ext uri="{28A0092B-C50C-407E-A947-70E740481C1C}">
                <a14:useLocalDpi xmlns:a14="http://schemas.microsoft.com/office/drawing/2010/main" val="0"/>
              </a:ext>
            </a:extLst>
          </a:blip>
          <a:stretch>
            <a:fillRect/>
          </a:stretch>
        </p:blipFill>
        <p:spPr>
          <a:xfrm>
            <a:off x="4359809" y="5098039"/>
            <a:ext cx="1097280" cy="246204"/>
          </a:xfrm>
          <a:prstGeom prst="rect">
            <a:avLst/>
          </a:prstGeom>
        </p:spPr>
      </p:pic>
      <p:pic>
        <p:nvPicPr>
          <p:cNvPr id="280" name="Picture 279" descr="Text&#10;&#10;Description automatically generated">
            <a:extLst>
              <a:ext uri="{FF2B5EF4-FFF2-40B4-BE49-F238E27FC236}">
                <a16:creationId xmlns:a16="http://schemas.microsoft.com/office/drawing/2014/main" id="{3B078A33-C793-17B7-3CA5-AC2B5BF99F21}"/>
              </a:ext>
            </a:extLst>
          </p:cNvPr>
          <p:cNvPicPr>
            <a:picLocks noChangeAspect="1"/>
          </p:cNvPicPr>
          <p:nvPr/>
        </p:nvPicPr>
        <p:blipFill rotWithShape="1">
          <a:blip r:embed="rId87" cstate="print">
            <a:extLst>
              <a:ext uri="{28A0092B-C50C-407E-A947-70E740481C1C}">
                <a14:useLocalDpi xmlns:a14="http://schemas.microsoft.com/office/drawing/2010/main" val="0"/>
              </a:ext>
            </a:extLst>
          </a:blip>
          <a:srcRect l="3613" t="10262" r="24825" b="12771"/>
          <a:stretch/>
        </p:blipFill>
        <p:spPr>
          <a:xfrm>
            <a:off x="2541058" y="4824568"/>
            <a:ext cx="1177845" cy="391486"/>
          </a:xfrm>
          <a:prstGeom prst="rect">
            <a:avLst/>
          </a:prstGeom>
        </p:spPr>
      </p:pic>
      <p:pic>
        <p:nvPicPr>
          <p:cNvPr id="281" name="Picture 280" descr="Shape&#10;&#10;Description automatically generated with medium confidence">
            <a:extLst>
              <a:ext uri="{FF2B5EF4-FFF2-40B4-BE49-F238E27FC236}">
                <a16:creationId xmlns:a16="http://schemas.microsoft.com/office/drawing/2014/main" id="{B19167F1-BB91-01CB-F4B7-9A6144C7E1F1}"/>
              </a:ext>
            </a:extLst>
          </p:cNvPr>
          <p:cNvPicPr>
            <a:picLocks noChangeAspect="1"/>
          </p:cNvPicPr>
          <p:nvPr/>
        </p:nvPicPr>
        <p:blipFill>
          <a:blip r:embed="rId88">
            <a:extLst>
              <a:ext uri="{28A0092B-C50C-407E-A947-70E740481C1C}">
                <a14:useLocalDpi xmlns:a14="http://schemas.microsoft.com/office/drawing/2010/main" val="0"/>
              </a:ext>
            </a:extLst>
          </a:blip>
          <a:stretch>
            <a:fillRect/>
          </a:stretch>
        </p:blipFill>
        <p:spPr>
          <a:xfrm>
            <a:off x="2727586" y="1204313"/>
            <a:ext cx="855754" cy="313467"/>
          </a:xfrm>
          <a:prstGeom prst="rect">
            <a:avLst/>
          </a:prstGeom>
        </p:spPr>
      </p:pic>
      <p:pic>
        <p:nvPicPr>
          <p:cNvPr id="282" name="Picture 281">
            <a:extLst>
              <a:ext uri="{FF2B5EF4-FFF2-40B4-BE49-F238E27FC236}">
                <a16:creationId xmlns:a16="http://schemas.microsoft.com/office/drawing/2014/main" id="{E977A8A6-CCF9-3C19-5229-B61226E62E5B}"/>
              </a:ext>
            </a:extLst>
          </p:cNvPr>
          <p:cNvPicPr>
            <a:picLocks noChangeAspect="1"/>
          </p:cNvPicPr>
          <p:nvPr/>
        </p:nvPicPr>
        <p:blipFill>
          <a:blip r:embed="rId89">
            <a:extLst>
              <a:ext uri="{28A0092B-C50C-407E-A947-70E740481C1C}">
                <a14:useLocalDpi xmlns:a14="http://schemas.microsoft.com/office/drawing/2010/main" val="0"/>
              </a:ext>
            </a:extLst>
          </a:blip>
          <a:stretch>
            <a:fillRect/>
          </a:stretch>
        </p:blipFill>
        <p:spPr>
          <a:xfrm>
            <a:off x="3776289" y="1206420"/>
            <a:ext cx="2560320" cy="290020"/>
          </a:xfrm>
          <a:prstGeom prst="rect">
            <a:avLst/>
          </a:prstGeom>
        </p:spPr>
      </p:pic>
      <p:pic>
        <p:nvPicPr>
          <p:cNvPr id="283" name="Picture 282" descr="Logo&#10;&#10;Description automatically generated with medium confidence">
            <a:extLst>
              <a:ext uri="{FF2B5EF4-FFF2-40B4-BE49-F238E27FC236}">
                <a16:creationId xmlns:a16="http://schemas.microsoft.com/office/drawing/2014/main" id="{944D7787-FAE2-EB25-9DCA-AED95547810A}"/>
              </a:ext>
            </a:extLst>
          </p:cNvPr>
          <p:cNvPicPr>
            <a:picLocks noChangeAspect="1"/>
          </p:cNvPicPr>
          <p:nvPr/>
        </p:nvPicPr>
        <p:blipFill>
          <a:blip r:embed="rId90" cstate="print">
            <a:extLst>
              <a:ext uri="{28A0092B-C50C-407E-A947-70E740481C1C}">
                <a14:useLocalDpi xmlns:a14="http://schemas.microsoft.com/office/drawing/2010/main" val="0"/>
              </a:ext>
            </a:extLst>
          </a:blip>
          <a:stretch>
            <a:fillRect/>
          </a:stretch>
        </p:blipFill>
        <p:spPr>
          <a:xfrm>
            <a:off x="3759744" y="3994665"/>
            <a:ext cx="640080" cy="588592"/>
          </a:xfrm>
          <a:prstGeom prst="rect">
            <a:avLst/>
          </a:prstGeom>
        </p:spPr>
      </p:pic>
      <p:pic>
        <p:nvPicPr>
          <p:cNvPr id="284" name="Picture 283" descr="Logo, company name&#10;&#10;Description automatically generated">
            <a:extLst>
              <a:ext uri="{FF2B5EF4-FFF2-40B4-BE49-F238E27FC236}">
                <a16:creationId xmlns:a16="http://schemas.microsoft.com/office/drawing/2014/main" id="{BF74A669-BC57-C7FD-DBA9-E54CC0CD00E5}"/>
              </a:ext>
            </a:extLst>
          </p:cNvPr>
          <p:cNvPicPr>
            <a:picLocks noChangeAspect="1"/>
          </p:cNvPicPr>
          <p:nvPr/>
        </p:nvPicPr>
        <p:blipFill rotWithShape="1">
          <a:blip r:embed="rId91" cstate="print">
            <a:extLst>
              <a:ext uri="{28A0092B-C50C-407E-A947-70E740481C1C}">
                <a14:useLocalDpi xmlns:a14="http://schemas.microsoft.com/office/drawing/2010/main" val="0"/>
              </a:ext>
            </a:extLst>
          </a:blip>
          <a:srcRect b="17920"/>
          <a:stretch/>
        </p:blipFill>
        <p:spPr>
          <a:xfrm>
            <a:off x="4556798" y="4302235"/>
            <a:ext cx="731520" cy="333244"/>
          </a:xfrm>
          <a:prstGeom prst="rect">
            <a:avLst/>
          </a:prstGeom>
        </p:spPr>
      </p:pic>
      <p:pic>
        <p:nvPicPr>
          <p:cNvPr id="285" name="Picture 284" descr="Text&#10;&#10;Description automatically generated with medium confidence">
            <a:extLst>
              <a:ext uri="{FF2B5EF4-FFF2-40B4-BE49-F238E27FC236}">
                <a16:creationId xmlns:a16="http://schemas.microsoft.com/office/drawing/2014/main" id="{D94FC888-6AB1-E7C3-5CC3-EC2BA0BE6B4C}"/>
              </a:ext>
            </a:extLst>
          </p:cNvPr>
          <p:cNvPicPr>
            <a:picLocks noChangeAspect="1"/>
          </p:cNvPicPr>
          <p:nvPr/>
        </p:nvPicPr>
        <p:blipFill>
          <a:blip r:embed="rId92" cstate="print">
            <a:extLst>
              <a:ext uri="{28A0092B-C50C-407E-A947-70E740481C1C}">
                <a14:useLocalDpi xmlns:a14="http://schemas.microsoft.com/office/drawing/2010/main" val="0"/>
              </a:ext>
            </a:extLst>
          </a:blip>
          <a:stretch>
            <a:fillRect/>
          </a:stretch>
        </p:blipFill>
        <p:spPr>
          <a:xfrm>
            <a:off x="6286831" y="3921433"/>
            <a:ext cx="1920240" cy="290229"/>
          </a:xfrm>
          <a:prstGeom prst="rect">
            <a:avLst/>
          </a:prstGeom>
        </p:spPr>
      </p:pic>
      <p:pic>
        <p:nvPicPr>
          <p:cNvPr id="286" name="Picture 285">
            <a:extLst>
              <a:ext uri="{FF2B5EF4-FFF2-40B4-BE49-F238E27FC236}">
                <a16:creationId xmlns:a16="http://schemas.microsoft.com/office/drawing/2014/main" id="{1F3EDEC9-A26F-BE7B-B7DE-3B01371E8A3E}"/>
              </a:ext>
            </a:extLst>
          </p:cNvPr>
          <p:cNvPicPr>
            <a:picLocks noChangeAspect="1"/>
          </p:cNvPicPr>
          <p:nvPr/>
        </p:nvPicPr>
        <p:blipFill rotWithShape="1">
          <a:blip r:embed="rId93"/>
          <a:srcRect r="2820"/>
          <a:stretch/>
        </p:blipFill>
        <p:spPr>
          <a:xfrm>
            <a:off x="2454257" y="5770884"/>
            <a:ext cx="822960" cy="355064"/>
          </a:xfrm>
          <a:prstGeom prst="rect">
            <a:avLst/>
          </a:prstGeom>
        </p:spPr>
      </p:pic>
      <p:pic>
        <p:nvPicPr>
          <p:cNvPr id="287" name="Picture 286" descr="Logo&#10;&#10;Description automatically generated">
            <a:extLst>
              <a:ext uri="{FF2B5EF4-FFF2-40B4-BE49-F238E27FC236}">
                <a16:creationId xmlns:a16="http://schemas.microsoft.com/office/drawing/2014/main" id="{F9C236C7-669C-7D13-88A3-9CE9E5980BAE}"/>
              </a:ext>
            </a:extLst>
          </p:cNvPr>
          <p:cNvPicPr>
            <a:picLocks noChangeAspect="1"/>
          </p:cNvPicPr>
          <p:nvPr/>
        </p:nvPicPr>
        <p:blipFill>
          <a:blip r:embed="rId94" cstate="screen">
            <a:extLst>
              <a:ext uri="{28A0092B-C50C-407E-A947-70E740481C1C}">
                <a14:useLocalDpi xmlns:a14="http://schemas.microsoft.com/office/drawing/2010/main"/>
              </a:ext>
            </a:extLst>
          </a:blip>
          <a:stretch>
            <a:fillRect/>
          </a:stretch>
        </p:blipFill>
        <p:spPr>
          <a:xfrm>
            <a:off x="8682151" y="2765210"/>
            <a:ext cx="548640" cy="317103"/>
          </a:xfrm>
          <a:prstGeom prst="rect">
            <a:avLst/>
          </a:prstGeom>
        </p:spPr>
      </p:pic>
      <p:pic>
        <p:nvPicPr>
          <p:cNvPr id="288" name="Picture 287" descr="Text, logo&#10;&#10;Description automatically generated">
            <a:extLst>
              <a:ext uri="{FF2B5EF4-FFF2-40B4-BE49-F238E27FC236}">
                <a16:creationId xmlns:a16="http://schemas.microsoft.com/office/drawing/2014/main" id="{FD226408-7168-6814-0B05-6EF476DB3130}"/>
              </a:ext>
            </a:extLst>
          </p:cNvPr>
          <p:cNvPicPr>
            <a:picLocks noChangeAspect="1"/>
          </p:cNvPicPr>
          <p:nvPr/>
        </p:nvPicPr>
        <p:blipFill rotWithShape="1">
          <a:blip r:embed="rId95" cstate="print">
            <a:extLst>
              <a:ext uri="{28A0092B-C50C-407E-A947-70E740481C1C}">
                <a14:useLocalDpi xmlns:a14="http://schemas.microsoft.com/office/drawing/2010/main" val="0"/>
              </a:ext>
            </a:extLst>
          </a:blip>
          <a:srcRect l="11077" t="7387" r="3660" b="14485"/>
          <a:stretch/>
        </p:blipFill>
        <p:spPr>
          <a:xfrm>
            <a:off x="6508579" y="2215031"/>
            <a:ext cx="1746877" cy="365760"/>
          </a:xfrm>
          <a:prstGeom prst="rect">
            <a:avLst/>
          </a:prstGeom>
        </p:spPr>
      </p:pic>
      <p:pic>
        <p:nvPicPr>
          <p:cNvPr id="289" name="Picture 8">
            <a:extLst>
              <a:ext uri="{FF2B5EF4-FFF2-40B4-BE49-F238E27FC236}">
                <a16:creationId xmlns:a16="http://schemas.microsoft.com/office/drawing/2014/main" id="{E0C96833-E211-DA30-BB7B-107CECC2A11C}"/>
              </a:ext>
            </a:extLst>
          </p:cNvPr>
          <p:cNvPicPr>
            <a:picLocks noChangeAspect="1" noChangeArrowheads="1"/>
          </p:cNvPicPr>
          <p:nvPr/>
        </p:nvPicPr>
        <p:blipFill rotWithShape="1">
          <a:blip r:embed="rId96" cstate="print">
            <a:extLst>
              <a:ext uri="{28A0092B-C50C-407E-A947-70E740481C1C}">
                <a14:useLocalDpi xmlns:a14="http://schemas.microsoft.com/office/drawing/2010/main" val="0"/>
              </a:ext>
            </a:extLst>
          </a:blip>
          <a:srcRect l="23909" t="18004" r="23993" b="18823"/>
          <a:stretch/>
        </p:blipFill>
        <p:spPr bwMode="auto">
          <a:xfrm>
            <a:off x="6972280" y="2978981"/>
            <a:ext cx="402191" cy="365760"/>
          </a:xfrm>
          <a:prstGeom prst="rect">
            <a:avLst/>
          </a:prstGeom>
          <a:noFill/>
          <a:extLst>
            <a:ext uri="{909E8E84-426E-40DD-AFC4-6F175D3DCCD1}">
              <a14:hiddenFill xmlns:a14="http://schemas.microsoft.com/office/drawing/2010/main">
                <a:solidFill>
                  <a:srgbClr val="FFFFFF"/>
                </a:solidFill>
              </a14:hiddenFill>
            </a:ext>
          </a:extLst>
        </p:spPr>
      </p:pic>
      <p:pic>
        <p:nvPicPr>
          <p:cNvPr id="290" name="Picture 289">
            <a:extLst>
              <a:ext uri="{FF2B5EF4-FFF2-40B4-BE49-F238E27FC236}">
                <a16:creationId xmlns:a16="http://schemas.microsoft.com/office/drawing/2014/main" id="{09073B01-83DD-2C07-FDB3-1980E01E6F64}"/>
              </a:ext>
            </a:extLst>
          </p:cNvPr>
          <p:cNvPicPr>
            <a:picLocks noChangeAspect="1"/>
          </p:cNvPicPr>
          <p:nvPr/>
        </p:nvPicPr>
        <p:blipFill rotWithShape="1">
          <a:blip r:embed="rId97" cstate="print">
            <a:extLst>
              <a:ext uri="{28A0092B-C50C-407E-A947-70E740481C1C}">
                <a14:useLocalDpi xmlns:a14="http://schemas.microsoft.com/office/drawing/2010/main" val="0"/>
              </a:ext>
            </a:extLst>
          </a:blip>
          <a:srcRect l="12126" t="15907" r="12123" b="14193"/>
          <a:stretch/>
        </p:blipFill>
        <p:spPr>
          <a:xfrm>
            <a:off x="8701596" y="5103861"/>
            <a:ext cx="643845" cy="457200"/>
          </a:xfrm>
          <a:prstGeom prst="rect">
            <a:avLst/>
          </a:prstGeom>
        </p:spPr>
      </p:pic>
      <p:pic>
        <p:nvPicPr>
          <p:cNvPr id="291" name="Picture 2" descr="Baidu Logo">
            <a:extLst>
              <a:ext uri="{FF2B5EF4-FFF2-40B4-BE49-F238E27FC236}">
                <a16:creationId xmlns:a16="http://schemas.microsoft.com/office/drawing/2014/main" id="{C5D717B2-2B1A-2CFB-34BD-20D007472888}"/>
              </a:ext>
            </a:extLst>
          </p:cNvPr>
          <p:cNvPicPr>
            <a:picLocks noChangeAspect="1" noChangeArrowheads="1"/>
          </p:cNvPicPr>
          <p:nvPr/>
        </p:nvPicPr>
        <p:blipFill rotWithShape="1">
          <a:blip r:embed="rId98">
            <a:extLst>
              <a:ext uri="{28A0092B-C50C-407E-A947-70E740481C1C}">
                <a14:useLocalDpi xmlns:a14="http://schemas.microsoft.com/office/drawing/2010/main" val="0"/>
              </a:ext>
            </a:extLst>
          </a:blip>
          <a:srcRect t="36782" b="36041"/>
          <a:stretch/>
        </p:blipFill>
        <p:spPr bwMode="auto">
          <a:xfrm>
            <a:off x="9768274" y="5211865"/>
            <a:ext cx="1345847" cy="274320"/>
          </a:xfrm>
          <a:prstGeom prst="rect">
            <a:avLst/>
          </a:prstGeom>
          <a:noFill/>
          <a:extLst>
            <a:ext uri="{909E8E84-426E-40DD-AFC4-6F175D3DCCD1}">
              <a14:hiddenFill xmlns:a14="http://schemas.microsoft.com/office/drawing/2010/main">
                <a:solidFill>
                  <a:srgbClr val="FFFFFF"/>
                </a:solidFill>
              </a14:hiddenFill>
            </a:ext>
          </a:extLst>
        </p:spPr>
      </p:pic>
      <p:pic>
        <p:nvPicPr>
          <p:cNvPr id="292" name="Picture 4" descr=" ">
            <a:extLst>
              <a:ext uri="{FF2B5EF4-FFF2-40B4-BE49-F238E27FC236}">
                <a16:creationId xmlns:a16="http://schemas.microsoft.com/office/drawing/2014/main" id="{87D878E1-3919-83A2-DC08-CADFE6ABE96B}"/>
              </a:ext>
            </a:extLst>
          </p:cNvPr>
          <p:cNvPicPr>
            <a:picLocks noChangeAspect="1" noChangeArrowheads="1"/>
          </p:cNvPicPr>
          <p:nvPr/>
        </p:nvPicPr>
        <p:blipFill rotWithShape="1">
          <a:blip r:embed="rId99" cstate="print">
            <a:extLst>
              <a:ext uri="{28A0092B-C50C-407E-A947-70E740481C1C}">
                <a14:useLocalDpi xmlns:a14="http://schemas.microsoft.com/office/drawing/2010/main" val="0"/>
              </a:ext>
            </a:extLst>
          </a:blip>
          <a:srcRect t="29610" b="26139"/>
          <a:stretch/>
        </p:blipFill>
        <p:spPr bwMode="auto">
          <a:xfrm>
            <a:off x="5813414" y="2671050"/>
            <a:ext cx="633700" cy="210312"/>
          </a:xfrm>
          <a:prstGeom prst="rect">
            <a:avLst/>
          </a:prstGeom>
          <a:noFill/>
          <a:extLst>
            <a:ext uri="{909E8E84-426E-40DD-AFC4-6F175D3DCCD1}">
              <a14:hiddenFill xmlns:a14="http://schemas.microsoft.com/office/drawing/2010/main">
                <a:solidFill>
                  <a:srgbClr val="FFFFFF"/>
                </a:solidFill>
              </a14:hiddenFill>
            </a:ext>
          </a:extLst>
        </p:spPr>
      </p:pic>
      <p:pic>
        <p:nvPicPr>
          <p:cNvPr id="293" name="Picture 16" descr="Peraton Labs Logo">
            <a:extLst>
              <a:ext uri="{FF2B5EF4-FFF2-40B4-BE49-F238E27FC236}">
                <a16:creationId xmlns:a16="http://schemas.microsoft.com/office/drawing/2014/main" id="{7A6200A9-705B-AB89-B192-A4ABB9028A23}"/>
              </a:ext>
            </a:extLst>
          </p:cNvPr>
          <p:cNvPicPr>
            <a:picLocks noChangeAspect="1" noChangeArrowheads="1"/>
          </p:cNvPicPr>
          <p:nvPr/>
        </p:nvPicPr>
        <p:blipFill rotWithShape="1">
          <a:blip r:embed="rId100">
            <a:extLst>
              <a:ext uri="{28A0092B-C50C-407E-A947-70E740481C1C}">
                <a14:useLocalDpi xmlns:a14="http://schemas.microsoft.com/office/drawing/2010/main" val="0"/>
              </a:ext>
            </a:extLst>
          </a:blip>
          <a:srcRect t="37511" b="37076"/>
          <a:stretch/>
        </p:blipFill>
        <p:spPr bwMode="auto">
          <a:xfrm>
            <a:off x="8956471" y="1453665"/>
            <a:ext cx="959511" cy="182880"/>
          </a:xfrm>
          <a:prstGeom prst="rect">
            <a:avLst/>
          </a:prstGeom>
          <a:noFill/>
          <a:extLst>
            <a:ext uri="{909E8E84-426E-40DD-AFC4-6F175D3DCCD1}">
              <a14:hiddenFill xmlns:a14="http://schemas.microsoft.com/office/drawing/2010/main">
                <a:solidFill>
                  <a:srgbClr val="FFFFFF"/>
                </a:solidFill>
              </a14:hiddenFill>
            </a:ext>
          </a:extLst>
        </p:spPr>
      </p:pic>
      <p:pic>
        <p:nvPicPr>
          <p:cNvPr id="294" name="Picture 293" descr="A picture containing text, clipart&#10;&#10;Description automatically generated">
            <a:extLst>
              <a:ext uri="{FF2B5EF4-FFF2-40B4-BE49-F238E27FC236}">
                <a16:creationId xmlns:a16="http://schemas.microsoft.com/office/drawing/2014/main" id="{38989DA3-69ED-992B-7DEF-F4A76714316B}"/>
              </a:ext>
            </a:extLst>
          </p:cNvPr>
          <p:cNvPicPr>
            <a:picLocks noChangeAspect="1"/>
          </p:cNvPicPr>
          <p:nvPr/>
        </p:nvPicPr>
        <p:blipFill>
          <a:blip r:embed="rId101" cstate="print">
            <a:extLst>
              <a:ext uri="{28A0092B-C50C-407E-A947-70E740481C1C}">
                <a14:useLocalDpi xmlns:a14="http://schemas.microsoft.com/office/drawing/2010/main"/>
              </a:ext>
            </a:extLst>
          </a:blip>
          <a:stretch>
            <a:fillRect/>
          </a:stretch>
        </p:blipFill>
        <p:spPr>
          <a:xfrm>
            <a:off x="764092" y="3137568"/>
            <a:ext cx="822960" cy="205049"/>
          </a:xfrm>
          <a:prstGeom prst="rect">
            <a:avLst/>
          </a:prstGeom>
        </p:spPr>
      </p:pic>
      <p:pic>
        <p:nvPicPr>
          <p:cNvPr id="295" name="Picture 18" descr="SankhyaSutra Labs logo">
            <a:extLst>
              <a:ext uri="{FF2B5EF4-FFF2-40B4-BE49-F238E27FC236}">
                <a16:creationId xmlns:a16="http://schemas.microsoft.com/office/drawing/2014/main" id="{30598A91-D95F-0406-7A45-2442552A16BC}"/>
              </a:ext>
            </a:extLst>
          </p:cNvPr>
          <p:cNvPicPr>
            <a:picLocks noChangeAspect="1" noChangeArrowheads="1"/>
          </p:cNvPicPr>
          <p:nvPr/>
        </p:nvPicPr>
        <p:blipFill rotWithShape="1">
          <a:blip r:embed="rId102">
            <a:extLst>
              <a:ext uri="{28A0092B-C50C-407E-A947-70E740481C1C}">
                <a14:useLocalDpi xmlns:a14="http://schemas.microsoft.com/office/drawing/2010/main" val="0"/>
              </a:ext>
            </a:extLst>
          </a:blip>
          <a:srcRect t="36125" b="30523"/>
          <a:stretch/>
        </p:blipFill>
        <p:spPr bwMode="auto">
          <a:xfrm>
            <a:off x="10151254" y="1702677"/>
            <a:ext cx="986982" cy="246888"/>
          </a:xfrm>
          <a:prstGeom prst="rect">
            <a:avLst/>
          </a:prstGeom>
          <a:noFill/>
          <a:extLst>
            <a:ext uri="{909E8E84-426E-40DD-AFC4-6F175D3DCCD1}">
              <a14:hiddenFill xmlns:a14="http://schemas.microsoft.com/office/drawing/2010/main">
                <a:solidFill>
                  <a:srgbClr val="FFFFFF"/>
                </a:solidFill>
              </a14:hiddenFill>
            </a:ext>
          </a:extLst>
        </p:spPr>
      </p:pic>
      <p:pic>
        <p:nvPicPr>
          <p:cNvPr id="296" name="Picture 22">
            <a:extLst>
              <a:ext uri="{FF2B5EF4-FFF2-40B4-BE49-F238E27FC236}">
                <a16:creationId xmlns:a16="http://schemas.microsoft.com/office/drawing/2014/main" id="{D521115F-018A-C75A-F3D7-D400696EBD05}"/>
              </a:ext>
            </a:extLst>
          </p:cNvPr>
          <p:cNvPicPr>
            <a:picLocks noChangeAspect="1" noChangeArrowheads="1"/>
          </p:cNvPicPr>
          <p:nvPr/>
        </p:nvPicPr>
        <p:blipFill rotWithShape="1">
          <a:blip r:embed="rId103" cstate="print">
            <a:extLst>
              <a:ext uri="{28A0092B-C50C-407E-A947-70E740481C1C}">
                <a14:useLocalDpi xmlns:a14="http://schemas.microsoft.com/office/drawing/2010/main" val="0"/>
              </a:ext>
            </a:extLst>
          </a:blip>
          <a:srcRect t="29598" b="27455"/>
          <a:stretch/>
        </p:blipFill>
        <p:spPr bwMode="auto">
          <a:xfrm>
            <a:off x="3542586" y="5851628"/>
            <a:ext cx="851665" cy="274320"/>
          </a:xfrm>
          <a:prstGeom prst="rect">
            <a:avLst/>
          </a:prstGeom>
          <a:noFill/>
          <a:extLst>
            <a:ext uri="{909E8E84-426E-40DD-AFC4-6F175D3DCCD1}">
              <a14:hiddenFill xmlns:a14="http://schemas.microsoft.com/office/drawing/2010/main">
                <a:solidFill>
                  <a:srgbClr val="FFFFFF"/>
                </a:solidFill>
              </a14:hiddenFill>
            </a:ext>
          </a:extLst>
        </p:spPr>
      </p:pic>
      <p:pic>
        <p:nvPicPr>
          <p:cNvPr id="297" name="Picture 296" descr="Logo&#10;&#10;Description automatically generated">
            <a:extLst>
              <a:ext uri="{FF2B5EF4-FFF2-40B4-BE49-F238E27FC236}">
                <a16:creationId xmlns:a16="http://schemas.microsoft.com/office/drawing/2014/main" id="{6F9A6D90-BB92-13B7-905C-2E9C5DEE8D6C}"/>
              </a:ext>
            </a:extLst>
          </p:cNvPr>
          <p:cNvPicPr>
            <a:picLocks noChangeAspect="1"/>
          </p:cNvPicPr>
          <p:nvPr/>
        </p:nvPicPr>
        <p:blipFill>
          <a:blip r:embed="rId104" cstate="print">
            <a:extLst>
              <a:ext uri="{28A0092B-C50C-407E-A947-70E740481C1C}">
                <a14:useLocalDpi xmlns:a14="http://schemas.microsoft.com/office/drawing/2010/main" val="0"/>
              </a:ext>
            </a:extLst>
          </a:blip>
          <a:stretch>
            <a:fillRect/>
          </a:stretch>
        </p:blipFill>
        <p:spPr>
          <a:xfrm>
            <a:off x="7519289" y="3146101"/>
            <a:ext cx="547728" cy="182880"/>
          </a:xfrm>
          <a:prstGeom prst="rect">
            <a:avLst/>
          </a:prstGeom>
        </p:spPr>
      </p:pic>
      <p:pic>
        <p:nvPicPr>
          <p:cNvPr id="298" name="Picture 297" descr="Icon&#10;&#10;Description automatically generated">
            <a:extLst>
              <a:ext uri="{FF2B5EF4-FFF2-40B4-BE49-F238E27FC236}">
                <a16:creationId xmlns:a16="http://schemas.microsoft.com/office/drawing/2014/main" id="{BA453DAE-D52B-E910-DD90-A21A6D8387C9}"/>
              </a:ext>
            </a:extLst>
          </p:cNvPr>
          <p:cNvPicPr>
            <a:picLocks noChangeAspect="1"/>
          </p:cNvPicPr>
          <p:nvPr/>
        </p:nvPicPr>
        <p:blipFill>
          <a:blip r:embed="rId105" cstate="print">
            <a:extLst>
              <a:ext uri="{28A0092B-C50C-407E-A947-70E740481C1C}">
                <a14:useLocalDpi xmlns:a14="http://schemas.microsoft.com/office/drawing/2010/main" val="0"/>
              </a:ext>
            </a:extLst>
          </a:blip>
          <a:stretch>
            <a:fillRect/>
          </a:stretch>
        </p:blipFill>
        <p:spPr>
          <a:xfrm>
            <a:off x="2783244" y="2360733"/>
            <a:ext cx="274320" cy="274320"/>
          </a:xfrm>
          <a:prstGeom prst="rect">
            <a:avLst/>
          </a:prstGeom>
        </p:spPr>
      </p:pic>
      <p:pic>
        <p:nvPicPr>
          <p:cNvPr id="299" name="Picture 298" descr="Shape&#10;&#10;Description automatically generated with medium confidence">
            <a:extLst>
              <a:ext uri="{FF2B5EF4-FFF2-40B4-BE49-F238E27FC236}">
                <a16:creationId xmlns:a16="http://schemas.microsoft.com/office/drawing/2014/main" id="{FE3A6C78-E203-162E-0098-BBE6CE0B2FFE}"/>
              </a:ext>
            </a:extLst>
          </p:cNvPr>
          <p:cNvPicPr>
            <a:picLocks noChangeAspect="1"/>
          </p:cNvPicPr>
          <p:nvPr/>
        </p:nvPicPr>
        <p:blipFill>
          <a:blip r:embed="rId106" cstate="print">
            <a:extLst>
              <a:ext uri="{28A0092B-C50C-407E-A947-70E740481C1C}">
                <a14:useLocalDpi xmlns:a14="http://schemas.microsoft.com/office/drawing/2010/main" val="0"/>
              </a:ext>
            </a:extLst>
          </a:blip>
          <a:stretch>
            <a:fillRect/>
          </a:stretch>
        </p:blipFill>
        <p:spPr>
          <a:xfrm>
            <a:off x="2011080" y="2635681"/>
            <a:ext cx="1359402" cy="246888"/>
          </a:xfrm>
          <a:prstGeom prst="rect">
            <a:avLst/>
          </a:prstGeom>
        </p:spPr>
      </p:pic>
      <p:pic>
        <p:nvPicPr>
          <p:cNvPr id="300" name="Graphic 299">
            <a:extLst>
              <a:ext uri="{FF2B5EF4-FFF2-40B4-BE49-F238E27FC236}">
                <a16:creationId xmlns:a16="http://schemas.microsoft.com/office/drawing/2014/main" id="{1A3AE367-836F-CB46-6714-DDEC330C6DC5}"/>
              </a:ext>
            </a:extLst>
          </p:cNvPr>
          <p:cNvPicPr>
            <a:picLocks noChangeAspect="1"/>
          </p:cNvPicPr>
          <p:nvPr/>
        </p:nvPicPr>
        <p:blipFill>
          <a:blip r:embed="rId107" cstate="print">
            <a:extLst>
              <a:ext uri="{28A0092B-C50C-407E-A947-70E740481C1C}">
                <a14:useLocalDpi xmlns:a14="http://schemas.microsoft.com/office/drawing/2010/main" val="0"/>
              </a:ext>
              <a:ext uri="{96DAC541-7B7A-43D3-8B79-37D633B846F1}">
                <asvg:svgBlip xmlns:asvg="http://schemas.microsoft.com/office/drawing/2016/SVG/main" r:embed="rId108"/>
              </a:ext>
            </a:extLst>
          </a:blip>
          <a:stretch>
            <a:fillRect/>
          </a:stretch>
        </p:blipFill>
        <p:spPr>
          <a:xfrm>
            <a:off x="3110989" y="3012460"/>
            <a:ext cx="349502" cy="274320"/>
          </a:xfrm>
          <a:prstGeom prst="rect">
            <a:avLst/>
          </a:prstGeom>
        </p:spPr>
      </p:pic>
      <p:pic>
        <p:nvPicPr>
          <p:cNvPr id="301" name="Picture 300" descr="A picture containing logo&#10;&#10;Description automatically generated">
            <a:extLst>
              <a:ext uri="{FF2B5EF4-FFF2-40B4-BE49-F238E27FC236}">
                <a16:creationId xmlns:a16="http://schemas.microsoft.com/office/drawing/2014/main" id="{EBDBC980-964A-3E60-3A79-FC002AFA5220}"/>
              </a:ext>
            </a:extLst>
          </p:cNvPr>
          <p:cNvPicPr>
            <a:picLocks noChangeAspect="1"/>
          </p:cNvPicPr>
          <p:nvPr/>
        </p:nvPicPr>
        <p:blipFill>
          <a:blip r:embed="rId109" cstate="hqprint">
            <a:extLst>
              <a:ext uri="{28A0092B-C50C-407E-A947-70E740481C1C}">
                <a14:useLocalDpi xmlns:a14="http://schemas.microsoft.com/office/drawing/2010/main"/>
              </a:ext>
            </a:extLst>
          </a:blip>
          <a:stretch>
            <a:fillRect/>
          </a:stretch>
        </p:blipFill>
        <p:spPr>
          <a:xfrm>
            <a:off x="3210544" y="5292995"/>
            <a:ext cx="1064558" cy="457200"/>
          </a:xfrm>
          <a:prstGeom prst="rect">
            <a:avLst/>
          </a:prstGeom>
        </p:spPr>
      </p:pic>
      <p:pic>
        <p:nvPicPr>
          <p:cNvPr id="302" name="Picture 301">
            <a:extLst>
              <a:ext uri="{FF2B5EF4-FFF2-40B4-BE49-F238E27FC236}">
                <a16:creationId xmlns:a16="http://schemas.microsoft.com/office/drawing/2014/main" id="{C28494D6-3704-F50F-31C5-C1C983B21055}"/>
              </a:ext>
            </a:extLst>
          </p:cNvPr>
          <p:cNvPicPr>
            <a:picLocks noChangeAspect="1"/>
          </p:cNvPicPr>
          <p:nvPr/>
        </p:nvPicPr>
        <p:blipFill>
          <a:blip r:embed="rId110"/>
          <a:stretch>
            <a:fillRect/>
          </a:stretch>
        </p:blipFill>
        <p:spPr>
          <a:xfrm>
            <a:off x="1229240" y="5437110"/>
            <a:ext cx="890243" cy="274320"/>
          </a:xfrm>
          <a:prstGeom prst="rect">
            <a:avLst/>
          </a:prstGeom>
        </p:spPr>
      </p:pic>
      <p:pic>
        <p:nvPicPr>
          <p:cNvPr id="303" name="Content Placeholder 12" descr="Logo&#10;&#10;Description automatically generated">
            <a:extLst>
              <a:ext uri="{FF2B5EF4-FFF2-40B4-BE49-F238E27FC236}">
                <a16:creationId xmlns:a16="http://schemas.microsoft.com/office/drawing/2014/main" id="{ADCE6757-EBB0-D2A1-9331-EC63008F1113}"/>
              </a:ext>
            </a:extLst>
          </p:cNvPr>
          <p:cNvPicPr>
            <a:picLocks noChangeAspect="1"/>
          </p:cNvPicPr>
          <p:nvPr/>
        </p:nvPicPr>
        <p:blipFill>
          <a:blip r:embed="rId111">
            <a:extLst>
              <a:ext uri="{28A0092B-C50C-407E-A947-70E740481C1C}">
                <a14:useLocalDpi xmlns:a14="http://schemas.microsoft.com/office/drawing/2010/main"/>
              </a:ext>
            </a:extLst>
          </a:blip>
          <a:stretch>
            <a:fillRect/>
          </a:stretch>
        </p:blipFill>
        <p:spPr>
          <a:xfrm>
            <a:off x="574179" y="4663430"/>
            <a:ext cx="576743" cy="457200"/>
          </a:xfrm>
          <a:prstGeom prst="rect">
            <a:avLst/>
          </a:prstGeom>
        </p:spPr>
      </p:pic>
      <p:pic>
        <p:nvPicPr>
          <p:cNvPr id="304" name="Picture 303" descr="Text&#10;&#10;Description automatically generated">
            <a:extLst>
              <a:ext uri="{FF2B5EF4-FFF2-40B4-BE49-F238E27FC236}">
                <a16:creationId xmlns:a16="http://schemas.microsoft.com/office/drawing/2014/main" id="{F7B9405A-238E-2A05-731E-9D3C65423DF2}"/>
              </a:ext>
            </a:extLst>
          </p:cNvPr>
          <p:cNvPicPr>
            <a:picLocks noChangeAspect="1"/>
          </p:cNvPicPr>
          <p:nvPr/>
        </p:nvPicPr>
        <p:blipFill>
          <a:blip r:embed="rId112">
            <a:extLst>
              <a:ext uri="{28A0092B-C50C-407E-A947-70E740481C1C}">
                <a14:useLocalDpi xmlns:a14="http://schemas.microsoft.com/office/drawing/2010/main"/>
              </a:ext>
            </a:extLst>
          </a:blip>
          <a:stretch>
            <a:fillRect/>
          </a:stretch>
        </p:blipFill>
        <p:spPr>
          <a:xfrm>
            <a:off x="4446850" y="3942308"/>
            <a:ext cx="609599" cy="274320"/>
          </a:xfrm>
          <a:prstGeom prst="rect">
            <a:avLst/>
          </a:prstGeom>
        </p:spPr>
      </p:pic>
      <p:pic>
        <p:nvPicPr>
          <p:cNvPr id="305" name="Picture 304" descr="Text&#10;&#10;Description automatically generated">
            <a:extLst>
              <a:ext uri="{FF2B5EF4-FFF2-40B4-BE49-F238E27FC236}">
                <a16:creationId xmlns:a16="http://schemas.microsoft.com/office/drawing/2014/main" id="{83867407-DEA0-B49D-E636-2886E801EEA5}"/>
              </a:ext>
            </a:extLst>
          </p:cNvPr>
          <p:cNvPicPr>
            <a:picLocks noChangeAspect="1"/>
          </p:cNvPicPr>
          <p:nvPr/>
        </p:nvPicPr>
        <p:blipFill>
          <a:blip r:embed="rId113" cstate="print">
            <a:extLst>
              <a:ext uri="{28A0092B-C50C-407E-A947-70E740481C1C}">
                <a14:useLocalDpi xmlns:a14="http://schemas.microsoft.com/office/drawing/2010/main" val="0"/>
              </a:ext>
            </a:extLst>
          </a:blip>
          <a:stretch>
            <a:fillRect/>
          </a:stretch>
        </p:blipFill>
        <p:spPr>
          <a:xfrm>
            <a:off x="6582553" y="4222439"/>
            <a:ext cx="1655930" cy="274320"/>
          </a:xfrm>
          <a:prstGeom prst="rect">
            <a:avLst/>
          </a:prstGeom>
        </p:spPr>
      </p:pic>
      <p:pic>
        <p:nvPicPr>
          <p:cNvPr id="306" name="Graphic 305">
            <a:extLst>
              <a:ext uri="{FF2B5EF4-FFF2-40B4-BE49-F238E27FC236}">
                <a16:creationId xmlns:a16="http://schemas.microsoft.com/office/drawing/2014/main" id="{D793B4F6-9DE4-E56B-E36C-37E0C133DD18}"/>
              </a:ext>
            </a:extLst>
          </p:cNvPr>
          <p:cNvPicPr>
            <a:picLocks noChangeAspect="1"/>
          </p:cNvPicPr>
          <p:nvPr/>
        </p:nvPicPr>
        <p:blipFill>
          <a:blip r:embed="rId114">
            <a:extLst>
              <a:ext uri="{96DAC541-7B7A-43D3-8B79-37D633B846F1}">
                <asvg:svgBlip xmlns:asvg="http://schemas.microsoft.com/office/drawing/2016/SVG/main" r:embed="rId115"/>
              </a:ext>
            </a:extLst>
          </a:blip>
          <a:stretch>
            <a:fillRect/>
          </a:stretch>
        </p:blipFill>
        <p:spPr>
          <a:xfrm>
            <a:off x="3628460" y="2643618"/>
            <a:ext cx="1247648" cy="237744"/>
          </a:xfrm>
          <a:prstGeom prst="rect">
            <a:avLst/>
          </a:prstGeom>
        </p:spPr>
      </p:pic>
      <p:pic>
        <p:nvPicPr>
          <p:cNvPr id="307" name="Picture 12" descr="Foundry logo">
            <a:extLst>
              <a:ext uri="{FF2B5EF4-FFF2-40B4-BE49-F238E27FC236}">
                <a16:creationId xmlns:a16="http://schemas.microsoft.com/office/drawing/2014/main" id="{F3607D56-8122-402F-49A8-E795D99078D1}"/>
              </a:ext>
            </a:extLst>
          </p:cNvPr>
          <p:cNvPicPr>
            <a:picLocks noChangeAspect="1" noChangeArrowheads="1"/>
          </p:cNvPicPr>
          <p:nvPr/>
        </p:nvPicPr>
        <p:blipFill>
          <a:blip r:embed="rId116" cstate="print">
            <a:extLst>
              <a:ext uri="{28A0092B-C50C-407E-A947-70E740481C1C}">
                <a14:useLocalDpi xmlns:a14="http://schemas.microsoft.com/office/drawing/2010/main" val="0"/>
              </a:ext>
            </a:extLst>
          </a:blip>
          <a:srcRect/>
          <a:stretch>
            <a:fillRect/>
          </a:stretch>
        </p:blipFill>
        <p:spPr bwMode="auto">
          <a:xfrm>
            <a:off x="2788689" y="769616"/>
            <a:ext cx="650240" cy="365760"/>
          </a:xfrm>
          <a:prstGeom prst="rect">
            <a:avLst/>
          </a:prstGeom>
          <a:noFill/>
          <a:extLst>
            <a:ext uri="{909E8E84-426E-40DD-AFC4-6F175D3DCCD1}">
              <a14:hiddenFill xmlns:a14="http://schemas.microsoft.com/office/drawing/2010/main">
                <a:solidFill>
                  <a:srgbClr val="FFFFFF"/>
                </a:solidFill>
              </a14:hiddenFill>
            </a:ext>
          </a:extLst>
        </p:spPr>
      </p:pic>
      <p:grpSp>
        <p:nvGrpSpPr>
          <p:cNvPr id="308" name="Group 307">
            <a:extLst>
              <a:ext uri="{FF2B5EF4-FFF2-40B4-BE49-F238E27FC236}">
                <a16:creationId xmlns:a16="http://schemas.microsoft.com/office/drawing/2014/main" id="{C88E85B9-28F2-28DA-3CDA-E15C7AFA8A8B}"/>
              </a:ext>
            </a:extLst>
          </p:cNvPr>
          <p:cNvGrpSpPr/>
          <p:nvPr/>
        </p:nvGrpSpPr>
        <p:grpSpPr>
          <a:xfrm>
            <a:off x="3870337" y="788827"/>
            <a:ext cx="1309318" cy="256032"/>
            <a:chOff x="4320891" y="1362441"/>
            <a:chExt cx="1309318" cy="256032"/>
          </a:xfrm>
        </p:grpSpPr>
        <p:sp>
          <p:nvSpPr>
            <p:cNvPr id="309" name="TextBox 308">
              <a:extLst>
                <a:ext uri="{FF2B5EF4-FFF2-40B4-BE49-F238E27FC236}">
                  <a16:creationId xmlns:a16="http://schemas.microsoft.com/office/drawing/2014/main" id="{E5F8D90A-D395-F877-8AED-F2D7A7224F60}"/>
                </a:ext>
              </a:extLst>
            </p:cNvPr>
            <p:cNvSpPr txBox="1"/>
            <p:nvPr/>
          </p:nvSpPr>
          <p:spPr>
            <a:xfrm>
              <a:off x="4725656" y="1467616"/>
              <a:ext cx="904553" cy="124650"/>
            </a:xfrm>
            <a:prstGeom prst="rect">
              <a:avLst/>
            </a:prstGeom>
            <a:noFill/>
          </p:spPr>
          <p:txBody>
            <a:bodyPr vert="horz" wrap="square" lIns="0" tIns="0" rIns="0" bIns="0" rtlCol="0">
              <a:spAutoFit/>
            </a:bodyPr>
            <a:lstStyle/>
            <a:p>
              <a:pPr marL="0" marR="0" lvl="0" indent="0" algn="ctr" defTabSz="457189" rtl="0" eaLnBrk="1" fontAlgn="auto" latinLnBrk="0" hangingPunct="0">
                <a:lnSpc>
                  <a:spcPct val="90000"/>
                </a:lnSpc>
                <a:spcBef>
                  <a:spcPts val="0"/>
                </a:spcBef>
                <a:spcAft>
                  <a:spcPts val="0"/>
                </a:spcAft>
                <a:buClrTx/>
                <a:buSzTx/>
                <a:buFontTx/>
                <a:buNone/>
                <a:tabLst/>
                <a:defRPr/>
              </a:pPr>
              <a:r>
                <a:rPr kumimoji="0" lang="en-US" sz="900" b="1" i="0" u="none" strike="noStrike" kern="0" cap="none" spc="0" normalizeH="0" baseline="0" noProof="0" err="1">
                  <a:ln>
                    <a:noFill/>
                  </a:ln>
                  <a:solidFill>
                    <a:prstClr val="black"/>
                  </a:solidFill>
                  <a:effectLst/>
                  <a:uLnTx/>
                  <a:uFillTx/>
                  <a:latin typeface="Helvetica" panose="020B0604020202020204" pitchFamily="34" charset="0"/>
                  <a:ea typeface="+mn-ea"/>
                  <a:cs typeface="Helvetica" panose="020B0604020202020204" pitchFamily="34" charset="0"/>
                  <a:sym typeface="Helvetica Neue"/>
                </a:rPr>
                <a:t>GeoEast</a:t>
              </a:r>
              <a:endParaRPr kumimoji="0" lang="en-US" sz="900" b="1" i="0" u="none" strike="noStrike" kern="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sym typeface="Helvetica Neue"/>
              </a:endParaRPr>
            </a:p>
          </p:txBody>
        </p:sp>
        <p:pic>
          <p:nvPicPr>
            <p:cNvPr id="310" name="Picture 16" descr="BioDataAnalysis Logo">
              <a:extLst>
                <a:ext uri="{FF2B5EF4-FFF2-40B4-BE49-F238E27FC236}">
                  <a16:creationId xmlns:a16="http://schemas.microsoft.com/office/drawing/2014/main" id="{986A1A86-A09E-EC18-2DF0-B3758FF5664B}"/>
                </a:ext>
              </a:extLst>
            </p:cNvPr>
            <p:cNvPicPr>
              <a:picLocks noChangeAspect="1" noChangeArrowheads="1"/>
            </p:cNvPicPr>
            <p:nvPr/>
          </p:nvPicPr>
          <p:blipFill rotWithShape="1">
            <a:blip r:embed="rId117" cstate="print">
              <a:extLst>
                <a:ext uri="{28A0092B-C50C-407E-A947-70E740481C1C}">
                  <a14:useLocalDpi xmlns:a14="http://schemas.microsoft.com/office/drawing/2010/main" val="0"/>
                </a:ext>
              </a:extLst>
            </a:blip>
            <a:srcRect t="26506" r="1929" b="25548"/>
            <a:stretch/>
          </p:blipFill>
          <p:spPr bwMode="auto">
            <a:xfrm>
              <a:off x="4320891" y="1362441"/>
              <a:ext cx="931018" cy="256032"/>
            </a:xfrm>
            <a:prstGeom prst="rect">
              <a:avLst/>
            </a:prstGeom>
            <a:noFill/>
            <a:extLst>
              <a:ext uri="{909E8E84-426E-40DD-AFC4-6F175D3DCCD1}">
                <a14:hiddenFill xmlns:a14="http://schemas.microsoft.com/office/drawing/2010/main">
                  <a:solidFill>
                    <a:srgbClr val="FFFFFF"/>
                  </a:solidFill>
                </a14:hiddenFill>
              </a:ext>
            </a:extLst>
          </p:spPr>
        </p:pic>
      </p:grpSp>
      <p:pic>
        <p:nvPicPr>
          <p:cNvPr id="311" name="Picture 310" descr="Logo&#10;&#10;Description automatically generated">
            <a:extLst>
              <a:ext uri="{FF2B5EF4-FFF2-40B4-BE49-F238E27FC236}">
                <a16:creationId xmlns:a16="http://schemas.microsoft.com/office/drawing/2014/main" id="{F16CB4F0-4B76-01AC-9CD1-49051D7BBF24}"/>
              </a:ext>
            </a:extLst>
          </p:cNvPr>
          <p:cNvPicPr>
            <a:picLocks noChangeAspect="1"/>
          </p:cNvPicPr>
          <p:nvPr/>
        </p:nvPicPr>
        <p:blipFill>
          <a:blip r:embed="rId118" cstate="print">
            <a:extLst>
              <a:ext uri="{28A0092B-C50C-407E-A947-70E740481C1C}">
                <a14:useLocalDpi xmlns:a14="http://schemas.microsoft.com/office/drawing/2010/main" val="0"/>
              </a:ext>
            </a:extLst>
          </a:blip>
          <a:stretch>
            <a:fillRect/>
          </a:stretch>
        </p:blipFill>
        <p:spPr>
          <a:xfrm>
            <a:off x="4951161" y="2179459"/>
            <a:ext cx="670560" cy="502920"/>
          </a:xfrm>
          <a:prstGeom prst="rect">
            <a:avLst/>
          </a:prstGeom>
        </p:spPr>
      </p:pic>
      <p:pic>
        <p:nvPicPr>
          <p:cNvPr id="312" name="Picture 311" descr="Text&#10;&#10;Description automatically generated">
            <a:extLst>
              <a:ext uri="{FF2B5EF4-FFF2-40B4-BE49-F238E27FC236}">
                <a16:creationId xmlns:a16="http://schemas.microsoft.com/office/drawing/2014/main" id="{A84AE4FC-9CB8-D9A7-0CD5-FF4FC1440EE0}"/>
              </a:ext>
            </a:extLst>
          </p:cNvPr>
          <p:cNvPicPr>
            <a:picLocks noChangeAspect="1"/>
          </p:cNvPicPr>
          <p:nvPr/>
        </p:nvPicPr>
        <p:blipFill>
          <a:blip r:embed="rId119" cstate="print">
            <a:extLst>
              <a:ext uri="{28A0092B-C50C-407E-A947-70E740481C1C}">
                <a14:useLocalDpi xmlns:a14="http://schemas.microsoft.com/office/drawing/2010/main"/>
              </a:ext>
            </a:extLst>
          </a:blip>
          <a:stretch>
            <a:fillRect/>
          </a:stretch>
        </p:blipFill>
        <p:spPr>
          <a:xfrm>
            <a:off x="2225657" y="1098911"/>
            <a:ext cx="228600" cy="228600"/>
          </a:xfrm>
          <a:prstGeom prst="rect">
            <a:avLst/>
          </a:prstGeom>
        </p:spPr>
      </p:pic>
      <p:sp>
        <p:nvSpPr>
          <p:cNvPr id="313" name="TextBox 312">
            <a:extLst>
              <a:ext uri="{FF2B5EF4-FFF2-40B4-BE49-F238E27FC236}">
                <a16:creationId xmlns:a16="http://schemas.microsoft.com/office/drawing/2014/main" id="{573EE223-8E84-E83E-DB8F-F227609F3869}"/>
              </a:ext>
            </a:extLst>
          </p:cNvPr>
          <p:cNvSpPr txBox="1"/>
          <p:nvPr/>
        </p:nvSpPr>
        <p:spPr>
          <a:xfrm>
            <a:off x="496402" y="1810811"/>
            <a:ext cx="781059" cy="216982"/>
          </a:xfrm>
          <a:prstGeom prst="rect">
            <a:avLst/>
          </a:prstGeom>
          <a:noFill/>
        </p:spPr>
        <p:txBody>
          <a:bodyPr wrap="square" rtlCol="0">
            <a:spAutoFit/>
          </a:bodyPr>
          <a:lstStyle/>
          <a:p>
            <a:pPr marL="0" marR="0" lvl="0" indent="0" algn="l" defTabSz="1219169" rtl="0" eaLnBrk="1" fontAlgn="auto" latinLnBrk="0" hangingPunct="0">
              <a:lnSpc>
                <a:spcPct val="90000"/>
              </a:lnSpc>
              <a:spcBef>
                <a:spcPts val="225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rial Black" panose="020B0A04020102020204" pitchFamily="34" charset="0"/>
                <a:ea typeface="+mn-ea"/>
                <a:cs typeface="Arial"/>
                <a:sym typeface="Helvetica Neue"/>
              </a:rPr>
              <a:t>Verizon</a:t>
            </a:r>
          </a:p>
        </p:txBody>
      </p:sp>
      <p:pic>
        <p:nvPicPr>
          <p:cNvPr id="314" name="Picture 313" descr="A black and white logo&#10;&#10;Description automatically generated with low confidence">
            <a:extLst>
              <a:ext uri="{FF2B5EF4-FFF2-40B4-BE49-F238E27FC236}">
                <a16:creationId xmlns:a16="http://schemas.microsoft.com/office/drawing/2014/main" id="{F5BF06F4-63C8-486A-F8B0-394A45CF0176}"/>
              </a:ext>
            </a:extLst>
          </p:cNvPr>
          <p:cNvPicPr>
            <a:picLocks noChangeAspect="1"/>
          </p:cNvPicPr>
          <p:nvPr/>
        </p:nvPicPr>
        <p:blipFill>
          <a:blip r:embed="rId120" cstate="print">
            <a:extLst>
              <a:ext uri="{28A0092B-C50C-407E-A947-70E740481C1C}">
                <a14:useLocalDpi xmlns:a14="http://schemas.microsoft.com/office/drawing/2010/main"/>
              </a:ext>
            </a:extLst>
          </a:blip>
          <a:stretch>
            <a:fillRect/>
          </a:stretch>
        </p:blipFill>
        <p:spPr>
          <a:xfrm>
            <a:off x="9354055" y="5708010"/>
            <a:ext cx="583441" cy="228600"/>
          </a:xfrm>
          <a:prstGeom prst="rect">
            <a:avLst/>
          </a:prstGeom>
        </p:spPr>
      </p:pic>
      <p:sp>
        <p:nvSpPr>
          <p:cNvPr id="315" name="Rectangle 314">
            <a:extLst>
              <a:ext uri="{FF2B5EF4-FFF2-40B4-BE49-F238E27FC236}">
                <a16:creationId xmlns:a16="http://schemas.microsoft.com/office/drawing/2014/main" id="{989160A1-1CE0-06DD-C8C7-D5ECBB0E200D}"/>
              </a:ext>
            </a:extLst>
          </p:cNvPr>
          <p:cNvSpPr/>
          <p:nvPr/>
        </p:nvSpPr>
        <p:spPr>
          <a:xfrm>
            <a:off x="5567576" y="6263257"/>
            <a:ext cx="6624424" cy="222048"/>
          </a:xfrm>
          <a:prstGeom prst="rect">
            <a:avLst/>
          </a:prstGeom>
        </p:spPr>
        <p:txBody>
          <a:bodyPr wrap="square" lIns="0" tIns="0" rIns="0" bIns="0" anchor="ctr">
            <a:spAutoFit/>
          </a:bodyPr>
          <a:lstStyle/>
          <a:p>
            <a:pPr marL="0" marR="0" lvl="0" indent="0" algn="l" defTabSz="1219169" rtl="0" eaLnBrk="1" fontAlgn="auto" latinLnBrk="0" hangingPunct="0">
              <a:lnSpc>
                <a:spcPct val="9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50000"/>
                  </a:srgbClr>
                </a:solidFill>
                <a:effectLst/>
                <a:uLnTx/>
                <a:uFillTx/>
                <a:latin typeface="Intel Clear"/>
                <a:ea typeface="+mn-ea"/>
                <a:cs typeface="Arial"/>
                <a:sym typeface="Helvetica Neue"/>
              </a:rPr>
              <a:t>These organizations support the oneAPI initiative for a single, unified programming model for cross-architecture development. </a:t>
            </a:r>
            <a:br>
              <a:rPr kumimoji="0" lang="en-US" sz="800" b="0" i="0" u="none" strike="noStrike" kern="1200" cap="none" spc="0" normalizeH="0" baseline="0" noProof="0">
                <a:ln>
                  <a:noFill/>
                </a:ln>
                <a:solidFill>
                  <a:srgbClr val="FFFFFF">
                    <a:lumMod val="50000"/>
                  </a:srgbClr>
                </a:solidFill>
                <a:effectLst/>
                <a:uLnTx/>
                <a:uFillTx/>
                <a:latin typeface="Intel Clear"/>
                <a:ea typeface="+mn-ea"/>
                <a:cs typeface="Arial"/>
                <a:sym typeface="Helvetica Neue"/>
              </a:rPr>
            </a:br>
            <a:r>
              <a:rPr kumimoji="0" lang="en-US" sz="800" b="0" i="0" u="none" strike="noStrike" kern="1200" cap="none" spc="0" normalizeH="0" baseline="0" noProof="0">
                <a:ln>
                  <a:noFill/>
                </a:ln>
                <a:solidFill>
                  <a:srgbClr val="FFFFFF">
                    <a:lumMod val="50000"/>
                  </a:srgbClr>
                </a:solidFill>
                <a:effectLst/>
                <a:uLnTx/>
                <a:uFillTx/>
                <a:latin typeface="Intel Clear"/>
                <a:ea typeface="+mn-ea"/>
                <a:cs typeface="Arial"/>
                <a:sym typeface="Helvetica Neue"/>
              </a:rPr>
              <a:t>It does not indicate any agreement to purchase or use of Intel’s products. *Other names and brands may be claimed as the property of others.</a:t>
            </a:r>
          </a:p>
        </p:txBody>
      </p:sp>
      <p:pic>
        <p:nvPicPr>
          <p:cNvPr id="316" name="Picture 315" descr="Text&#10;&#10;Description automatically generated with medium confidence">
            <a:extLst>
              <a:ext uri="{FF2B5EF4-FFF2-40B4-BE49-F238E27FC236}">
                <a16:creationId xmlns:a16="http://schemas.microsoft.com/office/drawing/2014/main" id="{C0A78067-A7E9-74C8-82BE-35F0575D7DA4}"/>
              </a:ext>
            </a:extLst>
          </p:cNvPr>
          <p:cNvPicPr>
            <a:picLocks noChangeAspect="1"/>
          </p:cNvPicPr>
          <p:nvPr/>
        </p:nvPicPr>
        <p:blipFill>
          <a:blip r:embed="rId121" cstate="print">
            <a:extLst>
              <a:ext uri="{28A0092B-C50C-407E-A947-70E740481C1C}">
                <a14:useLocalDpi xmlns:a14="http://schemas.microsoft.com/office/drawing/2010/main" val="0"/>
              </a:ext>
            </a:extLst>
          </a:blip>
          <a:stretch>
            <a:fillRect/>
          </a:stretch>
        </p:blipFill>
        <p:spPr>
          <a:xfrm>
            <a:off x="4378126" y="3027682"/>
            <a:ext cx="819571" cy="266834"/>
          </a:xfrm>
          <a:prstGeom prst="rect">
            <a:avLst/>
          </a:prstGeom>
        </p:spPr>
      </p:pic>
      <p:pic>
        <p:nvPicPr>
          <p:cNvPr id="317" name="Picture 316" descr="Logo&#10;&#10;Description automatically generated">
            <a:extLst>
              <a:ext uri="{FF2B5EF4-FFF2-40B4-BE49-F238E27FC236}">
                <a16:creationId xmlns:a16="http://schemas.microsoft.com/office/drawing/2014/main" id="{BAA4C2E6-47B8-16F8-4A2F-B24E69360A86}"/>
              </a:ext>
            </a:extLst>
          </p:cNvPr>
          <p:cNvPicPr>
            <a:picLocks noChangeAspect="1"/>
          </p:cNvPicPr>
          <p:nvPr/>
        </p:nvPicPr>
        <p:blipFill>
          <a:blip r:embed="rId122" cstate="print">
            <a:extLst>
              <a:ext uri="{28A0092B-C50C-407E-A947-70E740481C1C}">
                <a14:useLocalDpi xmlns:a14="http://schemas.microsoft.com/office/drawing/2010/main" val="0"/>
              </a:ext>
            </a:extLst>
          </a:blip>
          <a:stretch>
            <a:fillRect/>
          </a:stretch>
        </p:blipFill>
        <p:spPr>
          <a:xfrm>
            <a:off x="1457976" y="1841455"/>
            <a:ext cx="840552" cy="138144"/>
          </a:xfrm>
          <a:prstGeom prst="rect">
            <a:avLst/>
          </a:prstGeom>
        </p:spPr>
      </p:pic>
      <p:pic>
        <p:nvPicPr>
          <p:cNvPr id="318" name="Picture 317" descr="A picture containing text&#10;&#10;Description automatically generated">
            <a:extLst>
              <a:ext uri="{FF2B5EF4-FFF2-40B4-BE49-F238E27FC236}">
                <a16:creationId xmlns:a16="http://schemas.microsoft.com/office/drawing/2014/main" id="{8771A4CC-BEBD-1987-1892-E7FB5BF0EC2A}"/>
              </a:ext>
            </a:extLst>
          </p:cNvPr>
          <p:cNvPicPr>
            <a:picLocks noChangeAspect="1"/>
          </p:cNvPicPr>
          <p:nvPr/>
        </p:nvPicPr>
        <p:blipFill>
          <a:blip r:embed="rId123" cstate="print">
            <a:extLst>
              <a:ext uri="{28A0092B-C50C-407E-A947-70E740481C1C}">
                <a14:useLocalDpi xmlns:a14="http://schemas.microsoft.com/office/drawing/2010/main" val="0"/>
              </a:ext>
            </a:extLst>
          </a:blip>
          <a:stretch>
            <a:fillRect/>
          </a:stretch>
        </p:blipFill>
        <p:spPr>
          <a:xfrm>
            <a:off x="6417480" y="1214901"/>
            <a:ext cx="781066" cy="221302"/>
          </a:xfrm>
          <a:prstGeom prst="rect">
            <a:avLst/>
          </a:prstGeom>
        </p:spPr>
      </p:pic>
      <p:sp>
        <p:nvSpPr>
          <p:cNvPr id="319" name="TextBox 318">
            <a:extLst>
              <a:ext uri="{FF2B5EF4-FFF2-40B4-BE49-F238E27FC236}">
                <a16:creationId xmlns:a16="http://schemas.microsoft.com/office/drawing/2014/main" id="{B3E100C5-4C29-9650-F5FD-CD66D59E41A2}"/>
              </a:ext>
            </a:extLst>
          </p:cNvPr>
          <p:cNvSpPr txBox="1"/>
          <p:nvPr/>
        </p:nvSpPr>
        <p:spPr>
          <a:xfrm>
            <a:off x="3438929" y="1570850"/>
            <a:ext cx="781059" cy="216982"/>
          </a:xfrm>
          <a:prstGeom prst="rect">
            <a:avLst/>
          </a:prstGeom>
          <a:noFill/>
        </p:spPr>
        <p:txBody>
          <a:bodyPr wrap="square" rtlCol="0">
            <a:spAutoFit/>
          </a:bodyPr>
          <a:lstStyle/>
          <a:p>
            <a:pPr marL="0" marR="0" lvl="0" indent="0" algn="l" defTabSz="1219169" rtl="0" eaLnBrk="1" fontAlgn="auto" latinLnBrk="0" hangingPunct="0">
              <a:lnSpc>
                <a:spcPct val="90000"/>
              </a:lnSpc>
              <a:spcBef>
                <a:spcPts val="2250"/>
              </a:spcBef>
              <a:spcAft>
                <a:spcPts val="0"/>
              </a:spcAft>
              <a:buClrTx/>
              <a:buSzTx/>
              <a:buFontTx/>
              <a:buNone/>
              <a:tabLst/>
              <a:defRPr/>
            </a:pPr>
            <a:r>
              <a:rPr kumimoji="0" lang="en-US" sz="900" b="0" i="0" u="none" strike="noStrike" kern="0" cap="none" spc="0" normalizeH="0" baseline="0" noProof="0" err="1">
                <a:ln>
                  <a:noFill/>
                </a:ln>
                <a:solidFill>
                  <a:srgbClr val="000000"/>
                </a:solidFill>
                <a:effectLst/>
                <a:uLnTx/>
                <a:uFillTx/>
                <a:latin typeface="Arial Black" panose="020B0A04020102020204" pitchFamily="34" charset="0"/>
                <a:ea typeface="+mn-ea"/>
                <a:cs typeface="Arial"/>
                <a:sym typeface="Helvetica Neue"/>
              </a:rPr>
              <a:t>WeBank</a:t>
            </a:r>
            <a:endParaRPr kumimoji="0" lang="en-US" sz="900" b="0" i="0" u="none" strike="noStrike" kern="0" cap="none" spc="0" normalizeH="0" baseline="0" noProof="0">
              <a:ln>
                <a:noFill/>
              </a:ln>
              <a:solidFill>
                <a:srgbClr val="000000"/>
              </a:solidFill>
              <a:effectLst/>
              <a:uLnTx/>
              <a:uFillTx/>
              <a:latin typeface="Arial Black" panose="020B0A04020102020204" pitchFamily="34" charset="0"/>
              <a:ea typeface="+mn-ea"/>
              <a:cs typeface="Arial"/>
              <a:sym typeface="Helvetica Neue"/>
            </a:endParaRPr>
          </a:p>
        </p:txBody>
      </p:sp>
      <p:pic>
        <p:nvPicPr>
          <p:cNvPr id="320" name="Picture 319" descr="A close up of a logo&#10;&#10;Description automatically generated with low confidence">
            <a:extLst>
              <a:ext uri="{FF2B5EF4-FFF2-40B4-BE49-F238E27FC236}">
                <a16:creationId xmlns:a16="http://schemas.microsoft.com/office/drawing/2014/main" id="{2ECD8226-6C94-B516-1C0C-A479E68A42FF}"/>
              </a:ext>
            </a:extLst>
          </p:cNvPr>
          <p:cNvPicPr>
            <a:picLocks noChangeAspect="1"/>
          </p:cNvPicPr>
          <p:nvPr/>
        </p:nvPicPr>
        <p:blipFill rotWithShape="1">
          <a:blip r:embed="rId124">
            <a:extLst>
              <a:ext uri="{28A0092B-C50C-407E-A947-70E740481C1C}">
                <a14:useLocalDpi xmlns:a14="http://schemas.microsoft.com/office/drawing/2010/main" val="0"/>
              </a:ext>
            </a:extLst>
          </a:blip>
          <a:srcRect l="9628" t="24403" r="6684" b="27186"/>
          <a:stretch/>
        </p:blipFill>
        <p:spPr>
          <a:xfrm>
            <a:off x="6527188" y="3499370"/>
            <a:ext cx="728903" cy="152894"/>
          </a:xfrm>
          <a:prstGeom prst="rect">
            <a:avLst/>
          </a:prstGeom>
        </p:spPr>
      </p:pic>
      <p:pic>
        <p:nvPicPr>
          <p:cNvPr id="321" name="Picture 320">
            <a:extLst>
              <a:ext uri="{FF2B5EF4-FFF2-40B4-BE49-F238E27FC236}">
                <a16:creationId xmlns:a16="http://schemas.microsoft.com/office/drawing/2014/main" id="{3F9D9DF6-F8EB-8A36-0710-04B76DD418A9}"/>
              </a:ext>
            </a:extLst>
          </p:cNvPr>
          <p:cNvPicPr>
            <a:picLocks noChangeAspect="1"/>
          </p:cNvPicPr>
          <p:nvPr/>
        </p:nvPicPr>
        <p:blipFill>
          <a:blip r:embed="rId125">
            <a:extLst>
              <a:ext uri="{28A0092B-C50C-407E-A947-70E740481C1C}">
                <a14:useLocalDpi xmlns:a14="http://schemas.microsoft.com/office/drawing/2010/main" val="0"/>
              </a:ext>
            </a:extLst>
          </a:blip>
          <a:stretch>
            <a:fillRect/>
          </a:stretch>
        </p:blipFill>
        <p:spPr>
          <a:xfrm>
            <a:off x="3936245" y="4790058"/>
            <a:ext cx="1554480" cy="165671"/>
          </a:xfrm>
          <a:prstGeom prst="rect">
            <a:avLst/>
          </a:prstGeom>
        </p:spPr>
      </p:pic>
      <p:sp>
        <p:nvSpPr>
          <p:cNvPr id="322" name="!!aw">
            <a:extLst>
              <a:ext uri="{FF2B5EF4-FFF2-40B4-BE49-F238E27FC236}">
                <a16:creationId xmlns:a16="http://schemas.microsoft.com/office/drawing/2014/main" id="{D1058853-A7C0-B153-123B-5347C40C09D4}"/>
              </a:ext>
            </a:extLst>
          </p:cNvPr>
          <p:cNvSpPr/>
          <p:nvPr/>
        </p:nvSpPr>
        <p:spPr>
          <a:xfrm>
            <a:off x="381741" y="633626"/>
            <a:ext cx="7895570" cy="1432209"/>
          </a:xfrm>
          <a:prstGeom prst="rect">
            <a:avLst/>
          </a:prstGeom>
          <a:noFill/>
          <a:ln w="12700">
            <a:solidFill>
              <a:schemeClr val="accent2">
                <a:alpha val="37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288000" rIns="0"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525252"/>
              </a:solidFill>
              <a:effectLst/>
              <a:uLnTx/>
              <a:uFillTx/>
              <a:latin typeface="IntelOne Display Regular" panose="020B0503020203020204" pitchFamily="34" charset="77"/>
              <a:ea typeface="+mn-ea"/>
              <a:cs typeface="Arial"/>
              <a:sym typeface="Helvetica Neue Medium"/>
            </a:endParaRPr>
          </a:p>
        </p:txBody>
      </p:sp>
      <p:sp>
        <p:nvSpPr>
          <p:cNvPr id="178" name="!!aw">
            <a:extLst>
              <a:ext uri="{FF2B5EF4-FFF2-40B4-BE49-F238E27FC236}">
                <a16:creationId xmlns:a16="http://schemas.microsoft.com/office/drawing/2014/main" id="{9C54C401-8769-6D48-251C-D77962A4C83F}"/>
              </a:ext>
            </a:extLst>
          </p:cNvPr>
          <p:cNvSpPr/>
          <p:nvPr/>
        </p:nvSpPr>
        <p:spPr>
          <a:xfrm>
            <a:off x="959392" y="613702"/>
            <a:ext cx="7296064" cy="1432209"/>
          </a:xfrm>
          <a:prstGeom prst="rect">
            <a:avLst/>
          </a:prstGeom>
          <a:noFill/>
          <a:ln w="12700">
            <a:solidFill>
              <a:schemeClr val="bg2">
                <a:alpha val="37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288000" rIns="0"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525252"/>
              </a:solidFill>
              <a:effectLst/>
              <a:uLnTx/>
              <a:uFillTx/>
              <a:latin typeface="IntelOne Display Regular" panose="020B0503020203020204" pitchFamily="34" charset="77"/>
              <a:ea typeface="+mn-ea"/>
              <a:cs typeface="Arial"/>
              <a:sym typeface="Helvetica Neue Medium"/>
            </a:endParaRPr>
          </a:p>
        </p:txBody>
      </p:sp>
    </p:spTree>
    <p:extLst>
      <p:ext uri="{BB962C8B-B14F-4D97-AF65-F5344CB8AC3E}">
        <p14:creationId xmlns:p14="http://schemas.microsoft.com/office/powerpoint/2010/main" val="37921357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07B34-D54F-4ECE-A26A-56F41EC36868}"/>
              </a:ext>
            </a:extLst>
          </p:cNvPr>
          <p:cNvSpPr>
            <a:spLocks noGrp="1"/>
          </p:cNvSpPr>
          <p:nvPr>
            <p:ph type="title"/>
          </p:nvPr>
        </p:nvSpPr>
        <p:spPr/>
        <p:txBody>
          <a:bodyPr>
            <a:normAutofit/>
          </a:bodyPr>
          <a:lstStyle/>
          <a:p>
            <a:r>
              <a:rPr lang="en-US" sz="3600"/>
              <a:t>In Closing</a:t>
            </a:r>
          </a:p>
        </p:txBody>
      </p:sp>
      <p:sp>
        <p:nvSpPr>
          <p:cNvPr id="37" name="Arrow: Pentagon 36">
            <a:extLst>
              <a:ext uri="{FF2B5EF4-FFF2-40B4-BE49-F238E27FC236}">
                <a16:creationId xmlns:a16="http://schemas.microsoft.com/office/drawing/2014/main" id="{464382B6-C025-27B9-C9BF-9DA6484FADC2}"/>
              </a:ext>
            </a:extLst>
          </p:cNvPr>
          <p:cNvSpPr/>
          <p:nvPr/>
        </p:nvSpPr>
        <p:spPr>
          <a:xfrm>
            <a:off x="0" y="4454628"/>
            <a:ext cx="11566689" cy="1376964"/>
          </a:xfrm>
          <a:prstGeom prst="homePlate">
            <a:avLst/>
          </a:prstGeom>
          <a:solidFill>
            <a:srgbClr val="00285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IntelOne Display Light"/>
              <a:cs typeface="Arial"/>
            </a:endParaRPr>
          </a:p>
        </p:txBody>
      </p:sp>
      <p:sp>
        <p:nvSpPr>
          <p:cNvPr id="38" name="Content Placeholder 2">
            <a:extLst>
              <a:ext uri="{FF2B5EF4-FFF2-40B4-BE49-F238E27FC236}">
                <a16:creationId xmlns:a16="http://schemas.microsoft.com/office/drawing/2014/main" id="{09621D5A-72D1-C226-3802-FA61A20E8448}"/>
              </a:ext>
            </a:extLst>
          </p:cNvPr>
          <p:cNvSpPr txBox="1">
            <a:spLocks/>
          </p:cNvSpPr>
          <p:nvPr/>
        </p:nvSpPr>
        <p:spPr>
          <a:xfrm>
            <a:off x="636257" y="1421516"/>
            <a:ext cx="10972093" cy="303311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a:ln>
                  <a:noFill/>
                </a:ln>
                <a:solidFill>
                  <a:srgbClr val="0068B5"/>
                </a:solidFill>
                <a:effectLst/>
                <a:uLnTx/>
                <a:uFillTx/>
                <a:latin typeface="IntelOne Display Light"/>
                <a:cs typeface="Arial"/>
              </a:rPr>
              <a:t>Standard programming – brings the golden age of architecture to developers</a:t>
            </a:r>
          </a:p>
          <a:p>
            <a:pPr marL="228600" marR="0" lvl="0" indent="-2286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a:ln>
                  <a:noFill/>
                </a:ln>
                <a:solidFill>
                  <a:srgbClr val="0068B5"/>
                </a:solidFill>
                <a:effectLst/>
                <a:uLnTx/>
                <a:uFillTx/>
                <a:latin typeface="IntelOne Display Light"/>
                <a:cs typeface="Arial"/>
              </a:rPr>
              <a:t>oneAPI: multi-vendor, multi-architecture programming for heterogenous hardware</a:t>
            </a:r>
          </a:p>
          <a:p>
            <a:pPr marL="228600" marR="0" lvl="0" indent="-2286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a:ln>
                  <a:noFill/>
                </a:ln>
                <a:solidFill>
                  <a:srgbClr val="0068B5"/>
                </a:solidFill>
                <a:effectLst/>
                <a:uLnTx/>
                <a:uFillTx/>
                <a:latin typeface="IntelOne Display Light"/>
                <a:cs typeface="Arial"/>
              </a:rPr>
              <a:t>Demand open accelerated computing</a:t>
            </a:r>
          </a:p>
          <a:p>
            <a:pPr marL="228600" marR="0" lvl="0" indent="-2286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a:ln>
                  <a:noFill/>
                </a:ln>
                <a:solidFill>
                  <a:srgbClr val="0068B5"/>
                </a:solidFill>
                <a:effectLst/>
                <a:uLnTx/>
                <a:uFillTx/>
                <a:latin typeface="IntelOne Display Light"/>
                <a:cs typeface="Arial"/>
              </a:rPr>
              <a:t>Available today in both open-source GitHub and as finished Intel product</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0068B5"/>
                </a:solidFill>
                <a:effectLst/>
                <a:uLnTx/>
                <a:uFillTx/>
                <a:latin typeface="IntelOne Display Light"/>
                <a:cs typeface="Arial"/>
              </a:rPr>
              <a:t>… and this is only the beginning</a:t>
            </a:r>
          </a:p>
        </p:txBody>
      </p:sp>
      <p:sp>
        <p:nvSpPr>
          <p:cNvPr id="39" name="Content Placeholder 2">
            <a:extLst>
              <a:ext uri="{FF2B5EF4-FFF2-40B4-BE49-F238E27FC236}">
                <a16:creationId xmlns:a16="http://schemas.microsoft.com/office/drawing/2014/main" id="{7A0375AA-9448-4537-C7A0-96E657B3DE67}"/>
              </a:ext>
            </a:extLst>
          </p:cNvPr>
          <p:cNvSpPr txBox="1">
            <a:spLocks/>
          </p:cNvSpPr>
          <p:nvPr/>
        </p:nvSpPr>
        <p:spPr>
          <a:xfrm>
            <a:off x="-96558" y="4756090"/>
            <a:ext cx="3237692" cy="100427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white"/>
                </a:solidFill>
                <a:effectLst/>
                <a:uLnTx/>
                <a:uFillTx/>
                <a:latin typeface="IntelOne Display Light"/>
                <a:cs typeface="Arial"/>
              </a:rPr>
              <a:t>Visit </a:t>
            </a:r>
            <a:r>
              <a:rPr kumimoji="0" lang="en-US" sz="2000" b="0" i="0" u="none" strike="noStrike" kern="1200" cap="none" spc="0" normalizeH="0" baseline="0" noProof="0">
                <a:ln>
                  <a:noFill/>
                </a:ln>
                <a:solidFill>
                  <a:srgbClr val="00C7FD"/>
                </a:solidFill>
                <a:effectLst/>
                <a:uLnTx/>
                <a:uFillTx/>
                <a:latin typeface="IntelOne Display Light"/>
                <a:cs typeface="Arial"/>
              </a:rPr>
              <a:t>oneapi.io </a:t>
            </a:r>
            <a:r>
              <a:rPr kumimoji="0" lang="en-US" sz="2000" b="0" i="0" u="none" strike="noStrike" kern="1200" cap="none" spc="0" normalizeH="0" baseline="0" noProof="0">
                <a:ln>
                  <a:noFill/>
                </a:ln>
                <a:solidFill>
                  <a:prstClr val="white"/>
                </a:solidFill>
                <a:effectLst/>
                <a:uLnTx/>
                <a:uFillTx/>
                <a:latin typeface="IntelOne Display Light"/>
                <a:cs typeface="Arial"/>
              </a:rPr>
              <a:t>for specifications, source repository</a:t>
            </a:r>
          </a:p>
        </p:txBody>
      </p:sp>
      <p:sp>
        <p:nvSpPr>
          <p:cNvPr id="40" name="Arrow: Chevron 39">
            <a:extLst>
              <a:ext uri="{FF2B5EF4-FFF2-40B4-BE49-F238E27FC236}">
                <a16:creationId xmlns:a16="http://schemas.microsoft.com/office/drawing/2014/main" id="{33498504-63F5-3623-E351-C4F85BE29D0D}"/>
              </a:ext>
            </a:extLst>
          </p:cNvPr>
          <p:cNvSpPr/>
          <p:nvPr/>
        </p:nvSpPr>
        <p:spPr>
          <a:xfrm>
            <a:off x="10732417" y="4600093"/>
            <a:ext cx="1093510" cy="1078306"/>
          </a:xfrm>
          <a:prstGeom prst="chevron">
            <a:avLst/>
          </a:prstGeom>
          <a:solidFill>
            <a:srgbClr val="00C7FD">
              <a:alpha val="50196"/>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IntelOne Display Light"/>
              <a:cs typeface="Arial"/>
            </a:endParaRPr>
          </a:p>
        </p:txBody>
      </p:sp>
      <p:sp>
        <p:nvSpPr>
          <p:cNvPr id="41" name="Content Placeholder 2">
            <a:extLst>
              <a:ext uri="{FF2B5EF4-FFF2-40B4-BE49-F238E27FC236}">
                <a16:creationId xmlns:a16="http://schemas.microsoft.com/office/drawing/2014/main" id="{001F76AA-8CB5-A45F-0705-48856FCA710C}"/>
              </a:ext>
            </a:extLst>
          </p:cNvPr>
          <p:cNvSpPr txBox="1">
            <a:spLocks/>
          </p:cNvSpPr>
          <p:nvPr/>
        </p:nvSpPr>
        <p:spPr>
          <a:xfrm>
            <a:off x="2882704" y="4756090"/>
            <a:ext cx="3559425" cy="10042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white"/>
                </a:solidFill>
                <a:effectLst/>
                <a:uLnTx/>
                <a:uFillTx/>
                <a:latin typeface="IntelOne Display Light"/>
                <a:cs typeface="Arial"/>
              </a:rPr>
              <a:t>Please join the community, provide input</a:t>
            </a:r>
          </a:p>
        </p:txBody>
      </p:sp>
      <p:sp>
        <p:nvSpPr>
          <p:cNvPr id="42" name="Content Placeholder 2">
            <a:extLst>
              <a:ext uri="{FF2B5EF4-FFF2-40B4-BE49-F238E27FC236}">
                <a16:creationId xmlns:a16="http://schemas.microsoft.com/office/drawing/2014/main" id="{258BE55D-B1C4-E15F-39B5-1977E62A07E4}"/>
              </a:ext>
            </a:extLst>
          </p:cNvPr>
          <p:cNvSpPr txBox="1">
            <a:spLocks/>
          </p:cNvSpPr>
          <p:nvPr/>
        </p:nvSpPr>
        <p:spPr>
          <a:xfrm>
            <a:off x="6515713" y="4756090"/>
            <a:ext cx="3793067" cy="10042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white"/>
                </a:solidFill>
                <a:effectLst/>
                <a:uLnTx/>
                <a:uFillTx/>
                <a:latin typeface="IntelOne Display Light"/>
                <a:cs typeface="Arial"/>
              </a:rPr>
              <a:t>Intel platforms – download </a:t>
            </a:r>
            <a:br>
              <a:rPr kumimoji="0" lang="en-US" sz="2000" b="0" i="0" u="none" strike="noStrike" kern="1200" cap="none" spc="0" normalizeH="0" baseline="0" noProof="0">
                <a:ln>
                  <a:noFill/>
                </a:ln>
                <a:solidFill>
                  <a:prstClr val="white"/>
                </a:solidFill>
                <a:effectLst/>
                <a:uLnTx/>
                <a:uFillTx/>
                <a:latin typeface="IntelOne Display Light"/>
                <a:cs typeface="Arial"/>
              </a:rPr>
            </a:br>
            <a:r>
              <a:rPr kumimoji="0" lang="en-US" sz="2000" b="0" i="0" u="none" strike="noStrike" kern="1200" cap="none" spc="0" normalizeH="0" baseline="0" noProof="0">
                <a:ln>
                  <a:noFill/>
                </a:ln>
                <a:solidFill>
                  <a:prstClr val="white"/>
                </a:solidFill>
                <a:effectLst/>
                <a:uLnTx/>
                <a:uFillTx/>
                <a:latin typeface="IntelOne Display Light"/>
                <a:cs typeface="Arial"/>
              </a:rPr>
              <a:t>for free at </a:t>
            </a:r>
            <a:r>
              <a:rPr kumimoji="0" lang="en-US" sz="2000" b="0" i="0" u="none" strike="noStrike" kern="1200" cap="none" spc="0" normalizeH="0" baseline="0" noProof="0">
                <a:ln>
                  <a:noFill/>
                </a:ln>
                <a:solidFill>
                  <a:srgbClr val="00C7FD"/>
                </a:solidFill>
                <a:effectLst/>
                <a:uLnTx/>
                <a:uFillTx/>
                <a:latin typeface="IntelOne Display Light"/>
                <a:cs typeface="Arial"/>
              </a:rPr>
              <a:t>software.intel.com</a:t>
            </a:r>
          </a:p>
        </p:txBody>
      </p:sp>
      <p:sp>
        <p:nvSpPr>
          <p:cNvPr id="43" name="Rectangle 42">
            <a:hlinkClick r:id="rId2"/>
            <a:extLst>
              <a:ext uri="{FF2B5EF4-FFF2-40B4-BE49-F238E27FC236}">
                <a16:creationId xmlns:a16="http://schemas.microsoft.com/office/drawing/2014/main" id="{D25C490D-F7E3-EFAE-841A-05D0C777BE3F}"/>
              </a:ext>
            </a:extLst>
          </p:cNvPr>
          <p:cNvSpPr/>
          <p:nvPr/>
        </p:nvSpPr>
        <p:spPr>
          <a:xfrm>
            <a:off x="8090513" y="5141550"/>
            <a:ext cx="1968500" cy="250281"/>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IntelOne Display Light"/>
              <a:cs typeface="Arial"/>
            </a:endParaRPr>
          </a:p>
        </p:txBody>
      </p:sp>
      <p:sp>
        <p:nvSpPr>
          <p:cNvPr id="44" name="Rectangle 43">
            <a:hlinkClick r:id="rId3"/>
            <a:extLst>
              <a:ext uri="{FF2B5EF4-FFF2-40B4-BE49-F238E27FC236}">
                <a16:creationId xmlns:a16="http://schemas.microsoft.com/office/drawing/2014/main" id="{2B987825-DF9F-B42C-9114-EB8A7600340F}"/>
              </a:ext>
            </a:extLst>
          </p:cNvPr>
          <p:cNvSpPr/>
          <p:nvPr/>
        </p:nvSpPr>
        <p:spPr>
          <a:xfrm>
            <a:off x="960967" y="4869192"/>
            <a:ext cx="999066" cy="237067"/>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IntelOne Display Light"/>
              <a:cs typeface="Arial"/>
            </a:endParaRPr>
          </a:p>
        </p:txBody>
      </p:sp>
      <p:cxnSp>
        <p:nvCxnSpPr>
          <p:cNvPr id="45" name="Straight Connector 44">
            <a:extLst>
              <a:ext uri="{FF2B5EF4-FFF2-40B4-BE49-F238E27FC236}">
                <a16:creationId xmlns:a16="http://schemas.microsoft.com/office/drawing/2014/main" id="{9CD58C04-1176-9343-37AF-D2EDB11AD4C2}"/>
              </a:ext>
            </a:extLst>
          </p:cNvPr>
          <p:cNvCxnSpPr>
            <a:cxnSpLocks/>
          </p:cNvCxnSpPr>
          <p:nvPr/>
        </p:nvCxnSpPr>
        <p:spPr>
          <a:xfrm>
            <a:off x="3089111" y="4744897"/>
            <a:ext cx="0" cy="793306"/>
          </a:xfrm>
          <a:prstGeom prst="line">
            <a:avLst/>
          </a:prstGeom>
          <a:noFill/>
          <a:ln w="6350" cap="flat" cmpd="sng" algn="ctr">
            <a:solidFill>
              <a:srgbClr val="FFFFFF">
                <a:alpha val="40000"/>
              </a:srgbClr>
            </a:solidFill>
            <a:prstDash val="solid"/>
            <a:miter lim="800000"/>
          </a:ln>
          <a:effectLst/>
        </p:spPr>
      </p:cxnSp>
      <p:cxnSp>
        <p:nvCxnSpPr>
          <p:cNvPr id="46" name="Straight Connector 45">
            <a:extLst>
              <a:ext uri="{FF2B5EF4-FFF2-40B4-BE49-F238E27FC236}">
                <a16:creationId xmlns:a16="http://schemas.microsoft.com/office/drawing/2014/main" id="{4F40EB6A-3BC9-5651-AAD4-64829BA006F7}"/>
              </a:ext>
            </a:extLst>
          </p:cNvPr>
          <p:cNvCxnSpPr>
            <a:cxnSpLocks/>
          </p:cNvCxnSpPr>
          <p:nvPr/>
        </p:nvCxnSpPr>
        <p:spPr>
          <a:xfrm>
            <a:off x="6687444" y="4744897"/>
            <a:ext cx="0" cy="793306"/>
          </a:xfrm>
          <a:prstGeom prst="line">
            <a:avLst/>
          </a:prstGeom>
          <a:noFill/>
          <a:ln w="6350" cap="flat" cmpd="sng" algn="ctr">
            <a:solidFill>
              <a:srgbClr val="FFFFFF">
                <a:alpha val="40000"/>
              </a:srgbClr>
            </a:solidFill>
            <a:prstDash val="solid"/>
            <a:miter lim="800000"/>
          </a:ln>
          <a:effectLst/>
        </p:spPr>
      </p:cxnSp>
    </p:spTree>
    <p:extLst>
      <p:ext uri="{BB962C8B-B14F-4D97-AF65-F5344CB8AC3E}">
        <p14:creationId xmlns:p14="http://schemas.microsoft.com/office/powerpoint/2010/main" val="37915377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07B34-D54F-4ECE-A26A-56F41EC36868}"/>
              </a:ext>
            </a:extLst>
          </p:cNvPr>
          <p:cNvSpPr>
            <a:spLocks noGrp="1"/>
          </p:cNvSpPr>
          <p:nvPr>
            <p:ph type="title"/>
          </p:nvPr>
        </p:nvSpPr>
        <p:spPr>
          <a:xfrm>
            <a:off x="606136" y="239013"/>
            <a:ext cx="10972093" cy="1199822"/>
          </a:xfrm>
        </p:spPr>
        <p:txBody>
          <a:bodyPr/>
          <a:lstStyle/>
          <a:p>
            <a:r>
              <a:rPr lang="en-US"/>
              <a:t>Notices and Disclaimers</a:t>
            </a:r>
          </a:p>
        </p:txBody>
      </p:sp>
      <p:sp>
        <p:nvSpPr>
          <p:cNvPr id="4" name="Content Placeholder 4">
            <a:extLst>
              <a:ext uri="{FF2B5EF4-FFF2-40B4-BE49-F238E27FC236}">
                <a16:creationId xmlns:a16="http://schemas.microsoft.com/office/drawing/2014/main" id="{0BDDE855-D760-445F-EAD7-932E0F6E43DB}"/>
              </a:ext>
            </a:extLst>
          </p:cNvPr>
          <p:cNvSpPr txBox="1">
            <a:spLocks/>
          </p:cNvSpPr>
          <p:nvPr/>
        </p:nvSpPr>
        <p:spPr>
          <a:xfrm>
            <a:off x="613771" y="1164340"/>
            <a:ext cx="11148534" cy="4860333"/>
          </a:xfrm>
          <a:prstGeom prst="rect">
            <a:avLst/>
          </a:prstGeom>
        </p:spPr>
        <p:txBody>
          <a:bodyPr vert="horz" lIns="91440" tIns="45720" rIns="91440" bIns="45720" rtlCol="0" anchor="t">
            <a:noAutofit/>
          </a:bodyPr>
          <a:lstStyle>
            <a:lvl1pPr marL="282575" indent="-282575"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565150" indent="-282575"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98513" indent="-2333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30288" indent="-2317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263650" indent="-2333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2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68B5"/>
                </a:solidFill>
                <a:effectLst/>
                <a:uLnTx/>
                <a:uFillTx/>
                <a:latin typeface="IntelOne Display Light"/>
                <a:ea typeface="+mn-ea"/>
                <a:cs typeface="Arial"/>
              </a:rPr>
              <a:t>Forward-Looking Statements.  Statements in this presentation that refer to business outlook, plans, and expectations are forward-looking statements that involve risks and uncertainties. Words such as "anticipate," "expect," "intend," "goal," "plans," "believe," "seek," "estimate," "continue,“ “committed,” “on-track,” ”positioned,” “ramp,” “momentum,” “roadmap,” “path,” “pipeline,” “progress,” “schedule,” “forecast,” “likely,” “guide,” “potential,” “next gen,” “future,” "may," "will," “would,” "should," “could,” and variations of such words and similar expressions are intended to identify such forward-looking statements. Statements that refer to or are based on estimates, forecasts, projections, uncertain events or assumptions, including statements relating to Intel’s strategy and its anticipated benefits; business plans; financial projections and expectations; total addressable market (TAM) and market opportunity; manufacturing expansion and investment plans; future manufacturing capacity; future products, technology, and services, and the expected availability and benefits of such products, technology, and services, including product and manufacturing plans, goals, timelines, ramps, progress, and future product and process leadership and performance; future economic conditions; future impacts of the COVID-19 pandemic; plans and goals related to Intel’s foundry business; future legislation; future capital offsets; pending or future transactions; the proposed Mobileye IPO; supply expectations including regarding industry shortages; future external foundry usage; future use of EUV and other manufacturing technologies; expectations regarding customers, including designs, wins, orders, and partnerships; projections regarding competitors; ESG goals; and anticipated trends in our businesses or the markets relevant to them, including future demand, market share, industry growth, and technology trends, also identify forward-looking statements. Such statements involve many risks and uncertainties that could cause actual results to differ materially from those expressed or implied in these forward-looking statements. Important factors that could cause actual results to differ materially are set forth in Intel's earnings release dated April 27, 2023, which is included as an exhibit to Intel’s Form 8-K furnished to the SEC on such date, and in Intel's SEC filings, including the company's most recent reports on Forms 10-K and 10-Q.  Copies of Intel’s SEC filings may be obtained by visiting our Investor Relations website at www.intc.com or the SEC's website at www.sec.gov.  All information in this presentation reflects management’s views as of May 25, 2023, unless an earlier date is indicated.  Intel does not undertake, and expressly disclaims any duty, to update any statement made in this presentation, whether as a result of new information, new developments or otherwise, except to the extent that disclosure may be required by law.</a:t>
            </a:r>
          </a:p>
          <a:p>
            <a:pPr marL="0" marR="0" lvl="0" indent="0" algn="l" defTabSz="914400" rtl="0" eaLnBrk="1" fontAlgn="auto" latinLnBrk="0" hangingPunct="1">
              <a:lnSpc>
                <a:spcPct val="110000"/>
              </a:lnSpc>
              <a:spcBef>
                <a:spcPts val="12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68B5"/>
                </a:solidFill>
                <a:effectLst/>
                <a:uLnTx/>
                <a:uFillTx/>
                <a:latin typeface="IntelOne Display Light"/>
                <a:ea typeface="+mn-ea"/>
                <a:cs typeface="Arial"/>
              </a:rPr>
              <a:t>Intel technologies may require enabled hardware, software or service activation. No product or component can be absolutely secure. Your costs and results may vary. Product and process performance varies by use, configuration and other factors. Learn more at www.Intel.com/PerformanceIndex and www.Intel.com/ProcessInnovation. Future product and process performance and other metrics are projections and are inherently uncertain.</a:t>
            </a:r>
          </a:p>
          <a:p>
            <a:pPr marL="0" marR="0" lvl="0" indent="0" algn="l" defTabSz="914400" rtl="0" eaLnBrk="1" fontAlgn="auto" latinLnBrk="0" hangingPunct="1">
              <a:lnSpc>
                <a:spcPct val="110000"/>
              </a:lnSpc>
              <a:spcBef>
                <a:spcPts val="12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68B5"/>
                </a:solidFill>
                <a:effectLst/>
                <a:uLnTx/>
                <a:uFillTx/>
                <a:latin typeface="IntelOne Display Light"/>
                <a:ea typeface="+mn-ea"/>
                <a:cs typeface="Arial"/>
              </a:rPr>
              <a:t>Intel does not control or audit third-party data.  You should consult other sources to evaluate accuracy.</a:t>
            </a:r>
          </a:p>
          <a:p>
            <a:pPr marL="0" marR="0" lvl="0" indent="0" algn="l" defTabSz="914400" rtl="0" eaLnBrk="1" fontAlgn="auto" latinLnBrk="0" hangingPunct="1">
              <a:lnSpc>
                <a:spcPct val="110000"/>
              </a:lnSpc>
              <a:spcBef>
                <a:spcPts val="12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0068B5"/>
                </a:solidFill>
                <a:effectLst/>
                <a:uLnTx/>
                <a:uFillTx/>
                <a:latin typeface="IntelOne Display Light"/>
                <a:ea typeface="+mn-ea"/>
                <a:cs typeface="Arial"/>
              </a:rPr>
              <a:t>© Intel Corporation.  Intel, the Intel logo, and other Intel marks are trademarks of Intel Corporation or its subsidiaries.  Other names and brands may be claimed as the property of others.  </a:t>
            </a:r>
          </a:p>
        </p:txBody>
      </p:sp>
    </p:spTree>
    <p:extLst>
      <p:ext uri="{BB962C8B-B14F-4D97-AF65-F5344CB8AC3E}">
        <p14:creationId xmlns:p14="http://schemas.microsoft.com/office/powerpoint/2010/main" val="11067230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0CC4EF-62EE-B189-D9BA-35428B92FDB4}"/>
              </a:ext>
            </a:extLst>
          </p:cNvPr>
          <p:cNvSpPr/>
          <p:nvPr/>
        </p:nvSpPr>
        <p:spPr>
          <a:xfrm>
            <a:off x="0" y="0"/>
            <a:ext cx="12192000" cy="6858000"/>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Text"/>
              <a:cs typeface="Arial"/>
            </a:endParaRPr>
          </a:p>
        </p:txBody>
      </p:sp>
      <p:pic>
        <p:nvPicPr>
          <p:cNvPr id="2" name="Picture 1">
            <a:extLst>
              <a:ext uri="{FF2B5EF4-FFF2-40B4-BE49-F238E27FC236}">
                <a16:creationId xmlns:a16="http://schemas.microsoft.com/office/drawing/2014/main" id="{D6E82CF0-3DE0-B284-EA5A-C56B8EA4B3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7611" y="1738833"/>
            <a:ext cx="5505983" cy="3670656"/>
          </a:xfrm>
          <a:prstGeom prst="rect">
            <a:avLst/>
          </a:prstGeom>
        </p:spPr>
      </p:pic>
    </p:spTree>
    <p:extLst>
      <p:ext uri="{BB962C8B-B14F-4D97-AF65-F5344CB8AC3E}">
        <p14:creationId xmlns:p14="http://schemas.microsoft.com/office/powerpoint/2010/main" val="9914557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BD6FC79-1CAF-43D9-BC38-5F124901ABB3}"/>
              </a:ext>
            </a:extLst>
          </p:cNvPr>
          <p:cNvSpPr/>
          <p:nvPr/>
        </p:nvSpPr>
        <p:spPr>
          <a:xfrm>
            <a:off x="0" y="5267473"/>
            <a:ext cx="12192000" cy="642812"/>
          </a:xfrm>
          <a:prstGeom prst="rect">
            <a:avLst/>
          </a:prstGeom>
          <a:solidFill>
            <a:srgbClr val="00285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IntelOne Display Light"/>
              <a:ea typeface="+mn-ea"/>
              <a:cs typeface="Arial"/>
            </a:endParaRPr>
          </a:p>
        </p:txBody>
      </p:sp>
      <p:sp>
        <p:nvSpPr>
          <p:cNvPr id="2" name="Title 1">
            <a:extLst>
              <a:ext uri="{FF2B5EF4-FFF2-40B4-BE49-F238E27FC236}">
                <a16:creationId xmlns:a16="http://schemas.microsoft.com/office/drawing/2014/main" id="{A3707B34-D54F-4ECE-A26A-56F41EC36868}"/>
              </a:ext>
            </a:extLst>
          </p:cNvPr>
          <p:cNvSpPr>
            <a:spLocks noGrp="1"/>
          </p:cNvSpPr>
          <p:nvPr>
            <p:ph type="title"/>
          </p:nvPr>
        </p:nvSpPr>
        <p:spPr/>
        <p:txBody>
          <a:bodyPr>
            <a:normAutofit/>
          </a:bodyPr>
          <a:lstStyle/>
          <a:p>
            <a:pPr algn="ctr"/>
            <a:r>
              <a:rPr kumimoji="0" lang="en-US" sz="3600" b="0" i="0" u="none" strike="noStrike" kern="1200" cap="none" spc="0" normalizeH="0" baseline="0" noProof="0">
                <a:ln>
                  <a:noFill/>
                </a:ln>
                <a:effectLst/>
                <a:uLnTx/>
                <a:uFillTx/>
              </a:rPr>
              <a:t>oneAPI Open-Source Projects Evolution</a:t>
            </a:r>
            <a:endParaRPr lang="en-US" sz="3600"/>
          </a:p>
        </p:txBody>
      </p:sp>
      <p:cxnSp>
        <p:nvCxnSpPr>
          <p:cNvPr id="72" name="Straight Connector 71">
            <a:extLst>
              <a:ext uri="{FF2B5EF4-FFF2-40B4-BE49-F238E27FC236}">
                <a16:creationId xmlns:a16="http://schemas.microsoft.com/office/drawing/2014/main" id="{7B0280C2-691E-AD65-F1BE-7EE0C99F9ADC}"/>
              </a:ext>
            </a:extLst>
          </p:cNvPr>
          <p:cNvCxnSpPr>
            <a:cxnSpLocks/>
          </p:cNvCxnSpPr>
          <p:nvPr/>
        </p:nvCxnSpPr>
        <p:spPr>
          <a:xfrm flipV="1">
            <a:off x="5860916" y="3100282"/>
            <a:ext cx="0" cy="1097280"/>
          </a:xfrm>
          <a:prstGeom prst="line">
            <a:avLst/>
          </a:prstGeom>
          <a:noFill/>
          <a:ln w="6350" cap="flat" cmpd="sng" algn="ctr">
            <a:solidFill>
              <a:schemeClr val="accent1"/>
            </a:solidFill>
            <a:prstDash val="solid"/>
            <a:miter lim="800000"/>
            <a:tailEnd type="oval"/>
          </a:ln>
          <a:effectLst/>
        </p:spPr>
      </p:cxnSp>
      <p:cxnSp>
        <p:nvCxnSpPr>
          <p:cNvPr id="73" name="Straight Connector 72">
            <a:extLst>
              <a:ext uri="{FF2B5EF4-FFF2-40B4-BE49-F238E27FC236}">
                <a16:creationId xmlns:a16="http://schemas.microsoft.com/office/drawing/2014/main" id="{571ABEF3-BEC3-F761-5EFA-0F66059A389A}"/>
              </a:ext>
            </a:extLst>
          </p:cNvPr>
          <p:cNvCxnSpPr>
            <a:cxnSpLocks/>
          </p:cNvCxnSpPr>
          <p:nvPr/>
        </p:nvCxnSpPr>
        <p:spPr>
          <a:xfrm>
            <a:off x="0" y="3099155"/>
            <a:ext cx="12192000" cy="0"/>
          </a:xfrm>
          <a:prstGeom prst="line">
            <a:avLst/>
          </a:prstGeom>
          <a:noFill/>
          <a:ln w="6350" cap="flat" cmpd="sng" algn="ctr">
            <a:solidFill>
              <a:schemeClr val="accent1"/>
            </a:solidFill>
            <a:prstDash val="solid"/>
            <a:miter lim="800000"/>
            <a:tailEnd type="stealth"/>
          </a:ln>
          <a:effectLst>
            <a:glow rad="25400">
              <a:srgbClr val="00C7FD">
                <a:lumMod val="20000"/>
                <a:lumOff val="80000"/>
                <a:alpha val="40000"/>
              </a:srgbClr>
            </a:glow>
          </a:effectLst>
        </p:spPr>
      </p:cxnSp>
      <p:sp>
        <p:nvSpPr>
          <p:cNvPr id="74" name="Oval 73">
            <a:extLst>
              <a:ext uri="{FF2B5EF4-FFF2-40B4-BE49-F238E27FC236}">
                <a16:creationId xmlns:a16="http://schemas.microsoft.com/office/drawing/2014/main" id="{ECAEE9E1-86C6-F219-4B1B-5A2F14DF2115}"/>
              </a:ext>
            </a:extLst>
          </p:cNvPr>
          <p:cNvSpPr/>
          <p:nvPr/>
        </p:nvSpPr>
        <p:spPr>
          <a:xfrm flipH="1">
            <a:off x="4794249" y="2697547"/>
            <a:ext cx="685800" cy="685800"/>
          </a:xfrm>
          <a:prstGeom prst="ellipse">
            <a:avLst/>
          </a:prstGeom>
          <a:solidFill>
            <a:srgbClr val="00285A"/>
          </a:solidFill>
          <a:ln w="6350" cap="flat" cmpd="sng" algn="ctr">
            <a:solidFill>
              <a:srgbClr val="3AABFF"/>
            </a:solidFill>
            <a:prstDash val="sysDot"/>
            <a:miter lim="800000"/>
          </a:ln>
          <a:effectLst>
            <a:outerShdw blurRad="152400" dist="444500" dir="5400000" sx="90000" sy="-19000" rotWithShape="0">
              <a:prstClr val="black">
                <a:alpha val="15000"/>
              </a:prstClr>
            </a:outerShdw>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a:ln>
                  <a:noFill/>
                </a:ln>
                <a:solidFill>
                  <a:srgbClr val="FFFFFF"/>
                </a:solidFill>
                <a:effectLst/>
                <a:uLnTx/>
                <a:uFillTx/>
                <a:latin typeface="IntelOne Display Medium" panose="020B0703020203020204" pitchFamily="34" charset="0"/>
                <a:cs typeface="Arial"/>
              </a:rPr>
              <a:t>2020</a:t>
            </a:r>
          </a:p>
        </p:txBody>
      </p:sp>
      <p:sp>
        <p:nvSpPr>
          <p:cNvPr id="75" name="Oval 74">
            <a:extLst>
              <a:ext uri="{FF2B5EF4-FFF2-40B4-BE49-F238E27FC236}">
                <a16:creationId xmlns:a16="http://schemas.microsoft.com/office/drawing/2014/main" id="{FE34AAE0-07E5-D6D6-6E22-C7130DD75D80}"/>
              </a:ext>
            </a:extLst>
          </p:cNvPr>
          <p:cNvSpPr/>
          <p:nvPr/>
        </p:nvSpPr>
        <p:spPr>
          <a:xfrm flipH="1">
            <a:off x="1071707" y="2682804"/>
            <a:ext cx="685800" cy="685800"/>
          </a:xfrm>
          <a:prstGeom prst="ellipse">
            <a:avLst/>
          </a:prstGeom>
          <a:solidFill>
            <a:srgbClr val="00285A"/>
          </a:solidFill>
          <a:ln w="6350" cap="flat" cmpd="sng" algn="ctr">
            <a:solidFill>
              <a:srgbClr val="3AABFF"/>
            </a:solidFill>
            <a:prstDash val="sysDot"/>
            <a:miter lim="800000"/>
          </a:ln>
          <a:effectLst>
            <a:outerShdw blurRad="152400" dist="444500" dir="5400000" sx="90000" sy="-19000" rotWithShape="0">
              <a:prstClr val="black">
                <a:alpha val="15000"/>
              </a:prstClr>
            </a:outerShdw>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a:ln>
                  <a:noFill/>
                </a:ln>
                <a:solidFill>
                  <a:srgbClr val="FFFFFF"/>
                </a:solidFill>
                <a:effectLst/>
                <a:uLnTx/>
                <a:uFillTx/>
                <a:latin typeface="IntelOne Display Medium" panose="020B0703020203020204" pitchFamily="34" charset="0"/>
                <a:cs typeface="Arial"/>
              </a:rPr>
              <a:t>2018</a:t>
            </a:r>
          </a:p>
        </p:txBody>
      </p:sp>
      <p:sp>
        <p:nvSpPr>
          <p:cNvPr id="76" name="Oval 75">
            <a:extLst>
              <a:ext uri="{FF2B5EF4-FFF2-40B4-BE49-F238E27FC236}">
                <a16:creationId xmlns:a16="http://schemas.microsoft.com/office/drawing/2014/main" id="{2D4D598A-2770-7C60-CBAE-CABB90A397F6}"/>
              </a:ext>
            </a:extLst>
          </p:cNvPr>
          <p:cNvSpPr/>
          <p:nvPr/>
        </p:nvSpPr>
        <p:spPr>
          <a:xfrm flipH="1">
            <a:off x="6655520" y="2697547"/>
            <a:ext cx="685800" cy="685800"/>
          </a:xfrm>
          <a:prstGeom prst="ellipse">
            <a:avLst/>
          </a:prstGeom>
          <a:solidFill>
            <a:srgbClr val="00285A"/>
          </a:solidFill>
          <a:ln w="6350" cap="flat" cmpd="sng" algn="ctr">
            <a:solidFill>
              <a:srgbClr val="3AABFF"/>
            </a:solidFill>
            <a:prstDash val="sysDot"/>
            <a:miter lim="800000"/>
          </a:ln>
          <a:effectLst>
            <a:outerShdw blurRad="152400" dist="444500" dir="5400000" sx="90000" sy="-19000" rotWithShape="0">
              <a:prstClr val="black">
                <a:alpha val="15000"/>
              </a:prstClr>
            </a:outerShdw>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a:ln>
                  <a:noFill/>
                </a:ln>
                <a:solidFill>
                  <a:srgbClr val="FFFFFF"/>
                </a:solidFill>
                <a:effectLst/>
                <a:uLnTx/>
                <a:uFillTx/>
                <a:latin typeface="IntelOne Display Medium" panose="020B0703020203020204" pitchFamily="34" charset="0"/>
                <a:cs typeface="Arial"/>
              </a:rPr>
              <a:t>2021</a:t>
            </a:r>
          </a:p>
        </p:txBody>
      </p:sp>
      <p:sp>
        <p:nvSpPr>
          <p:cNvPr id="77" name="Oval 76">
            <a:extLst>
              <a:ext uri="{FF2B5EF4-FFF2-40B4-BE49-F238E27FC236}">
                <a16:creationId xmlns:a16="http://schemas.microsoft.com/office/drawing/2014/main" id="{46F5C0FB-1124-64A8-1EB3-9251413A34DE}"/>
              </a:ext>
            </a:extLst>
          </p:cNvPr>
          <p:cNvSpPr/>
          <p:nvPr/>
        </p:nvSpPr>
        <p:spPr>
          <a:xfrm flipH="1">
            <a:off x="2932978" y="2697547"/>
            <a:ext cx="685800" cy="685800"/>
          </a:xfrm>
          <a:prstGeom prst="ellipse">
            <a:avLst/>
          </a:prstGeom>
          <a:solidFill>
            <a:srgbClr val="00285A"/>
          </a:solidFill>
          <a:ln w="6350" cap="flat" cmpd="sng" algn="ctr">
            <a:solidFill>
              <a:srgbClr val="3AABFF"/>
            </a:solidFill>
            <a:prstDash val="sysDot"/>
            <a:miter lim="800000"/>
          </a:ln>
          <a:effectLst>
            <a:outerShdw blurRad="152400" dist="444500" dir="5400000" sx="90000" sy="-19000" rotWithShape="0">
              <a:prstClr val="black">
                <a:alpha val="15000"/>
              </a:prstClr>
            </a:outerShdw>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a:ln>
                  <a:noFill/>
                </a:ln>
                <a:solidFill>
                  <a:srgbClr val="FFFFFF"/>
                </a:solidFill>
                <a:effectLst/>
                <a:uLnTx/>
                <a:uFillTx/>
                <a:latin typeface="IntelOne Display Medium" panose="020B0703020203020204" pitchFamily="34" charset="0"/>
                <a:cs typeface="Arial"/>
              </a:rPr>
              <a:t>2019</a:t>
            </a:r>
          </a:p>
        </p:txBody>
      </p:sp>
      <p:sp>
        <p:nvSpPr>
          <p:cNvPr id="78" name="Oval 77">
            <a:extLst>
              <a:ext uri="{FF2B5EF4-FFF2-40B4-BE49-F238E27FC236}">
                <a16:creationId xmlns:a16="http://schemas.microsoft.com/office/drawing/2014/main" id="{ECCCDDBB-C5C9-51B2-9F3B-07570E89A765}"/>
              </a:ext>
            </a:extLst>
          </p:cNvPr>
          <p:cNvSpPr/>
          <p:nvPr/>
        </p:nvSpPr>
        <p:spPr>
          <a:xfrm flipH="1">
            <a:off x="8516791" y="2697547"/>
            <a:ext cx="685800" cy="685800"/>
          </a:xfrm>
          <a:prstGeom prst="ellipse">
            <a:avLst/>
          </a:prstGeom>
          <a:solidFill>
            <a:srgbClr val="00285A"/>
          </a:solidFill>
          <a:ln w="6350" cap="flat" cmpd="sng" algn="ctr">
            <a:solidFill>
              <a:srgbClr val="3AABFF"/>
            </a:solidFill>
            <a:prstDash val="sysDot"/>
            <a:miter lim="800000"/>
          </a:ln>
          <a:effectLst>
            <a:outerShdw blurRad="152400" dist="444500" dir="5400000" sx="90000" sy="-19000" rotWithShape="0">
              <a:prstClr val="black">
                <a:alpha val="15000"/>
              </a:prstClr>
            </a:outerShdw>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a:ln>
                  <a:noFill/>
                </a:ln>
                <a:solidFill>
                  <a:srgbClr val="FFFFFF"/>
                </a:solidFill>
                <a:effectLst/>
                <a:uLnTx/>
                <a:uFillTx/>
                <a:latin typeface="IntelOne Display Medium" panose="020B0703020203020204" pitchFamily="34" charset="0"/>
                <a:cs typeface="Arial"/>
              </a:rPr>
              <a:t>2022</a:t>
            </a:r>
          </a:p>
        </p:txBody>
      </p:sp>
      <p:sp>
        <p:nvSpPr>
          <p:cNvPr id="79" name="Oval 78">
            <a:extLst>
              <a:ext uri="{FF2B5EF4-FFF2-40B4-BE49-F238E27FC236}">
                <a16:creationId xmlns:a16="http://schemas.microsoft.com/office/drawing/2014/main" id="{44B03086-E228-564D-15C8-750571C03FDC}"/>
              </a:ext>
            </a:extLst>
          </p:cNvPr>
          <p:cNvSpPr/>
          <p:nvPr/>
        </p:nvSpPr>
        <p:spPr>
          <a:xfrm flipH="1">
            <a:off x="10378060" y="2697547"/>
            <a:ext cx="685800" cy="685800"/>
          </a:xfrm>
          <a:prstGeom prst="ellipse">
            <a:avLst/>
          </a:prstGeom>
          <a:solidFill>
            <a:srgbClr val="00285A"/>
          </a:solidFill>
          <a:ln w="6350" cap="flat" cmpd="sng" algn="ctr">
            <a:solidFill>
              <a:srgbClr val="3AABFF"/>
            </a:solidFill>
            <a:prstDash val="sysDot"/>
            <a:miter lim="800000"/>
          </a:ln>
          <a:effectLst>
            <a:outerShdw blurRad="152400" dist="444500" dir="5400000" sx="90000" sy="-19000" rotWithShape="0">
              <a:prstClr val="black">
                <a:alpha val="15000"/>
              </a:prstClr>
            </a:outerShdw>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a:ln>
                  <a:noFill/>
                </a:ln>
                <a:solidFill>
                  <a:srgbClr val="FFFFFF"/>
                </a:solidFill>
                <a:effectLst/>
                <a:uLnTx/>
                <a:uFillTx/>
                <a:latin typeface="IntelOne Display Medium" panose="020B0703020203020204" pitchFamily="34" charset="0"/>
                <a:cs typeface="Arial"/>
              </a:rPr>
              <a:t>2023</a:t>
            </a:r>
          </a:p>
        </p:txBody>
      </p:sp>
      <p:cxnSp>
        <p:nvCxnSpPr>
          <p:cNvPr id="80" name="Straight Connector 79">
            <a:extLst>
              <a:ext uri="{FF2B5EF4-FFF2-40B4-BE49-F238E27FC236}">
                <a16:creationId xmlns:a16="http://schemas.microsoft.com/office/drawing/2014/main" id="{D0377C95-1F18-5F9C-F93E-15B8ACD2E492}"/>
              </a:ext>
            </a:extLst>
          </p:cNvPr>
          <p:cNvCxnSpPr>
            <a:cxnSpLocks/>
          </p:cNvCxnSpPr>
          <p:nvPr/>
        </p:nvCxnSpPr>
        <p:spPr>
          <a:xfrm flipH="1" flipV="1">
            <a:off x="825453" y="3112237"/>
            <a:ext cx="1" cy="398006"/>
          </a:xfrm>
          <a:prstGeom prst="line">
            <a:avLst/>
          </a:prstGeom>
          <a:noFill/>
          <a:ln w="6350" cap="flat" cmpd="sng" algn="ctr">
            <a:solidFill>
              <a:schemeClr val="accent1"/>
            </a:solidFill>
            <a:prstDash val="solid"/>
            <a:miter lim="800000"/>
            <a:tailEnd type="oval"/>
          </a:ln>
          <a:effectLst/>
        </p:spPr>
      </p:cxnSp>
      <p:cxnSp>
        <p:nvCxnSpPr>
          <p:cNvPr id="81" name="Straight Connector 80">
            <a:extLst>
              <a:ext uri="{FF2B5EF4-FFF2-40B4-BE49-F238E27FC236}">
                <a16:creationId xmlns:a16="http://schemas.microsoft.com/office/drawing/2014/main" id="{90ED797F-664B-E30B-2E04-6FCEACE37EE7}"/>
              </a:ext>
            </a:extLst>
          </p:cNvPr>
          <p:cNvCxnSpPr>
            <a:cxnSpLocks/>
          </p:cNvCxnSpPr>
          <p:nvPr/>
        </p:nvCxnSpPr>
        <p:spPr>
          <a:xfrm>
            <a:off x="2884340" y="2413222"/>
            <a:ext cx="0" cy="694811"/>
          </a:xfrm>
          <a:prstGeom prst="line">
            <a:avLst/>
          </a:prstGeom>
          <a:noFill/>
          <a:ln w="6350" cap="flat" cmpd="sng" algn="ctr">
            <a:solidFill>
              <a:schemeClr val="accent2"/>
            </a:solidFill>
            <a:prstDash val="solid"/>
            <a:miter lim="800000"/>
            <a:tailEnd type="oval"/>
          </a:ln>
          <a:effectLst/>
        </p:spPr>
      </p:cxnSp>
      <p:sp>
        <p:nvSpPr>
          <p:cNvPr id="82" name="TextBox 81">
            <a:extLst>
              <a:ext uri="{FF2B5EF4-FFF2-40B4-BE49-F238E27FC236}">
                <a16:creationId xmlns:a16="http://schemas.microsoft.com/office/drawing/2014/main" id="{9A230DEF-A4F1-D43E-087E-B19405B40AD8}"/>
              </a:ext>
            </a:extLst>
          </p:cNvPr>
          <p:cNvSpPr txBox="1"/>
          <p:nvPr/>
        </p:nvSpPr>
        <p:spPr>
          <a:xfrm>
            <a:off x="2149902" y="1876678"/>
            <a:ext cx="146887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C7FD"/>
                </a:solidFill>
                <a:effectLst/>
                <a:uLnTx/>
                <a:uFillTx/>
                <a:latin typeface="IntelOne Display Bold" panose="020B0803020203020204" pitchFamily="34" charset="0"/>
                <a:cs typeface="Arial"/>
              </a:rPr>
              <a:t>oneAPI</a:t>
            </a:r>
            <a:br>
              <a:rPr kumimoji="0" lang="en-US" sz="1400" b="0" i="0" u="none" strike="noStrike" kern="1200" cap="none" spc="0" normalizeH="0" baseline="0" noProof="0">
                <a:ln>
                  <a:noFill/>
                </a:ln>
                <a:solidFill>
                  <a:srgbClr val="00C7FD"/>
                </a:solidFill>
                <a:effectLst/>
                <a:uLnTx/>
                <a:uFillTx/>
                <a:latin typeface="IntelOne Display Bold" panose="020B0803020203020204" pitchFamily="34" charset="0"/>
                <a:cs typeface="Arial"/>
              </a:rPr>
            </a:br>
            <a:r>
              <a:rPr kumimoji="0" lang="en-US" sz="1400" b="0" i="0" u="none" strike="noStrike" kern="1200" cap="none" spc="0" normalizeH="0" baseline="0" noProof="0">
                <a:ln>
                  <a:noFill/>
                </a:ln>
                <a:solidFill>
                  <a:srgbClr val="00C7FD"/>
                </a:solidFill>
                <a:effectLst/>
                <a:uLnTx/>
                <a:uFillTx/>
                <a:latin typeface="IntelOne Display Bold" panose="020B0803020203020204" pitchFamily="34" charset="0"/>
                <a:cs typeface="Arial"/>
              </a:rPr>
              <a:t>Announcement</a:t>
            </a:r>
          </a:p>
        </p:txBody>
      </p:sp>
      <p:sp>
        <p:nvSpPr>
          <p:cNvPr id="83" name="TextBox 82">
            <a:extLst>
              <a:ext uri="{FF2B5EF4-FFF2-40B4-BE49-F238E27FC236}">
                <a16:creationId xmlns:a16="http://schemas.microsoft.com/office/drawing/2014/main" id="{59831B3F-1C81-C5FB-F5D1-6302979D756C}"/>
              </a:ext>
            </a:extLst>
          </p:cNvPr>
          <p:cNvSpPr txBox="1"/>
          <p:nvPr/>
        </p:nvSpPr>
        <p:spPr>
          <a:xfrm>
            <a:off x="394394" y="3507426"/>
            <a:ext cx="890079" cy="954107"/>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sz="1400">
                <a:latin typeface="IntelOne Display Light" panose="020B0403020203020204" pitchFamily="34" charset="0"/>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err="1">
                <a:ln>
                  <a:noFill/>
                </a:ln>
                <a:solidFill>
                  <a:srgbClr val="0068B5"/>
                </a:solidFill>
                <a:effectLst/>
                <a:uLnTx/>
                <a:uFillTx/>
                <a:latin typeface="IntelOne Display HE Regular" panose="020B0503020203020204" pitchFamily="34" charset="-79"/>
                <a:cs typeface="IntelOne Display HE Regular" panose="020B0503020203020204" pitchFamily="34" charset="-79"/>
              </a:rPr>
              <a:t>Embree</a:t>
            </a:r>
            <a:endParaRPr kumimoji="0" lang="en-US" sz="1400" b="0" i="0" u="none" strike="noStrike" kern="0" cap="none" spc="0" normalizeH="0" baseline="0" noProof="0">
              <a:ln>
                <a:noFill/>
              </a:ln>
              <a:solidFill>
                <a:srgbClr val="0068B5"/>
              </a:solidFill>
              <a:effectLst/>
              <a:uLnTx/>
              <a:uFillTx/>
              <a:latin typeface="IntelOne Display HE Regular" panose="020B0503020203020204" pitchFamily="34" charset="-79"/>
              <a:cs typeface="IntelOne Display HE Regular" panose="020B0503020203020204" pitchFamily="34"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err="1">
                <a:ln>
                  <a:noFill/>
                </a:ln>
                <a:solidFill>
                  <a:srgbClr val="0068B5"/>
                </a:solidFill>
                <a:effectLst/>
                <a:uLnTx/>
                <a:uFillTx/>
                <a:latin typeface="IntelOne Display HE Regular" panose="020B0503020203020204" pitchFamily="34" charset="-79"/>
                <a:cs typeface="IntelOne Display HE Regular" panose="020B0503020203020204" pitchFamily="34" charset="-79"/>
              </a:rPr>
              <a:t>OSPRay</a:t>
            </a:r>
            <a:endParaRPr kumimoji="0" lang="en-US" sz="1400" b="0" i="0" u="none" strike="noStrike" kern="0" cap="none" spc="0" normalizeH="0" baseline="0" noProof="0">
              <a:ln>
                <a:noFill/>
              </a:ln>
              <a:solidFill>
                <a:srgbClr val="0068B5"/>
              </a:solidFill>
              <a:effectLst/>
              <a:uLnTx/>
              <a:uFillTx/>
              <a:latin typeface="IntelOne Display HE Regular" panose="020B0503020203020204" pitchFamily="34" charset="-79"/>
              <a:cs typeface="IntelOne Display HE Regular" panose="020B0503020203020204" pitchFamily="34"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68B5"/>
                </a:solidFill>
                <a:effectLst/>
                <a:uLnTx/>
                <a:uFillTx/>
                <a:latin typeface="IntelOne Display HE Regular" panose="020B0503020203020204" pitchFamily="34" charset="-79"/>
                <a:cs typeface="IntelOne Display HE Regular" panose="020B0503020203020204" pitchFamily="34" charset="-79"/>
              </a:rPr>
              <a:t>oneDNN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68B5"/>
                </a:solidFill>
                <a:effectLst/>
                <a:uLnTx/>
                <a:uFillTx/>
                <a:latin typeface="IntelOne Display HE Regular" panose="020B0503020203020204" pitchFamily="34" charset="-79"/>
                <a:cs typeface="IntelOne Display HE Regular" panose="020B0503020203020204" pitchFamily="34" charset="-79"/>
              </a:rPr>
              <a:t>DPC++</a:t>
            </a:r>
          </a:p>
        </p:txBody>
      </p:sp>
      <p:cxnSp>
        <p:nvCxnSpPr>
          <p:cNvPr id="84" name="Straight Connector 83">
            <a:extLst>
              <a:ext uri="{FF2B5EF4-FFF2-40B4-BE49-F238E27FC236}">
                <a16:creationId xmlns:a16="http://schemas.microsoft.com/office/drawing/2014/main" id="{AA21E5FD-BAF2-2BF8-F317-FCA5E654D9CA}"/>
              </a:ext>
            </a:extLst>
          </p:cNvPr>
          <p:cNvCxnSpPr>
            <a:cxnSpLocks/>
          </p:cNvCxnSpPr>
          <p:nvPr/>
        </p:nvCxnSpPr>
        <p:spPr>
          <a:xfrm flipH="1" flipV="1">
            <a:off x="2770905" y="3101972"/>
            <a:ext cx="1" cy="398006"/>
          </a:xfrm>
          <a:prstGeom prst="line">
            <a:avLst/>
          </a:prstGeom>
          <a:noFill/>
          <a:ln w="6350" cap="flat" cmpd="sng" algn="ctr">
            <a:solidFill>
              <a:schemeClr val="accent1"/>
            </a:solidFill>
            <a:prstDash val="solid"/>
            <a:miter lim="800000"/>
            <a:tailEnd type="oval"/>
          </a:ln>
          <a:effectLst/>
        </p:spPr>
      </p:cxnSp>
      <p:sp>
        <p:nvSpPr>
          <p:cNvPr id="85" name="TextBox 84">
            <a:extLst>
              <a:ext uri="{FF2B5EF4-FFF2-40B4-BE49-F238E27FC236}">
                <a16:creationId xmlns:a16="http://schemas.microsoft.com/office/drawing/2014/main" id="{EADC2C14-FFBC-22AD-09AA-E5CCD151B321}"/>
              </a:ext>
            </a:extLst>
          </p:cNvPr>
          <p:cNvSpPr txBox="1"/>
          <p:nvPr/>
        </p:nvSpPr>
        <p:spPr>
          <a:xfrm>
            <a:off x="2140133" y="3487143"/>
            <a:ext cx="1196413" cy="954107"/>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sz="1400">
                <a:latin typeface="IntelOne Display Light" panose="020B0403020203020204" pitchFamily="34" charset="0"/>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68B5"/>
                </a:solidFill>
                <a:effectLst/>
                <a:uLnTx/>
                <a:uFillTx/>
                <a:latin typeface="IntelOne Display HE Regular" panose="020B0503020203020204" pitchFamily="34" charset="-79"/>
                <a:cs typeface="IntelOne Display HE Regular" panose="020B0503020203020204" pitchFamily="34" charset="-79"/>
              </a:rPr>
              <a:t>Level Zero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err="1">
                <a:ln>
                  <a:noFill/>
                </a:ln>
                <a:solidFill>
                  <a:srgbClr val="0068B5"/>
                </a:solidFill>
                <a:effectLst/>
                <a:uLnTx/>
                <a:uFillTx/>
                <a:latin typeface="IntelOne Display HE Regular" panose="020B0503020203020204" pitchFamily="34" charset="-79"/>
                <a:cs typeface="IntelOne Display HE Regular" panose="020B0503020203020204" pitchFamily="34" charset="-79"/>
              </a:rPr>
              <a:t>oneDPL</a:t>
            </a:r>
            <a:endParaRPr kumimoji="0" lang="en-US" sz="1400" b="0" i="0" u="none" strike="noStrike" kern="0" cap="none" spc="0" normalizeH="0" baseline="0" noProof="0">
              <a:ln>
                <a:noFill/>
              </a:ln>
              <a:solidFill>
                <a:srgbClr val="0068B5"/>
              </a:solidFill>
              <a:effectLst/>
              <a:uLnTx/>
              <a:uFillTx/>
              <a:latin typeface="IntelOne Display HE Regular" panose="020B0503020203020204" pitchFamily="34" charset="-79"/>
              <a:cs typeface="IntelOne Display HE Regular" panose="020B0503020203020204" pitchFamily="34"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err="1">
                <a:ln>
                  <a:noFill/>
                </a:ln>
                <a:solidFill>
                  <a:srgbClr val="0068B5"/>
                </a:solidFill>
                <a:effectLst/>
                <a:uLnTx/>
                <a:uFillTx/>
                <a:latin typeface="IntelOne Display HE Regular" panose="020B0503020203020204" pitchFamily="34" charset="-79"/>
                <a:cs typeface="IntelOne Display HE Regular" panose="020B0503020203020204" pitchFamily="34" charset="-79"/>
              </a:rPr>
              <a:t>OpenImage</a:t>
            </a:r>
            <a:r>
              <a:rPr kumimoji="0" lang="en-US" sz="1400" b="0" i="0" u="none" strike="noStrike" kern="0" cap="none" spc="0" normalizeH="0" baseline="0" noProof="0">
                <a:ln>
                  <a:noFill/>
                </a:ln>
                <a:solidFill>
                  <a:srgbClr val="0068B5"/>
                </a:solidFill>
                <a:effectLst/>
                <a:uLnTx/>
                <a:uFillTx/>
                <a:latin typeface="IntelOne Display HE Regular" panose="020B0503020203020204" pitchFamily="34" charset="-79"/>
                <a:cs typeface="IntelOne Display HE Regular" panose="020B0503020203020204" pitchFamily="34" charset="-79"/>
              </a:rPr>
              <a:t> Denoise</a:t>
            </a:r>
          </a:p>
        </p:txBody>
      </p:sp>
      <p:cxnSp>
        <p:nvCxnSpPr>
          <p:cNvPr id="86" name="Straight Connector 85">
            <a:extLst>
              <a:ext uri="{FF2B5EF4-FFF2-40B4-BE49-F238E27FC236}">
                <a16:creationId xmlns:a16="http://schemas.microsoft.com/office/drawing/2014/main" id="{91E2BBA5-7885-4412-9C2E-6CD9B205AB9A}"/>
              </a:ext>
            </a:extLst>
          </p:cNvPr>
          <p:cNvCxnSpPr>
            <a:cxnSpLocks/>
          </p:cNvCxnSpPr>
          <p:nvPr/>
        </p:nvCxnSpPr>
        <p:spPr>
          <a:xfrm>
            <a:off x="6566170" y="2413222"/>
            <a:ext cx="0" cy="694811"/>
          </a:xfrm>
          <a:prstGeom prst="line">
            <a:avLst/>
          </a:prstGeom>
          <a:noFill/>
          <a:ln w="6350" cap="flat" cmpd="sng" algn="ctr">
            <a:solidFill>
              <a:schemeClr val="accent2"/>
            </a:solidFill>
            <a:prstDash val="solid"/>
            <a:miter lim="800000"/>
            <a:tailEnd type="oval"/>
          </a:ln>
          <a:effectLst/>
        </p:spPr>
      </p:cxnSp>
      <p:sp>
        <p:nvSpPr>
          <p:cNvPr id="87" name="TextBox 86">
            <a:extLst>
              <a:ext uri="{FF2B5EF4-FFF2-40B4-BE49-F238E27FC236}">
                <a16:creationId xmlns:a16="http://schemas.microsoft.com/office/drawing/2014/main" id="{FFE4C315-95A0-BC5A-CA16-67B711EE2F1F}"/>
              </a:ext>
            </a:extLst>
          </p:cNvPr>
          <p:cNvSpPr txBox="1"/>
          <p:nvPr/>
        </p:nvSpPr>
        <p:spPr>
          <a:xfrm>
            <a:off x="5831732" y="1876678"/>
            <a:ext cx="146887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C7FD"/>
                </a:solidFill>
                <a:effectLst/>
                <a:uLnTx/>
                <a:uFillTx/>
                <a:latin typeface="IntelOne Display Bold" panose="020B0803020203020204" pitchFamily="34" charset="0"/>
                <a:cs typeface="Arial"/>
              </a:rPr>
              <a:t>oneAPI</a:t>
            </a:r>
            <a:br>
              <a:rPr kumimoji="0" lang="en-US" sz="1400" b="0" i="0" u="none" strike="noStrike" kern="1200" cap="none" spc="0" normalizeH="0" baseline="0" noProof="0">
                <a:ln>
                  <a:noFill/>
                </a:ln>
                <a:solidFill>
                  <a:srgbClr val="00C7FD"/>
                </a:solidFill>
                <a:effectLst/>
                <a:uLnTx/>
                <a:uFillTx/>
                <a:latin typeface="IntelOne Display Bold" panose="020B0803020203020204" pitchFamily="34" charset="0"/>
                <a:cs typeface="Arial"/>
              </a:rPr>
            </a:br>
            <a:r>
              <a:rPr kumimoji="0" lang="en-US" sz="1400" b="0" i="0" u="none" strike="noStrike" kern="1200" cap="none" spc="0" normalizeH="0" baseline="0" noProof="0">
                <a:ln>
                  <a:noFill/>
                </a:ln>
                <a:solidFill>
                  <a:srgbClr val="00C7FD"/>
                </a:solidFill>
                <a:effectLst/>
                <a:uLnTx/>
                <a:uFillTx/>
                <a:latin typeface="IntelOne Display Bold" panose="020B0803020203020204" pitchFamily="34" charset="0"/>
                <a:cs typeface="Arial"/>
              </a:rPr>
              <a:t>Spec 1.0</a:t>
            </a:r>
          </a:p>
        </p:txBody>
      </p:sp>
      <p:cxnSp>
        <p:nvCxnSpPr>
          <p:cNvPr id="88" name="Straight Connector 87">
            <a:extLst>
              <a:ext uri="{FF2B5EF4-FFF2-40B4-BE49-F238E27FC236}">
                <a16:creationId xmlns:a16="http://schemas.microsoft.com/office/drawing/2014/main" id="{38D846A8-098A-3D1B-3DC4-2C7A652F361E}"/>
              </a:ext>
            </a:extLst>
          </p:cNvPr>
          <p:cNvCxnSpPr>
            <a:cxnSpLocks/>
          </p:cNvCxnSpPr>
          <p:nvPr/>
        </p:nvCxnSpPr>
        <p:spPr>
          <a:xfrm>
            <a:off x="7496783" y="2413222"/>
            <a:ext cx="0" cy="694811"/>
          </a:xfrm>
          <a:prstGeom prst="line">
            <a:avLst/>
          </a:prstGeom>
          <a:noFill/>
          <a:ln w="6350" cap="flat" cmpd="sng" algn="ctr">
            <a:solidFill>
              <a:schemeClr val="accent2"/>
            </a:solidFill>
            <a:prstDash val="solid"/>
            <a:miter lim="800000"/>
            <a:tailEnd type="oval"/>
          </a:ln>
          <a:effectLst/>
        </p:spPr>
      </p:cxnSp>
      <p:sp>
        <p:nvSpPr>
          <p:cNvPr id="89" name="TextBox 88">
            <a:extLst>
              <a:ext uri="{FF2B5EF4-FFF2-40B4-BE49-F238E27FC236}">
                <a16:creationId xmlns:a16="http://schemas.microsoft.com/office/drawing/2014/main" id="{51C00520-BB2D-643C-06C7-EC587D6894F8}"/>
              </a:ext>
            </a:extLst>
          </p:cNvPr>
          <p:cNvSpPr txBox="1"/>
          <p:nvPr/>
        </p:nvSpPr>
        <p:spPr>
          <a:xfrm>
            <a:off x="6945955" y="1876678"/>
            <a:ext cx="110165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C7FD"/>
                </a:solidFill>
                <a:effectLst/>
                <a:uLnTx/>
                <a:uFillTx/>
                <a:latin typeface="IntelOne Display Bold" panose="020B0803020203020204" pitchFamily="34" charset="0"/>
                <a:cs typeface="Arial"/>
              </a:rPr>
              <a:t>SYCL 2020 Spec</a:t>
            </a:r>
          </a:p>
        </p:txBody>
      </p:sp>
      <p:cxnSp>
        <p:nvCxnSpPr>
          <p:cNvPr id="90" name="Straight Connector 89">
            <a:extLst>
              <a:ext uri="{FF2B5EF4-FFF2-40B4-BE49-F238E27FC236}">
                <a16:creationId xmlns:a16="http://schemas.microsoft.com/office/drawing/2014/main" id="{26E1E071-C63F-CBA4-5EA6-339037C314CD}"/>
              </a:ext>
            </a:extLst>
          </p:cNvPr>
          <p:cNvCxnSpPr>
            <a:cxnSpLocks/>
          </p:cNvCxnSpPr>
          <p:nvPr/>
        </p:nvCxnSpPr>
        <p:spPr>
          <a:xfrm>
            <a:off x="10171889" y="2402957"/>
            <a:ext cx="0" cy="694811"/>
          </a:xfrm>
          <a:prstGeom prst="line">
            <a:avLst/>
          </a:prstGeom>
          <a:noFill/>
          <a:ln w="6350" cap="flat" cmpd="sng" algn="ctr">
            <a:solidFill>
              <a:schemeClr val="accent2"/>
            </a:solidFill>
            <a:prstDash val="solid"/>
            <a:miter lim="800000"/>
            <a:tailEnd type="oval"/>
          </a:ln>
          <a:effectLst/>
        </p:spPr>
      </p:cxnSp>
      <p:sp>
        <p:nvSpPr>
          <p:cNvPr id="91" name="TextBox 90">
            <a:extLst>
              <a:ext uri="{FF2B5EF4-FFF2-40B4-BE49-F238E27FC236}">
                <a16:creationId xmlns:a16="http://schemas.microsoft.com/office/drawing/2014/main" id="{1DF7457C-E971-C9DC-2A31-613F686DBF86}"/>
              </a:ext>
            </a:extLst>
          </p:cNvPr>
          <p:cNvSpPr txBox="1"/>
          <p:nvPr/>
        </p:nvSpPr>
        <p:spPr>
          <a:xfrm>
            <a:off x="9437451" y="1876678"/>
            <a:ext cx="146887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C7FD"/>
                </a:solidFill>
                <a:effectLst/>
                <a:uLnTx/>
                <a:uFillTx/>
                <a:latin typeface="IntelOne Display Bold" panose="020B0803020203020204" pitchFamily="34" charset="0"/>
                <a:cs typeface="Arial"/>
              </a:rPr>
              <a:t>oneAPI</a:t>
            </a:r>
            <a:br>
              <a:rPr kumimoji="0" lang="en-US" sz="1400" b="0" i="0" u="none" strike="noStrike" kern="1200" cap="none" spc="0" normalizeH="0" baseline="0" noProof="0">
                <a:ln>
                  <a:noFill/>
                </a:ln>
                <a:solidFill>
                  <a:srgbClr val="00C7FD"/>
                </a:solidFill>
                <a:effectLst/>
                <a:uLnTx/>
                <a:uFillTx/>
                <a:latin typeface="IntelOne Display Bold" panose="020B0803020203020204" pitchFamily="34" charset="0"/>
                <a:cs typeface="Arial"/>
              </a:rPr>
            </a:br>
            <a:r>
              <a:rPr kumimoji="0" lang="en-US" sz="1400" b="0" i="0" u="none" strike="noStrike" kern="1200" cap="none" spc="0" normalizeH="0" baseline="0" noProof="0">
                <a:ln>
                  <a:noFill/>
                </a:ln>
                <a:solidFill>
                  <a:srgbClr val="00C7FD"/>
                </a:solidFill>
                <a:effectLst/>
                <a:uLnTx/>
                <a:uFillTx/>
                <a:latin typeface="IntelOne Display Bold" panose="020B0803020203020204" pitchFamily="34" charset="0"/>
                <a:cs typeface="Arial"/>
              </a:rPr>
              <a:t>Spec 1.2</a:t>
            </a:r>
          </a:p>
        </p:txBody>
      </p:sp>
      <p:cxnSp>
        <p:nvCxnSpPr>
          <p:cNvPr id="92" name="Straight Connector 91">
            <a:extLst>
              <a:ext uri="{FF2B5EF4-FFF2-40B4-BE49-F238E27FC236}">
                <a16:creationId xmlns:a16="http://schemas.microsoft.com/office/drawing/2014/main" id="{CC79D422-4422-7F87-9A41-7985A14E288E}"/>
              </a:ext>
            </a:extLst>
          </p:cNvPr>
          <p:cNvCxnSpPr>
            <a:cxnSpLocks/>
          </p:cNvCxnSpPr>
          <p:nvPr/>
        </p:nvCxnSpPr>
        <p:spPr>
          <a:xfrm flipH="1" flipV="1">
            <a:off x="3759763" y="3101972"/>
            <a:ext cx="1" cy="398006"/>
          </a:xfrm>
          <a:prstGeom prst="line">
            <a:avLst/>
          </a:prstGeom>
          <a:noFill/>
          <a:ln w="6350" cap="flat" cmpd="sng" algn="ctr">
            <a:solidFill>
              <a:schemeClr val="accent1"/>
            </a:solidFill>
            <a:prstDash val="solid"/>
            <a:miter lim="800000"/>
            <a:tailEnd type="oval"/>
          </a:ln>
          <a:effectLst/>
        </p:spPr>
      </p:cxnSp>
      <p:sp>
        <p:nvSpPr>
          <p:cNvPr id="93" name="TextBox 92">
            <a:extLst>
              <a:ext uri="{FF2B5EF4-FFF2-40B4-BE49-F238E27FC236}">
                <a16:creationId xmlns:a16="http://schemas.microsoft.com/office/drawing/2014/main" id="{479E1F93-0322-B996-2EB2-B7FFE175E451}"/>
              </a:ext>
            </a:extLst>
          </p:cNvPr>
          <p:cNvSpPr txBox="1"/>
          <p:nvPr/>
        </p:nvSpPr>
        <p:spPr>
          <a:xfrm>
            <a:off x="3416863" y="3507426"/>
            <a:ext cx="685799" cy="523220"/>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sz="1400">
                <a:latin typeface="IntelOne Display Light" panose="020B0403020203020204" pitchFamily="34" charset="0"/>
                <a:cs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68B5"/>
                </a:solidFill>
                <a:effectLst/>
                <a:uLnTx/>
                <a:uFillTx/>
                <a:latin typeface="IntelOne Display HE Regular" panose="020B0503020203020204" pitchFamily="34" charset="-79"/>
                <a:cs typeface="IntelOne Display HE Regular" panose="020B0503020203020204" pitchFamily="34" charset="-79"/>
              </a:rPr>
              <a:t>Open </a:t>
            </a:r>
            <a:br>
              <a:rPr kumimoji="0" lang="en-US" sz="1400" b="0" i="0" u="none" strike="noStrike" kern="0" cap="none" spc="0" normalizeH="0" baseline="0" noProof="0">
                <a:ln>
                  <a:noFill/>
                </a:ln>
                <a:solidFill>
                  <a:srgbClr val="0068B5"/>
                </a:solidFill>
                <a:effectLst/>
                <a:uLnTx/>
                <a:uFillTx/>
                <a:latin typeface="IntelOne Display HE Regular" panose="020B0503020203020204" pitchFamily="34" charset="-79"/>
                <a:cs typeface="IntelOne Display HE Regular" panose="020B0503020203020204" pitchFamily="34" charset="-79"/>
              </a:rPr>
            </a:br>
            <a:r>
              <a:rPr kumimoji="0" lang="en-US" sz="1400" b="0" i="0" u="none" strike="noStrike" kern="0" cap="none" spc="0" normalizeH="0" baseline="0" noProof="0">
                <a:ln>
                  <a:noFill/>
                </a:ln>
                <a:solidFill>
                  <a:srgbClr val="0068B5"/>
                </a:solidFill>
                <a:effectLst/>
                <a:uLnTx/>
                <a:uFillTx/>
                <a:latin typeface="IntelOne Display HE Regular" panose="020B0503020203020204" pitchFamily="34" charset="-79"/>
                <a:cs typeface="IntelOne Display HE Regular" panose="020B0503020203020204" pitchFamily="34" charset="-79"/>
              </a:rPr>
              <a:t>VKL</a:t>
            </a:r>
          </a:p>
        </p:txBody>
      </p:sp>
      <p:cxnSp>
        <p:nvCxnSpPr>
          <p:cNvPr id="94" name="Straight Connector 93">
            <a:extLst>
              <a:ext uri="{FF2B5EF4-FFF2-40B4-BE49-F238E27FC236}">
                <a16:creationId xmlns:a16="http://schemas.microsoft.com/office/drawing/2014/main" id="{6A4018BA-74CE-1A09-C457-570DE2769092}"/>
              </a:ext>
            </a:extLst>
          </p:cNvPr>
          <p:cNvCxnSpPr>
            <a:cxnSpLocks/>
          </p:cNvCxnSpPr>
          <p:nvPr/>
        </p:nvCxnSpPr>
        <p:spPr>
          <a:xfrm flipV="1">
            <a:off x="4624107" y="3101972"/>
            <a:ext cx="0" cy="1097280"/>
          </a:xfrm>
          <a:prstGeom prst="line">
            <a:avLst/>
          </a:prstGeom>
          <a:noFill/>
          <a:ln w="6350" cap="flat" cmpd="sng" algn="ctr">
            <a:solidFill>
              <a:schemeClr val="accent1"/>
            </a:solidFill>
            <a:prstDash val="solid"/>
            <a:miter lim="800000"/>
            <a:tailEnd type="oval"/>
          </a:ln>
          <a:effectLst/>
        </p:spPr>
      </p:cxnSp>
      <p:sp>
        <p:nvSpPr>
          <p:cNvPr id="95" name="TextBox 94">
            <a:extLst>
              <a:ext uri="{FF2B5EF4-FFF2-40B4-BE49-F238E27FC236}">
                <a16:creationId xmlns:a16="http://schemas.microsoft.com/office/drawing/2014/main" id="{A71B760F-C036-14CB-0C69-4C46E2243C82}"/>
              </a:ext>
            </a:extLst>
          </p:cNvPr>
          <p:cNvSpPr txBox="1"/>
          <p:nvPr/>
        </p:nvSpPr>
        <p:spPr>
          <a:xfrm>
            <a:off x="4179068" y="4160464"/>
            <a:ext cx="890078" cy="307777"/>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sz="1400">
                <a:latin typeface="IntelOne Display Light" panose="020B0403020203020204" pitchFamily="34" charset="0"/>
                <a:cs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err="1">
                <a:ln>
                  <a:noFill/>
                </a:ln>
                <a:solidFill>
                  <a:srgbClr val="0068B5"/>
                </a:solidFill>
                <a:effectLst/>
                <a:uLnTx/>
                <a:uFillTx/>
                <a:latin typeface="IntelOne Display HE Regular" panose="020B0503020203020204" pitchFamily="34" charset="-79"/>
                <a:cs typeface="IntelOne Display HE Regular" panose="020B0503020203020204" pitchFamily="34" charset="-79"/>
              </a:rPr>
              <a:t>oneDAL</a:t>
            </a:r>
            <a:endParaRPr kumimoji="0" lang="en-US" sz="1400" b="0" i="0" u="none" strike="noStrike" kern="0" cap="none" spc="0" normalizeH="0" baseline="0" noProof="0">
              <a:ln>
                <a:noFill/>
              </a:ln>
              <a:solidFill>
                <a:srgbClr val="0068B5"/>
              </a:solidFill>
              <a:effectLst/>
              <a:uLnTx/>
              <a:uFillTx/>
              <a:latin typeface="IntelOne Display HE Regular" panose="020B0503020203020204" pitchFamily="34" charset="-79"/>
              <a:cs typeface="IntelOne Display HE Regular" panose="020B0503020203020204" pitchFamily="34" charset="-79"/>
            </a:endParaRPr>
          </a:p>
        </p:txBody>
      </p:sp>
      <p:cxnSp>
        <p:nvCxnSpPr>
          <p:cNvPr id="96" name="Straight Connector 95">
            <a:extLst>
              <a:ext uri="{FF2B5EF4-FFF2-40B4-BE49-F238E27FC236}">
                <a16:creationId xmlns:a16="http://schemas.microsoft.com/office/drawing/2014/main" id="{5ED0B9F4-A1AC-1D7B-878A-AD43AEC4B7AF}"/>
              </a:ext>
            </a:extLst>
          </p:cNvPr>
          <p:cNvCxnSpPr>
            <a:cxnSpLocks/>
          </p:cNvCxnSpPr>
          <p:nvPr/>
        </p:nvCxnSpPr>
        <p:spPr>
          <a:xfrm flipH="1" flipV="1">
            <a:off x="5497024" y="3101972"/>
            <a:ext cx="1" cy="398006"/>
          </a:xfrm>
          <a:prstGeom prst="line">
            <a:avLst/>
          </a:prstGeom>
          <a:noFill/>
          <a:ln w="6350" cap="flat" cmpd="sng" algn="ctr">
            <a:solidFill>
              <a:schemeClr val="accent1"/>
            </a:solidFill>
            <a:prstDash val="solid"/>
            <a:miter lim="800000"/>
            <a:tailEnd type="oval"/>
          </a:ln>
          <a:effectLst/>
        </p:spPr>
      </p:cxnSp>
      <p:sp>
        <p:nvSpPr>
          <p:cNvPr id="97" name="TextBox 96">
            <a:extLst>
              <a:ext uri="{FF2B5EF4-FFF2-40B4-BE49-F238E27FC236}">
                <a16:creationId xmlns:a16="http://schemas.microsoft.com/office/drawing/2014/main" id="{C9DBAFDD-68E2-6268-F6B6-05E9FC73A4DB}"/>
              </a:ext>
            </a:extLst>
          </p:cNvPr>
          <p:cNvSpPr txBox="1"/>
          <p:nvPr/>
        </p:nvSpPr>
        <p:spPr>
          <a:xfrm>
            <a:off x="5069053" y="3483641"/>
            <a:ext cx="873779" cy="307777"/>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sz="1400">
                <a:latin typeface="IntelOne Display Light" panose="020B0403020203020204" pitchFamily="34" charset="0"/>
                <a:cs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err="1">
                <a:ln>
                  <a:noFill/>
                </a:ln>
                <a:solidFill>
                  <a:srgbClr val="0068B5"/>
                </a:solidFill>
                <a:effectLst/>
                <a:uLnTx/>
                <a:uFillTx/>
                <a:latin typeface="IntelOne Display HE Regular" panose="020B0503020203020204" pitchFamily="34" charset="-79"/>
                <a:cs typeface="IntelOne Display HE Regular" panose="020B0503020203020204" pitchFamily="34" charset="-79"/>
              </a:rPr>
              <a:t>oneCCL</a:t>
            </a:r>
            <a:endParaRPr kumimoji="0" lang="en-US" sz="1400" b="0" i="0" u="none" strike="noStrike" kern="0" cap="none" spc="0" normalizeH="0" baseline="0" noProof="0">
              <a:ln>
                <a:noFill/>
              </a:ln>
              <a:solidFill>
                <a:srgbClr val="0068B5"/>
              </a:solidFill>
              <a:effectLst/>
              <a:uLnTx/>
              <a:uFillTx/>
              <a:latin typeface="IntelOne Display HE Regular" panose="020B0503020203020204" pitchFamily="34" charset="-79"/>
              <a:cs typeface="IntelOne Display HE Regular" panose="020B0503020203020204" pitchFamily="34" charset="-79"/>
            </a:endParaRPr>
          </a:p>
        </p:txBody>
      </p:sp>
      <p:cxnSp>
        <p:nvCxnSpPr>
          <p:cNvPr id="98" name="Straight Connector 97">
            <a:extLst>
              <a:ext uri="{FF2B5EF4-FFF2-40B4-BE49-F238E27FC236}">
                <a16:creationId xmlns:a16="http://schemas.microsoft.com/office/drawing/2014/main" id="{9B51E11B-A493-0099-544C-50B710F9DD5D}"/>
              </a:ext>
            </a:extLst>
          </p:cNvPr>
          <p:cNvCxnSpPr>
            <a:cxnSpLocks/>
          </p:cNvCxnSpPr>
          <p:nvPr/>
        </p:nvCxnSpPr>
        <p:spPr>
          <a:xfrm flipH="1" flipV="1">
            <a:off x="6145515" y="3098618"/>
            <a:ext cx="1" cy="385906"/>
          </a:xfrm>
          <a:prstGeom prst="line">
            <a:avLst/>
          </a:prstGeom>
          <a:noFill/>
          <a:ln w="6350" cap="flat" cmpd="sng" algn="ctr">
            <a:solidFill>
              <a:schemeClr val="accent1"/>
            </a:solidFill>
            <a:prstDash val="solid"/>
            <a:miter lim="800000"/>
            <a:tailEnd type="oval"/>
          </a:ln>
          <a:effectLst/>
        </p:spPr>
      </p:cxnSp>
      <p:sp>
        <p:nvSpPr>
          <p:cNvPr id="99" name="TextBox 98">
            <a:extLst>
              <a:ext uri="{FF2B5EF4-FFF2-40B4-BE49-F238E27FC236}">
                <a16:creationId xmlns:a16="http://schemas.microsoft.com/office/drawing/2014/main" id="{65304E1F-6E40-9C98-D328-6B8A39753BFC}"/>
              </a:ext>
            </a:extLst>
          </p:cNvPr>
          <p:cNvSpPr txBox="1"/>
          <p:nvPr/>
        </p:nvSpPr>
        <p:spPr>
          <a:xfrm>
            <a:off x="5805744" y="3475920"/>
            <a:ext cx="873779" cy="307777"/>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sz="1400">
                <a:latin typeface="IntelOne Display Light" panose="020B0403020203020204" pitchFamily="34" charset="0"/>
                <a:cs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68B5"/>
                </a:solidFill>
                <a:effectLst/>
                <a:uLnTx/>
                <a:uFillTx/>
                <a:latin typeface="IntelOne Display HE Regular" panose="020B0503020203020204" pitchFamily="34" charset="-79"/>
                <a:cs typeface="IntelOne Display HE Regular" panose="020B0503020203020204" pitchFamily="34" charset="-79"/>
              </a:rPr>
              <a:t>oneMKL</a:t>
            </a:r>
          </a:p>
        </p:txBody>
      </p:sp>
      <p:sp>
        <p:nvSpPr>
          <p:cNvPr id="100" name="TextBox 99">
            <a:extLst>
              <a:ext uri="{FF2B5EF4-FFF2-40B4-BE49-F238E27FC236}">
                <a16:creationId xmlns:a16="http://schemas.microsoft.com/office/drawing/2014/main" id="{56E7DD6A-96E0-F3F1-427B-89A8B4F7E962}"/>
              </a:ext>
            </a:extLst>
          </p:cNvPr>
          <p:cNvSpPr txBox="1"/>
          <p:nvPr/>
        </p:nvSpPr>
        <p:spPr>
          <a:xfrm>
            <a:off x="4981112" y="4153764"/>
            <a:ext cx="1788017"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68B5"/>
                </a:solidFill>
                <a:effectLst/>
                <a:uLnTx/>
                <a:uFillTx/>
                <a:latin typeface="IntelOne Display HE Regular" panose="020B0503020203020204" pitchFamily="34" charset="-79"/>
                <a:cs typeface="IntelOne Display HE Regular" panose="020B0503020203020204" pitchFamily="34" charset="-79"/>
              </a:rPr>
              <a:t>Codeplay NVIDIA SYCL backend + oneMKL/oneDNN</a:t>
            </a:r>
          </a:p>
        </p:txBody>
      </p:sp>
      <p:cxnSp>
        <p:nvCxnSpPr>
          <p:cNvPr id="101" name="Straight Connector 100">
            <a:extLst>
              <a:ext uri="{FF2B5EF4-FFF2-40B4-BE49-F238E27FC236}">
                <a16:creationId xmlns:a16="http://schemas.microsoft.com/office/drawing/2014/main" id="{65BB6EEE-62A4-BC58-D35E-EF03FF8EDFB5}"/>
              </a:ext>
            </a:extLst>
          </p:cNvPr>
          <p:cNvCxnSpPr>
            <a:cxnSpLocks/>
          </p:cNvCxnSpPr>
          <p:nvPr/>
        </p:nvCxnSpPr>
        <p:spPr>
          <a:xfrm flipH="1" flipV="1">
            <a:off x="7415946" y="3098618"/>
            <a:ext cx="1" cy="385906"/>
          </a:xfrm>
          <a:prstGeom prst="line">
            <a:avLst/>
          </a:prstGeom>
          <a:noFill/>
          <a:ln w="6350" cap="flat" cmpd="sng" algn="ctr">
            <a:solidFill>
              <a:schemeClr val="accent1"/>
            </a:solidFill>
            <a:prstDash val="solid"/>
            <a:miter lim="800000"/>
            <a:tailEnd type="oval"/>
          </a:ln>
          <a:effectLst/>
        </p:spPr>
      </p:cxnSp>
      <p:sp>
        <p:nvSpPr>
          <p:cNvPr id="102" name="TextBox 101">
            <a:extLst>
              <a:ext uri="{FF2B5EF4-FFF2-40B4-BE49-F238E27FC236}">
                <a16:creationId xmlns:a16="http://schemas.microsoft.com/office/drawing/2014/main" id="{81B01A3C-AC32-08E9-F21E-858250053D9C}"/>
              </a:ext>
            </a:extLst>
          </p:cNvPr>
          <p:cNvSpPr txBox="1"/>
          <p:nvPr/>
        </p:nvSpPr>
        <p:spPr>
          <a:xfrm>
            <a:off x="7076175" y="3475920"/>
            <a:ext cx="873779" cy="307777"/>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sz="1400">
                <a:latin typeface="IntelOne Display Light" panose="020B0403020203020204" pitchFamily="34" charset="0"/>
                <a:cs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err="1">
                <a:ln>
                  <a:noFill/>
                </a:ln>
                <a:solidFill>
                  <a:srgbClr val="0068B5"/>
                </a:solidFill>
                <a:effectLst/>
                <a:uLnTx/>
                <a:uFillTx/>
                <a:latin typeface="IntelOne Display HE Regular" panose="020B0503020203020204" pitchFamily="34" charset="-79"/>
                <a:cs typeface="IntelOne Display HE Regular" panose="020B0503020203020204" pitchFamily="34" charset="-79"/>
              </a:rPr>
              <a:t>oneTBB</a:t>
            </a:r>
            <a:endParaRPr kumimoji="0" lang="en-US" sz="1400" b="0" i="0" u="none" strike="noStrike" kern="0" cap="none" spc="0" normalizeH="0" baseline="0" noProof="0">
              <a:ln>
                <a:noFill/>
              </a:ln>
              <a:solidFill>
                <a:srgbClr val="0068B5"/>
              </a:solidFill>
              <a:effectLst/>
              <a:uLnTx/>
              <a:uFillTx/>
              <a:latin typeface="IntelOne Display HE Regular" panose="020B0503020203020204" pitchFamily="34" charset="-79"/>
              <a:cs typeface="IntelOne Display HE Regular" panose="020B0503020203020204" pitchFamily="34" charset="-79"/>
            </a:endParaRPr>
          </a:p>
        </p:txBody>
      </p:sp>
      <p:cxnSp>
        <p:nvCxnSpPr>
          <p:cNvPr id="103" name="Straight Connector 102">
            <a:extLst>
              <a:ext uri="{FF2B5EF4-FFF2-40B4-BE49-F238E27FC236}">
                <a16:creationId xmlns:a16="http://schemas.microsoft.com/office/drawing/2014/main" id="{0D29C066-6EF0-ADEC-5636-907A796A011D}"/>
              </a:ext>
            </a:extLst>
          </p:cNvPr>
          <p:cNvCxnSpPr>
            <a:cxnSpLocks/>
          </p:cNvCxnSpPr>
          <p:nvPr/>
        </p:nvCxnSpPr>
        <p:spPr>
          <a:xfrm flipH="1" flipV="1">
            <a:off x="9256317" y="3096611"/>
            <a:ext cx="1" cy="385906"/>
          </a:xfrm>
          <a:prstGeom prst="line">
            <a:avLst/>
          </a:prstGeom>
          <a:noFill/>
          <a:ln w="6350" cap="flat" cmpd="sng" algn="ctr">
            <a:solidFill>
              <a:schemeClr val="accent1"/>
            </a:solidFill>
            <a:prstDash val="solid"/>
            <a:miter lim="800000"/>
            <a:tailEnd type="oval"/>
          </a:ln>
          <a:effectLst/>
        </p:spPr>
      </p:cxnSp>
      <p:sp>
        <p:nvSpPr>
          <p:cNvPr id="104" name="TextBox 103">
            <a:extLst>
              <a:ext uri="{FF2B5EF4-FFF2-40B4-BE49-F238E27FC236}">
                <a16:creationId xmlns:a16="http://schemas.microsoft.com/office/drawing/2014/main" id="{BC216991-5CB7-ECE2-F57E-AB2B25017B36}"/>
              </a:ext>
            </a:extLst>
          </p:cNvPr>
          <p:cNvSpPr txBox="1"/>
          <p:nvPr/>
        </p:nvSpPr>
        <p:spPr>
          <a:xfrm>
            <a:off x="8628646" y="3487970"/>
            <a:ext cx="1255342" cy="307777"/>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sz="1400">
                <a:latin typeface="IntelOne Display Light" panose="020B0403020203020204" pitchFamily="34" charset="0"/>
                <a:cs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68B5"/>
                </a:solidFill>
                <a:effectLst/>
                <a:uLnTx/>
                <a:uFillTx/>
                <a:latin typeface="IntelOne Display HE Regular" panose="020B0503020203020204" pitchFamily="34" charset="-79"/>
                <a:cs typeface="IntelOne Display HE Regular" panose="020B0503020203020204" pitchFamily="34" charset="-79"/>
              </a:rPr>
              <a:t>SYCLomatic</a:t>
            </a:r>
          </a:p>
        </p:txBody>
      </p:sp>
      <p:cxnSp>
        <p:nvCxnSpPr>
          <p:cNvPr id="105" name="Straight Connector 104">
            <a:extLst>
              <a:ext uri="{FF2B5EF4-FFF2-40B4-BE49-F238E27FC236}">
                <a16:creationId xmlns:a16="http://schemas.microsoft.com/office/drawing/2014/main" id="{092D4AE4-3F5B-C44C-49E2-5AEB2DAD4DD0}"/>
              </a:ext>
            </a:extLst>
          </p:cNvPr>
          <p:cNvCxnSpPr>
            <a:cxnSpLocks/>
          </p:cNvCxnSpPr>
          <p:nvPr/>
        </p:nvCxnSpPr>
        <p:spPr>
          <a:xfrm flipV="1">
            <a:off x="10125697" y="3096339"/>
            <a:ext cx="0" cy="1097280"/>
          </a:xfrm>
          <a:prstGeom prst="line">
            <a:avLst/>
          </a:prstGeom>
          <a:noFill/>
          <a:ln w="6350" cap="flat" cmpd="sng" algn="ctr">
            <a:solidFill>
              <a:schemeClr val="accent1"/>
            </a:solidFill>
            <a:prstDash val="solid"/>
            <a:miter lim="800000"/>
            <a:tailEnd type="oval"/>
          </a:ln>
          <a:effectLst/>
        </p:spPr>
      </p:cxnSp>
      <p:sp>
        <p:nvSpPr>
          <p:cNvPr id="106" name="TextBox 105">
            <a:extLst>
              <a:ext uri="{FF2B5EF4-FFF2-40B4-BE49-F238E27FC236}">
                <a16:creationId xmlns:a16="http://schemas.microsoft.com/office/drawing/2014/main" id="{C4416FD9-033D-ECA2-2AE1-0B6FC4BD719D}"/>
              </a:ext>
            </a:extLst>
          </p:cNvPr>
          <p:cNvSpPr txBox="1"/>
          <p:nvPr/>
        </p:nvSpPr>
        <p:spPr>
          <a:xfrm>
            <a:off x="9388703" y="4179161"/>
            <a:ext cx="147398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68B5"/>
                </a:solidFill>
                <a:effectLst/>
                <a:uLnTx/>
                <a:uFillTx/>
                <a:latin typeface="IntelOne Display HE Regular" panose="020B0503020203020204" pitchFamily="34" charset="-79"/>
                <a:cs typeface="IntelOne Display HE Regular" panose="020B0503020203020204" pitchFamily="34" charset="-79"/>
              </a:rPr>
              <a:t>Codeplay AMD SYCL backend</a:t>
            </a:r>
          </a:p>
        </p:txBody>
      </p:sp>
      <p:sp>
        <p:nvSpPr>
          <p:cNvPr id="107" name="Star: 5 Points 106">
            <a:extLst>
              <a:ext uri="{FF2B5EF4-FFF2-40B4-BE49-F238E27FC236}">
                <a16:creationId xmlns:a16="http://schemas.microsoft.com/office/drawing/2014/main" id="{3A816E69-3CA7-D55D-F17E-5239F4B864F8}"/>
              </a:ext>
            </a:extLst>
          </p:cNvPr>
          <p:cNvSpPr/>
          <p:nvPr/>
        </p:nvSpPr>
        <p:spPr>
          <a:xfrm>
            <a:off x="2787880" y="2989762"/>
            <a:ext cx="202684" cy="201168"/>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Text"/>
              <a:cs typeface="Arial"/>
            </a:endParaRPr>
          </a:p>
        </p:txBody>
      </p:sp>
      <p:sp>
        <p:nvSpPr>
          <p:cNvPr id="109" name="TextBox 108">
            <a:extLst>
              <a:ext uri="{FF2B5EF4-FFF2-40B4-BE49-F238E27FC236}">
                <a16:creationId xmlns:a16="http://schemas.microsoft.com/office/drawing/2014/main" id="{D9B0AFD0-6438-5A5D-37DE-A12C08417728}"/>
              </a:ext>
            </a:extLst>
          </p:cNvPr>
          <p:cNvSpPr txBox="1"/>
          <p:nvPr/>
        </p:nvSpPr>
        <p:spPr>
          <a:xfrm>
            <a:off x="1440508" y="5360285"/>
            <a:ext cx="9004647" cy="369332"/>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IntelOne Display Light" panose="020B0403020203020204" pitchFamily="34" charset="0"/>
                <a:cs typeface="Arial"/>
              </a:rPr>
              <a:t>Amazing progress in 5 years… amazing progress to come</a:t>
            </a:r>
          </a:p>
        </p:txBody>
      </p:sp>
    </p:spTree>
    <p:extLst>
      <p:ext uri="{BB962C8B-B14F-4D97-AF65-F5344CB8AC3E}">
        <p14:creationId xmlns:p14="http://schemas.microsoft.com/office/powerpoint/2010/main" val="16442578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9" name="Rectangle 3348">
            <a:extLst>
              <a:ext uri="{FF2B5EF4-FFF2-40B4-BE49-F238E27FC236}">
                <a16:creationId xmlns:a16="http://schemas.microsoft.com/office/drawing/2014/main" id="{1A4310F0-B69A-A4BD-DCE1-36B7BF6496C3}"/>
              </a:ext>
            </a:extLst>
          </p:cNvPr>
          <p:cNvSpPr/>
          <p:nvPr/>
        </p:nvSpPr>
        <p:spPr>
          <a:xfrm>
            <a:off x="6981745" y="1668072"/>
            <a:ext cx="4301226" cy="3673312"/>
          </a:xfrm>
          <a:prstGeom prst="rect">
            <a:avLst/>
          </a:prstGeom>
          <a:solidFill>
            <a:schemeClr val="bg1">
              <a:lumMod val="9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Text"/>
              <a:cs typeface="Arial"/>
            </a:endParaRPr>
          </a:p>
        </p:txBody>
      </p:sp>
      <p:sp>
        <p:nvSpPr>
          <p:cNvPr id="3348" name="Rectangle 3347">
            <a:extLst>
              <a:ext uri="{FF2B5EF4-FFF2-40B4-BE49-F238E27FC236}">
                <a16:creationId xmlns:a16="http://schemas.microsoft.com/office/drawing/2014/main" id="{50E2B841-0BFF-1E2E-3E0D-29A436120EAE}"/>
              </a:ext>
            </a:extLst>
          </p:cNvPr>
          <p:cNvSpPr/>
          <p:nvPr/>
        </p:nvSpPr>
        <p:spPr>
          <a:xfrm>
            <a:off x="3660221" y="1668072"/>
            <a:ext cx="2880812" cy="3673312"/>
          </a:xfrm>
          <a:prstGeom prst="rect">
            <a:avLst/>
          </a:prstGeom>
          <a:solidFill>
            <a:schemeClr val="bg1">
              <a:lumMod val="9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Text"/>
              <a:cs typeface="Arial"/>
            </a:endParaRPr>
          </a:p>
        </p:txBody>
      </p:sp>
      <p:sp>
        <p:nvSpPr>
          <p:cNvPr id="3347" name="Rectangle 3346">
            <a:extLst>
              <a:ext uri="{FF2B5EF4-FFF2-40B4-BE49-F238E27FC236}">
                <a16:creationId xmlns:a16="http://schemas.microsoft.com/office/drawing/2014/main" id="{875B99CE-631D-A014-1088-74CA3E0B84BE}"/>
              </a:ext>
            </a:extLst>
          </p:cNvPr>
          <p:cNvSpPr/>
          <p:nvPr/>
        </p:nvSpPr>
        <p:spPr>
          <a:xfrm>
            <a:off x="880058" y="1664247"/>
            <a:ext cx="2371877" cy="3673312"/>
          </a:xfrm>
          <a:prstGeom prst="rect">
            <a:avLst/>
          </a:prstGeom>
          <a:solidFill>
            <a:schemeClr val="bg1">
              <a:lumMod val="9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Text"/>
              <a:cs typeface="Arial"/>
            </a:endParaRPr>
          </a:p>
        </p:txBody>
      </p:sp>
      <p:sp>
        <p:nvSpPr>
          <p:cNvPr id="3" name="Title 2">
            <a:extLst>
              <a:ext uri="{FF2B5EF4-FFF2-40B4-BE49-F238E27FC236}">
                <a16:creationId xmlns:a16="http://schemas.microsoft.com/office/drawing/2014/main" id="{E19D8D1C-BD6F-46EC-A921-18D75C083522}"/>
              </a:ext>
            </a:extLst>
          </p:cNvPr>
          <p:cNvSpPr>
            <a:spLocks noGrp="1"/>
          </p:cNvSpPr>
          <p:nvPr>
            <p:ph type="title"/>
          </p:nvPr>
        </p:nvSpPr>
        <p:spPr>
          <a:xfrm>
            <a:off x="874048" y="185165"/>
            <a:ext cx="9867434" cy="1024818"/>
          </a:xfrm>
        </p:spPr>
        <p:txBody>
          <a:bodyPr>
            <a:normAutofit/>
          </a:bodyPr>
          <a:lstStyle/>
          <a:p>
            <a:r>
              <a:rPr lang="en-US" sz="3600"/>
              <a:t>Evolving Heterogeneity</a:t>
            </a:r>
          </a:p>
        </p:txBody>
      </p:sp>
      <p:cxnSp>
        <p:nvCxnSpPr>
          <p:cNvPr id="8" name="Straight Connector 7">
            <a:extLst>
              <a:ext uri="{FF2B5EF4-FFF2-40B4-BE49-F238E27FC236}">
                <a16:creationId xmlns:a16="http://schemas.microsoft.com/office/drawing/2014/main" id="{3F64755C-A403-4A22-91A1-86C85C2CD2EF}"/>
              </a:ext>
            </a:extLst>
          </p:cNvPr>
          <p:cNvCxnSpPr>
            <a:cxnSpLocks/>
          </p:cNvCxnSpPr>
          <p:nvPr/>
        </p:nvCxnSpPr>
        <p:spPr>
          <a:xfrm>
            <a:off x="429695" y="475401"/>
            <a:ext cx="1133261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56F84D5F-8D8B-C720-8D4C-0CC18A048A59}"/>
              </a:ext>
            </a:extLst>
          </p:cNvPr>
          <p:cNvSpPr txBox="1"/>
          <p:nvPr/>
        </p:nvSpPr>
        <p:spPr>
          <a:xfrm>
            <a:off x="874048" y="1815698"/>
            <a:ext cx="2381928" cy="3231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68B5"/>
                </a:solidFill>
                <a:effectLst/>
                <a:uLnTx/>
                <a:uFillTx/>
                <a:latin typeface="IntelOne Display HE Bold" panose="020B0803020203020204" pitchFamily="34" charset="-79"/>
                <a:cs typeface="IntelOne Display HE Bold" panose="020B0803020203020204" pitchFamily="34" charset="-79"/>
              </a:rPr>
              <a:t>CPU Rack</a:t>
            </a:r>
            <a:endParaRPr kumimoji="0" lang="en-US" sz="1500" b="0" i="0" u="none" strike="noStrike" kern="1200" cap="none" spc="0" normalizeH="0" baseline="0" noProof="0">
              <a:ln>
                <a:noFill/>
              </a:ln>
              <a:solidFill>
                <a:srgbClr val="000000"/>
              </a:solidFill>
              <a:effectLst/>
              <a:uLnTx/>
              <a:uFillTx/>
              <a:latin typeface="IntelOne Display HE Bold" panose="020B0803020203020204" pitchFamily="34" charset="-79"/>
              <a:cs typeface="IntelOne Display HE Bold" panose="020B0803020203020204" pitchFamily="34" charset="-79"/>
            </a:endParaRPr>
          </a:p>
        </p:txBody>
      </p:sp>
      <p:sp>
        <p:nvSpPr>
          <p:cNvPr id="3049" name="TextBox 3048">
            <a:extLst>
              <a:ext uri="{FF2B5EF4-FFF2-40B4-BE49-F238E27FC236}">
                <a16:creationId xmlns:a16="http://schemas.microsoft.com/office/drawing/2014/main" id="{2E1F6947-9D39-E863-C4CE-6D4B668EE6B9}"/>
              </a:ext>
            </a:extLst>
          </p:cNvPr>
          <p:cNvSpPr txBox="1"/>
          <p:nvPr/>
        </p:nvSpPr>
        <p:spPr>
          <a:xfrm>
            <a:off x="4029654" y="1799784"/>
            <a:ext cx="2152387"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68B5"/>
                </a:solidFill>
                <a:effectLst/>
                <a:uLnTx/>
                <a:uFillTx/>
                <a:latin typeface="IntelOne Display HE Bold" panose="020B0803020203020204" pitchFamily="34" charset="-79"/>
                <a:cs typeface="IntelOne Display HE Bold" panose="020B0803020203020204" pitchFamily="34" charset="-79"/>
              </a:rPr>
              <a:t>CPU Rack + </a:t>
            </a:r>
            <a:r>
              <a:rPr kumimoji="0" lang="en-US" sz="1500" b="0" i="0" u="none" strike="noStrike" kern="1200" cap="none" spc="0" normalizeH="0" baseline="0" noProof="0">
                <a:ln>
                  <a:noFill/>
                </a:ln>
                <a:solidFill>
                  <a:srgbClr val="EDB200"/>
                </a:solidFill>
                <a:effectLst/>
                <a:uLnTx/>
                <a:uFillTx/>
                <a:latin typeface="IntelOne Display HE Bold" panose="020B0803020203020204" pitchFamily="34" charset="-79"/>
                <a:cs typeface="IntelOne Display HE Bold" panose="020B0803020203020204" pitchFamily="34" charset="-79"/>
              </a:rPr>
              <a:t>CPU/GPU Rack</a:t>
            </a:r>
          </a:p>
        </p:txBody>
      </p:sp>
      <p:sp>
        <p:nvSpPr>
          <p:cNvPr id="3128" name="TextBox 3127">
            <a:extLst>
              <a:ext uri="{FF2B5EF4-FFF2-40B4-BE49-F238E27FC236}">
                <a16:creationId xmlns:a16="http://schemas.microsoft.com/office/drawing/2014/main" id="{49F1EAB0-DD60-76B6-61C2-0E46F3EEAEAA}"/>
              </a:ext>
            </a:extLst>
          </p:cNvPr>
          <p:cNvSpPr txBox="1"/>
          <p:nvPr/>
        </p:nvSpPr>
        <p:spPr>
          <a:xfrm>
            <a:off x="7091694" y="1788366"/>
            <a:ext cx="3164228" cy="3231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68B5"/>
                </a:solidFill>
                <a:effectLst/>
                <a:uLnTx/>
                <a:uFillTx/>
                <a:latin typeface="IntelOne Display HE Bold" panose="020B0803020203020204" pitchFamily="34" charset="-79"/>
                <a:cs typeface="IntelOne Display HE Bold" panose="020B0803020203020204" pitchFamily="34" charset="-79"/>
              </a:rPr>
              <a:t>CPU Rack + </a:t>
            </a:r>
            <a:r>
              <a:rPr kumimoji="0" lang="en-US" sz="1500" b="0" i="0" u="none" strike="noStrike" kern="1200" cap="none" spc="0" normalizeH="0" baseline="0" noProof="0">
                <a:ln>
                  <a:noFill/>
                </a:ln>
                <a:solidFill>
                  <a:srgbClr val="EDB200"/>
                </a:solidFill>
                <a:effectLst/>
                <a:uLnTx/>
                <a:uFillTx/>
                <a:latin typeface="IntelOne Display HE Bold" panose="020B0803020203020204" pitchFamily="34" charset="-79"/>
                <a:cs typeface="IntelOne Display HE Bold" panose="020B0803020203020204" pitchFamily="34" charset="-79"/>
              </a:rPr>
              <a:t>GPU Rack + </a:t>
            </a:r>
            <a:r>
              <a:rPr kumimoji="0" lang="en-US" sz="1500" b="0" i="0" u="none" strike="noStrike" kern="1200" cap="none" spc="0" normalizeH="0" baseline="0" noProof="0">
                <a:ln>
                  <a:noFill/>
                </a:ln>
                <a:solidFill>
                  <a:srgbClr val="000000"/>
                </a:solidFill>
                <a:effectLst/>
                <a:uLnTx/>
                <a:uFillTx/>
                <a:latin typeface="IntelOne Display HE Bold" panose="020B0803020203020204" pitchFamily="34" charset="-79"/>
                <a:cs typeface="IntelOne Display HE Bold" panose="020B0803020203020204" pitchFamily="34" charset="-79"/>
              </a:rPr>
              <a:t>Pools of:</a:t>
            </a:r>
          </a:p>
        </p:txBody>
      </p:sp>
      <p:sp>
        <p:nvSpPr>
          <p:cNvPr id="3276" name="TextBox 3275">
            <a:extLst>
              <a:ext uri="{FF2B5EF4-FFF2-40B4-BE49-F238E27FC236}">
                <a16:creationId xmlns:a16="http://schemas.microsoft.com/office/drawing/2014/main" id="{2E8E5A0E-8AC8-30E0-553C-AB61EF28BD9F}"/>
              </a:ext>
            </a:extLst>
          </p:cNvPr>
          <p:cNvSpPr txBox="1"/>
          <p:nvPr/>
        </p:nvSpPr>
        <p:spPr>
          <a:xfrm>
            <a:off x="10190791" y="2439267"/>
            <a:ext cx="957907" cy="1051442"/>
          </a:xfrm>
          <a:prstGeom prst="rect">
            <a:avLst/>
          </a:prstGeom>
          <a:noFill/>
        </p:spPr>
        <p:txBody>
          <a:bodyPr wrap="square" rIns="0">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68B5"/>
                </a:solidFill>
                <a:effectLst/>
                <a:uLnTx/>
                <a:uFillTx/>
                <a:latin typeface="IntelOne Display HE Bold" panose="020B0803020203020204" pitchFamily="34" charset="-79"/>
                <a:cs typeface="IntelOne Display HE Bold" panose="020B0803020203020204" pitchFamily="34" charset="-79"/>
              </a:rPr>
              <a:t>CPU</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00" b="0" i="0" u="none" strike="noStrike" kern="1200" cap="none" spc="0" normalizeH="0" baseline="0" noProof="0">
                <a:ln>
                  <a:noFill/>
                </a:ln>
                <a:solidFill>
                  <a:srgbClr val="EDB200"/>
                </a:solidFill>
                <a:effectLst/>
                <a:uLnTx/>
                <a:uFillTx/>
                <a:latin typeface="IntelOne Display HE Bold" panose="020B0803020203020204" pitchFamily="34" charset="-79"/>
                <a:cs typeface="IntelOne Display HE Bold" panose="020B0803020203020204" pitchFamily="34" charset="-79"/>
              </a:rPr>
              <a:t>GPU</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00" b="0" i="0" u="none" strike="noStrike" kern="1200" cap="none" spc="0" normalizeH="0" baseline="0" noProof="0">
                <a:ln>
                  <a:noFill/>
                </a:ln>
                <a:solidFill>
                  <a:srgbClr val="E96115"/>
                </a:solidFill>
                <a:effectLst/>
                <a:uLnTx/>
                <a:uFillTx/>
                <a:latin typeface="IntelOne Display HE Bold" panose="020B0803020203020204" pitchFamily="34" charset="-79"/>
                <a:cs typeface="IntelOne Display HE Bold" panose="020B0803020203020204" pitchFamily="34" charset="-79"/>
              </a:rPr>
              <a:t>AI Accel</a:t>
            </a:r>
            <a:br>
              <a:rPr kumimoji="0" lang="en-US" sz="1100" b="0" i="0" u="none" strike="noStrike" kern="1200" cap="none" spc="0" normalizeH="0" baseline="0" noProof="0">
                <a:ln>
                  <a:noFill/>
                </a:ln>
                <a:solidFill>
                  <a:srgbClr val="0068B5"/>
                </a:solidFill>
                <a:effectLst/>
                <a:uLnTx/>
                <a:uFillTx/>
                <a:latin typeface="IntelOne Display HE Bold" panose="020B0803020203020204" pitchFamily="34" charset="-79"/>
                <a:cs typeface="IntelOne Display HE Bold" panose="020B0803020203020204" pitchFamily="34" charset="-79"/>
              </a:rPr>
            </a:br>
            <a:r>
              <a:rPr kumimoji="0" lang="en-US" sz="1100" b="0" i="0" u="none" strike="noStrike" kern="1200" cap="none" spc="0" normalizeH="0" baseline="0" noProof="0">
                <a:ln>
                  <a:noFill/>
                </a:ln>
                <a:solidFill>
                  <a:srgbClr val="8BAE46"/>
                </a:solidFill>
                <a:effectLst/>
                <a:uLnTx/>
                <a:uFillTx/>
                <a:latin typeface="IntelOne Display HE Bold" panose="020B0803020203020204" pitchFamily="34" charset="-79"/>
                <a:cs typeface="IntelOne Display HE Bold" panose="020B0803020203020204" pitchFamily="34" charset="-79"/>
              </a:rPr>
              <a:t>FPGA</a:t>
            </a:r>
            <a:br>
              <a:rPr kumimoji="0" lang="en-US" sz="1100" b="0" i="0" u="none" strike="noStrike" kern="1200" cap="none" spc="0" normalizeH="0" baseline="0" noProof="0">
                <a:ln>
                  <a:noFill/>
                </a:ln>
                <a:solidFill>
                  <a:srgbClr val="0068B5"/>
                </a:solidFill>
                <a:effectLst/>
                <a:uLnTx/>
                <a:uFillTx/>
                <a:latin typeface="IntelOne Display HE Bold" panose="020B0803020203020204" pitchFamily="34" charset="-79"/>
                <a:cs typeface="IntelOne Display HE Bold" panose="020B0803020203020204" pitchFamily="34" charset="-79"/>
              </a:rPr>
            </a:br>
            <a:r>
              <a:rPr kumimoji="0" lang="en-US" sz="1100" b="0" i="0" u="none" strike="noStrike" kern="1200" cap="none" spc="0" normalizeH="0" baseline="0" noProof="0">
                <a:ln>
                  <a:noFill/>
                </a:ln>
                <a:solidFill>
                  <a:srgbClr val="8F5DA2"/>
                </a:solidFill>
                <a:effectLst/>
                <a:uLnTx/>
                <a:uFillTx/>
                <a:latin typeface="IntelOne Display HE Bold" panose="020B0803020203020204" pitchFamily="34" charset="-79"/>
                <a:cs typeface="IntelOne Display HE Bold" panose="020B0803020203020204" pitchFamily="34" charset="-79"/>
              </a:rPr>
              <a:t>ASIC</a:t>
            </a:r>
            <a:endParaRPr kumimoji="0" lang="en-US" sz="1100" b="0" i="0" u="none" strike="noStrike" kern="1200" cap="none" spc="0" normalizeH="0" baseline="0" noProof="0">
              <a:ln>
                <a:noFill/>
              </a:ln>
              <a:solidFill>
                <a:srgbClr val="8F5DA2"/>
              </a:solidFill>
              <a:effectLst/>
              <a:uLnTx/>
              <a:uFillTx/>
              <a:latin typeface="IntelOne Text"/>
              <a:cs typeface="Arial"/>
            </a:endParaRPr>
          </a:p>
        </p:txBody>
      </p:sp>
      <p:sp>
        <p:nvSpPr>
          <p:cNvPr id="3279" name="TextBox 3278">
            <a:extLst>
              <a:ext uri="{FF2B5EF4-FFF2-40B4-BE49-F238E27FC236}">
                <a16:creationId xmlns:a16="http://schemas.microsoft.com/office/drawing/2014/main" id="{9B8BB701-85FA-D9F3-69F3-BC6745B74120}"/>
              </a:ext>
            </a:extLst>
          </p:cNvPr>
          <p:cNvSpPr txBox="1"/>
          <p:nvPr/>
        </p:nvSpPr>
        <p:spPr>
          <a:xfrm flipH="1">
            <a:off x="3774820" y="3865573"/>
            <a:ext cx="2579084" cy="1265603"/>
          </a:xfrm>
          <a:prstGeom prst="rect">
            <a:avLst/>
          </a:prstGeom>
          <a:noFill/>
        </p:spPr>
        <p:txBody>
          <a:bodyPr wrap="square" r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500" b="0" i="0" u="none" strike="noStrike" kern="1200" cap="none" spc="0" normalizeH="0" baseline="0" noProof="0">
                <a:ln>
                  <a:noFill/>
                </a:ln>
                <a:solidFill>
                  <a:srgbClr val="000000"/>
                </a:solidFill>
                <a:effectLst/>
                <a:uLnTx/>
                <a:uFillTx/>
                <a:latin typeface="IntelOne Text"/>
                <a:cs typeface="Arial"/>
              </a:rPr>
              <a:t>Accelerated, but</a:t>
            </a:r>
          </a:p>
          <a:p>
            <a:pPr marL="182880" marR="0" lvl="0" indent="-182880" algn="l" defTabSz="914400" rtl="0" eaLnBrk="1" fontAlgn="auto" latinLnBrk="0" hangingPunct="1">
              <a:lnSpc>
                <a:spcPct val="85000"/>
              </a:lnSpc>
              <a:spcBef>
                <a:spcPts val="0"/>
              </a:spcBef>
              <a:spcAft>
                <a:spcPts val="600"/>
              </a:spcAft>
              <a:buClr>
                <a:srgbClr val="000000">
                  <a:lumMod val="50000"/>
                  <a:lumOff val="50000"/>
                </a:srgbClr>
              </a:buClr>
              <a:buSzTx/>
              <a:buFont typeface="Wingdings" panose="05000000000000000000" pitchFamily="2" charset="2"/>
              <a:buChar char="§"/>
              <a:tabLst/>
              <a:defRPr/>
            </a:pPr>
            <a:r>
              <a:rPr kumimoji="0" lang="en-US" sz="1500" b="0" i="0" u="none" strike="noStrike" kern="1200" cap="none" spc="0" normalizeH="0" baseline="0" noProof="0">
                <a:ln>
                  <a:noFill/>
                </a:ln>
                <a:solidFill>
                  <a:srgbClr val="000000"/>
                </a:solidFill>
                <a:effectLst/>
                <a:uLnTx/>
                <a:uFillTx/>
                <a:latin typeface="IntelOne Text"/>
                <a:cs typeface="Arial"/>
              </a:rPr>
              <a:t>Fixed ratio of CPU &amp; GPU</a:t>
            </a:r>
          </a:p>
          <a:p>
            <a:pPr marL="182880" marR="0" lvl="0" indent="-182880" algn="l" defTabSz="914400" rtl="0" eaLnBrk="1" fontAlgn="auto" latinLnBrk="0" hangingPunct="1">
              <a:lnSpc>
                <a:spcPct val="85000"/>
              </a:lnSpc>
              <a:spcBef>
                <a:spcPts val="0"/>
              </a:spcBef>
              <a:spcAft>
                <a:spcPts val="600"/>
              </a:spcAft>
              <a:buClr>
                <a:srgbClr val="000000">
                  <a:lumMod val="50000"/>
                  <a:lumOff val="50000"/>
                </a:srgbClr>
              </a:buClr>
              <a:buSzTx/>
              <a:buFont typeface="Wingdings" panose="05000000000000000000" pitchFamily="2" charset="2"/>
              <a:buChar char="§"/>
              <a:tabLst/>
              <a:defRPr/>
            </a:pPr>
            <a:r>
              <a:rPr kumimoji="0" lang="en-US" sz="1500" b="0" i="0" u="none" strike="noStrike" kern="1200" cap="none" spc="0" normalizeH="0" baseline="0" noProof="0">
                <a:ln>
                  <a:noFill/>
                </a:ln>
                <a:solidFill>
                  <a:srgbClr val="000000"/>
                </a:solidFill>
                <a:effectLst/>
                <a:uLnTx/>
                <a:uFillTx/>
                <a:latin typeface="IntelOne Text"/>
                <a:cs typeface="Arial"/>
              </a:rPr>
              <a:t>Accelerated resource may be constrained by </a:t>
            </a:r>
            <a:br>
              <a:rPr kumimoji="0" lang="en-US" sz="1500" b="0" i="0" u="none" strike="noStrike" kern="1200" cap="none" spc="0" normalizeH="0" baseline="0" noProof="0">
                <a:ln>
                  <a:noFill/>
                </a:ln>
                <a:solidFill>
                  <a:srgbClr val="000000"/>
                </a:solidFill>
                <a:effectLst/>
                <a:uLnTx/>
                <a:uFillTx/>
                <a:latin typeface="IntelOne Text"/>
                <a:cs typeface="Arial"/>
              </a:rPr>
            </a:br>
            <a:r>
              <a:rPr kumimoji="0" lang="en-US" sz="1500" b="0" i="0" u="none" strike="noStrike" kern="1200" cap="none" spc="0" normalizeH="0" baseline="0" noProof="0">
                <a:ln>
                  <a:noFill/>
                </a:ln>
                <a:solidFill>
                  <a:srgbClr val="000000"/>
                </a:solidFill>
                <a:effectLst/>
                <a:uLnTx/>
                <a:uFillTx/>
                <a:latin typeface="IntelOne Text"/>
                <a:cs typeface="Arial"/>
              </a:rPr>
              <a:t>datacenter design</a:t>
            </a:r>
          </a:p>
        </p:txBody>
      </p:sp>
      <p:sp>
        <p:nvSpPr>
          <p:cNvPr id="3280" name="TextBox 3279">
            <a:extLst>
              <a:ext uri="{FF2B5EF4-FFF2-40B4-BE49-F238E27FC236}">
                <a16:creationId xmlns:a16="http://schemas.microsoft.com/office/drawing/2014/main" id="{B633D0CF-490E-30D9-C793-43D1DB505FBC}"/>
              </a:ext>
            </a:extLst>
          </p:cNvPr>
          <p:cNvSpPr txBox="1"/>
          <p:nvPr/>
        </p:nvSpPr>
        <p:spPr>
          <a:xfrm flipH="1">
            <a:off x="7091694" y="3865573"/>
            <a:ext cx="404492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IntelOne Text"/>
                <a:cs typeface="Arial"/>
              </a:rPr>
              <a:t>Dynamically access pools of optimal accelerator that can include CPU, GPU, AI Accelerator, FPGA, and Other Specialty Accelerators</a:t>
            </a:r>
          </a:p>
        </p:txBody>
      </p:sp>
      <p:sp>
        <p:nvSpPr>
          <p:cNvPr id="3281" name="TextBox 3280">
            <a:extLst>
              <a:ext uri="{FF2B5EF4-FFF2-40B4-BE49-F238E27FC236}">
                <a16:creationId xmlns:a16="http://schemas.microsoft.com/office/drawing/2014/main" id="{5C94A7B2-CDA3-EF1F-0D8E-29627C35EA23}"/>
              </a:ext>
            </a:extLst>
          </p:cNvPr>
          <p:cNvSpPr txBox="1"/>
          <p:nvPr/>
        </p:nvSpPr>
        <p:spPr>
          <a:xfrm flipH="1">
            <a:off x="994963" y="3865573"/>
            <a:ext cx="195636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IntelOne Text"/>
                <a:cs typeface="Arial"/>
              </a:rPr>
              <a:t>A traditional general-purpose AI/HPC rack or cluster system</a:t>
            </a:r>
          </a:p>
        </p:txBody>
      </p:sp>
      <p:pic>
        <p:nvPicPr>
          <p:cNvPr id="4" name="Graphic 3">
            <a:extLst>
              <a:ext uri="{FF2B5EF4-FFF2-40B4-BE49-F238E27FC236}">
                <a16:creationId xmlns:a16="http://schemas.microsoft.com/office/drawing/2014/main" id="{50B9C061-085C-44DB-0A07-989878BFFF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6058" y="2207814"/>
            <a:ext cx="957907" cy="1387014"/>
          </a:xfrm>
          <a:prstGeom prst="rect">
            <a:avLst/>
          </a:prstGeom>
        </p:spPr>
      </p:pic>
      <p:pic>
        <p:nvPicPr>
          <p:cNvPr id="6" name="Graphic 5">
            <a:extLst>
              <a:ext uri="{FF2B5EF4-FFF2-40B4-BE49-F238E27FC236}">
                <a16:creationId xmlns:a16="http://schemas.microsoft.com/office/drawing/2014/main" id="{9F32F64E-3256-AF7D-DA90-73E559F503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93453" y="2207814"/>
            <a:ext cx="1941819" cy="1387014"/>
          </a:xfrm>
          <a:prstGeom prst="rect">
            <a:avLst/>
          </a:prstGeom>
        </p:spPr>
      </p:pic>
      <p:pic>
        <p:nvPicPr>
          <p:cNvPr id="34" name="Graphic 33">
            <a:extLst>
              <a:ext uri="{FF2B5EF4-FFF2-40B4-BE49-F238E27FC236}">
                <a16:creationId xmlns:a16="http://schemas.microsoft.com/office/drawing/2014/main" id="{691EE0FC-B711-6052-AF03-F3C6BB60BDD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75677" y="2273237"/>
            <a:ext cx="2925733" cy="1387014"/>
          </a:xfrm>
          <a:prstGeom prst="rect">
            <a:avLst/>
          </a:prstGeom>
        </p:spPr>
      </p:pic>
      <p:cxnSp>
        <p:nvCxnSpPr>
          <p:cNvPr id="38" name="Straight Connector 37">
            <a:extLst>
              <a:ext uri="{FF2B5EF4-FFF2-40B4-BE49-F238E27FC236}">
                <a16:creationId xmlns:a16="http://schemas.microsoft.com/office/drawing/2014/main" id="{0B3CBBB7-9EC7-47DB-2D56-E9A98D6CE9C5}"/>
              </a:ext>
            </a:extLst>
          </p:cNvPr>
          <p:cNvCxnSpPr/>
          <p:nvPr/>
        </p:nvCxnSpPr>
        <p:spPr>
          <a:xfrm>
            <a:off x="10101410" y="2581665"/>
            <a:ext cx="1382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7272EE5-3675-8559-40F4-1E2492BADDDB}"/>
              </a:ext>
            </a:extLst>
          </p:cNvPr>
          <p:cNvCxnSpPr/>
          <p:nvPr/>
        </p:nvCxnSpPr>
        <p:spPr>
          <a:xfrm>
            <a:off x="10101410" y="2779047"/>
            <a:ext cx="138259" cy="0"/>
          </a:xfrm>
          <a:prstGeom prst="line">
            <a:avLst/>
          </a:prstGeom>
          <a:ln>
            <a:solidFill>
              <a:srgbClr val="EDB2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34E670B-4D0E-C014-EF28-E8062E39A4BE}"/>
              </a:ext>
            </a:extLst>
          </p:cNvPr>
          <p:cNvCxnSpPr/>
          <p:nvPr/>
        </p:nvCxnSpPr>
        <p:spPr>
          <a:xfrm>
            <a:off x="10101410" y="2972400"/>
            <a:ext cx="138259" cy="0"/>
          </a:xfrm>
          <a:prstGeom prst="line">
            <a:avLst/>
          </a:prstGeom>
          <a:ln>
            <a:solidFill>
              <a:srgbClr val="E96115"/>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6E53E8A-659C-7CEF-C0B4-A3F5E12EAC13}"/>
              </a:ext>
            </a:extLst>
          </p:cNvPr>
          <p:cNvCxnSpPr/>
          <p:nvPr/>
        </p:nvCxnSpPr>
        <p:spPr>
          <a:xfrm>
            <a:off x="10101410" y="3161725"/>
            <a:ext cx="138259" cy="0"/>
          </a:xfrm>
          <a:prstGeom prst="line">
            <a:avLst/>
          </a:prstGeom>
          <a:ln>
            <a:solidFill>
              <a:srgbClr val="8BAE4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2F674AF-DE87-063F-B4A0-5EE649DBE469}"/>
              </a:ext>
            </a:extLst>
          </p:cNvPr>
          <p:cNvCxnSpPr/>
          <p:nvPr/>
        </p:nvCxnSpPr>
        <p:spPr>
          <a:xfrm>
            <a:off x="10101410" y="3351051"/>
            <a:ext cx="138259" cy="0"/>
          </a:xfrm>
          <a:prstGeom prst="line">
            <a:avLst/>
          </a:prstGeom>
          <a:ln>
            <a:solidFill>
              <a:srgbClr val="8F5DA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EB1C05E-2C33-D9BF-48DC-D060B359361A}"/>
              </a:ext>
            </a:extLst>
          </p:cNvPr>
          <p:cNvSpPr txBox="1"/>
          <p:nvPr/>
        </p:nvSpPr>
        <p:spPr>
          <a:xfrm>
            <a:off x="866017" y="5465802"/>
            <a:ext cx="1041695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68B5"/>
                </a:solidFill>
                <a:effectLst/>
                <a:uLnTx/>
                <a:uFillTx/>
                <a:latin typeface="IntelOne Display Light" panose="020B0403020203020204" pitchFamily="34" charset="0"/>
                <a:cs typeface="Arial"/>
              </a:rPr>
              <a:t>Soon developers will have to program to choose</a:t>
            </a:r>
            <a:br>
              <a:rPr kumimoji="0" lang="en-US" sz="2400" b="0" i="0" u="none" strike="noStrike" kern="1200" cap="none" spc="0" normalizeH="0" baseline="0" noProof="0">
                <a:ln>
                  <a:noFill/>
                </a:ln>
                <a:solidFill>
                  <a:srgbClr val="0068B5"/>
                </a:solidFill>
                <a:effectLst/>
                <a:uLnTx/>
                <a:uFillTx/>
                <a:latin typeface="IntelOne Display Light" panose="020B0403020203020204" pitchFamily="34" charset="0"/>
                <a:cs typeface="Arial"/>
              </a:rPr>
            </a:br>
            <a:r>
              <a:rPr kumimoji="0" lang="en-US" sz="2400" b="0" i="0" u="none" strike="noStrike" kern="1200" cap="none" spc="0" normalizeH="0" baseline="0" noProof="0">
                <a:ln>
                  <a:noFill/>
                </a:ln>
                <a:solidFill>
                  <a:srgbClr val="0068B5"/>
                </a:solidFill>
                <a:effectLst/>
                <a:uLnTx/>
                <a:uFillTx/>
                <a:latin typeface="IntelOne Display Light" panose="020B0403020203020204" pitchFamily="34" charset="0"/>
                <a:cs typeface="Arial"/>
              </a:rPr>
              <a:t>the right device to execute in a multi accelerator system</a:t>
            </a:r>
          </a:p>
        </p:txBody>
      </p:sp>
      <p:sp>
        <p:nvSpPr>
          <p:cNvPr id="2" name="TextBox 1">
            <a:extLst>
              <a:ext uri="{FF2B5EF4-FFF2-40B4-BE49-F238E27FC236}">
                <a16:creationId xmlns:a16="http://schemas.microsoft.com/office/drawing/2014/main" id="{6508D973-23F5-2138-C74B-A5A41CF57FEE}"/>
              </a:ext>
            </a:extLst>
          </p:cNvPr>
          <p:cNvSpPr txBox="1"/>
          <p:nvPr/>
        </p:nvSpPr>
        <p:spPr>
          <a:xfrm>
            <a:off x="7754471" y="429682"/>
            <a:ext cx="1757082" cy="369332"/>
          </a:xfrm>
          <a:prstGeom prst="rect">
            <a:avLst/>
          </a:prstGeom>
          <a:noFill/>
        </p:spPr>
        <p:txBody>
          <a:bodyPr wrap="square" rtlCol="0">
            <a:spAutoFit/>
          </a:bodyPr>
          <a:lstStyle/>
          <a:p>
            <a:r>
              <a:rPr lang="en-US"/>
              <a:t>Make this Blue </a:t>
            </a:r>
          </a:p>
        </p:txBody>
      </p:sp>
      <p:cxnSp>
        <p:nvCxnSpPr>
          <p:cNvPr id="12" name="Straight Arrow Connector 11">
            <a:extLst>
              <a:ext uri="{FF2B5EF4-FFF2-40B4-BE49-F238E27FC236}">
                <a16:creationId xmlns:a16="http://schemas.microsoft.com/office/drawing/2014/main" id="{BF3E2F3A-6EAA-BA4C-2D82-5C655BB72117}"/>
              </a:ext>
            </a:extLst>
          </p:cNvPr>
          <p:cNvCxnSpPr>
            <a:stCxn id="2" idx="2"/>
          </p:cNvCxnSpPr>
          <p:nvPr/>
        </p:nvCxnSpPr>
        <p:spPr>
          <a:xfrm flipH="1">
            <a:off x="8606118" y="799014"/>
            <a:ext cx="26894" cy="17826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24584B8-2F91-35C5-13EE-FDC0656C91A9}"/>
              </a:ext>
            </a:extLst>
          </p:cNvPr>
          <p:cNvSpPr txBox="1"/>
          <p:nvPr/>
        </p:nvSpPr>
        <p:spPr>
          <a:xfrm>
            <a:off x="10101410" y="1074385"/>
            <a:ext cx="1757082" cy="923330"/>
          </a:xfrm>
          <a:prstGeom prst="rect">
            <a:avLst/>
          </a:prstGeom>
          <a:noFill/>
        </p:spPr>
        <p:txBody>
          <a:bodyPr wrap="square" rtlCol="0">
            <a:spAutoFit/>
          </a:bodyPr>
          <a:lstStyle/>
          <a:p>
            <a:r>
              <a:rPr lang="en-US"/>
              <a:t>Make this GPU2 and a different color </a:t>
            </a:r>
          </a:p>
        </p:txBody>
      </p:sp>
      <p:cxnSp>
        <p:nvCxnSpPr>
          <p:cNvPr id="15" name="Straight Arrow Connector 14">
            <a:extLst>
              <a:ext uri="{FF2B5EF4-FFF2-40B4-BE49-F238E27FC236}">
                <a16:creationId xmlns:a16="http://schemas.microsoft.com/office/drawing/2014/main" id="{CD07E3BD-B038-3A83-3D32-06F33F0350E0}"/>
              </a:ext>
            </a:extLst>
          </p:cNvPr>
          <p:cNvCxnSpPr/>
          <p:nvPr/>
        </p:nvCxnSpPr>
        <p:spPr>
          <a:xfrm flipH="1">
            <a:off x="10470776" y="1648709"/>
            <a:ext cx="126364" cy="10144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85673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07B34-D54F-4ECE-A26A-56F41EC36868}"/>
              </a:ext>
            </a:extLst>
          </p:cNvPr>
          <p:cNvSpPr>
            <a:spLocks noGrp="1"/>
          </p:cNvSpPr>
          <p:nvPr>
            <p:ph type="title"/>
          </p:nvPr>
        </p:nvSpPr>
        <p:spPr>
          <a:xfrm>
            <a:off x="1278714" y="221694"/>
            <a:ext cx="9898272" cy="806947"/>
          </a:xfrm>
        </p:spPr>
        <p:txBody>
          <a:bodyPr>
            <a:normAutofit/>
          </a:bodyPr>
          <a:lstStyle/>
          <a:p>
            <a:pPr algn="ctr"/>
            <a:r>
              <a:rPr lang="en-US" sz="3600"/>
              <a:t>Domain-Specific Software Portfolio</a:t>
            </a:r>
          </a:p>
        </p:txBody>
      </p:sp>
      <p:sp>
        <p:nvSpPr>
          <p:cNvPr id="126" name="TextBox 125">
            <a:extLst>
              <a:ext uri="{FF2B5EF4-FFF2-40B4-BE49-F238E27FC236}">
                <a16:creationId xmlns:a16="http://schemas.microsoft.com/office/drawing/2014/main" id="{6BCCB243-C6AF-9F45-AD84-8B0B8DABA09D}"/>
              </a:ext>
            </a:extLst>
          </p:cNvPr>
          <p:cNvSpPr txBox="1"/>
          <p:nvPr/>
        </p:nvSpPr>
        <p:spPr>
          <a:xfrm>
            <a:off x="456966" y="5097200"/>
            <a:ext cx="11135088" cy="369332"/>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IntelOne Display Light"/>
                <a:ea typeface="Intel Clear Light"/>
                <a:cs typeface="Intel Clear Light"/>
                <a:sym typeface="Helvetica Neue"/>
              </a:rPr>
              <a:t>We want the software we develop to be your competitive advantage</a:t>
            </a:r>
          </a:p>
        </p:txBody>
      </p:sp>
      <p:sp>
        <p:nvSpPr>
          <p:cNvPr id="127" name="TextBox 126">
            <a:extLst>
              <a:ext uri="{FF2B5EF4-FFF2-40B4-BE49-F238E27FC236}">
                <a16:creationId xmlns:a16="http://schemas.microsoft.com/office/drawing/2014/main" id="{B2DE86E2-3AB3-5EDE-410C-507BD65BB378}"/>
              </a:ext>
            </a:extLst>
          </p:cNvPr>
          <p:cNvSpPr txBox="1"/>
          <p:nvPr/>
        </p:nvSpPr>
        <p:spPr>
          <a:xfrm>
            <a:off x="1278714" y="5888765"/>
            <a:ext cx="9827251" cy="369332"/>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68B5"/>
                </a:solidFill>
                <a:effectLst/>
                <a:uLnTx/>
                <a:uFillTx/>
                <a:latin typeface="IntelOne Display Light" panose="020B0403020203020204" pitchFamily="34" charset="0"/>
                <a:cs typeface="Arial"/>
              </a:rPr>
              <a:t>Developer Productivity, Application Performance, and Hardware Value</a:t>
            </a:r>
          </a:p>
        </p:txBody>
      </p:sp>
      <p:pic>
        <p:nvPicPr>
          <p:cNvPr id="137" name="Picture 136">
            <a:extLst>
              <a:ext uri="{FF2B5EF4-FFF2-40B4-BE49-F238E27FC236}">
                <a16:creationId xmlns:a16="http://schemas.microsoft.com/office/drawing/2014/main" id="{9905FB47-DABA-1D7E-F4FB-F38ADB3856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27977" y="1726720"/>
            <a:ext cx="9949009" cy="4111325"/>
          </a:xfrm>
          <a:prstGeom prst="rect">
            <a:avLst/>
          </a:prstGeom>
          <a:solidFill>
            <a:schemeClr val="tx1"/>
          </a:solidFill>
        </p:spPr>
      </p:pic>
      <p:sp>
        <p:nvSpPr>
          <p:cNvPr id="138" name="Rectangle 137">
            <a:extLst>
              <a:ext uri="{FF2B5EF4-FFF2-40B4-BE49-F238E27FC236}">
                <a16:creationId xmlns:a16="http://schemas.microsoft.com/office/drawing/2014/main" id="{D92AF018-595A-4206-37D7-FABE29ACDAFF}"/>
              </a:ext>
            </a:extLst>
          </p:cNvPr>
          <p:cNvSpPr/>
          <p:nvPr/>
        </p:nvSpPr>
        <p:spPr>
          <a:xfrm>
            <a:off x="1309595" y="5292736"/>
            <a:ext cx="9755210" cy="458789"/>
          </a:xfrm>
          <a:prstGeom prst="rect">
            <a:avLst/>
          </a:prstGeom>
          <a:solidFill>
            <a:srgbClr val="0170C4"/>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panose="020F0302020204030204"/>
              <a:cs typeface="Arial"/>
            </a:endParaRPr>
          </a:p>
        </p:txBody>
      </p:sp>
      <p:pic>
        <p:nvPicPr>
          <p:cNvPr id="139" name="Picture 138" descr="Icon&#10;&#10;Description automatically generated">
            <a:extLst>
              <a:ext uri="{FF2B5EF4-FFF2-40B4-BE49-F238E27FC236}">
                <a16:creationId xmlns:a16="http://schemas.microsoft.com/office/drawing/2014/main" id="{18BBA44F-3D70-659A-7E3E-EDAB3602E3AD}"/>
              </a:ext>
            </a:extLst>
          </p:cNvPr>
          <p:cNvPicPr>
            <a:picLocks noChangeAspect="1"/>
          </p:cNvPicPr>
          <p:nvPr/>
        </p:nvPicPr>
        <p:blipFill>
          <a:blip r:embed="rId4">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5819810" y="5212854"/>
            <a:ext cx="625191" cy="625191"/>
          </a:xfrm>
          <a:prstGeom prst="rect">
            <a:avLst/>
          </a:prstGeom>
        </p:spPr>
      </p:pic>
      <p:grpSp>
        <p:nvGrpSpPr>
          <p:cNvPr id="140" name="Group 139">
            <a:extLst>
              <a:ext uri="{FF2B5EF4-FFF2-40B4-BE49-F238E27FC236}">
                <a16:creationId xmlns:a16="http://schemas.microsoft.com/office/drawing/2014/main" id="{A73508AA-664B-6EB0-1ED9-19DD7CAAE4A3}"/>
              </a:ext>
            </a:extLst>
          </p:cNvPr>
          <p:cNvGrpSpPr/>
          <p:nvPr/>
        </p:nvGrpSpPr>
        <p:grpSpPr>
          <a:xfrm>
            <a:off x="7198688" y="5341048"/>
            <a:ext cx="735607" cy="368803"/>
            <a:chOff x="8695780" y="5913117"/>
            <a:chExt cx="735607" cy="368803"/>
          </a:xfrm>
        </p:grpSpPr>
        <p:pic>
          <p:nvPicPr>
            <p:cNvPr id="141" name="Picture 34" descr="http://banyan-nation-recycling.herokuapp.com/assets/factory-icon-01-grayscale-01-transparent.png">
              <a:extLst>
                <a:ext uri="{FF2B5EF4-FFF2-40B4-BE49-F238E27FC236}">
                  <a16:creationId xmlns:a16="http://schemas.microsoft.com/office/drawing/2014/main" id="{BB5E1CC1-1B37-962A-D263-40CC4FFCAB55}"/>
                </a:ext>
              </a:extLst>
            </p:cNvPr>
            <p:cNvPicPr>
              <a:picLocks noChangeAspect="1" noChangeArrowheads="1"/>
            </p:cNvPicPr>
            <p:nvPr>
              <p:custDataLst>
                <p:tags r:id="rId1"/>
              </p:custDataLst>
            </p:nvPr>
          </p:nvPicPr>
          <p:blipFill>
            <a:blip r:embed="rId5"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8695780" y="6054647"/>
              <a:ext cx="342634" cy="227273"/>
            </a:xfrm>
            <a:prstGeom prst="rect">
              <a:avLst/>
            </a:prstGeom>
            <a:noFill/>
            <a:effectLst/>
            <a:extLst>
              <a:ext uri="{909E8E84-426E-40DD-AFC4-6F175D3DCCD1}">
                <a14:hiddenFill xmlns:a14="http://schemas.microsoft.com/office/drawing/2010/main">
                  <a:solidFill>
                    <a:srgbClr val="FFFFFF"/>
                  </a:solidFill>
                </a14:hiddenFill>
              </a:ext>
            </a:extLst>
          </p:spPr>
        </p:pic>
        <p:sp>
          <p:nvSpPr>
            <p:cNvPr id="142" name="Freeform 21">
              <a:extLst>
                <a:ext uri="{FF2B5EF4-FFF2-40B4-BE49-F238E27FC236}">
                  <a16:creationId xmlns:a16="http://schemas.microsoft.com/office/drawing/2014/main" id="{941C7B7F-E1E9-6694-475E-9A6EA9B7FB64}"/>
                </a:ext>
              </a:extLst>
            </p:cNvPr>
            <p:cNvSpPr>
              <a:spLocks noEditPoints="1"/>
            </p:cNvSpPr>
            <p:nvPr/>
          </p:nvSpPr>
          <p:spPr bwMode="auto">
            <a:xfrm>
              <a:off x="9157389" y="6052880"/>
              <a:ext cx="273998" cy="227273"/>
            </a:xfrm>
            <a:custGeom>
              <a:avLst/>
              <a:gdLst>
                <a:gd name="T0" fmla="*/ 165 w 236"/>
                <a:gd name="T1" fmla="*/ 132 h 190"/>
                <a:gd name="T2" fmla="*/ 165 w 236"/>
                <a:gd name="T3" fmla="*/ 156 h 190"/>
                <a:gd name="T4" fmla="*/ 140 w 236"/>
                <a:gd name="T5" fmla="*/ 156 h 190"/>
                <a:gd name="T6" fmla="*/ 140 w 236"/>
                <a:gd name="T7" fmla="*/ 132 h 190"/>
                <a:gd name="T8" fmla="*/ 165 w 236"/>
                <a:gd name="T9" fmla="*/ 132 h 190"/>
                <a:gd name="T10" fmla="*/ 11 w 236"/>
                <a:gd name="T11" fmla="*/ 133 h 190"/>
                <a:gd name="T12" fmla="*/ 43 w 236"/>
                <a:gd name="T13" fmla="*/ 165 h 190"/>
                <a:gd name="T14" fmla="*/ 34 w 236"/>
                <a:gd name="T15" fmla="*/ 174 h 190"/>
                <a:gd name="T16" fmla="*/ 30 w 236"/>
                <a:gd name="T17" fmla="*/ 169 h 190"/>
                <a:gd name="T18" fmla="*/ 24 w 236"/>
                <a:gd name="T19" fmla="*/ 175 h 190"/>
                <a:gd name="T20" fmla="*/ 19 w 236"/>
                <a:gd name="T21" fmla="*/ 175 h 190"/>
                <a:gd name="T22" fmla="*/ 1 w 236"/>
                <a:gd name="T23" fmla="*/ 157 h 190"/>
                <a:gd name="T24" fmla="*/ 1 w 236"/>
                <a:gd name="T25" fmla="*/ 153 h 190"/>
                <a:gd name="T26" fmla="*/ 7 w 236"/>
                <a:gd name="T27" fmla="*/ 147 h 190"/>
                <a:gd name="T28" fmla="*/ 2 w 236"/>
                <a:gd name="T29" fmla="*/ 142 h 190"/>
                <a:gd name="T30" fmla="*/ 11 w 236"/>
                <a:gd name="T31" fmla="*/ 133 h 190"/>
                <a:gd name="T32" fmla="*/ 169 w 236"/>
                <a:gd name="T33" fmla="*/ 38 h 190"/>
                <a:gd name="T34" fmla="*/ 169 w 236"/>
                <a:gd name="T35" fmla="*/ 56 h 190"/>
                <a:gd name="T36" fmla="*/ 123 w 236"/>
                <a:gd name="T37" fmla="*/ 102 h 190"/>
                <a:gd name="T38" fmla="*/ 142 w 236"/>
                <a:gd name="T39" fmla="*/ 121 h 190"/>
                <a:gd name="T40" fmla="*/ 134 w 236"/>
                <a:gd name="T41" fmla="*/ 126 h 190"/>
                <a:gd name="T42" fmla="*/ 129 w 236"/>
                <a:gd name="T43" fmla="*/ 133 h 190"/>
                <a:gd name="T44" fmla="*/ 111 w 236"/>
                <a:gd name="T45" fmla="*/ 115 h 190"/>
                <a:gd name="T46" fmla="*/ 67 w 236"/>
                <a:gd name="T47" fmla="*/ 159 h 190"/>
                <a:gd name="T48" fmla="*/ 48 w 236"/>
                <a:gd name="T49" fmla="*/ 159 h 190"/>
                <a:gd name="T50" fmla="*/ 16 w 236"/>
                <a:gd name="T51" fmla="*/ 126 h 190"/>
                <a:gd name="T52" fmla="*/ 16 w 236"/>
                <a:gd name="T53" fmla="*/ 107 h 190"/>
                <a:gd name="T54" fmla="*/ 118 w 236"/>
                <a:gd name="T55" fmla="*/ 5 h 190"/>
                <a:gd name="T56" fmla="*/ 136 w 236"/>
                <a:gd name="T57" fmla="*/ 5 h 190"/>
                <a:gd name="T58" fmla="*/ 169 w 236"/>
                <a:gd name="T59" fmla="*/ 38 h 190"/>
                <a:gd name="T60" fmla="*/ 236 w 236"/>
                <a:gd name="T61" fmla="*/ 100 h 190"/>
                <a:gd name="T62" fmla="*/ 236 w 236"/>
                <a:gd name="T63" fmla="*/ 190 h 190"/>
                <a:gd name="T64" fmla="*/ 218 w 236"/>
                <a:gd name="T65" fmla="*/ 190 h 190"/>
                <a:gd name="T66" fmla="*/ 218 w 236"/>
                <a:gd name="T67" fmla="*/ 156 h 190"/>
                <a:gd name="T68" fmla="*/ 175 w 236"/>
                <a:gd name="T69" fmla="*/ 157 h 190"/>
                <a:gd name="T70" fmla="*/ 175 w 236"/>
                <a:gd name="T71" fmla="*/ 132 h 190"/>
                <a:gd name="T72" fmla="*/ 218 w 236"/>
                <a:gd name="T73" fmla="*/ 132 h 190"/>
                <a:gd name="T74" fmla="*/ 218 w 236"/>
                <a:gd name="T75" fmla="*/ 100 h 190"/>
                <a:gd name="T76" fmla="*/ 236 w 236"/>
                <a:gd name="T77" fmla="*/ 10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6" h="190">
                  <a:moveTo>
                    <a:pt x="165" y="132"/>
                  </a:moveTo>
                  <a:cubicBezTo>
                    <a:pt x="171" y="139"/>
                    <a:pt x="171" y="150"/>
                    <a:pt x="165" y="156"/>
                  </a:cubicBezTo>
                  <a:cubicBezTo>
                    <a:pt x="158" y="163"/>
                    <a:pt x="147" y="163"/>
                    <a:pt x="140" y="156"/>
                  </a:cubicBezTo>
                  <a:cubicBezTo>
                    <a:pt x="134" y="150"/>
                    <a:pt x="134" y="139"/>
                    <a:pt x="140" y="132"/>
                  </a:cubicBezTo>
                  <a:cubicBezTo>
                    <a:pt x="147" y="125"/>
                    <a:pt x="158" y="125"/>
                    <a:pt x="165" y="132"/>
                  </a:cubicBezTo>
                  <a:close/>
                  <a:moveTo>
                    <a:pt x="11" y="133"/>
                  </a:moveTo>
                  <a:cubicBezTo>
                    <a:pt x="43" y="165"/>
                    <a:pt x="43" y="165"/>
                    <a:pt x="43" y="165"/>
                  </a:cubicBezTo>
                  <a:cubicBezTo>
                    <a:pt x="34" y="174"/>
                    <a:pt x="34" y="174"/>
                    <a:pt x="34" y="174"/>
                  </a:cubicBezTo>
                  <a:cubicBezTo>
                    <a:pt x="30" y="169"/>
                    <a:pt x="30" y="169"/>
                    <a:pt x="30" y="169"/>
                  </a:cubicBezTo>
                  <a:cubicBezTo>
                    <a:pt x="24" y="175"/>
                    <a:pt x="24" y="175"/>
                    <a:pt x="24" y="175"/>
                  </a:cubicBezTo>
                  <a:cubicBezTo>
                    <a:pt x="23" y="176"/>
                    <a:pt x="21" y="176"/>
                    <a:pt x="19" y="175"/>
                  </a:cubicBezTo>
                  <a:cubicBezTo>
                    <a:pt x="1" y="157"/>
                    <a:pt x="1" y="157"/>
                    <a:pt x="1" y="157"/>
                  </a:cubicBezTo>
                  <a:cubicBezTo>
                    <a:pt x="0" y="156"/>
                    <a:pt x="0" y="154"/>
                    <a:pt x="1" y="153"/>
                  </a:cubicBezTo>
                  <a:cubicBezTo>
                    <a:pt x="7" y="147"/>
                    <a:pt x="7" y="147"/>
                    <a:pt x="7" y="147"/>
                  </a:cubicBezTo>
                  <a:cubicBezTo>
                    <a:pt x="2" y="142"/>
                    <a:pt x="2" y="142"/>
                    <a:pt x="2" y="142"/>
                  </a:cubicBezTo>
                  <a:lnTo>
                    <a:pt x="11" y="133"/>
                  </a:lnTo>
                  <a:close/>
                  <a:moveTo>
                    <a:pt x="169" y="38"/>
                  </a:moveTo>
                  <a:cubicBezTo>
                    <a:pt x="174" y="43"/>
                    <a:pt x="174" y="51"/>
                    <a:pt x="169" y="56"/>
                  </a:cubicBezTo>
                  <a:cubicBezTo>
                    <a:pt x="123" y="102"/>
                    <a:pt x="123" y="102"/>
                    <a:pt x="123" y="102"/>
                  </a:cubicBezTo>
                  <a:cubicBezTo>
                    <a:pt x="142" y="121"/>
                    <a:pt x="142" y="121"/>
                    <a:pt x="142" y="121"/>
                  </a:cubicBezTo>
                  <a:cubicBezTo>
                    <a:pt x="139" y="122"/>
                    <a:pt x="137" y="124"/>
                    <a:pt x="134" y="126"/>
                  </a:cubicBezTo>
                  <a:cubicBezTo>
                    <a:pt x="132" y="128"/>
                    <a:pt x="131" y="131"/>
                    <a:pt x="129" y="133"/>
                  </a:cubicBezTo>
                  <a:cubicBezTo>
                    <a:pt x="111" y="115"/>
                    <a:pt x="111" y="115"/>
                    <a:pt x="111" y="115"/>
                  </a:cubicBezTo>
                  <a:cubicBezTo>
                    <a:pt x="67" y="159"/>
                    <a:pt x="67" y="159"/>
                    <a:pt x="67" y="159"/>
                  </a:cubicBezTo>
                  <a:cubicBezTo>
                    <a:pt x="62" y="164"/>
                    <a:pt x="53" y="164"/>
                    <a:pt x="48" y="159"/>
                  </a:cubicBezTo>
                  <a:cubicBezTo>
                    <a:pt x="16" y="126"/>
                    <a:pt x="16" y="126"/>
                    <a:pt x="16" y="126"/>
                  </a:cubicBezTo>
                  <a:cubicBezTo>
                    <a:pt x="10" y="120"/>
                    <a:pt x="10" y="112"/>
                    <a:pt x="16" y="107"/>
                  </a:cubicBezTo>
                  <a:cubicBezTo>
                    <a:pt x="118" y="5"/>
                    <a:pt x="118" y="5"/>
                    <a:pt x="118" y="5"/>
                  </a:cubicBezTo>
                  <a:cubicBezTo>
                    <a:pt x="123" y="0"/>
                    <a:pt x="131" y="0"/>
                    <a:pt x="136" y="5"/>
                  </a:cubicBezTo>
                  <a:lnTo>
                    <a:pt x="169" y="38"/>
                  </a:lnTo>
                  <a:close/>
                  <a:moveTo>
                    <a:pt x="236" y="100"/>
                  </a:moveTo>
                  <a:cubicBezTo>
                    <a:pt x="236" y="190"/>
                    <a:pt x="236" y="190"/>
                    <a:pt x="236" y="190"/>
                  </a:cubicBezTo>
                  <a:cubicBezTo>
                    <a:pt x="218" y="190"/>
                    <a:pt x="218" y="190"/>
                    <a:pt x="218" y="190"/>
                  </a:cubicBezTo>
                  <a:cubicBezTo>
                    <a:pt x="218" y="156"/>
                    <a:pt x="218" y="156"/>
                    <a:pt x="218" y="156"/>
                  </a:cubicBezTo>
                  <a:cubicBezTo>
                    <a:pt x="175" y="157"/>
                    <a:pt x="175" y="157"/>
                    <a:pt x="175" y="157"/>
                  </a:cubicBezTo>
                  <a:cubicBezTo>
                    <a:pt x="179" y="149"/>
                    <a:pt x="179" y="140"/>
                    <a:pt x="175" y="132"/>
                  </a:cubicBezTo>
                  <a:cubicBezTo>
                    <a:pt x="218" y="132"/>
                    <a:pt x="218" y="132"/>
                    <a:pt x="218" y="132"/>
                  </a:cubicBezTo>
                  <a:cubicBezTo>
                    <a:pt x="218" y="100"/>
                    <a:pt x="218" y="100"/>
                    <a:pt x="218" y="100"/>
                  </a:cubicBezTo>
                  <a:lnTo>
                    <a:pt x="236" y="10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3979"/>
                </a:solidFill>
                <a:effectLst/>
                <a:uLnTx/>
                <a:uFillTx/>
                <a:latin typeface="Calibri Light" panose="020F0302020204030204"/>
                <a:cs typeface="Arial"/>
              </a:endParaRPr>
            </a:p>
          </p:txBody>
        </p:sp>
        <p:sp>
          <p:nvSpPr>
            <p:cNvPr id="143" name="Freeform 5">
              <a:extLst>
                <a:ext uri="{FF2B5EF4-FFF2-40B4-BE49-F238E27FC236}">
                  <a16:creationId xmlns:a16="http://schemas.microsoft.com/office/drawing/2014/main" id="{B9543730-C0E0-9C70-4018-B773133A6D43}"/>
                </a:ext>
              </a:extLst>
            </p:cNvPr>
            <p:cNvSpPr>
              <a:spLocks noEditPoints="1"/>
            </p:cNvSpPr>
            <p:nvPr/>
          </p:nvSpPr>
          <p:spPr bwMode="auto">
            <a:xfrm>
              <a:off x="8966684" y="5913117"/>
              <a:ext cx="221556" cy="279526"/>
            </a:xfrm>
            <a:custGeom>
              <a:avLst/>
              <a:gdLst>
                <a:gd name="T0" fmla="*/ 319 w 616"/>
                <a:gd name="T1" fmla="*/ 81 h 888"/>
                <a:gd name="T2" fmla="*/ 378 w 616"/>
                <a:gd name="T3" fmla="*/ 380 h 888"/>
                <a:gd name="T4" fmla="*/ 492 w 616"/>
                <a:gd name="T5" fmla="*/ 463 h 888"/>
                <a:gd name="T6" fmla="*/ 447 w 616"/>
                <a:gd name="T7" fmla="*/ 265 h 888"/>
                <a:gd name="T8" fmla="*/ 322 w 616"/>
                <a:gd name="T9" fmla="*/ 1 h 888"/>
                <a:gd name="T10" fmla="*/ 193 w 616"/>
                <a:gd name="T11" fmla="*/ 139 h 888"/>
                <a:gd name="T12" fmla="*/ 27 w 616"/>
                <a:gd name="T13" fmla="*/ 156 h 888"/>
                <a:gd name="T14" fmla="*/ 59 w 616"/>
                <a:gd name="T15" fmla="*/ 187 h 888"/>
                <a:gd name="T16" fmla="*/ 128 w 616"/>
                <a:gd name="T17" fmla="*/ 282 h 888"/>
                <a:gd name="T18" fmla="*/ 161 w 616"/>
                <a:gd name="T19" fmla="*/ 304 h 888"/>
                <a:gd name="T20" fmla="*/ 411 w 616"/>
                <a:gd name="T21" fmla="*/ 462 h 888"/>
                <a:gd name="T22" fmla="*/ 609 w 616"/>
                <a:gd name="T23" fmla="*/ 683 h 888"/>
                <a:gd name="T24" fmla="*/ 389 w 616"/>
                <a:gd name="T25" fmla="*/ 839 h 888"/>
                <a:gd name="T26" fmla="*/ 567 w 616"/>
                <a:gd name="T27" fmla="*/ 681 h 888"/>
                <a:gd name="T28" fmla="*/ 391 w 616"/>
                <a:gd name="T29" fmla="*/ 810 h 888"/>
                <a:gd name="T30" fmla="*/ 490 w 616"/>
                <a:gd name="T31" fmla="*/ 676 h 888"/>
                <a:gd name="T32" fmla="*/ 486 w 616"/>
                <a:gd name="T33" fmla="*/ 695 h 888"/>
                <a:gd name="T34" fmla="*/ 470 w 616"/>
                <a:gd name="T35" fmla="*/ 703 h 888"/>
                <a:gd name="T36" fmla="*/ 472 w 616"/>
                <a:gd name="T37" fmla="*/ 724 h 888"/>
                <a:gd name="T38" fmla="*/ 454 w 616"/>
                <a:gd name="T39" fmla="*/ 726 h 888"/>
                <a:gd name="T40" fmla="*/ 452 w 616"/>
                <a:gd name="T41" fmla="*/ 744 h 888"/>
                <a:gd name="T42" fmla="*/ 431 w 616"/>
                <a:gd name="T43" fmla="*/ 742 h 888"/>
                <a:gd name="T44" fmla="*/ 423 w 616"/>
                <a:gd name="T45" fmla="*/ 759 h 888"/>
                <a:gd name="T46" fmla="*/ 404 w 616"/>
                <a:gd name="T47" fmla="*/ 762 h 888"/>
                <a:gd name="T48" fmla="*/ 383 w 616"/>
                <a:gd name="T49" fmla="*/ 747 h 888"/>
                <a:gd name="T50" fmla="*/ 367 w 616"/>
                <a:gd name="T51" fmla="*/ 756 h 888"/>
                <a:gd name="T52" fmla="*/ 350 w 616"/>
                <a:gd name="T53" fmla="*/ 747 h 888"/>
                <a:gd name="T54" fmla="*/ 347 w 616"/>
                <a:gd name="T55" fmla="*/ 729 h 888"/>
                <a:gd name="T56" fmla="*/ 329 w 616"/>
                <a:gd name="T57" fmla="*/ 728 h 888"/>
                <a:gd name="T58" fmla="*/ 332 w 616"/>
                <a:gd name="T59" fmla="*/ 710 h 888"/>
                <a:gd name="T60" fmla="*/ 313 w 616"/>
                <a:gd name="T61" fmla="*/ 699 h 888"/>
                <a:gd name="T62" fmla="*/ 322 w 616"/>
                <a:gd name="T63" fmla="*/ 679 h 888"/>
                <a:gd name="T64" fmla="*/ 322 w 616"/>
                <a:gd name="T65" fmla="*/ 663 h 888"/>
                <a:gd name="T66" fmla="*/ 313 w 616"/>
                <a:gd name="T67" fmla="*/ 643 h 888"/>
                <a:gd name="T68" fmla="*/ 332 w 616"/>
                <a:gd name="T69" fmla="*/ 632 h 888"/>
                <a:gd name="T70" fmla="*/ 329 w 616"/>
                <a:gd name="T71" fmla="*/ 615 h 888"/>
                <a:gd name="T72" fmla="*/ 347 w 616"/>
                <a:gd name="T73" fmla="*/ 613 h 888"/>
                <a:gd name="T74" fmla="*/ 350 w 616"/>
                <a:gd name="T75" fmla="*/ 596 h 888"/>
                <a:gd name="T76" fmla="*/ 367 w 616"/>
                <a:gd name="T77" fmla="*/ 587 h 888"/>
                <a:gd name="T78" fmla="*/ 383 w 616"/>
                <a:gd name="T79" fmla="*/ 595 h 888"/>
                <a:gd name="T80" fmla="*/ 404 w 616"/>
                <a:gd name="T81" fmla="*/ 581 h 888"/>
                <a:gd name="T82" fmla="*/ 423 w 616"/>
                <a:gd name="T83" fmla="*/ 584 h 888"/>
                <a:gd name="T84" fmla="*/ 431 w 616"/>
                <a:gd name="T85" fmla="*/ 600 h 888"/>
                <a:gd name="T86" fmla="*/ 452 w 616"/>
                <a:gd name="T87" fmla="*/ 598 h 888"/>
                <a:gd name="T88" fmla="*/ 454 w 616"/>
                <a:gd name="T89" fmla="*/ 616 h 888"/>
                <a:gd name="T90" fmla="*/ 472 w 616"/>
                <a:gd name="T91" fmla="*/ 618 h 888"/>
                <a:gd name="T92" fmla="*/ 470 w 616"/>
                <a:gd name="T93" fmla="*/ 640 h 888"/>
                <a:gd name="T94" fmla="*/ 486 w 616"/>
                <a:gd name="T95" fmla="*/ 647 h 888"/>
                <a:gd name="T96" fmla="*/ 490 w 616"/>
                <a:gd name="T97" fmla="*/ 667 h 888"/>
                <a:gd name="T98" fmla="*/ 335 w 616"/>
                <a:gd name="T99" fmla="*/ 671 h 888"/>
                <a:gd name="T100" fmla="*/ 399 w 616"/>
                <a:gd name="T101" fmla="*/ 607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16" h="888">
                  <a:moveTo>
                    <a:pt x="208" y="166"/>
                  </a:moveTo>
                  <a:cubicBezTo>
                    <a:pt x="208" y="163"/>
                    <a:pt x="208" y="159"/>
                    <a:pt x="207" y="156"/>
                  </a:cubicBezTo>
                  <a:cubicBezTo>
                    <a:pt x="319" y="81"/>
                    <a:pt x="319" y="81"/>
                    <a:pt x="319" y="81"/>
                  </a:cubicBezTo>
                  <a:cubicBezTo>
                    <a:pt x="373" y="292"/>
                    <a:pt x="373" y="292"/>
                    <a:pt x="373" y="292"/>
                  </a:cubicBezTo>
                  <a:cubicBezTo>
                    <a:pt x="365" y="303"/>
                    <a:pt x="360" y="315"/>
                    <a:pt x="360" y="329"/>
                  </a:cubicBezTo>
                  <a:cubicBezTo>
                    <a:pt x="359" y="348"/>
                    <a:pt x="366" y="367"/>
                    <a:pt x="378" y="380"/>
                  </a:cubicBezTo>
                  <a:cubicBezTo>
                    <a:pt x="356" y="446"/>
                    <a:pt x="356" y="446"/>
                    <a:pt x="356" y="446"/>
                  </a:cubicBezTo>
                  <a:cubicBezTo>
                    <a:pt x="373" y="442"/>
                    <a:pt x="392" y="440"/>
                    <a:pt x="411" y="441"/>
                  </a:cubicBezTo>
                  <a:cubicBezTo>
                    <a:pt x="440" y="443"/>
                    <a:pt x="467" y="451"/>
                    <a:pt x="492" y="463"/>
                  </a:cubicBezTo>
                  <a:cubicBezTo>
                    <a:pt x="475" y="386"/>
                    <a:pt x="475" y="386"/>
                    <a:pt x="475" y="386"/>
                  </a:cubicBezTo>
                  <a:cubicBezTo>
                    <a:pt x="489" y="374"/>
                    <a:pt x="498" y="356"/>
                    <a:pt x="499" y="337"/>
                  </a:cubicBezTo>
                  <a:cubicBezTo>
                    <a:pt x="501" y="303"/>
                    <a:pt x="479" y="273"/>
                    <a:pt x="447" y="265"/>
                  </a:cubicBezTo>
                  <a:cubicBezTo>
                    <a:pt x="351" y="65"/>
                    <a:pt x="351" y="65"/>
                    <a:pt x="351" y="65"/>
                  </a:cubicBezTo>
                  <a:cubicBezTo>
                    <a:pt x="356" y="59"/>
                    <a:pt x="359" y="51"/>
                    <a:pt x="359" y="43"/>
                  </a:cubicBezTo>
                  <a:cubicBezTo>
                    <a:pt x="360" y="21"/>
                    <a:pt x="344" y="2"/>
                    <a:pt x="322" y="1"/>
                  </a:cubicBezTo>
                  <a:cubicBezTo>
                    <a:pt x="300" y="0"/>
                    <a:pt x="281" y="16"/>
                    <a:pt x="279" y="38"/>
                  </a:cubicBezTo>
                  <a:cubicBezTo>
                    <a:pt x="279" y="43"/>
                    <a:pt x="280" y="47"/>
                    <a:pt x="281" y="50"/>
                  </a:cubicBezTo>
                  <a:cubicBezTo>
                    <a:pt x="193" y="139"/>
                    <a:pt x="193" y="139"/>
                    <a:pt x="193" y="139"/>
                  </a:cubicBezTo>
                  <a:cubicBezTo>
                    <a:pt x="189" y="138"/>
                    <a:pt x="186" y="137"/>
                    <a:pt x="182" y="137"/>
                  </a:cubicBezTo>
                  <a:cubicBezTo>
                    <a:pt x="169" y="136"/>
                    <a:pt x="158" y="144"/>
                    <a:pt x="154" y="155"/>
                  </a:cubicBezTo>
                  <a:cubicBezTo>
                    <a:pt x="27" y="156"/>
                    <a:pt x="27" y="156"/>
                    <a:pt x="27" y="156"/>
                  </a:cubicBezTo>
                  <a:cubicBezTo>
                    <a:pt x="27" y="156"/>
                    <a:pt x="0" y="290"/>
                    <a:pt x="0" y="295"/>
                  </a:cubicBezTo>
                  <a:cubicBezTo>
                    <a:pt x="8" y="303"/>
                    <a:pt x="8" y="303"/>
                    <a:pt x="8" y="303"/>
                  </a:cubicBezTo>
                  <a:cubicBezTo>
                    <a:pt x="59" y="187"/>
                    <a:pt x="59" y="187"/>
                    <a:pt x="59" y="187"/>
                  </a:cubicBezTo>
                  <a:cubicBezTo>
                    <a:pt x="137" y="186"/>
                    <a:pt x="137" y="186"/>
                    <a:pt x="137" y="186"/>
                  </a:cubicBezTo>
                  <a:cubicBezTo>
                    <a:pt x="152" y="207"/>
                    <a:pt x="152" y="207"/>
                    <a:pt x="152" y="207"/>
                  </a:cubicBezTo>
                  <a:cubicBezTo>
                    <a:pt x="128" y="282"/>
                    <a:pt x="128" y="282"/>
                    <a:pt x="128" y="282"/>
                  </a:cubicBezTo>
                  <a:cubicBezTo>
                    <a:pt x="24" y="316"/>
                    <a:pt x="24" y="316"/>
                    <a:pt x="24" y="316"/>
                  </a:cubicBezTo>
                  <a:cubicBezTo>
                    <a:pt x="33" y="323"/>
                    <a:pt x="33" y="323"/>
                    <a:pt x="33" y="323"/>
                  </a:cubicBezTo>
                  <a:cubicBezTo>
                    <a:pt x="161" y="304"/>
                    <a:pt x="161" y="304"/>
                    <a:pt x="161" y="304"/>
                  </a:cubicBezTo>
                  <a:cubicBezTo>
                    <a:pt x="183" y="192"/>
                    <a:pt x="183" y="192"/>
                    <a:pt x="183" y="192"/>
                  </a:cubicBezTo>
                  <a:cubicBezTo>
                    <a:pt x="196" y="191"/>
                    <a:pt x="207" y="180"/>
                    <a:pt x="208" y="166"/>
                  </a:cubicBezTo>
                  <a:close/>
                  <a:moveTo>
                    <a:pt x="411" y="462"/>
                  </a:moveTo>
                  <a:cubicBezTo>
                    <a:pt x="296" y="455"/>
                    <a:pt x="196" y="543"/>
                    <a:pt x="189" y="659"/>
                  </a:cubicBezTo>
                  <a:cubicBezTo>
                    <a:pt x="183" y="775"/>
                    <a:pt x="271" y="874"/>
                    <a:pt x="387" y="881"/>
                  </a:cubicBezTo>
                  <a:cubicBezTo>
                    <a:pt x="503" y="888"/>
                    <a:pt x="602" y="799"/>
                    <a:pt x="609" y="683"/>
                  </a:cubicBezTo>
                  <a:cubicBezTo>
                    <a:pt x="616" y="568"/>
                    <a:pt x="527" y="468"/>
                    <a:pt x="411" y="462"/>
                  </a:cubicBezTo>
                  <a:close/>
                  <a:moveTo>
                    <a:pt x="567" y="681"/>
                  </a:moveTo>
                  <a:cubicBezTo>
                    <a:pt x="562" y="774"/>
                    <a:pt x="482" y="845"/>
                    <a:pt x="389" y="839"/>
                  </a:cubicBezTo>
                  <a:cubicBezTo>
                    <a:pt x="296" y="834"/>
                    <a:pt x="225" y="754"/>
                    <a:pt x="231" y="661"/>
                  </a:cubicBezTo>
                  <a:cubicBezTo>
                    <a:pt x="236" y="569"/>
                    <a:pt x="316" y="498"/>
                    <a:pt x="409" y="503"/>
                  </a:cubicBezTo>
                  <a:cubicBezTo>
                    <a:pt x="502" y="508"/>
                    <a:pt x="573" y="588"/>
                    <a:pt x="567" y="681"/>
                  </a:cubicBezTo>
                  <a:close/>
                  <a:moveTo>
                    <a:pt x="407" y="532"/>
                  </a:moveTo>
                  <a:cubicBezTo>
                    <a:pt x="330" y="528"/>
                    <a:pt x="265" y="586"/>
                    <a:pt x="260" y="663"/>
                  </a:cubicBezTo>
                  <a:cubicBezTo>
                    <a:pt x="256" y="740"/>
                    <a:pt x="314" y="806"/>
                    <a:pt x="391" y="810"/>
                  </a:cubicBezTo>
                  <a:cubicBezTo>
                    <a:pt x="468" y="815"/>
                    <a:pt x="534" y="756"/>
                    <a:pt x="538" y="679"/>
                  </a:cubicBezTo>
                  <a:cubicBezTo>
                    <a:pt x="543" y="602"/>
                    <a:pt x="484" y="537"/>
                    <a:pt x="407" y="532"/>
                  </a:cubicBezTo>
                  <a:close/>
                  <a:moveTo>
                    <a:pt x="490" y="676"/>
                  </a:moveTo>
                  <a:cubicBezTo>
                    <a:pt x="476" y="679"/>
                    <a:pt x="476" y="679"/>
                    <a:pt x="476" y="679"/>
                  </a:cubicBezTo>
                  <a:cubicBezTo>
                    <a:pt x="476" y="682"/>
                    <a:pt x="476" y="685"/>
                    <a:pt x="475" y="687"/>
                  </a:cubicBezTo>
                  <a:cubicBezTo>
                    <a:pt x="486" y="695"/>
                    <a:pt x="486" y="695"/>
                    <a:pt x="486" y="695"/>
                  </a:cubicBezTo>
                  <a:cubicBezTo>
                    <a:pt x="485" y="699"/>
                    <a:pt x="485" y="699"/>
                    <a:pt x="485" y="699"/>
                  </a:cubicBezTo>
                  <a:cubicBezTo>
                    <a:pt x="484" y="703"/>
                    <a:pt x="484" y="703"/>
                    <a:pt x="484" y="703"/>
                  </a:cubicBezTo>
                  <a:cubicBezTo>
                    <a:pt x="470" y="703"/>
                    <a:pt x="470" y="703"/>
                    <a:pt x="470" y="703"/>
                  </a:cubicBezTo>
                  <a:cubicBezTo>
                    <a:pt x="469" y="705"/>
                    <a:pt x="468" y="708"/>
                    <a:pt x="466" y="710"/>
                  </a:cubicBezTo>
                  <a:cubicBezTo>
                    <a:pt x="475" y="721"/>
                    <a:pt x="475" y="721"/>
                    <a:pt x="475" y="721"/>
                  </a:cubicBezTo>
                  <a:cubicBezTo>
                    <a:pt x="472" y="724"/>
                    <a:pt x="472" y="724"/>
                    <a:pt x="472" y="724"/>
                  </a:cubicBezTo>
                  <a:cubicBezTo>
                    <a:pt x="470" y="728"/>
                    <a:pt x="470" y="728"/>
                    <a:pt x="470" y="728"/>
                  </a:cubicBezTo>
                  <a:cubicBezTo>
                    <a:pt x="457" y="723"/>
                    <a:pt x="457" y="723"/>
                    <a:pt x="457" y="723"/>
                  </a:cubicBezTo>
                  <a:cubicBezTo>
                    <a:pt x="456" y="724"/>
                    <a:pt x="455" y="725"/>
                    <a:pt x="454" y="726"/>
                  </a:cubicBezTo>
                  <a:cubicBezTo>
                    <a:pt x="453" y="727"/>
                    <a:pt x="452" y="728"/>
                    <a:pt x="451" y="729"/>
                  </a:cubicBezTo>
                  <a:cubicBezTo>
                    <a:pt x="456" y="742"/>
                    <a:pt x="456" y="742"/>
                    <a:pt x="456" y="742"/>
                  </a:cubicBezTo>
                  <a:cubicBezTo>
                    <a:pt x="452" y="744"/>
                    <a:pt x="452" y="744"/>
                    <a:pt x="452" y="744"/>
                  </a:cubicBezTo>
                  <a:cubicBezTo>
                    <a:pt x="449" y="747"/>
                    <a:pt x="449" y="747"/>
                    <a:pt x="449" y="747"/>
                  </a:cubicBezTo>
                  <a:cubicBezTo>
                    <a:pt x="438" y="738"/>
                    <a:pt x="438" y="738"/>
                    <a:pt x="438" y="738"/>
                  </a:cubicBezTo>
                  <a:cubicBezTo>
                    <a:pt x="436" y="740"/>
                    <a:pt x="433" y="741"/>
                    <a:pt x="431" y="742"/>
                  </a:cubicBezTo>
                  <a:cubicBezTo>
                    <a:pt x="431" y="756"/>
                    <a:pt x="431" y="756"/>
                    <a:pt x="431" y="756"/>
                  </a:cubicBezTo>
                  <a:cubicBezTo>
                    <a:pt x="427" y="757"/>
                    <a:pt x="427" y="757"/>
                    <a:pt x="427" y="757"/>
                  </a:cubicBezTo>
                  <a:cubicBezTo>
                    <a:pt x="423" y="759"/>
                    <a:pt x="423" y="759"/>
                    <a:pt x="423" y="759"/>
                  </a:cubicBezTo>
                  <a:cubicBezTo>
                    <a:pt x="415" y="747"/>
                    <a:pt x="415" y="747"/>
                    <a:pt x="415" y="747"/>
                  </a:cubicBezTo>
                  <a:cubicBezTo>
                    <a:pt x="413" y="748"/>
                    <a:pt x="410" y="748"/>
                    <a:pt x="407" y="748"/>
                  </a:cubicBezTo>
                  <a:cubicBezTo>
                    <a:pt x="404" y="762"/>
                    <a:pt x="404" y="762"/>
                    <a:pt x="404" y="762"/>
                  </a:cubicBezTo>
                  <a:cubicBezTo>
                    <a:pt x="395" y="762"/>
                    <a:pt x="395" y="762"/>
                    <a:pt x="395" y="762"/>
                  </a:cubicBezTo>
                  <a:cubicBezTo>
                    <a:pt x="391" y="748"/>
                    <a:pt x="391" y="748"/>
                    <a:pt x="391" y="748"/>
                  </a:cubicBezTo>
                  <a:cubicBezTo>
                    <a:pt x="388" y="748"/>
                    <a:pt x="386" y="748"/>
                    <a:pt x="383" y="747"/>
                  </a:cubicBezTo>
                  <a:cubicBezTo>
                    <a:pt x="375" y="759"/>
                    <a:pt x="375" y="759"/>
                    <a:pt x="375" y="759"/>
                  </a:cubicBezTo>
                  <a:cubicBezTo>
                    <a:pt x="371" y="757"/>
                    <a:pt x="371" y="757"/>
                    <a:pt x="371" y="757"/>
                  </a:cubicBezTo>
                  <a:cubicBezTo>
                    <a:pt x="367" y="756"/>
                    <a:pt x="367" y="756"/>
                    <a:pt x="367" y="756"/>
                  </a:cubicBezTo>
                  <a:cubicBezTo>
                    <a:pt x="368" y="742"/>
                    <a:pt x="368" y="742"/>
                    <a:pt x="368" y="742"/>
                  </a:cubicBezTo>
                  <a:cubicBezTo>
                    <a:pt x="365" y="741"/>
                    <a:pt x="363" y="740"/>
                    <a:pt x="360" y="738"/>
                  </a:cubicBezTo>
                  <a:cubicBezTo>
                    <a:pt x="350" y="747"/>
                    <a:pt x="350" y="747"/>
                    <a:pt x="350" y="747"/>
                  </a:cubicBezTo>
                  <a:cubicBezTo>
                    <a:pt x="346" y="744"/>
                    <a:pt x="346" y="744"/>
                    <a:pt x="346" y="744"/>
                  </a:cubicBezTo>
                  <a:cubicBezTo>
                    <a:pt x="343" y="742"/>
                    <a:pt x="343" y="742"/>
                    <a:pt x="343" y="742"/>
                  </a:cubicBezTo>
                  <a:cubicBezTo>
                    <a:pt x="347" y="729"/>
                    <a:pt x="347" y="729"/>
                    <a:pt x="347" y="729"/>
                  </a:cubicBezTo>
                  <a:cubicBezTo>
                    <a:pt x="346" y="728"/>
                    <a:pt x="345" y="727"/>
                    <a:pt x="344" y="726"/>
                  </a:cubicBezTo>
                  <a:cubicBezTo>
                    <a:pt x="343" y="725"/>
                    <a:pt x="342" y="724"/>
                    <a:pt x="341" y="723"/>
                  </a:cubicBezTo>
                  <a:cubicBezTo>
                    <a:pt x="329" y="728"/>
                    <a:pt x="329" y="728"/>
                    <a:pt x="329" y="728"/>
                  </a:cubicBezTo>
                  <a:cubicBezTo>
                    <a:pt x="326" y="724"/>
                    <a:pt x="326" y="724"/>
                    <a:pt x="326" y="724"/>
                  </a:cubicBezTo>
                  <a:cubicBezTo>
                    <a:pt x="323" y="721"/>
                    <a:pt x="323" y="721"/>
                    <a:pt x="323" y="721"/>
                  </a:cubicBezTo>
                  <a:cubicBezTo>
                    <a:pt x="332" y="710"/>
                    <a:pt x="332" y="710"/>
                    <a:pt x="332" y="710"/>
                  </a:cubicBezTo>
                  <a:cubicBezTo>
                    <a:pt x="331" y="708"/>
                    <a:pt x="329" y="705"/>
                    <a:pt x="328" y="703"/>
                  </a:cubicBezTo>
                  <a:cubicBezTo>
                    <a:pt x="315" y="703"/>
                    <a:pt x="315" y="703"/>
                    <a:pt x="315" y="703"/>
                  </a:cubicBezTo>
                  <a:cubicBezTo>
                    <a:pt x="313" y="699"/>
                    <a:pt x="313" y="699"/>
                    <a:pt x="313" y="699"/>
                  </a:cubicBezTo>
                  <a:cubicBezTo>
                    <a:pt x="312" y="695"/>
                    <a:pt x="312" y="695"/>
                    <a:pt x="312" y="695"/>
                  </a:cubicBezTo>
                  <a:cubicBezTo>
                    <a:pt x="323" y="687"/>
                    <a:pt x="323" y="687"/>
                    <a:pt x="323" y="687"/>
                  </a:cubicBezTo>
                  <a:cubicBezTo>
                    <a:pt x="323" y="685"/>
                    <a:pt x="322" y="682"/>
                    <a:pt x="322" y="679"/>
                  </a:cubicBezTo>
                  <a:cubicBezTo>
                    <a:pt x="309" y="676"/>
                    <a:pt x="309" y="676"/>
                    <a:pt x="309" y="676"/>
                  </a:cubicBezTo>
                  <a:cubicBezTo>
                    <a:pt x="309" y="667"/>
                    <a:pt x="309" y="667"/>
                    <a:pt x="309" y="667"/>
                  </a:cubicBezTo>
                  <a:cubicBezTo>
                    <a:pt x="322" y="663"/>
                    <a:pt x="322" y="663"/>
                    <a:pt x="322" y="663"/>
                  </a:cubicBezTo>
                  <a:cubicBezTo>
                    <a:pt x="322" y="660"/>
                    <a:pt x="323" y="658"/>
                    <a:pt x="323" y="655"/>
                  </a:cubicBezTo>
                  <a:cubicBezTo>
                    <a:pt x="312" y="647"/>
                    <a:pt x="312" y="647"/>
                    <a:pt x="312" y="647"/>
                  </a:cubicBezTo>
                  <a:cubicBezTo>
                    <a:pt x="313" y="643"/>
                    <a:pt x="313" y="643"/>
                    <a:pt x="313" y="643"/>
                  </a:cubicBezTo>
                  <a:cubicBezTo>
                    <a:pt x="315" y="639"/>
                    <a:pt x="315" y="639"/>
                    <a:pt x="315" y="639"/>
                  </a:cubicBezTo>
                  <a:cubicBezTo>
                    <a:pt x="328" y="640"/>
                    <a:pt x="328" y="640"/>
                    <a:pt x="328" y="640"/>
                  </a:cubicBezTo>
                  <a:cubicBezTo>
                    <a:pt x="329" y="637"/>
                    <a:pt x="331" y="635"/>
                    <a:pt x="332" y="632"/>
                  </a:cubicBezTo>
                  <a:cubicBezTo>
                    <a:pt x="323" y="622"/>
                    <a:pt x="323" y="622"/>
                    <a:pt x="323" y="622"/>
                  </a:cubicBezTo>
                  <a:cubicBezTo>
                    <a:pt x="326" y="618"/>
                    <a:pt x="326" y="618"/>
                    <a:pt x="326" y="618"/>
                  </a:cubicBezTo>
                  <a:cubicBezTo>
                    <a:pt x="329" y="615"/>
                    <a:pt x="329" y="615"/>
                    <a:pt x="329" y="615"/>
                  </a:cubicBezTo>
                  <a:cubicBezTo>
                    <a:pt x="341" y="619"/>
                    <a:pt x="341" y="619"/>
                    <a:pt x="341" y="619"/>
                  </a:cubicBezTo>
                  <a:cubicBezTo>
                    <a:pt x="342" y="618"/>
                    <a:pt x="343" y="617"/>
                    <a:pt x="344" y="616"/>
                  </a:cubicBezTo>
                  <a:cubicBezTo>
                    <a:pt x="345" y="615"/>
                    <a:pt x="346" y="614"/>
                    <a:pt x="347" y="613"/>
                  </a:cubicBezTo>
                  <a:cubicBezTo>
                    <a:pt x="343" y="601"/>
                    <a:pt x="343" y="601"/>
                    <a:pt x="343" y="601"/>
                  </a:cubicBezTo>
                  <a:cubicBezTo>
                    <a:pt x="346" y="598"/>
                    <a:pt x="346" y="598"/>
                    <a:pt x="346" y="598"/>
                  </a:cubicBezTo>
                  <a:cubicBezTo>
                    <a:pt x="350" y="596"/>
                    <a:pt x="350" y="596"/>
                    <a:pt x="350" y="596"/>
                  </a:cubicBezTo>
                  <a:cubicBezTo>
                    <a:pt x="360" y="604"/>
                    <a:pt x="360" y="604"/>
                    <a:pt x="360" y="604"/>
                  </a:cubicBezTo>
                  <a:cubicBezTo>
                    <a:pt x="363" y="603"/>
                    <a:pt x="365" y="601"/>
                    <a:pt x="368" y="600"/>
                  </a:cubicBezTo>
                  <a:cubicBezTo>
                    <a:pt x="367" y="587"/>
                    <a:pt x="367" y="587"/>
                    <a:pt x="367" y="587"/>
                  </a:cubicBezTo>
                  <a:cubicBezTo>
                    <a:pt x="371" y="585"/>
                    <a:pt x="371" y="585"/>
                    <a:pt x="371" y="585"/>
                  </a:cubicBezTo>
                  <a:cubicBezTo>
                    <a:pt x="375" y="584"/>
                    <a:pt x="375" y="584"/>
                    <a:pt x="375" y="584"/>
                  </a:cubicBezTo>
                  <a:cubicBezTo>
                    <a:pt x="383" y="595"/>
                    <a:pt x="383" y="595"/>
                    <a:pt x="383" y="595"/>
                  </a:cubicBezTo>
                  <a:cubicBezTo>
                    <a:pt x="386" y="595"/>
                    <a:pt x="388" y="594"/>
                    <a:pt x="391" y="594"/>
                  </a:cubicBezTo>
                  <a:cubicBezTo>
                    <a:pt x="395" y="581"/>
                    <a:pt x="395" y="581"/>
                    <a:pt x="395" y="581"/>
                  </a:cubicBezTo>
                  <a:cubicBezTo>
                    <a:pt x="404" y="581"/>
                    <a:pt x="404" y="581"/>
                    <a:pt x="404" y="581"/>
                  </a:cubicBezTo>
                  <a:cubicBezTo>
                    <a:pt x="407" y="594"/>
                    <a:pt x="407" y="594"/>
                    <a:pt x="407" y="594"/>
                  </a:cubicBezTo>
                  <a:cubicBezTo>
                    <a:pt x="410" y="594"/>
                    <a:pt x="413" y="595"/>
                    <a:pt x="415" y="595"/>
                  </a:cubicBezTo>
                  <a:cubicBezTo>
                    <a:pt x="423" y="584"/>
                    <a:pt x="423" y="584"/>
                    <a:pt x="423" y="584"/>
                  </a:cubicBezTo>
                  <a:cubicBezTo>
                    <a:pt x="427" y="585"/>
                    <a:pt x="427" y="585"/>
                    <a:pt x="427" y="585"/>
                  </a:cubicBezTo>
                  <a:cubicBezTo>
                    <a:pt x="431" y="587"/>
                    <a:pt x="431" y="587"/>
                    <a:pt x="431" y="587"/>
                  </a:cubicBezTo>
                  <a:cubicBezTo>
                    <a:pt x="431" y="600"/>
                    <a:pt x="431" y="600"/>
                    <a:pt x="431" y="600"/>
                  </a:cubicBezTo>
                  <a:cubicBezTo>
                    <a:pt x="433" y="601"/>
                    <a:pt x="436" y="603"/>
                    <a:pt x="438" y="604"/>
                  </a:cubicBezTo>
                  <a:cubicBezTo>
                    <a:pt x="449" y="596"/>
                    <a:pt x="449" y="596"/>
                    <a:pt x="449" y="596"/>
                  </a:cubicBezTo>
                  <a:cubicBezTo>
                    <a:pt x="452" y="598"/>
                    <a:pt x="452" y="598"/>
                    <a:pt x="452" y="598"/>
                  </a:cubicBezTo>
                  <a:cubicBezTo>
                    <a:pt x="456" y="601"/>
                    <a:pt x="456" y="601"/>
                    <a:pt x="456" y="601"/>
                  </a:cubicBezTo>
                  <a:cubicBezTo>
                    <a:pt x="451" y="613"/>
                    <a:pt x="451" y="613"/>
                    <a:pt x="451" y="613"/>
                  </a:cubicBezTo>
                  <a:cubicBezTo>
                    <a:pt x="452" y="614"/>
                    <a:pt x="453" y="615"/>
                    <a:pt x="454" y="616"/>
                  </a:cubicBezTo>
                  <a:cubicBezTo>
                    <a:pt x="455" y="617"/>
                    <a:pt x="456" y="618"/>
                    <a:pt x="457" y="619"/>
                  </a:cubicBezTo>
                  <a:cubicBezTo>
                    <a:pt x="470" y="615"/>
                    <a:pt x="470" y="615"/>
                    <a:pt x="470" y="615"/>
                  </a:cubicBezTo>
                  <a:cubicBezTo>
                    <a:pt x="472" y="618"/>
                    <a:pt x="472" y="618"/>
                    <a:pt x="472" y="618"/>
                  </a:cubicBezTo>
                  <a:cubicBezTo>
                    <a:pt x="475" y="622"/>
                    <a:pt x="475" y="622"/>
                    <a:pt x="475" y="622"/>
                  </a:cubicBezTo>
                  <a:cubicBezTo>
                    <a:pt x="466" y="632"/>
                    <a:pt x="466" y="632"/>
                    <a:pt x="466" y="632"/>
                  </a:cubicBezTo>
                  <a:cubicBezTo>
                    <a:pt x="468" y="635"/>
                    <a:pt x="469" y="637"/>
                    <a:pt x="470" y="640"/>
                  </a:cubicBezTo>
                  <a:cubicBezTo>
                    <a:pt x="484" y="639"/>
                    <a:pt x="484" y="639"/>
                    <a:pt x="484" y="639"/>
                  </a:cubicBezTo>
                  <a:cubicBezTo>
                    <a:pt x="485" y="643"/>
                    <a:pt x="485" y="643"/>
                    <a:pt x="485" y="643"/>
                  </a:cubicBezTo>
                  <a:cubicBezTo>
                    <a:pt x="486" y="647"/>
                    <a:pt x="486" y="647"/>
                    <a:pt x="486" y="647"/>
                  </a:cubicBezTo>
                  <a:cubicBezTo>
                    <a:pt x="475" y="655"/>
                    <a:pt x="475" y="655"/>
                    <a:pt x="475" y="655"/>
                  </a:cubicBezTo>
                  <a:cubicBezTo>
                    <a:pt x="476" y="658"/>
                    <a:pt x="476" y="660"/>
                    <a:pt x="476" y="663"/>
                  </a:cubicBezTo>
                  <a:cubicBezTo>
                    <a:pt x="490" y="667"/>
                    <a:pt x="490" y="667"/>
                    <a:pt x="490" y="667"/>
                  </a:cubicBezTo>
                  <a:lnTo>
                    <a:pt x="490" y="676"/>
                  </a:lnTo>
                  <a:close/>
                  <a:moveTo>
                    <a:pt x="399" y="607"/>
                  </a:moveTo>
                  <a:cubicBezTo>
                    <a:pt x="364" y="607"/>
                    <a:pt x="335" y="636"/>
                    <a:pt x="335" y="671"/>
                  </a:cubicBezTo>
                  <a:cubicBezTo>
                    <a:pt x="335" y="706"/>
                    <a:pt x="364" y="735"/>
                    <a:pt x="399" y="735"/>
                  </a:cubicBezTo>
                  <a:cubicBezTo>
                    <a:pt x="434" y="735"/>
                    <a:pt x="463" y="706"/>
                    <a:pt x="463" y="671"/>
                  </a:cubicBezTo>
                  <a:cubicBezTo>
                    <a:pt x="463" y="636"/>
                    <a:pt x="434" y="607"/>
                    <a:pt x="399" y="60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25000" noProof="0">
                <a:ln>
                  <a:noFill/>
                </a:ln>
                <a:solidFill>
                  <a:srgbClr val="003979"/>
                </a:solidFill>
                <a:effectLst/>
                <a:uLnTx/>
                <a:uFillTx/>
                <a:latin typeface="Calibri Light" panose="020F0302020204030204"/>
                <a:cs typeface="Arial"/>
              </a:endParaRPr>
            </a:p>
          </p:txBody>
        </p:sp>
      </p:grpSp>
      <p:pic>
        <p:nvPicPr>
          <p:cNvPr id="144" name="Picture 143" descr="Icon&#10;&#10;Description automatically generated">
            <a:extLst>
              <a:ext uri="{FF2B5EF4-FFF2-40B4-BE49-F238E27FC236}">
                <a16:creationId xmlns:a16="http://schemas.microsoft.com/office/drawing/2014/main" id="{46E59598-2EB3-3F38-0D2B-21CE0C57F39F}"/>
              </a:ext>
            </a:extLst>
          </p:cNvPr>
          <p:cNvPicPr>
            <a:picLocks noChangeAspect="1"/>
          </p:cNvPicPr>
          <p:nvPr/>
        </p:nvPicPr>
        <p:blipFill>
          <a:blip r:embed="rId6">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4676750" y="5332690"/>
            <a:ext cx="389373" cy="385518"/>
          </a:xfrm>
          <a:prstGeom prst="rect">
            <a:avLst/>
          </a:prstGeom>
        </p:spPr>
      </p:pic>
      <p:sp>
        <p:nvSpPr>
          <p:cNvPr id="145" name="TextBox 144">
            <a:extLst>
              <a:ext uri="{FF2B5EF4-FFF2-40B4-BE49-F238E27FC236}">
                <a16:creationId xmlns:a16="http://schemas.microsoft.com/office/drawing/2014/main" id="{8F6C7456-B03A-04C3-CE96-614F4C31714C}"/>
              </a:ext>
            </a:extLst>
          </p:cNvPr>
          <p:cNvSpPr txBox="1"/>
          <p:nvPr/>
        </p:nvSpPr>
        <p:spPr>
          <a:xfrm>
            <a:off x="1636156" y="5371561"/>
            <a:ext cx="766610"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IntelOne Display Medium" panose="020B0503020203020204" pitchFamily="34" charset="77"/>
                <a:ea typeface="Intel Clear Light" panose="020B0404020203020204" pitchFamily="34" charset="0"/>
                <a:cs typeface="Intel Clear Light" panose="020B0404020203020204" pitchFamily="34" charset="0"/>
                <a:sym typeface="Helvetica Neue"/>
              </a:rPr>
              <a:t>CPU</a:t>
            </a:r>
          </a:p>
        </p:txBody>
      </p:sp>
      <p:sp>
        <p:nvSpPr>
          <p:cNvPr id="146" name="TextBox 145">
            <a:extLst>
              <a:ext uri="{FF2B5EF4-FFF2-40B4-BE49-F238E27FC236}">
                <a16:creationId xmlns:a16="http://schemas.microsoft.com/office/drawing/2014/main" id="{C1C0AB14-1F16-66E1-2BA8-4D4E3424B398}"/>
              </a:ext>
            </a:extLst>
          </p:cNvPr>
          <p:cNvSpPr txBox="1"/>
          <p:nvPr/>
        </p:nvSpPr>
        <p:spPr>
          <a:xfrm>
            <a:off x="3156453" y="5371561"/>
            <a:ext cx="766610"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IntelOne Display Medium" panose="020B0503020203020204" pitchFamily="34" charset="77"/>
                <a:ea typeface="Intel Clear Light" panose="020B0404020203020204" pitchFamily="34" charset="0"/>
                <a:cs typeface="Intel Clear Light" panose="020B0404020203020204" pitchFamily="34" charset="0"/>
                <a:sym typeface="Helvetica Neue"/>
              </a:rPr>
              <a:t>GPU</a:t>
            </a:r>
          </a:p>
        </p:txBody>
      </p:sp>
      <p:sp>
        <p:nvSpPr>
          <p:cNvPr id="147" name="TextBox 146">
            <a:extLst>
              <a:ext uri="{FF2B5EF4-FFF2-40B4-BE49-F238E27FC236}">
                <a16:creationId xmlns:a16="http://schemas.microsoft.com/office/drawing/2014/main" id="{029D7075-442A-7CF9-55AE-DAF03362D133}"/>
              </a:ext>
            </a:extLst>
          </p:cNvPr>
          <p:cNvSpPr txBox="1"/>
          <p:nvPr/>
        </p:nvSpPr>
        <p:spPr>
          <a:xfrm>
            <a:off x="8687982" y="5371561"/>
            <a:ext cx="681597" cy="307777"/>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IntelOne Display Medium" panose="020B0503020203020204" pitchFamily="34" charset="77"/>
                <a:ea typeface="Intel Clear Light" panose="020B0404020203020204" pitchFamily="34" charset="0"/>
                <a:cs typeface="Intel Clear Light" panose="020B0404020203020204" pitchFamily="34" charset="0"/>
                <a:sym typeface="Helvetica Neue"/>
              </a:rPr>
              <a:t>FPGA</a:t>
            </a:r>
          </a:p>
        </p:txBody>
      </p:sp>
      <p:sp>
        <p:nvSpPr>
          <p:cNvPr id="148" name="TextBox 147">
            <a:extLst>
              <a:ext uri="{FF2B5EF4-FFF2-40B4-BE49-F238E27FC236}">
                <a16:creationId xmlns:a16="http://schemas.microsoft.com/office/drawing/2014/main" id="{8BB204B4-7075-D9C0-C631-4C88BA55C63D}"/>
              </a:ext>
            </a:extLst>
          </p:cNvPr>
          <p:cNvSpPr txBox="1"/>
          <p:nvPr/>
        </p:nvSpPr>
        <p:spPr>
          <a:xfrm>
            <a:off x="10123265" y="5371561"/>
            <a:ext cx="579005" cy="307777"/>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IntelOne Display Medium" panose="020B0503020203020204" pitchFamily="34" charset="77"/>
                <a:ea typeface="Intel Clear Light" panose="020B0404020203020204" pitchFamily="34" charset="0"/>
                <a:cs typeface="Intel Clear Light" panose="020B0404020203020204" pitchFamily="34" charset="0"/>
                <a:sym typeface="Helvetica Neue"/>
              </a:rPr>
              <a:t>ACC</a:t>
            </a:r>
          </a:p>
        </p:txBody>
      </p:sp>
      <p:sp>
        <p:nvSpPr>
          <p:cNvPr id="149" name="Rectangle 148">
            <a:extLst>
              <a:ext uri="{FF2B5EF4-FFF2-40B4-BE49-F238E27FC236}">
                <a16:creationId xmlns:a16="http://schemas.microsoft.com/office/drawing/2014/main" id="{C78B6D19-0960-A4F9-9FAE-C983515291DB}"/>
              </a:ext>
            </a:extLst>
          </p:cNvPr>
          <p:cNvSpPr/>
          <p:nvPr/>
        </p:nvSpPr>
        <p:spPr>
          <a:xfrm>
            <a:off x="1314612" y="4536657"/>
            <a:ext cx="9750193" cy="719916"/>
          </a:xfrm>
          <a:prstGeom prst="rect">
            <a:avLst/>
          </a:prstGeom>
          <a:solidFill>
            <a:srgbClr val="004A86"/>
          </a:solidFill>
          <a:ln w="9525" cap="flat" cmpd="sng" algn="ctr">
            <a:noFill/>
            <a:prstDash val="solid"/>
          </a:ln>
          <a:effectLst>
            <a:outerShdw blurRad="50800" dist="38100" dir="2700000" algn="tl" rotWithShape="0">
              <a:prstClr val="black">
                <a:alpha val="40000"/>
              </a:prstClr>
            </a:outerShdw>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panose="020F0302020204030204"/>
              <a:cs typeface="Arial"/>
            </a:endParaRPr>
          </a:p>
        </p:txBody>
      </p:sp>
      <p:pic>
        <p:nvPicPr>
          <p:cNvPr id="150" name="Picture 149" descr="Logo&#10;&#10;Description automatically generated">
            <a:extLst>
              <a:ext uri="{FF2B5EF4-FFF2-40B4-BE49-F238E27FC236}">
                <a16:creationId xmlns:a16="http://schemas.microsoft.com/office/drawing/2014/main" id="{912EC63C-4C76-5EB2-106A-30739578932B}"/>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l="24439" t="10143" r="24439" b="10143"/>
          <a:stretch/>
        </p:blipFill>
        <p:spPr>
          <a:xfrm>
            <a:off x="1434213" y="4651576"/>
            <a:ext cx="522882" cy="415002"/>
          </a:xfrm>
          <a:prstGeom prst="rect">
            <a:avLst/>
          </a:prstGeom>
        </p:spPr>
      </p:pic>
      <p:sp>
        <p:nvSpPr>
          <p:cNvPr id="151" name="Rounded Rectangle 90">
            <a:extLst>
              <a:ext uri="{FF2B5EF4-FFF2-40B4-BE49-F238E27FC236}">
                <a16:creationId xmlns:a16="http://schemas.microsoft.com/office/drawing/2014/main" id="{0183FABB-F167-6214-0748-C2EA0AFCD331}"/>
              </a:ext>
            </a:extLst>
          </p:cNvPr>
          <p:cNvSpPr/>
          <p:nvPr/>
        </p:nvSpPr>
        <p:spPr bwMode="auto">
          <a:xfrm>
            <a:off x="1309595" y="2420933"/>
            <a:ext cx="6305132" cy="2080769"/>
          </a:xfrm>
          <a:prstGeom prst="rect">
            <a:avLst/>
          </a:prstGeom>
          <a:solidFill>
            <a:srgbClr val="0068B5">
              <a:lumMod val="60000"/>
              <a:lumOff val="40000"/>
            </a:srgb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21829" tIns="60917" rIns="121829" bIns="60917" numCol="1" rtlCol="0" anchor="t" anchorCtr="1"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95000"/>
              </a:lnSpc>
              <a:spcBef>
                <a:spcPct val="30000"/>
              </a:spcBef>
              <a:spcAft>
                <a:spcPct val="0"/>
              </a:spcAft>
              <a:buClr>
                <a:prstClr val="white"/>
              </a:buClr>
              <a:buSzTx/>
              <a:buFont typeface="Wingdings" pitchFamily="2" charset="2"/>
              <a:buNone/>
              <a:tabLst/>
              <a:defRPr/>
            </a:pPr>
            <a:endParaRPr kumimoji="0" lang="en-US" sz="1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Intel Clear" panose="020B0604020203020204" pitchFamily="34" charset="0"/>
              <a:ea typeface="Intel Clear" panose="020B0604020203020204" pitchFamily="34" charset="0"/>
              <a:cs typeface="Intel Clear" panose="020B0604020203020204" pitchFamily="34" charset="0"/>
            </a:endParaRPr>
          </a:p>
          <a:p>
            <a:pPr marL="0" marR="0" lvl="0" indent="0" algn="ctr" defTabSz="914400" rtl="0" eaLnBrk="1" fontAlgn="base" latinLnBrk="0" hangingPunct="1">
              <a:lnSpc>
                <a:spcPct val="95000"/>
              </a:lnSpc>
              <a:spcBef>
                <a:spcPct val="30000"/>
              </a:spcBef>
              <a:spcAft>
                <a:spcPct val="0"/>
              </a:spcAft>
              <a:buClr>
                <a:prstClr val="white"/>
              </a:buClr>
              <a:buSzTx/>
              <a:buFont typeface="Wingdings" pitchFamily="2" charset="2"/>
              <a:buNone/>
              <a:tabLst/>
              <a:defRPr/>
            </a:pPr>
            <a:endParaRPr kumimoji="0" lang="en-US" sz="1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Intel Clear" panose="020B0604020203020204" pitchFamily="34" charset="0"/>
              <a:ea typeface="Intel Clear" panose="020B0604020203020204" pitchFamily="34" charset="0"/>
              <a:cs typeface="Intel Clear" panose="020B0604020203020204" pitchFamily="34" charset="0"/>
            </a:endParaRPr>
          </a:p>
        </p:txBody>
      </p:sp>
      <p:sp>
        <p:nvSpPr>
          <p:cNvPr id="152" name="Rounded Rectangle 90">
            <a:extLst>
              <a:ext uri="{FF2B5EF4-FFF2-40B4-BE49-F238E27FC236}">
                <a16:creationId xmlns:a16="http://schemas.microsoft.com/office/drawing/2014/main" id="{82367049-FFBB-5C7F-1900-24AD82E7DBBE}"/>
              </a:ext>
            </a:extLst>
          </p:cNvPr>
          <p:cNvSpPr/>
          <p:nvPr/>
        </p:nvSpPr>
        <p:spPr bwMode="auto">
          <a:xfrm>
            <a:off x="7701750" y="2412886"/>
            <a:ext cx="1773012" cy="2088404"/>
          </a:xfrm>
          <a:prstGeom prst="rect">
            <a:avLst/>
          </a:prstGeom>
          <a:solidFill>
            <a:srgbClr val="0170C4"/>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21829" tIns="60917" rIns="121829" bIns="60917" numCol="1" rtlCol="0" anchor="t" anchorCtr="1"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95000"/>
              </a:lnSpc>
              <a:spcBef>
                <a:spcPct val="30000"/>
              </a:spcBef>
              <a:spcAft>
                <a:spcPct val="0"/>
              </a:spcAft>
              <a:buClr>
                <a:prstClr val="white"/>
              </a:buClr>
              <a:buSzTx/>
              <a:buFont typeface="Wingdings" pitchFamily="2" charset="2"/>
              <a:buNone/>
              <a:tabLst/>
              <a:defRPr/>
            </a:pPr>
            <a:endParaRPr kumimoji="0" lang="en-US" sz="1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Intel Clear" panose="020B0604020203020204" pitchFamily="34" charset="0"/>
              <a:ea typeface="Intel Clear" panose="020B0604020203020204" pitchFamily="34" charset="0"/>
              <a:cs typeface="Intel Clear" panose="020B0604020203020204" pitchFamily="34" charset="0"/>
            </a:endParaRPr>
          </a:p>
        </p:txBody>
      </p:sp>
      <p:sp>
        <p:nvSpPr>
          <p:cNvPr id="153" name="Rounded Rectangle 90">
            <a:extLst>
              <a:ext uri="{FF2B5EF4-FFF2-40B4-BE49-F238E27FC236}">
                <a16:creationId xmlns:a16="http://schemas.microsoft.com/office/drawing/2014/main" id="{3E03A6D0-B576-FE24-F40E-63211EEA9EE2}"/>
              </a:ext>
            </a:extLst>
          </p:cNvPr>
          <p:cNvSpPr/>
          <p:nvPr/>
        </p:nvSpPr>
        <p:spPr bwMode="auto">
          <a:xfrm>
            <a:off x="9550965" y="2412885"/>
            <a:ext cx="1513841" cy="2088404"/>
          </a:xfrm>
          <a:prstGeom prst="rect">
            <a:avLst/>
          </a:prstGeom>
          <a:solidFill>
            <a:srgbClr val="3AABFF"/>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21829" tIns="60917" rIns="121829" bIns="60917" numCol="1" rtlCol="0" anchor="t" anchorCtr="1"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95000"/>
              </a:lnSpc>
              <a:spcBef>
                <a:spcPct val="30000"/>
              </a:spcBef>
              <a:spcAft>
                <a:spcPct val="0"/>
              </a:spcAft>
              <a:buClr>
                <a:prstClr val="white"/>
              </a:buClr>
              <a:buSzTx/>
              <a:buFont typeface="Wingdings" pitchFamily="2" charset="2"/>
              <a:buNone/>
              <a:tabLst/>
              <a:defRPr/>
            </a:pPr>
            <a:endParaRPr kumimoji="0" lang="en-US" sz="1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Intel Clear" panose="020B0604020203020204" pitchFamily="34" charset="0"/>
              <a:ea typeface="Intel Clear" panose="020B0604020203020204" pitchFamily="34" charset="0"/>
              <a:cs typeface="Intel Clear" panose="020B0604020203020204" pitchFamily="34" charset="0"/>
            </a:endParaRPr>
          </a:p>
        </p:txBody>
      </p:sp>
      <p:sp>
        <p:nvSpPr>
          <p:cNvPr id="154" name="TextBox 153">
            <a:extLst>
              <a:ext uri="{FF2B5EF4-FFF2-40B4-BE49-F238E27FC236}">
                <a16:creationId xmlns:a16="http://schemas.microsoft.com/office/drawing/2014/main" id="{2A106D90-2467-E43B-FC71-B09D5D8A2696}"/>
              </a:ext>
            </a:extLst>
          </p:cNvPr>
          <p:cNvSpPr txBox="1"/>
          <p:nvPr/>
        </p:nvSpPr>
        <p:spPr>
          <a:xfrm>
            <a:off x="3375254" y="2439200"/>
            <a:ext cx="2173813" cy="246221"/>
          </a:xfrm>
          <a:prstGeom prst="rect">
            <a:avLst/>
          </a:prstGeom>
          <a:noFill/>
        </p:spPr>
        <p:txBody>
          <a:bodyPr vert="horz"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Intel Clear"/>
                <a:cs typeface="Arial"/>
              </a:rPr>
              <a:t>AI</a:t>
            </a:r>
          </a:p>
        </p:txBody>
      </p:sp>
      <p:sp>
        <p:nvSpPr>
          <p:cNvPr id="155" name="TextBox 154">
            <a:extLst>
              <a:ext uri="{FF2B5EF4-FFF2-40B4-BE49-F238E27FC236}">
                <a16:creationId xmlns:a16="http://schemas.microsoft.com/office/drawing/2014/main" id="{AA1FD851-5DE7-0CF2-3F67-C6E7420AD088}"/>
              </a:ext>
            </a:extLst>
          </p:cNvPr>
          <p:cNvSpPr txBox="1"/>
          <p:nvPr/>
        </p:nvSpPr>
        <p:spPr>
          <a:xfrm>
            <a:off x="7506573" y="2455951"/>
            <a:ext cx="2173813" cy="246221"/>
          </a:xfrm>
          <a:prstGeom prst="rect">
            <a:avLst/>
          </a:prstGeom>
          <a:noFill/>
        </p:spPr>
        <p:txBody>
          <a:bodyPr vert="horz"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Intel Clear"/>
                <a:cs typeface="Arial"/>
              </a:rPr>
              <a:t>HPC</a:t>
            </a:r>
          </a:p>
        </p:txBody>
      </p:sp>
      <p:sp>
        <p:nvSpPr>
          <p:cNvPr id="156" name="Rectangle 155">
            <a:extLst>
              <a:ext uri="{FF2B5EF4-FFF2-40B4-BE49-F238E27FC236}">
                <a16:creationId xmlns:a16="http://schemas.microsoft.com/office/drawing/2014/main" id="{03B42C40-7159-870B-3CF1-7FF4471871B2}"/>
              </a:ext>
            </a:extLst>
          </p:cNvPr>
          <p:cNvSpPr/>
          <p:nvPr/>
        </p:nvSpPr>
        <p:spPr>
          <a:xfrm>
            <a:off x="1403876" y="2734239"/>
            <a:ext cx="6143739" cy="457200"/>
          </a:xfrm>
          <a:prstGeom prst="rect">
            <a:avLst/>
          </a:prstGeom>
          <a:gradFill>
            <a:gsLst>
              <a:gs pos="0">
                <a:srgbClr val="004A86"/>
              </a:gs>
              <a:gs pos="100000">
                <a:srgbClr val="0068B5"/>
              </a:gs>
            </a:gsLst>
            <a:lin ang="2700000" scaled="1"/>
          </a:gradFill>
          <a:ln w="25400" cap="flat" cmpd="sng" algn="ctr">
            <a:noFill/>
            <a:prstDash val="solid"/>
          </a:ln>
          <a:effectLst/>
        </p:spPr>
        <p:txBody>
          <a:bodyPr tIns="91440" bIns="9144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IntelOne Text Medium" panose="020B0703020203020204" pitchFamily="34" charset="0"/>
                <a:cs typeface="Arial"/>
              </a:rPr>
              <a:t>Data Analytics at Scale</a:t>
            </a:r>
          </a:p>
        </p:txBody>
      </p:sp>
      <p:pic>
        <p:nvPicPr>
          <p:cNvPr id="157" name="Picture 156" descr="A picture containing text, clipart&#10;&#10;Description automatically generated">
            <a:extLst>
              <a:ext uri="{FF2B5EF4-FFF2-40B4-BE49-F238E27FC236}">
                <a16:creationId xmlns:a16="http://schemas.microsoft.com/office/drawing/2014/main" id="{6B6723BF-DD66-9E2E-4C2A-73643821211F}"/>
              </a:ext>
            </a:extLst>
          </p:cNvPr>
          <p:cNvPicPr>
            <a:picLocks noChangeAspect="1"/>
          </p:cNvPicPr>
          <p:nvPr/>
        </p:nvPicPr>
        <p:blipFill>
          <a:blip r:embed="rId9"/>
          <a:stretch>
            <a:fillRect/>
          </a:stretch>
        </p:blipFill>
        <p:spPr>
          <a:xfrm>
            <a:off x="3521797" y="2835456"/>
            <a:ext cx="894443" cy="176369"/>
          </a:xfrm>
          <a:prstGeom prst="rect">
            <a:avLst/>
          </a:prstGeom>
          <a:effectLst/>
        </p:spPr>
      </p:pic>
      <p:pic>
        <p:nvPicPr>
          <p:cNvPr id="158" name="Picture 2">
            <a:extLst>
              <a:ext uri="{FF2B5EF4-FFF2-40B4-BE49-F238E27FC236}">
                <a16:creationId xmlns:a16="http://schemas.microsoft.com/office/drawing/2014/main" id="{705FBD2D-C1C7-A0C8-2252-72BD02B97228}"/>
              </a:ext>
            </a:extLst>
          </p:cNvPr>
          <p:cNvPicPr>
            <a:picLocks noChangeAspect="1" noChangeArrowheads="1"/>
          </p:cNvPicPr>
          <p:nvPr/>
        </p:nvPicPr>
        <p:blipFill>
          <a:blip r:embed="rId10">
            <a:alphaModFix/>
            <a:extLst>
              <a:ext uri="{BEBA8EAE-BF5A-486C-A8C5-ECC9F3942E4B}">
                <a14:imgProps xmlns:a14="http://schemas.microsoft.com/office/drawing/2010/main">
                  <a14:imgLayer r:embed="rId11">
                    <a14:imgEffect>
                      <a14:colorTemperature colorTemp="6498"/>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620660" y="2737690"/>
            <a:ext cx="928407" cy="37535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9" name="Picture 2" descr="NumPy logo refresh · Issue #37 · numpy/numpy.org · GitHub">
            <a:extLst>
              <a:ext uri="{FF2B5EF4-FFF2-40B4-BE49-F238E27FC236}">
                <a16:creationId xmlns:a16="http://schemas.microsoft.com/office/drawing/2014/main" id="{4FD27A5A-8317-255A-4683-CDBCCC0307A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03202" y="2719039"/>
            <a:ext cx="813317" cy="36583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60" name="Picture 159" descr="A picture containing text, clipart&#10;&#10;Description automatically generated">
            <a:extLst>
              <a:ext uri="{FF2B5EF4-FFF2-40B4-BE49-F238E27FC236}">
                <a16:creationId xmlns:a16="http://schemas.microsoft.com/office/drawing/2014/main" id="{98CBB6B7-C7C2-2D4A-928D-9D38C887292E}"/>
              </a:ext>
            </a:extLst>
          </p:cNvPr>
          <p:cNvPicPr>
            <a:picLocks noChangeAspect="1"/>
          </p:cNvPicPr>
          <p:nvPr/>
        </p:nvPicPr>
        <p:blipFill>
          <a:blip r:embed="rId13"/>
          <a:stretch>
            <a:fillRect/>
          </a:stretch>
        </p:blipFill>
        <p:spPr>
          <a:xfrm>
            <a:off x="6775354" y="2792931"/>
            <a:ext cx="653266" cy="269149"/>
          </a:xfrm>
          <a:prstGeom prst="rect">
            <a:avLst/>
          </a:prstGeom>
          <a:effectLst/>
        </p:spPr>
      </p:pic>
      <p:sp>
        <p:nvSpPr>
          <p:cNvPr id="161" name="Rectangle 160">
            <a:extLst>
              <a:ext uri="{FF2B5EF4-FFF2-40B4-BE49-F238E27FC236}">
                <a16:creationId xmlns:a16="http://schemas.microsoft.com/office/drawing/2014/main" id="{DDD62944-647F-3F53-A635-617EC0593C57}"/>
              </a:ext>
            </a:extLst>
          </p:cNvPr>
          <p:cNvSpPr/>
          <p:nvPr/>
        </p:nvSpPr>
        <p:spPr>
          <a:xfrm>
            <a:off x="1387421" y="3215419"/>
            <a:ext cx="6143739" cy="457200"/>
          </a:xfrm>
          <a:prstGeom prst="rect">
            <a:avLst/>
          </a:prstGeom>
          <a:gradFill>
            <a:gsLst>
              <a:gs pos="0">
                <a:srgbClr val="004A86"/>
              </a:gs>
              <a:gs pos="100000">
                <a:srgbClr val="0068B5"/>
              </a:gs>
            </a:gsLst>
            <a:lin ang="2700000" scaled="1"/>
          </a:gradFill>
          <a:ln w="25400" cap="flat" cmpd="sng" algn="ctr">
            <a:noFill/>
            <a:prstDash val="solid"/>
          </a:ln>
          <a:effectLst/>
        </p:spPr>
        <p:txBody>
          <a:bodyPr tIns="91440" bIns="9144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IntelOne Text Medium" panose="020B0703020203020204" pitchFamily="34" charset="0"/>
                <a:cs typeface="Arial"/>
              </a:rPr>
              <a:t>DL Inference and Training</a:t>
            </a:r>
          </a:p>
        </p:txBody>
      </p:sp>
      <p:sp>
        <p:nvSpPr>
          <p:cNvPr id="162" name="Rectangle 161">
            <a:extLst>
              <a:ext uri="{FF2B5EF4-FFF2-40B4-BE49-F238E27FC236}">
                <a16:creationId xmlns:a16="http://schemas.microsoft.com/office/drawing/2014/main" id="{9DE5411C-C997-C4E7-E0C1-F2E531E77A9C}"/>
              </a:ext>
            </a:extLst>
          </p:cNvPr>
          <p:cNvSpPr/>
          <p:nvPr/>
        </p:nvSpPr>
        <p:spPr>
          <a:xfrm>
            <a:off x="1394351" y="3710094"/>
            <a:ext cx="6143739" cy="457200"/>
          </a:xfrm>
          <a:prstGeom prst="rect">
            <a:avLst/>
          </a:prstGeom>
          <a:gradFill>
            <a:gsLst>
              <a:gs pos="0">
                <a:srgbClr val="004A86"/>
              </a:gs>
              <a:gs pos="100000">
                <a:srgbClr val="0068B5"/>
              </a:gs>
            </a:gsLst>
            <a:lin ang="2700000" scaled="1"/>
          </a:gradFill>
          <a:ln w="25400" cap="flat" cmpd="sng" algn="ctr">
            <a:noFill/>
            <a:prstDash val="solid"/>
          </a:ln>
          <a:effectLst/>
        </p:spPr>
        <p:txBody>
          <a:bodyPr tIns="91440" bIns="9144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IntelOne Text Medium" panose="020B0703020203020204" pitchFamily="34" charset="0"/>
                <a:cs typeface="Arial"/>
              </a:rPr>
              <a:t>Classical ML</a:t>
            </a:r>
          </a:p>
        </p:txBody>
      </p:sp>
      <p:pic>
        <p:nvPicPr>
          <p:cNvPr id="163" name="Google Shape;73;p15">
            <a:extLst>
              <a:ext uri="{FF2B5EF4-FFF2-40B4-BE49-F238E27FC236}">
                <a16:creationId xmlns:a16="http://schemas.microsoft.com/office/drawing/2014/main" id="{4201B30C-4E39-AAFC-1981-3D7E61CD44F3}"/>
              </a:ext>
            </a:extLst>
          </p:cNvPr>
          <p:cNvPicPr preferRelativeResize="0"/>
          <p:nvPr/>
        </p:nvPicPr>
        <p:blipFill>
          <a:blip r:embed="rId14" cstate="hqprint">
            <a:alphaModFix/>
            <a:biLevel thresh="25000"/>
            <a:extLst>
              <a:ext uri="{28A0092B-C50C-407E-A947-70E740481C1C}">
                <a14:useLocalDpi xmlns:a14="http://schemas.microsoft.com/office/drawing/2010/main"/>
              </a:ext>
            </a:extLst>
          </a:blip>
          <a:stretch>
            <a:fillRect/>
          </a:stretch>
        </p:blipFill>
        <p:spPr>
          <a:xfrm>
            <a:off x="3427300" y="3260497"/>
            <a:ext cx="1077840" cy="318405"/>
          </a:xfrm>
          <a:prstGeom prst="rect">
            <a:avLst/>
          </a:prstGeom>
          <a:noFill/>
          <a:ln>
            <a:noFill/>
          </a:ln>
        </p:spPr>
      </p:pic>
      <p:pic>
        <p:nvPicPr>
          <p:cNvPr id="164" name="Picture 163" descr="A picture containing text, clipart&#10;&#10;Description automatically generated">
            <a:extLst>
              <a:ext uri="{FF2B5EF4-FFF2-40B4-BE49-F238E27FC236}">
                <a16:creationId xmlns:a16="http://schemas.microsoft.com/office/drawing/2014/main" id="{F2AB0245-F068-C9E9-8A70-BEA5429DE3BA}"/>
              </a:ext>
            </a:extLst>
          </p:cNvPr>
          <p:cNvPicPr>
            <a:picLocks noChangeAspect="1"/>
          </p:cNvPicPr>
          <p:nvPr/>
        </p:nvPicPr>
        <p:blipFill>
          <a:blip r:embed="rId15"/>
          <a:stretch>
            <a:fillRect/>
          </a:stretch>
        </p:blipFill>
        <p:spPr>
          <a:xfrm>
            <a:off x="4711742" y="3373902"/>
            <a:ext cx="744364" cy="143706"/>
          </a:xfrm>
          <a:prstGeom prst="rect">
            <a:avLst/>
          </a:prstGeom>
        </p:spPr>
      </p:pic>
      <p:pic>
        <p:nvPicPr>
          <p:cNvPr id="165" name="Picture 12" descr="AI and Machine Learning Applications in Atlanta | Digital Scientists">
            <a:extLst>
              <a:ext uri="{FF2B5EF4-FFF2-40B4-BE49-F238E27FC236}">
                <a16:creationId xmlns:a16="http://schemas.microsoft.com/office/drawing/2014/main" id="{4691A073-A53D-6B23-CEC6-349FCFB9C97D}"/>
              </a:ext>
            </a:extLst>
          </p:cNvPr>
          <p:cNvPicPr>
            <a:picLocks noChangeAspect="1" noChangeArrowheads="1"/>
          </p:cNvPicPr>
          <p:nvPr/>
        </p:nvPicPr>
        <p:blipFill>
          <a:blip r:embed="rId16">
            <a:duotone>
              <a:prstClr val="black"/>
              <a:srgbClr val="FFFFFF">
                <a:tint val="45000"/>
                <a:satMod val="400000"/>
              </a:srgbClr>
            </a:duotone>
            <a:extLst>
              <a:ext uri="{28A0092B-C50C-407E-A947-70E740481C1C}">
                <a14:useLocalDpi xmlns:a14="http://schemas.microsoft.com/office/drawing/2010/main" val="0"/>
              </a:ext>
            </a:extLst>
          </a:blip>
          <a:srcRect/>
          <a:stretch>
            <a:fillRect/>
          </a:stretch>
        </p:blipFill>
        <p:spPr bwMode="auto">
          <a:xfrm>
            <a:off x="3550519" y="3670498"/>
            <a:ext cx="1070141" cy="434352"/>
          </a:xfrm>
          <a:prstGeom prst="rect">
            <a:avLst/>
          </a:prstGeom>
          <a:noFill/>
          <a:extLst>
            <a:ext uri="{909E8E84-426E-40DD-AFC4-6F175D3DCCD1}">
              <a14:hiddenFill xmlns:a14="http://schemas.microsoft.com/office/drawing/2010/main">
                <a:solidFill>
                  <a:srgbClr val="FFFFFF"/>
                </a:solidFill>
              </a14:hiddenFill>
            </a:ext>
          </a:extLst>
        </p:spPr>
      </p:pic>
      <p:sp>
        <p:nvSpPr>
          <p:cNvPr id="166" name="Rectangle 165">
            <a:extLst>
              <a:ext uri="{FF2B5EF4-FFF2-40B4-BE49-F238E27FC236}">
                <a16:creationId xmlns:a16="http://schemas.microsoft.com/office/drawing/2014/main" id="{62D97F5C-03F7-60E8-BD06-40E4CE65722B}"/>
              </a:ext>
            </a:extLst>
          </p:cNvPr>
          <p:cNvSpPr/>
          <p:nvPr/>
        </p:nvSpPr>
        <p:spPr>
          <a:xfrm>
            <a:off x="7728972" y="3709894"/>
            <a:ext cx="1651797" cy="451053"/>
          </a:xfrm>
          <a:prstGeom prst="rect">
            <a:avLst/>
          </a:prstGeom>
          <a:gradFill>
            <a:gsLst>
              <a:gs pos="0">
                <a:srgbClr val="004A86"/>
              </a:gs>
              <a:gs pos="100000">
                <a:srgbClr val="0068B5"/>
              </a:gs>
            </a:gsLst>
            <a:lin ang="2700000" scaled="1"/>
          </a:gradFill>
          <a:ln w="25400" cap="flat" cmpd="sng" algn="ctr">
            <a:noFill/>
            <a:prstDash val="solid"/>
          </a:ln>
          <a:effectLst/>
        </p:spPr>
        <p:txBody>
          <a:bodyPr tIns="91440" bIns="9144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IntelOne Text Medium" panose="020B0703020203020204" pitchFamily="34" charset="0"/>
                <a:cs typeface="Arial"/>
              </a:rPr>
              <a:t>MPI/Fortran</a:t>
            </a:r>
          </a:p>
        </p:txBody>
      </p:sp>
      <p:sp>
        <p:nvSpPr>
          <p:cNvPr id="167" name="Rectangle 166">
            <a:extLst>
              <a:ext uri="{FF2B5EF4-FFF2-40B4-BE49-F238E27FC236}">
                <a16:creationId xmlns:a16="http://schemas.microsoft.com/office/drawing/2014/main" id="{B8311181-5CEB-C7AC-22E2-E287FB9744C6}"/>
              </a:ext>
            </a:extLst>
          </p:cNvPr>
          <p:cNvSpPr/>
          <p:nvPr/>
        </p:nvSpPr>
        <p:spPr>
          <a:xfrm>
            <a:off x="7737057" y="2743671"/>
            <a:ext cx="1666087" cy="457200"/>
          </a:xfrm>
          <a:prstGeom prst="rect">
            <a:avLst/>
          </a:prstGeom>
          <a:gradFill>
            <a:gsLst>
              <a:gs pos="0">
                <a:srgbClr val="004A86"/>
              </a:gs>
              <a:gs pos="100000">
                <a:srgbClr val="0068B5"/>
              </a:gs>
            </a:gsLst>
            <a:lin ang="2700000" scaled="1"/>
          </a:gradFill>
          <a:ln w="25400" cap="flat" cmpd="sng" algn="ctr">
            <a:noFill/>
            <a:prstDash val="solid"/>
          </a:ln>
          <a:effectLst/>
        </p:spPr>
        <p:txBody>
          <a:bodyPr lIns="0" tIns="91440" rIns="0" bIns="9144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50" normalizeH="0" baseline="0" noProof="0">
                <a:ln>
                  <a:noFill/>
                </a:ln>
                <a:solidFill>
                  <a:srgbClr val="FFFFFF"/>
                </a:solidFill>
                <a:effectLst/>
                <a:uLnTx/>
                <a:uFillTx/>
                <a:latin typeface="IntelOne Text Medium" panose="020B0703020203020204" pitchFamily="34" charset="0"/>
                <a:cs typeface="Arial"/>
              </a:rPr>
              <a:t>Distributed Computing</a:t>
            </a:r>
          </a:p>
        </p:txBody>
      </p:sp>
      <p:sp>
        <p:nvSpPr>
          <p:cNvPr id="168" name="Rectangle 167">
            <a:extLst>
              <a:ext uri="{FF2B5EF4-FFF2-40B4-BE49-F238E27FC236}">
                <a16:creationId xmlns:a16="http://schemas.microsoft.com/office/drawing/2014/main" id="{A8AFFED1-3850-1080-1ACB-D502B861E98D}"/>
              </a:ext>
            </a:extLst>
          </p:cNvPr>
          <p:cNvSpPr/>
          <p:nvPr/>
        </p:nvSpPr>
        <p:spPr>
          <a:xfrm>
            <a:off x="7744675" y="3220791"/>
            <a:ext cx="1666087" cy="457200"/>
          </a:xfrm>
          <a:prstGeom prst="rect">
            <a:avLst/>
          </a:prstGeom>
          <a:gradFill>
            <a:gsLst>
              <a:gs pos="0">
                <a:srgbClr val="004A86"/>
              </a:gs>
              <a:gs pos="100000">
                <a:srgbClr val="0068B5"/>
              </a:gs>
            </a:gsLst>
            <a:lin ang="2700000" scaled="1"/>
          </a:gradFill>
          <a:ln w="25400" cap="flat" cmpd="sng" algn="ctr">
            <a:noFill/>
            <a:prstDash val="solid"/>
          </a:ln>
          <a:effectLst/>
        </p:spPr>
        <p:txBody>
          <a:bodyPr tIns="91440" bIns="9144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IntelOne Text Medium" panose="020B0703020203020204" pitchFamily="34" charset="0"/>
                <a:cs typeface="Arial"/>
              </a:rPr>
              <a:t>Analysis Tools</a:t>
            </a:r>
          </a:p>
        </p:txBody>
      </p:sp>
      <p:sp>
        <p:nvSpPr>
          <p:cNvPr id="169" name="Rectangle 168">
            <a:extLst>
              <a:ext uri="{FF2B5EF4-FFF2-40B4-BE49-F238E27FC236}">
                <a16:creationId xmlns:a16="http://schemas.microsoft.com/office/drawing/2014/main" id="{6D25F769-2B88-8A61-90F6-E14591E01A47}"/>
              </a:ext>
            </a:extLst>
          </p:cNvPr>
          <p:cNvSpPr/>
          <p:nvPr/>
        </p:nvSpPr>
        <p:spPr>
          <a:xfrm>
            <a:off x="9577927" y="2730768"/>
            <a:ext cx="1420222" cy="457200"/>
          </a:xfrm>
          <a:prstGeom prst="rect">
            <a:avLst/>
          </a:prstGeom>
          <a:gradFill>
            <a:gsLst>
              <a:gs pos="0">
                <a:srgbClr val="004A86"/>
              </a:gs>
              <a:gs pos="100000">
                <a:srgbClr val="0068B5"/>
              </a:gs>
            </a:gsLst>
            <a:lin ang="2700000" scaled="1"/>
          </a:gradFill>
          <a:ln w="25400" cap="flat" cmpd="sng" algn="ctr">
            <a:noFill/>
            <a:prstDash val="solid"/>
          </a:ln>
          <a:effectLst/>
        </p:spPr>
        <p:txBody>
          <a:bodyPr tIns="45720" bIns="9144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IntelOne Text Medium" panose="020B0703020203020204" pitchFamily="34" charset="0"/>
                <a:cs typeface="Arial"/>
              </a:rPr>
              <a:t>High Fidelity Graphics</a:t>
            </a:r>
          </a:p>
        </p:txBody>
      </p:sp>
      <p:sp>
        <p:nvSpPr>
          <p:cNvPr id="170" name="Rectangle 169">
            <a:extLst>
              <a:ext uri="{FF2B5EF4-FFF2-40B4-BE49-F238E27FC236}">
                <a16:creationId xmlns:a16="http://schemas.microsoft.com/office/drawing/2014/main" id="{97212BDF-0FEE-2361-F4E3-0B0D1859FA56}"/>
              </a:ext>
            </a:extLst>
          </p:cNvPr>
          <p:cNvSpPr/>
          <p:nvPr/>
        </p:nvSpPr>
        <p:spPr>
          <a:xfrm>
            <a:off x="9590627" y="3213643"/>
            <a:ext cx="1434513" cy="457200"/>
          </a:xfrm>
          <a:prstGeom prst="rect">
            <a:avLst/>
          </a:prstGeom>
          <a:gradFill>
            <a:gsLst>
              <a:gs pos="0">
                <a:srgbClr val="004A86"/>
              </a:gs>
              <a:gs pos="100000">
                <a:srgbClr val="0068B5"/>
              </a:gs>
            </a:gsLst>
            <a:lin ang="2700000" scaled="1"/>
          </a:gradFill>
          <a:ln w="25400" cap="flat" cmpd="sng" algn="ctr">
            <a:noFill/>
            <a:prstDash val="solid"/>
          </a:ln>
          <a:effectLst/>
        </p:spPr>
        <p:txBody>
          <a:bodyPr tIns="91440" bIns="9144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IntelOne Text Medium" panose="020B0703020203020204" pitchFamily="34" charset="0"/>
                <a:cs typeface="Arial"/>
              </a:rPr>
              <a:t>Visualization/</a:t>
            </a:r>
            <a:br>
              <a:rPr kumimoji="0" lang="en-US" sz="1200" b="0" i="0" u="none" strike="noStrike" kern="0" cap="none" spc="0" normalizeH="0" baseline="0" noProof="0">
                <a:ln>
                  <a:noFill/>
                </a:ln>
                <a:solidFill>
                  <a:srgbClr val="FFFFFF"/>
                </a:solidFill>
                <a:effectLst/>
                <a:uLnTx/>
                <a:uFillTx/>
                <a:latin typeface="IntelOne Text Medium" panose="020B0703020203020204" pitchFamily="34" charset="0"/>
                <a:cs typeface="Arial"/>
              </a:rPr>
            </a:br>
            <a:r>
              <a:rPr kumimoji="0" lang="en-US" sz="1200" b="0" i="0" u="none" strike="noStrike" kern="0" cap="none" spc="0" normalizeH="0" baseline="0" noProof="0">
                <a:ln>
                  <a:noFill/>
                </a:ln>
                <a:solidFill>
                  <a:srgbClr val="FFFFFF"/>
                </a:solidFill>
                <a:effectLst/>
                <a:uLnTx/>
                <a:uFillTx/>
                <a:latin typeface="IntelOne Text Medium" panose="020B0703020203020204" pitchFamily="34" charset="0"/>
                <a:cs typeface="Arial"/>
              </a:rPr>
              <a:t>Visual Compute</a:t>
            </a:r>
          </a:p>
        </p:txBody>
      </p:sp>
      <p:sp>
        <p:nvSpPr>
          <p:cNvPr id="171" name="Rectangle 170">
            <a:extLst>
              <a:ext uri="{FF2B5EF4-FFF2-40B4-BE49-F238E27FC236}">
                <a16:creationId xmlns:a16="http://schemas.microsoft.com/office/drawing/2014/main" id="{EDA61A05-C652-7315-B6EA-FA4648AA8EAE}"/>
              </a:ext>
            </a:extLst>
          </p:cNvPr>
          <p:cNvSpPr/>
          <p:nvPr/>
        </p:nvSpPr>
        <p:spPr>
          <a:xfrm>
            <a:off x="9590627" y="3709893"/>
            <a:ext cx="1434513" cy="444157"/>
          </a:xfrm>
          <a:prstGeom prst="rect">
            <a:avLst/>
          </a:prstGeom>
          <a:gradFill>
            <a:gsLst>
              <a:gs pos="0">
                <a:srgbClr val="004A86"/>
              </a:gs>
              <a:gs pos="100000">
                <a:srgbClr val="0068B5"/>
              </a:gs>
            </a:gsLst>
            <a:lin ang="2700000" scaled="1"/>
          </a:gradFill>
          <a:ln w="25400" cap="flat" cmpd="sng" algn="ctr">
            <a:noFill/>
            <a:prstDash val="solid"/>
          </a:ln>
          <a:effectLst/>
        </p:spPr>
        <p:txBody>
          <a:bodyPr tIns="91440" bIns="9144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IntelOne Text Medium" panose="020B0703020203020204" pitchFamily="34" charset="0"/>
                <a:cs typeface="Arial"/>
              </a:rPr>
              <a:t>Ray Tracing</a:t>
            </a:r>
          </a:p>
        </p:txBody>
      </p:sp>
      <p:sp>
        <p:nvSpPr>
          <p:cNvPr id="172" name="Rectangle 171">
            <a:extLst>
              <a:ext uri="{FF2B5EF4-FFF2-40B4-BE49-F238E27FC236}">
                <a16:creationId xmlns:a16="http://schemas.microsoft.com/office/drawing/2014/main" id="{06E97F6B-1F68-B288-E018-9CC914A9AA5F}"/>
              </a:ext>
            </a:extLst>
          </p:cNvPr>
          <p:cNvSpPr/>
          <p:nvPr/>
        </p:nvSpPr>
        <p:spPr>
          <a:xfrm>
            <a:off x="1309595" y="1824551"/>
            <a:ext cx="9755210" cy="532160"/>
          </a:xfrm>
          <a:prstGeom prst="rect">
            <a:avLst/>
          </a:prstGeom>
          <a:gradFill>
            <a:gsLst>
              <a:gs pos="0">
                <a:srgbClr val="0068B5"/>
              </a:gs>
              <a:gs pos="100000">
                <a:srgbClr val="00A3F6"/>
              </a:gs>
            </a:gsLst>
            <a:lin ang="2700000" scaled="1"/>
          </a:gradFill>
          <a:ln w="25400" cap="flat" cmpd="sng" algn="ctr">
            <a:noFill/>
            <a:prstDash val="solid"/>
          </a:ln>
          <a:effectLst/>
        </p:spPr>
        <p:txBody>
          <a:bodyPr lIns="0" tIns="91440" rIns="0" bIns="9144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IntelOne Text Medium" panose="020B0703020203020204" pitchFamily="34" charset="0"/>
              <a:cs typeface="Arial"/>
            </a:endParaRPr>
          </a:p>
        </p:txBody>
      </p:sp>
      <p:sp>
        <p:nvSpPr>
          <p:cNvPr id="173" name="TextBox 172">
            <a:extLst>
              <a:ext uri="{FF2B5EF4-FFF2-40B4-BE49-F238E27FC236}">
                <a16:creationId xmlns:a16="http://schemas.microsoft.com/office/drawing/2014/main" id="{04F142A1-9786-7DE8-4323-68201C38C083}"/>
              </a:ext>
            </a:extLst>
          </p:cNvPr>
          <p:cNvSpPr txBox="1"/>
          <p:nvPr/>
        </p:nvSpPr>
        <p:spPr>
          <a:xfrm>
            <a:off x="1322807" y="1873711"/>
            <a:ext cx="887898" cy="430887"/>
          </a:xfrm>
          <a:prstGeom prst="rect">
            <a:avLst/>
          </a:prstGeom>
          <a:noFill/>
        </p:spPr>
        <p:txBody>
          <a:bodyPr wrap="square" lIns="0" r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Intel Clear"/>
                <a:cs typeface="Arial"/>
              </a:rPr>
              <a:t>MLOps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IntelOne Text Medium" panose="020B0703020203020204" pitchFamily="34" charset="0"/>
                <a:cs typeface="Arial"/>
              </a:rPr>
              <a:t>Cnvrg.io</a:t>
            </a:r>
          </a:p>
        </p:txBody>
      </p:sp>
      <p:sp>
        <p:nvSpPr>
          <p:cNvPr id="174" name="TextBox 173">
            <a:extLst>
              <a:ext uri="{FF2B5EF4-FFF2-40B4-BE49-F238E27FC236}">
                <a16:creationId xmlns:a16="http://schemas.microsoft.com/office/drawing/2014/main" id="{B9AA0532-9909-4143-7BE8-FF8504B98B14}"/>
              </a:ext>
            </a:extLst>
          </p:cNvPr>
          <p:cNvSpPr txBox="1"/>
          <p:nvPr/>
        </p:nvSpPr>
        <p:spPr>
          <a:xfrm>
            <a:off x="5573973" y="1875965"/>
            <a:ext cx="1875820" cy="430887"/>
          </a:xfrm>
          <a:prstGeom prst="rect">
            <a:avLst/>
          </a:prstGeom>
          <a:noFill/>
        </p:spPr>
        <p:txBody>
          <a:bodyPr wrap="square" lIns="0" r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Intel Clear"/>
                <a:cs typeface="Arial"/>
              </a:rPr>
              <a:t>Developer Sandbox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IntelOne Text Medium" panose="020B0703020203020204" pitchFamily="34" charset="0"/>
                <a:cs typeface="Arial"/>
              </a:rPr>
              <a:t>Intel® Developer Cloud</a:t>
            </a:r>
          </a:p>
        </p:txBody>
      </p:sp>
      <p:grpSp>
        <p:nvGrpSpPr>
          <p:cNvPr id="175" name="Group 174">
            <a:extLst>
              <a:ext uri="{FF2B5EF4-FFF2-40B4-BE49-F238E27FC236}">
                <a16:creationId xmlns:a16="http://schemas.microsoft.com/office/drawing/2014/main" id="{10A72019-E94B-A643-5E11-AEA9C9198D78}"/>
              </a:ext>
            </a:extLst>
          </p:cNvPr>
          <p:cNvGrpSpPr/>
          <p:nvPr/>
        </p:nvGrpSpPr>
        <p:grpSpPr>
          <a:xfrm>
            <a:off x="8193516" y="1792144"/>
            <a:ext cx="2279928" cy="579852"/>
            <a:chOff x="7521559" y="1879690"/>
            <a:chExt cx="2279928" cy="579852"/>
          </a:xfrm>
        </p:grpSpPr>
        <p:sp>
          <p:nvSpPr>
            <p:cNvPr id="176" name="TextBox 175">
              <a:extLst>
                <a:ext uri="{FF2B5EF4-FFF2-40B4-BE49-F238E27FC236}">
                  <a16:creationId xmlns:a16="http://schemas.microsoft.com/office/drawing/2014/main" id="{AA265084-C6C6-9B52-392A-17D1A1F9741E}"/>
                </a:ext>
              </a:extLst>
            </p:cNvPr>
            <p:cNvSpPr txBox="1"/>
            <p:nvPr/>
          </p:nvSpPr>
          <p:spPr>
            <a:xfrm>
              <a:off x="7925667" y="1879690"/>
              <a:ext cx="1875820" cy="430887"/>
            </a:xfrm>
            <a:prstGeom prst="rect">
              <a:avLst/>
            </a:prstGeom>
            <a:noFill/>
          </p:spPr>
          <p:txBody>
            <a:bodyPr wrap="square" lIns="0" r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FFFFFF"/>
                  </a:solidFill>
                  <a:effectLst/>
                  <a:uLnTx/>
                  <a:uFillTx/>
                  <a:latin typeface="Intel Clear"/>
                  <a:cs typeface="Arial"/>
                </a:rPr>
                <a:t>Cloud Services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FFFFFF"/>
                </a:solidFill>
                <a:effectLst/>
                <a:uLnTx/>
                <a:uFillTx/>
                <a:latin typeface="IntelOne Text Medium" panose="020B0703020203020204" pitchFamily="34" charset="0"/>
                <a:cs typeface="Arial"/>
              </a:endParaRPr>
            </a:p>
          </p:txBody>
        </p:sp>
        <p:pic>
          <p:nvPicPr>
            <p:cNvPr id="177" name="Picture 6">
              <a:extLst>
                <a:ext uri="{FF2B5EF4-FFF2-40B4-BE49-F238E27FC236}">
                  <a16:creationId xmlns:a16="http://schemas.microsoft.com/office/drawing/2014/main" id="{D1C58530-59E5-0323-EF3F-1AC163BA230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521559" y="2230956"/>
              <a:ext cx="257175" cy="152400"/>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177">
              <a:extLst>
                <a:ext uri="{FF2B5EF4-FFF2-40B4-BE49-F238E27FC236}">
                  <a16:creationId xmlns:a16="http://schemas.microsoft.com/office/drawing/2014/main" id="{5E8EC5B6-DE78-EDA7-6D9F-03F0895FC9D8}"/>
                </a:ext>
              </a:extLst>
            </p:cNvPr>
            <p:cNvPicPr>
              <a:picLocks noChangeAspect="1"/>
            </p:cNvPicPr>
            <p:nvPr/>
          </p:nvPicPr>
          <p:blipFill>
            <a:blip r:embed="rId18">
              <a:alphaModFix amt="38000"/>
              <a:extLst>
                <a:ext uri="{BEBA8EAE-BF5A-486C-A8C5-ECC9F3942E4B}">
                  <a14:imgProps xmlns:a14="http://schemas.microsoft.com/office/drawing/2010/main">
                    <a14:imgLayer r:embed="rId19">
                      <a14:imgEffect>
                        <a14:saturation sat="400000"/>
                      </a14:imgEffect>
                    </a14:imgLayer>
                  </a14:imgProps>
                </a:ext>
              </a:extLst>
            </a:blip>
            <a:stretch>
              <a:fillRect/>
            </a:stretch>
          </p:blipFill>
          <p:spPr>
            <a:xfrm>
              <a:off x="8648795" y="2197189"/>
              <a:ext cx="257175" cy="194955"/>
            </a:xfrm>
            <a:prstGeom prst="rect">
              <a:avLst/>
            </a:prstGeom>
            <a:gradFill>
              <a:gsLst>
                <a:gs pos="0">
                  <a:srgbClr val="0068B5">
                    <a:lumMod val="5000"/>
                    <a:lumOff val="95000"/>
                  </a:srgbClr>
                </a:gs>
                <a:gs pos="74000">
                  <a:srgbClr val="0068B5">
                    <a:lumMod val="45000"/>
                    <a:lumOff val="55000"/>
                  </a:srgbClr>
                </a:gs>
                <a:gs pos="83000">
                  <a:srgbClr val="0068B5">
                    <a:lumMod val="45000"/>
                    <a:lumOff val="55000"/>
                  </a:srgbClr>
                </a:gs>
                <a:gs pos="100000">
                  <a:srgbClr val="0068B5">
                    <a:lumMod val="30000"/>
                    <a:lumOff val="70000"/>
                  </a:srgbClr>
                </a:gs>
              </a:gsLst>
              <a:lin ang="5400000" scaled="1"/>
            </a:gradFill>
            <a:ln>
              <a:gradFill>
                <a:gsLst>
                  <a:gs pos="0">
                    <a:srgbClr val="0068B5">
                      <a:lumMod val="5000"/>
                      <a:lumOff val="95000"/>
                    </a:srgbClr>
                  </a:gs>
                  <a:gs pos="74000">
                    <a:srgbClr val="0068B5">
                      <a:lumMod val="45000"/>
                      <a:lumOff val="55000"/>
                    </a:srgbClr>
                  </a:gs>
                  <a:gs pos="83000">
                    <a:srgbClr val="0068B5">
                      <a:lumMod val="45000"/>
                      <a:lumOff val="55000"/>
                    </a:srgbClr>
                  </a:gs>
                  <a:gs pos="100000">
                    <a:srgbClr val="0068B5">
                      <a:lumMod val="30000"/>
                      <a:lumOff val="70000"/>
                    </a:srgbClr>
                  </a:gs>
                </a:gsLst>
                <a:lin ang="5400000" scaled="1"/>
              </a:gradFill>
            </a:ln>
          </p:spPr>
        </p:pic>
        <p:pic>
          <p:nvPicPr>
            <p:cNvPr id="179" name="Picture 8">
              <a:extLst>
                <a:ext uri="{FF2B5EF4-FFF2-40B4-BE49-F238E27FC236}">
                  <a16:creationId xmlns:a16="http://schemas.microsoft.com/office/drawing/2014/main" id="{EC33E70C-8539-A4FE-1E4D-DCD935A68AF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953320" y="2215118"/>
              <a:ext cx="504825" cy="142875"/>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179" descr="Icon&#10;&#10;Description automatically generated">
              <a:extLst>
                <a:ext uri="{FF2B5EF4-FFF2-40B4-BE49-F238E27FC236}">
                  <a16:creationId xmlns:a16="http://schemas.microsoft.com/office/drawing/2014/main" id="{DF5791F1-2754-0C54-C1E6-27FD53B1DB4C}"/>
                </a:ext>
              </a:extLst>
            </p:cNvPr>
            <p:cNvPicPr>
              <a:picLocks noChangeAspect="1"/>
            </p:cNvPicPr>
            <p:nvPr/>
          </p:nvPicPr>
          <p:blipFill>
            <a:blip r:embed="rId21">
              <a:duotone>
                <a:srgbClr val="525252">
                  <a:shade val="45000"/>
                  <a:satMod val="135000"/>
                </a:srgbClr>
                <a:prstClr val="white"/>
              </a:duotone>
              <a:extLst>
                <a:ext uri="{28A0092B-C50C-407E-A947-70E740481C1C}">
                  <a14:useLocalDpi xmlns:a14="http://schemas.microsoft.com/office/drawing/2010/main" val="0"/>
                </a:ext>
              </a:extLst>
            </a:blip>
            <a:stretch>
              <a:fillRect/>
            </a:stretch>
          </p:blipFill>
          <p:spPr>
            <a:xfrm>
              <a:off x="9070139" y="2095229"/>
              <a:ext cx="364313" cy="364313"/>
            </a:xfrm>
            <a:prstGeom prst="rect">
              <a:avLst/>
            </a:prstGeom>
          </p:spPr>
        </p:pic>
      </p:grpSp>
      <p:sp>
        <p:nvSpPr>
          <p:cNvPr id="181" name="TextBox 180">
            <a:extLst>
              <a:ext uri="{FF2B5EF4-FFF2-40B4-BE49-F238E27FC236}">
                <a16:creationId xmlns:a16="http://schemas.microsoft.com/office/drawing/2014/main" id="{718B1F21-A917-5C6A-E9C9-E4E227AA7403}"/>
              </a:ext>
            </a:extLst>
          </p:cNvPr>
          <p:cNvSpPr txBox="1"/>
          <p:nvPr/>
        </p:nvSpPr>
        <p:spPr>
          <a:xfrm>
            <a:off x="2954429" y="1869706"/>
            <a:ext cx="1875820" cy="430887"/>
          </a:xfrm>
          <a:prstGeom prst="rect">
            <a:avLst/>
          </a:prstGeom>
          <a:noFill/>
        </p:spPr>
        <p:txBody>
          <a:bodyPr wrap="square" lIns="0" r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Intel Clear"/>
                <a:cs typeface="Arial"/>
              </a:rPr>
              <a:t>Reference Implementations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IntelOne Text Medium" panose="020B0703020203020204" pitchFamily="34" charset="0"/>
                <a:cs typeface="Arial"/>
              </a:rPr>
              <a:t>Intel® Developer Catalog</a:t>
            </a:r>
          </a:p>
        </p:txBody>
      </p:sp>
      <p:sp>
        <p:nvSpPr>
          <p:cNvPr id="182" name="Rectangle 181">
            <a:extLst>
              <a:ext uri="{FF2B5EF4-FFF2-40B4-BE49-F238E27FC236}">
                <a16:creationId xmlns:a16="http://schemas.microsoft.com/office/drawing/2014/main" id="{A62153AE-C2DA-96C8-63B1-DCF450C700B6}"/>
              </a:ext>
            </a:extLst>
          </p:cNvPr>
          <p:cNvSpPr/>
          <p:nvPr/>
        </p:nvSpPr>
        <p:spPr>
          <a:xfrm>
            <a:off x="7532542" y="1183652"/>
            <a:ext cx="1097280" cy="457200"/>
          </a:xfrm>
          <a:prstGeom prst="rect">
            <a:avLst/>
          </a:prstGeom>
          <a:solidFill>
            <a:srgbClr val="FFFFFF"/>
          </a:solidFill>
          <a:ln w="25400" cap="flat" cmpd="sng" algn="ctr">
            <a:solidFill>
              <a:srgbClr val="0068B5"/>
            </a:solidFill>
            <a:prstDash val="solid"/>
          </a:ln>
          <a:effectLst/>
        </p:spPr>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868"/>
                </a:solidFill>
                <a:effectLst/>
                <a:uLnTx/>
                <a:uFillTx/>
                <a:latin typeface="IntelOne Display Regular"/>
                <a:cs typeface="Arial"/>
                <a:sym typeface="Helvetica Neue Medium"/>
              </a:rPr>
              <a:t>Computational</a:t>
            </a:r>
            <a:r>
              <a:rPr kumimoji="0" lang="en-US" sz="1200" b="0" i="0" u="none" strike="noStrike" kern="0" cap="none" spc="0" normalizeH="0" baseline="0" noProof="0">
                <a:ln>
                  <a:noFill/>
                </a:ln>
                <a:solidFill>
                  <a:srgbClr val="000868"/>
                </a:solidFill>
                <a:effectLst/>
                <a:uLnTx/>
                <a:uFillTx/>
                <a:latin typeface="Helvetica Neue Medium"/>
                <a:ea typeface="Helvetica Neue Medium"/>
                <a:cs typeface="Helvetica Neue Medium"/>
                <a:sym typeface="Helvetica Neue Medium"/>
              </a:rPr>
              <a:t> </a:t>
            </a:r>
            <a:r>
              <a:rPr kumimoji="0" lang="en-US" sz="1200" b="0" i="0" u="none" strike="noStrike" kern="0" cap="none" spc="0" normalizeH="0" baseline="0" noProof="0">
                <a:ln>
                  <a:noFill/>
                </a:ln>
                <a:solidFill>
                  <a:srgbClr val="000868"/>
                </a:solidFill>
                <a:effectLst/>
                <a:uLnTx/>
                <a:uFillTx/>
                <a:latin typeface="IntelOne Display Regular"/>
                <a:cs typeface="Arial"/>
                <a:sym typeface="Helvetica Neue Medium"/>
              </a:rPr>
              <a:t>Science</a:t>
            </a:r>
          </a:p>
        </p:txBody>
      </p:sp>
      <p:sp>
        <p:nvSpPr>
          <p:cNvPr id="183" name="Rectangle 182">
            <a:extLst>
              <a:ext uri="{FF2B5EF4-FFF2-40B4-BE49-F238E27FC236}">
                <a16:creationId xmlns:a16="http://schemas.microsoft.com/office/drawing/2014/main" id="{C5FB346B-50DF-4300-7232-E3A2170505C4}"/>
              </a:ext>
            </a:extLst>
          </p:cNvPr>
          <p:cNvSpPr/>
          <p:nvPr/>
        </p:nvSpPr>
        <p:spPr>
          <a:xfrm>
            <a:off x="10054369" y="1183652"/>
            <a:ext cx="1097280" cy="457200"/>
          </a:xfrm>
          <a:prstGeom prst="rect">
            <a:avLst/>
          </a:prstGeom>
          <a:solidFill>
            <a:srgbClr val="FFFFFF"/>
          </a:solidFill>
          <a:ln w="25400" cap="flat" cmpd="sng" algn="ctr">
            <a:solidFill>
              <a:srgbClr val="0068B5"/>
            </a:solidFill>
            <a:prstDash val="solid"/>
          </a:ln>
          <a:effectLst/>
        </p:spPr>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868"/>
                </a:solidFill>
                <a:effectLst/>
                <a:uLnTx/>
                <a:uFillTx/>
                <a:latin typeface="IntelOne Display Regular"/>
                <a:cs typeface="Arial"/>
                <a:sym typeface="Helvetica Neue Medium"/>
              </a:rPr>
              <a:t>Media</a:t>
            </a:r>
          </a:p>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868"/>
              </a:solidFill>
              <a:effectLst/>
              <a:uLnTx/>
              <a:uFillTx/>
              <a:latin typeface="IntelOne Display Regular"/>
              <a:cs typeface="Arial"/>
              <a:sym typeface="Helvetica Neue Medium"/>
            </a:endParaRPr>
          </a:p>
        </p:txBody>
      </p:sp>
      <p:sp>
        <p:nvSpPr>
          <p:cNvPr id="184" name="Rectangle 183">
            <a:extLst>
              <a:ext uri="{FF2B5EF4-FFF2-40B4-BE49-F238E27FC236}">
                <a16:creationId xmlns:a16="http://schemas.microsoft.com/office/drawing/2014/main" id="{DD11A5B2-DFF6-6F06-9BC1-A805CE11D78D}"/>
              </a:ext>
            </a:extLst>
          </p:cNvPr>
          <p:cNvSpPr/>
          <p:nvPr/>
        </p:nvSpPr>
        <p:spPr>
          <a:xfrm>
            <a:off x="8793455" y="1183652"/>
            <a:ext cx="1097280" cy="457200"/>
          </a:xfrm>
          <a:prstGeom prst="rect">
            <a:avLst/>
          </a:prstGeom>
          <a:solidFill>
            <a:srgbClr val="FFFFFF"/>
          </a:solidFill>
          <a:ln w="25400" cap="flat" cmpd="sng" algn="ctr">
            <a:solidFill>
              <a:srgbClr val="0068B5"/>
            </a:solidFill>
            <a:prstDash val="solid"/>
          </a:ln>
          <a:effectLst/>
        </p:spPr>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868"/>
                </a:solidFill>
                <a:effectLst/>
                <a:uLnTx/>
                <a:uFillTx/>
                <a:latin typeface="IntelOne Display Regular"/>
                <a:cs typeface="Arial"/>
                <a:sym typeface="Helvetica Neue Medium"/>
              </a:rPr>
              <a:t>Healthcare</a:t>
            </a:r>
          </a:p>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868"/>
              </a:solidFill>
              <a:effectLst/>
              <a:uLnTx/>
              <a:uFillTx/>
              <a:latin typeface="IntelOne Display Regular"/>
              <a:cs typeface="Arial"/>
              <a:sym typeface="Helvetica Neue Medium"/>
            </a:endParaRPr>
          </a:p>
        </p:txBody>
      </p:sp>
      <p:sp>
        <p:nvSpPr>
          <p:cNvPr id="185" name="Rectangle 184">
            <a:extLst>
              <a:ext uri="{FF2B5EF4-FFF2-40B4-BE49-F238E27FC236}">
                <a16:creationId xmlns:a16="http://schemas.microsoft.com/office/drawing/2014/main" id="{1A86E8B1-1D63-2206-A5C0-6D0E8122B615}"/>
              </a:ext>
            </a:extLst>
          </p:cNvPr>
          <p:cNvSpPr/>
          <p:nvPr/>
        </p:nvSpPr>
        <p:spPr>
          <a:xfrm>
            <a:off x="6271629" y="1183652"/>
            <a:ext cx="1097280" cy="457200"/>
          </a:xfrm>
          <a:prstGeom prst="rect">
            <a:avLst/>
          </a:prstGeom>
          <a:solidFill>
            <a:srgbClr val="FFFFFF"/>
          </a:solidFill>
          <a:ln w="25400" cap="flat" cmpd="sng" algn="ctr">
            <a:solidFill>
              <a:srgbClr val="0068B5"/>
            </a:solidFill>
            <a:prstDash val="solid"/>
          </a:ln>
          <a:effectLst/>
        </p:spPr>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868"/>
                </a:solidFill>
                <a:effectLst/>
                <a:uLnTx/>
                <a:uFillTx/>
                <a:latin typeface="IntelOne Display Regular"/>
                <a:cs typeface="Arial"/>
                <a:sym typeface="Helvetica Neue Medium"/>
              </a:rPr>
              <a:t>Telecom</a:t>
            </a:r>
          </a:p>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868"/>
              </a:solidFill>
              <a:effectLst/>
              <a:uLnTx/>
              <a:uFillTx/>
              <a:latin typeface="Helvetica Neue Medium"/>
              <a:ea typeface="Helvetica Neue Medium"/>
              <a:cs typeface="Helvetica Neue Medium"/>
              <a:sym typeface="Helvetica Neue Medium"/>
            </a:endParaRPr>
          </a:p>
        </p:txBody>
      </p:sp>
      <p:sp>
        <p:nvSpPr>
          <p:cNvPr id="186" name="Rectangle 185">
            <a:extLst>
              <a:ext uri="{FF2B5EF4-FFF2-40B4-BE49-F238E27FC236}">
                <a16:creationId xmlns:a16="http://schemas.microsoft.com/office/drawing/2014/main" id="{6467B0CA-573E-0692-14D5-507295CABA28}"/>
              </a:ext>
            </a:extLst>
          </p:cNvPr>
          <p:cNvSpPr/>
          <p:nvPr/>
        </p:nvSpPr>
        <p:spPr>
          <a:xfrm>
            <a:off x="2488890" y="1183652"/>
            <a:ext cx="1097280" cy="457200"/>
          </a:xfrm>
          <a:prstGeom prst="rect">
            <a:avLst/>
          </a:prstGeom>
          <a:solidFill>
            <a:srgbClr val="FFFFFF"/>
          </a:solidFill>
          <a:ln w="25400" cap="flat" cmpd="sng" algn="ctr">
            <a:solidFill>
              <a:srgbClr val="0068B5"/>
            </a:solidFill>
            <a:prstDash val="solid"/>
          </a:ln>
          <a:effectLst/>
        </p:spPr>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868"/>
                </a:solidFill>
                <a:effectLst/>
                <a:uLnTx/>
                <a:uFillTx/>
                <a:latin typeface="IntelOne Display Regular"/>
                <a:cs typeface="Arial"/>
                <a:sym typeface="Helvetica Neue Medium"/>
              </a:rPr>
              <a:t>Industrial and Energy</a:t>
            </a:r>
          </a:p>
        </p:txBody>
      </p:sp>
      <p:sp>
        <p:nvSpPr>
          <p:cNvPr id="187" name="Rectangle 186">
            <a:extLst>
              <a:ext uri="{FF2B5EF4-FFF2-40B4-BE49-F238E27FC236}">
                <a16:creationId xmlns:a16="http://schemas.microsoft.com/office/drawing/2014/main" id="{B513527F-335A-0A2D-9CCA-E4C3AD381A11}"/>
              </a:ext>
            </a:extLst>
          </p:cNvPr>
          <p:cNvSpPr/>
          <p:nvPr/>
        </p:nvSpPr>
        <p:spPr>
          <a:xfrm>
            <a:off x="3749803" y="1183652"/>
            <a:ext cx="1097280" cy="457200"/>
          </a:xfrm>
          <a:prstGeom prst="rect">
            <a:avLst/>
          </a:prstGeom>
          <a:solidFill>
            <a:srgbClr val="FFFFFF"/>
          </a:solidFill>
          <a:ln w="25400" cap="flat" cmpd="sng" algn="ctr">
            <a:solidFill>
              <a:srgbClr val="0068B5"/>
            </a:solidFill>
            <a:prstDash val="solid"/>
          </a:ln>
          <a:effectLst/>
        </p:spPr>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868"/>
                </a:solidFill>
                <a:effectLst/>
                <a:uLnTx/>
                <a:uFillTx/>
                <a:latin typeface="IntelOne Display Regular"/>
                <a:cs typeface="Arial"/>
                <a:sym typeface="Helvetica Neue Medium"/>
              </a:rPr>
              <a:t>Generative Content</a:t>
            </a:r>
          </a:p>
        </p:txBody>
      </p:sp>
      <p:sp>
        <p:nvSpPr>
          <p:cNvPr id="188" name="Rectangle 187">
            <a:extLst>
              <a:ext uri="{FF2B5EF4-FFF2-40B4-BE49-F238E27FC236}">
                <a16:creationId xmlns:a16="http://schemas.microsoft.com/office/drawing/2014/main" id="{CA6C2F46-2FF4-3E56-8809-1642277B0F6C}"/>
              </a:ext>
            </a:extLst>
          </p:cNvPr>
          <p:cNvSpPr/>
          <p:nvPr/>
        </p:nvSpPr>
        <p:spPr>
          <a:xfrm>
            <a:off x="1227977" y="1183652"/>
            <a:ext cx="1097280" cy="457200"/>
          </a:xfrm>
          <a:prstGeom prst="rect">
            <a:avLst/>
          </a:prstGeom>
          <a:solidFill>
            <a:srgbClr val="FFFFFF"/>
          </a:solidFill>
          <a:ln w="25400" cap="flat" cmpd="sng" algn="ctr">
            <a:solidFill>
              <a:srgbClr val="0068B5"/>
            </a:solidFill>
            <a:prstDash val="solid"/>
          </a:ln>
          <a:effectLst/>
        </p:spPr>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868"/>
                </a:solidFill>
                <a:effectLst/>
                <a:uLnTx/>
                <a:uFillTx/>
                <a:latin typeface="IntelOne Display Regular"/>
                <a:cs typeface="Arial"/>
                <a:sym typeface="Helvetica Neue Medium"/>
              </a:rPr>
              <a:t>Finance</a:t>
            </a:r>
          </a:p>
        </p:txBody>
      </p:sp>
      <p:sp>
        <p:nvSpPr>
          <p:cNvPr id="189" name="Rectangle 188">
            <a:extLst>
              <a:ext uri="{FF2B5EF4-FFF2-40B4-BE49-F238E27FC236}">
                <a16:creationId xmlns:a16="http://schemas.microsoft.com/office/drawing/2014/main" id="{E77500B9-D407-AA1A-509D-46464EA1D0F4}"/>
              </a:ext>
            </a:extLst>
          </p:cNvPr>
          <p:cNvSpPr/>
          <p:nvPr/>
        </p:nvSpPr>
        <p:spPr>
          <a:xfrm>
            <a:off x="5010716" y="1183652"/>
            <a:ext cx="1097280" cy="457200"/>
          </a:xfrm>
          <a:prstGeom prst="rect">
            <a:avLst/>
          </a:prstGeom>
          <a:solidFill>
            <a:srgbClr val="FFFFFF"/>
          </a:solidFill>
          <a:ln w="25400" cap="flat" cmpd="sng" algn="ctr">
            <a:solidFill>
              <a:srgbClr val="0068B5"/>
            </a:solidFill>
            <a:prstDash val="solid"/>
          </a:ln>
          <a:effectLst/>
        </p:spPr>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868"/>
                </a:solidFill>
                <a:effectLst/>
                <a:uLnTx/>
                <a:uFillTx/>
                <a:latin typeface="IntelOne Display Regular"/>
                <a:cs typeface="Arial"/>
                <a:sym typeface="Helvetica Neue Medium"/>
              </a:rPr>
              <a:t>Automotive</a:t>
            </a:r>
          </a:p>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868"/>
              </a:solidFill>
              <a:effectLst/>
              <a:uLnTx/>
              <a:uFillTx/>
              <a:latin typeface="Helvetica Neue Medium"/>
              <a:ea typeface="Helvetica Neue Medium"/>
              <a:cs typeface="Helvetica Neue Medium"/>
              <a:sym typeface="Helvetica Neue Medium"/>
            </a:endParaRPr>
          </a:p>
        </p:txBody>
      </p:sp>
      <p:sp>
        <p:nvSpPr>
          <p:cNvPr id="190" name="Rectangle 189">
            <a:extLst>
              <a:ext uri="{FF2B5EF4-FFF2-40B4-BE49-F238E27FC236}">
                <a16:creationId xmlns:a16="http://schemas.microsoft.com/office/drawing/2014/main" id="{B14AC77A-8058-BC99-FF60-5DCE9840F262}"/>
              </a:ext>
            </a:extLst>
          </p:cNvPr>
          <p:cNvSpPr/>
          <p:nvPr/>
        </p:nvSpPr>
        <p:spPr>
          <a:xfrm>
            <a:off x="1344242" y="4187684"/>
            <a:ext cx="9660929" cy="274320"/>
          </a:xfrm>
          <a:prstGeom prst="rect">
            <a:avLst/>
          </a:prstGeom>
          <a:solidFill>
            <a:srgbClr val="0054AE">
              <a:lumMod val="75000"/>
            </a:srgbClr>
          </a:solidFill>
          <a:ln w="19050" cap="flat" cmpd="sng" algn="ctr">
            <a:solidFill>
              <a:srgbClr val="00C7FD"/>
            </a:solidFill>
            <a:prstDash val="solid"/>
            <a:miter lim="800000"/>
          </a:ln>
          <a:effectLst>
            <a:innerShdw blurRad="63500" dist="50800" dir="13500000">
              <a:prstClr val="black">
                <a:alpha val="50000"/>
              </a:prstClr>
            </a:innerShdw>
          </a:effectLst>
        </p:spPr>
        <p:txBody>
          <a:bodyPr lIns="457200" tIns="0" rIns="9144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6DDBFF"/>
                </a:solidFill>
                <a:effectLst/>
                <a:uLnTx/>
                <a:uFillTx/>
                <a:latin typeface="IntelOne Display Regular"/>
                <a:cs typeface="Arial"/>
                <a:sym typeface="Helvetica Neue Medium"/>
              </a:rPr>
              <a:t>Powered by oneAPI</a:t>
            </a:r>
          </a:p>
        </p:txBody>
      </p:sp>
      <p:pic>
        <p:nvPicPr>
          <p:cNvPr id="191" name="Picture 6" descr="Intel® Distribution of OpenVINO™ Toolkit">
            <a:extLst>
              <a:ext uri="{FF2B5EF4-FFF2-40B4-BE49-F238E27FC236}">
                <a16:creationId xmlns:a16="http://schemas.microsoft.com/office/drawing/2014/main" id="{DDA3E127-6B2A-46B4-8F0C-2924B288D10F}"/>
              </a:ext>
            </a:extLst>
          </p:cNvPr>
          <p:cNvPicPr>
            <a:picLocks noChangeAspect="1" noChangeArrowheads="1"/>
          </p:cNvPicPr>
          <p:nvPr/>
        </p:nvPicPr>
        <p:blipFill rotWithShape="1">
          <a:blip r:embed="rId22">
            <a:alphaModFix/>
            <a:extLst>
              <a:ext uri="{BEBA8EAE-BF5A-486C-A8C5-ECC9F3942E4B}">
                <a14:imgProps xmlns:a14="http://schemas.microsoft.com/office/drawing/2010/main">
                  <a14:imgLayer r:embed="rId23">
                    <a14:imgEffect>
                      <a14:brightnessContrast bright="100000"/>
                    </a14:imgEffect>
                  </a14:imgLayer>
                </a14:imgProps>
              </a:ext>
              <a:ext uri="{28A0092B-C50C-407E-A947-70E740481C1C}">
                <a14:useLocalDpi xmlns:a14="http://schemas.microsoft.com/office/drawing/2010/main" val="0"/>
              </a:ext>
            </a:extLst>
          </a:blip>
          <a:srcRect t="28802" b="31282"/>
          <a:stretch/>
        </p:blipFill>
        <p:spPr bwMode="auto">
          <a:xfrm>
            <a:off x="5662708" y="3324475"/>
            <a:ext cx="729470" cy="218378"/>
          </a:xfrm>
          <a:prstGeom prst="rect">
            <a:avLst/>
          </a:prstGeom>
          <a:noFill/>
          <a:extLst>
            <a:ext uri="{909E8E84-426E-40DD-AFC4-6F175D3DCCD1}">
              <a14:hiddenFill xmlns:a14="http://schemas.microsoft.com/office/drawing/2010/main">
                <a:solidFill>
                  <a:srgbClr val="FFFFFF"/>
                </a:solidFill>
              </a14:hiddenFill>
            </a:ext>
          </a:extLst>
        </p:spPr>
      </p:pic>
      <p:sp>
        <p:nvSpPr>
          <p:cNvPr id="192" name="TextBox 83">
            <a:extLst>
              <a:ext uri="{FF2B5EF4-FFF2-40B4-BE49-F238E27FC236}">
                <a16:creationId xmlns:a16="http://schemas.microsoft.com/office/drawing/2014/main" id="{0654B31A-0A01-3B4D-09AD-49195ABB2233}"/>
              </a:ext>
            </a:extLst>
          </p:cNvPr>
          <p:cNvSpPr txBox="1"/>
          <p:nvPr/>
        </p:nvSpPr>
        <p:spPr>
          <a:xfrm>
            <a:off x="6598780" y="3274872"/>
            <a:ext cx="913831" cy="324643"/>
          </a:xfrm>
          <a:prstGeom prst="rect">
            <a:avLst/>
          </a:prstGeom>
          <a:noFill/>
          <a:ln w="25400">
            <a:noFill/>
          </a:ln>
        </p:spPr>
        <p:txBody>
          <a:bodyPr wrap="square" lIns="36000" tIns="0" rIns="0" bIns="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7F7F7"/>
                </a:solidFill>
                <a:effectLst/>
                <a:uLnTx/>
                <a:uFillTx/>
                <a:latin typeface="IntelOne Display Regular"/>
                <a:cs typeface="Arial"/>
              </a:rPr>
              <a:t>Intel® </a:t>
            </a:r>
            <a:br>
              <a:rPr kumimoji="0" lang="en-US" sz="1050" b="0" i="0" u="none" strike="noStrike" kern="1200" cap="none" spc="0" normalizeH="0" baseline="0" noProof="0">
                <a:ln>
                  <a:noFill/>
                </a:ln>
                <a:solidFill>
                  <a:srgbClr val="F7F7F7"/>
                </a:solidFill>
                <a:effectLst/>
                <a:uLnTx/>
                <a:uFillTx/>
                <a:latin typeface="IntelOne Display Regular"/>
                <a:cs typeface="Arial"/>
              </a:rPr>
            </a:br>
            <a:r>
              <a:rPr kumimoji="0" lang="en-US" sz="1050" b="0" i="0" u="none" strike="noStrike" kern="1200" cap="none" spc="0" normalizeH="0" baseline="0" noProof="0">
                <a:ln>
                  <a:noFill/>
                </a:ln>
                <a:solidFill>
                  <a:srgbClr val="F7F7F7"/>
                </a:solidFill>
                <a:effectLst/>
                <a:uLnTx/>
                <a:uFillTx/>
                <a:latin typeface="IntelOne Display Regular"/>
                <a:cs typeface="Arial"/>
              </a:rPr>
              <a:t>Neural Compressor</a:t>
            </a:r>
            <a:endParaRPr kumimoji="0" lang="en-US" sz="1000" b="0" i="0" u="none" strike="noStrike" kern="1200" cap="none" spc="0" normalizeH="0" baseline="0" noProof="0">
              <a:ln>
                <a:noFill/>
              </a:ln>
              <a:solidFill>
                <a:srgbClr val="F7F7F7"/>
              </a:solidFill>
              <a:effectLst/>
              <a:uLnTx/>
              <a:uFillTx/>
              <a:latin typeface="IntelOne Display Regular"/>
              <a:cs typeface="Arial"/>
            </a:endParaRPr>
          </a:p>
        </p:txBody>
      </p:sp>
      <p:pic>
        <p:nvPicPr>
          <p:cNvPr id="193" name="Picture 2">
            <a:extLst>
              <a:ext uri="{FF2B5EF4-FFF2-40B4-BE49-F238E27FC236}">
                <a16:creationId xmlns:a16="http://schemas.microsoft.com/office/drawing/2014/main" id="{FBB86AD7-BE4C-30C3-0DCC-1CC1248009C9}"/>
              </a:ext>
            </a:extLst>
          </p:cNvPr>
          <p:cNvPicPr>
            <a:picLocks noChangeAspect="1" noChangeArrowheads="1"/>
          </p:cNvPicPr>
          <p:nvPr/>
        </p:nvPicPr>
        <p:blipFill>
          <a:blip r:embed="rId24">
            <a:lum bright="70000" contrast="-70000"/>
            <a:extLst>
              <a:ext uri="{BEBA8EAE-BF5A-486C-A8C5-ECC9F3942E4B}">
                <a14:imgProps xmlns:a14="http://schemas.microsoft.com/office/drawing/2010/main">
                  <a14:imgLayer r:embed="rId2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202070" y="3827942"/>
            <a:ext cx="740086" cy="219456"/>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193">
            <a:extLst>
              <a:ext uri="{FF2B5EF4-FFF2-40B4-BE49-F238E27FC236}">
                <a16:creationId xmlns:a16="http://schemas.microsoft.com/office/drawing/2014/main" id="{5B94D96C-23CA-B2BD-0DF0-EFDF73C30117}"/>
              </a:ext>
            </a:extLst>
          </p:cNvPr>
          <p:cNvPicPr>
            <a:picLocks noChangeAspect="1"/>
          </p:cNvPicPr>
          <p:nvPr/>
        </p:nvPicPr>
        <p:blipFill>
          <a:blip r:embed="rId26">
            <a:lum bright="70000" contrast="-70000"/>
            <a:extLst>
              <a:ext uri="{BEBA8EAE-BF5A-486C-A8C5-ECC9F3942E4B}">
                <a14:imgProps xmlns:a14="http://schemas.microsoft.com/office/drawing/2010/main">
                  <a14:imgLayer r:embed="rId27">
                    <a14:imgEffect>
                      <a14:brightnessContrast bright="-100000"/>
                    </a14:imgEffect>
                  </a14:imgLayer>
                </a14:imgProps>
              </a:ext>
            </a:extLst>
          </a:blip>
          <a:stretch>
            <a:fillRect/>
          </a:stretch>
        </p:blipFill>
        <p:spPr>
          <a:xfrm>
            <a:off x="5136424" y="3808413"/>
            <a:ext cx="465145" cy="219456"/>
          </a:xfrm>
          <a:prstGeom prst="rect">
            <a:avLst/>
          </a:prstGeom>
        </p:spPr>
      </p:pic>
      <p:sp>
        <p:nvSpPr>
          <p:cNvPr id="195" name="TextBox 194">
            <a:extLst>
              <a:ext uri="{FF2B5EF4-FFF2-40B4-BE49-F238E27FC236}">
                <a16:creationId xmlns:a16="http://schemas.microsoft.com/office/drawing/2014/main" id="{C6F1B871-C040-D1B5-AC56-9318FB873923}"/>
              </a:ext>
            </a:extLst>
          </p:cNvPr>
          <p:cNvSpPr txBox="1"/>
          <p:nvPr/>
        </p:nvSpPr>
        <p:spPr>
          <a:xfrm>
            <a:off x="10143122" y="2037245"/>
            <a:ext cx="820901" cy="313932"/>
          </a:xfrm>
          <a:prstGeom prst="rect">
            <a:avLst/>
          </a:prstGeom>
          <a:noFill/>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IntelOne Text Medium" panose="020B0703020203020204" pitchFamily="34" charset="0"/>
                <a:cs typeface="Arial"/>
              </a:rPr>
              <a:t>           &gt;</a:t>
            </a:r>
            <a:br>
              <a:rPr kumimoji="0" lang="en-US" sz="900" b="0" i="0" u="none" strike="noStrike" kern="0" cap="none" spc="0" normalizeH="0" baseline="0" noProof="0">
                <a:ln>
                  <a:noFill/>
                </a:ln>
                <a:solidFill>
                  <a:srgbClr val="FFFFFF"/>
                </a:solidFill>
                <a:effectLst/>
                <a:uLnTx/>
                <a:uFillTx/>
                <a:latin typeface="IntelOne Text Medium" panose="020B0703020203020204" pitchFamily="34" charset="0"/>
                <a:cs typeface="Arial"/>
              </a:rPr>
            </a:br>
            <a:r>
              <a:rPr kumimoji="0" lang="en-US" sz="900" b="0" i="0" u="none" strike="noStrike" kern="0" cap="none" spc="0" normalizeH="0" baseline="0" noProof="0">
                <a:ln>
                  <a:noFill/>
                </a:ln>
                <a:solidFill>
                  <a:srgbClr val="FFFFFF"/>
                </a:solidFill>
                <a:effectLst/>
                <a:uLnTx/>
                <a:uFillTx/>
                <a:latin typeface="IntelOne Text Medium" panose="020B0703020203020204" pitchFamily="34" charset="0"/>
                <a:cs typeface="Arial"/>
              </a:rPr>
              <a:t>Accenture</a:t>
            </a:r>
            <a:endParaRPr kumimoji="0" lang="en-US" sz="900" b="0" i="0" u="none" strike="noStrike" kern="0" cap="none" spc="0" normalizeH="0" baseline="0" noProof="0">
              <a:ln>
                <a:noFill/>
              </a:ln>
              <a:solidFill>
                <a:srgbClr val="000000"/>
              </a:solidFill>
              <a:effectLst/>
              <a:uLnTx/>
              <a:uFillTx/>
              <a:latin typeface="IntelOne Display Regular"/>
              <a:cs typeface="Arial"/>
            </a:endParaRPr>
          </a:p>
        </p:txBody>
      </p:sp>
      <p:sp>
        <p:nvSpPr>
          <p:cNvPr id="196" name="TextBox 195">
            <a:extLst>
              <a:ext uri="{FF2B5EF4-FFF2-40B4-BE49-F238E27FC236}">
                <a16:creationId xmlns:a16="http://schemas.microsoft.com/office/drawing/2014/main" id="{175E8319-2E26-EC36-53C1-FFEF03A3585B}"/>
              </a:ext>
            </a:extLst>
          </p:cNvPr>
          <p:cNvSpPr txBox="1"/>
          <p:nvPr/>
        </p:nvSpPr>
        <p:spPr>
          <a:xfrm>
            <a:off x="9590627" y="2427890"/>
            <a:ext cx="1322659" cy="253986"/>
          </a:xfrm>
          <a:prstGeom prst="rect">
            <a:avLst/>
          </a:prstGeom>
          <a:noFill/>
        </p:spPr>
        <p:txBody>
          <a:bodyPr vert="horz"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Intel Clear"/>
                <a:cs typeface="Arial"/>
              </a:rPr>
              <a:t>Rendering</a:t>
            </a:r>
          </a:p>
        </p:txBody>
      </p:sp>
      <p:sp>
        <p:nvSpPr>
          <p:cNvPr id="197" name="Rectangle 196">
            <a:extLst>
              <a:ext uri="{FF2B5EF4-FFF2-40B4-BE49-F238E27FC236}">
                <a16:creationId xmlns:a16="http://schemas.microsoft.com/office/drawing/2014/main" id="{D0A73E67-1451-8C74-5C6A-9376894C3466}"/>
              </a:ext>
            </a:extLst>
          </p:cNvPr>
          <p:cNvSpPr/>
          <p:nvPr/>
        </p:nvSpPr>
        <p:spPr>
          <a:xfrm>
            <a:off x="4021364" y="4923437"/>
            <a:ext cx="5075968" cy="277266"/>
          </a:xfrm>
          <a:prstGeom prst="rect">
            <a:avLst/>
          </a:prstGeom>
          <a:gradFill>
            <a:gsLst>
              <a:gs pos="0">
                <a:srgbClr val="004A86"/>
              </a:gs>
              <a:gs pos="100000">
                <a:srgbClr val="0068B5"/>
              </a:gs>
            </a:gsLst>
            <a:lin ang="2700000" scaled="1"/>
          </a:gradFill>
          <a:ln w="25400" cap="flat" cmpd="sng" algn="ctr">
            <a:noFill/>
            <a:prstDash val="solid"/>
          </a:ln>
          <a:effectLst/>
        </p:spPr>
        <p:txBody>
          <a:bodyPr tIns="91440" bIns="9144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IntelOne Text Medium" panose="020B0703020203020204" pitchFamily="34" charset="0"/>
                <a:cs typeface="Arial"/>
              </a:rPr>
              <a:t>Direct Programming</a:t>
            </a:r>
          </a:p>
        </p:txBody>
      </p:sp>
      <p:sp>
        <p:nvSpPr>
          <p:cNvPr id="198" name="Rectangle 197">
            <a:extLst>
              <a:ext uri="{FF2B5EF4-FFF2-40B4-BE49-F238E27FC236}">
                <a16:creationId xmlns:a16="http://schemas.microsoft.com/office/drawing/2014/main" id="{E7918A97-0505-863F-BE1E-9206EB8C698F}"/>
              </a:ext>
            </a:extLst>
          </p:cNvPr>
          <p:cNvSpPr/>
          <p:nvPr/>
        </p:nvSpPr>
        <p:spPr>
          <a:xfrm>
            <a:off x="2076696" y="4586678"/>
            <a:ext cx="8943506" cy="277266"/>
          </a:xfrm>
          <a:prstGeom prst="rect">
            <a:avLst/>
          </a:prstGeom>
          <a:gradFill>
            <a:gsLst>
              <a:gs pos="0">
                <a:srgbClr val="004A86"/>
              </a:gs>
              <a:gs pos="100000">
                <a:srgbClr val="0068B5"/>
              </a:gs>
            </a:gsLst>
            <a:lin ang="2700000" scaled="1"/>
          </a:gradFill>
          <a:ln w="25400" cap="flat" cmpd="sng" algn="ctr">
            <a:noFill/>
            <a:prstDash val="solid"/>
          </a:ln>
          <a:effectLst/>
        </p:spPr>
        <p:txBody>
          <a:bodyPr tIns="91440" bIns="9144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IntelOne Text Medium" panose="020B0703020203020204" pitchFamily="34" charset="0"/>
                <a:cs typeface="Arial"/>
              </a:rPr>
              <a:t>Performance Libraries</a:t>
            </a:r>
          </a:p>
        </p:txBody>
      </p:sp>
      <p:sp>
        <p:nvSpPr>
          <p:cNvPr id="199" name="Rectangle 198">
            <a:extLst>
              <a:ext uri="{FF2B5EF4-FFF2-40B4-BE49-F238E27FC236}">
                <a16:creationId xmlns:a16="http://schemas.microsoft.com/office/drawing/2014/main" id="{CDF78C9B-3DE2-234A-978C-159E77CB6059}"/>
              </a:ext>
            </a:extLst>
          </p:cNvPr>
          <p:cNvSpPr/>
          <p:nvPr/>
        </p:nvSpPr>
        <p:spPr>
          <a:xfrm>
            <a:off x="2076696" y="4930147"/>
            <a:ext cx="1825067" cy="277266"/>
          </a:xfrm>
          <a:prstGeom prst="rect">
            <a:avLst/>
          </a:prstGeom>
          <a:gradFill>
            <a:gsLst>
              <a:gs pos="0">
                <a:srgbClr val="004A86"/>
              </a:gs>
              <a:gs pos="100000">
                <a:srgbClr val="0068B5"/>
              </a:gs>
            </a:gsLst>
            <a:lin ang="2700000" scaled="1"/>
          </a:gradFill>
          <a:ln w="25400" cap="flat" cmpd="sng" algn="ctr">
            <a:noFill/>
            <a:prstDash val="solid"/>
          </a:ln>
          <a:effectLst/>
        </p:spPr>
        <p:txBody>
          <a:bodyPr tIns="91440" bIns="9144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IntelOne Text Medium" panose="020B0703020203020204" pitchFamily="34" charset="0"/>
                <a:cs typeface="Arial"/>
              </a:rPr>
              <a:t>Tools</a:t>
            </a:r>
          </a:p>
        </p:txBody>
      </p:sp>
      <p:pic>
        <p:nvPicPr>
          <p:cNvPr id="200" name="Picture 2" descr="C++ - Wikipedia">
            <a:extLst>
              <a:ext uri="{FF2B5EF4-FFF2-40B4-BE49-F238E27FC236}">
                <a16:creationId xmlns:a16="http://schemas.microsoft.com/office/drawing/2014/main" id="{2A940ADF-AE58-BEC1-A1B4-96200ADDE470}"/>
              </a:ext>
            </a:extLst>
          </p:cNvPr>
          <p:cNvPicPr>
            <a:picLocks noChangeAspect="1" noChangeArrowheads="1"/>
          </p:cNvPicPr>
          <p:nvPr/>
        </p:nvPicPr>
        <p:blipFill>
          <a:blip r:embed="rId28">
            <a:extLst>
              <a:ext uri="{BEBA8EAE-BF5A-486C-A8C5-ECC9F3942E4B}">
                <a14:imgProps xmlns:a14="http://schemas.microsoft.com/office/drawing/2010/main">
                  <a14:imgLayer r:embed="rId29">
                    <a14:imgEffect>
                      <a14:colorTemperature colorTemp="88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flipV="1">
            <a:off x="7510939" y="4959401"/>
            <a:ext cx="194236" cy="218057"/>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4">
            <a:extLst>
              <a:ext uri="{FF2B5EF4-FFF2-40B4-BE49-F238E27FC236}">
                <a16:creationId xmlns:a16="http://schemas.microsoft.com/office/drawing/2014/main" id="{7084B92B-3AD0-BA26-1AB6-5AB5D26885CC}"/>
              </a:ext>
            </a:extLst>
          </p:cNvPr>
          <p:cNvPicPr>
            <a:picLocks noChangeAspect="1" noChangeArrowheads="1"/>
          </p:cNvPicPr>
          <p:nvPr/>
        </p:nvPicPr>
        <p:blipFill>
          <a:blip r:embed="rId30">
            <a:extLst>
              <a:ext uri="{BEBA8EAE-BF5A-486C-A8C5-ECC9F3942E4B}">
                <a14:imgProps xmlns:a14="http://schemas.microsoft.com/office/drawing/2010/main">
                  <a14:imgLayer r:embed="rId31">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332909" y="4953304"/>
            <a:ext cx="522883" cy="227608"/>
          </a:xfrm>
          <a:prstGeom prst="rect">
            <a:avLst/>
          </a:prstGeom>
          <a:noFill/>
          <a:extLst>
            <a:ext uri="{909E8E84-426E-40DD-AFC4-6F175D3DCCD1}">
              <a14:hiddenFill xmlns:a14="http://schemas.microsoft.com/office/drawing/2010/main">
                <a:solidFill>
                  <a:srgbClr val="FFFFFF"/>
                </a:solidFill>
              </a14:hiddenFill>
            </a:ext>
          </a:extLst>
        </p:spPr>
      </p:pic>
      <p:sp>
        <p:nvSpPr>
          <p:cNvPr id="202" name="Rectangle 201">
            <a:extLst>
              <a:ext uri="{FF2B5EF4-FFF2-40B4-BE49-F238E27FC236}">
                <a16:creationId xmlns:a16="http://schemas.microsoft.com/office/drawing/2014/main" id="{A0264D13-F227-AF95-AFF1-95BD416F37C5}"/>
              </a:ext>
            </a:extLst>
          </p:cNvPr>
          <p:cNvSpPr/>
          <p:nvPr/>
        </p:nvSpPr>
        <p:spPr>
          <a:xfrm>
            <a:off x="8099476" y="4945318"/>
            <a:ext cx="1031529" cy="246221"/>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FFFFFF"/>
                </a:solidFill>
                <a:effectLst/>
                <a:uLnTx/>
                <a:uFillTx/>
                <a:latin typeface="IntelOne Display Regular"/>
                <a:ea typeface="Intel Clear" panose="020B0604020203020204" pitchFamily="34" charset="0"/>
                <a:cs typeface="Intel Clear" panose="020B0604020203020204" pitchFamily="34" charset="0"/>
              </a:rPr>
              <a:t>DPC++</a:t>
            </a:r>
          </a:p>
        </p:txBody>
      </p:sp>
      <p:sp>
        <p:nvSpPr>
          <p:cNvPr id="203" name="Rectangle 202">
            <a:extLst>
              <a:ext uri="{FF2B5EF4-FFF2-40B4-BE49-F238E27FC236}">
                <a16:creationId xmlns:a16="http://schemas.microsoft.com/office/drawing/2014/main" id="{434DCDFD-8C04-4CF6-DEB0-9F1E3806E420}"/>
              </a:ext>
            </a:extLst>
          </p:cNvPr>
          <p:cNvSpPr/>
          <p:nvPr/>
        </p:nvSpPr>
        <p:spPr>
          <a:xfrm>
            <a:off x="4104895" y="4596132"/>
            <a:ext cx="1031529" cy="246221"/>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FFFFFF"/>
                </a:solidFill>
                <a:effectLst/>
                <a:uLnTx/>
                <a:uFillTx/>
                <a:latin typeface="IntelOne Display Regular"/>
                <a:ea typeface="Intel Clear" panose="020B0604020203020204" pitchFamily="34" charset="0"/>
                <a:cs typeface="Intel Clear" panose="020B0604020203020204" pitchFamily="34" charset="0"/>
              </a:rPr>
              <a:t>oneMKL</a:t>
            </a:r>
          </a:p>
        </p:txBody>
      </p:sp>
      <p:sp>
        <p:nvSpPr>
          <p:cNvPr id="204" name="Rectangle 203">
            <a:extLst>
              <a:ext uri="{FF2B5EF4-FFF2-40B4-BE49-F238E27FC236}">
                <a16:creationId xmlns:a16="http://schemas.microsoft.com/office/drawing/2014/main" id="{D06CDD9F-917F-E887-1468-7BA643B65952}"/>
              </a:ext>
            </a:extLst>
          </p:cNvPr>
          <p:cNvSpPr/>
          <p:nvPr/>
        </p:nvSpPr>
        <p:spPr>
          <a:xfrm>
            <a:off x="5095122" y="4596132"/>
            <a:ext cx="1031529" cy="246221"/>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FFFFFF"/>
                </a:solidFill>
                <a:effectLst/>
                <a:uLnTx/>
                <a:uFillTx/>
                <a:latin typeface="IntelOne Display Regular"/>
                <a:ea typeface="Intel Clear" panose="020B0604020203020204" pitchFamily="34" charset="0"/>
                <a:cs typeface="Intel Clear" panose="020B0604020203020204" pitchFamily="34" charset="0"/>
              </a:rPr>
              <a:t>oneDNN</a:t>
            </a:r>
          </a:p>
        </p:txBody>
      </p:sp>
      <p:sp>
        <p:nvSpPr>
          <p:cNvPr id="205" name="Rectangle 204">
            <a:extLst>
              <a:ext uri="{FF2B5EF4-FFF2-40B4-BE49-F238E27FC236}">
                <a16:creationId xmlns:a16="http://schemas.microsoft.com/office/drawing/2014/main" id="{AE9DA3A7-7F5F-6B46-EBB9-B62A32C9D082}"/>
              </a:ext>
            </a:extLst>
          </p:cNvPr>
          <p:cNvSpPr/>
          <p:nvPr/>
        </p:nvSpPr>
        <p:spPr>
          <a:xfrm>
            <a:off x="6085349" y="4596839"/>
            <a:ext cx="1031529" cy="246221"/>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FFFFFF"/>
                </a:solidFill>
                <a:effectLst/>
                <a:uLnTx/>
                <a:uFillTx/>
                <a:latin typeface="IntelOne Display Regular"/>
                <a:ea typeface="Intel Clear" panose="020B0604020203020204" pitchFamily="34" charset="0"/>
                <a:cs typeface="Intel Clear" panose="020B0604020203020204" pitchFamily="34" charset="0"/>
              </a:rPr>
              <a:t>oneDAL</a:t>
            </a:r>
          </a:p>
        </p:txBody>
      </p:sp>
      <p:sp>
        <p:nvSpPr>
          <p:cNvPr id="206" name="Rectangle 205">
            <a:extLst>
              <a:ext uri="{FF2B5EF4-FFF2-40B4-BE49-F238E27FC236}">
                <a16:creationId xmlns:a16="http://schemas.microsoft.com/office/drawing/2014/main" id="{27A1DB9A-5041-E486-D34B-EEC8FC9A7848}"/>
              </a:ext>
            </a:extLst>
          </p:cNvPr>
          <p:cNvSpPr/>
          <p:nvPr/>
        </p:nvSpPr>
        <p:spPr>
          <a:xfrm>
            <a:off x="7075576" y="4596132"/>
            <a:ext cx="1031529" cy="246221"/>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FFFFFF"/>
                </a:solidFill>
                <a:effectLst/>
                <a:uLnTx/>
                <a:uFillTx/>
                <a:latin typeface="IntelOne Display Regular"/>
                <a:ea typeface="Intel Clear" panose="020B0604020203020204" pitchFamily="34" charset="0"/>
                <a:cs typeface="Intel Clear" panose="020B0604020203020204" pitchFamily="34" charset="0"/>
              </a:rPr>
              <a:t>oneCCL</a:t>
            </a:r>
          </a:p>
        </p:txBody>
      </p:sp>
      <p:sp>
        <p:nvSpPr>
          <p:cNvPr id="207" name="Rectangle 206">
            <a:extLst>
              <a:ext uri="{FF2B5EF4-FFF2-40B4-BE49-F238E27FC236}">
                <a16:creationId xmlns:a16="http://schemas.microsoft.com/office/drawing/2014/main" id="{4CBA0D0C-327B-1125-E46D-790E07BE3112}"/>
              </a:ext>
            </a:extLst>
          </p:cNvPr>
          <p:cNvSpPr/>
          <p:nvPr/>
        </p:nvSpPr>
        <p:spPr>
          <a:xfrm>
            <a:off x="8065803" y="4596132"/>
            <a:ext cx="1031529" cy="246221"/>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FFFFFF"/>
                </a:solidFill>
                <a:effectLst/>
                <a:uLnTx/>
                <a:uFillTx/>
                <a:latin typeface="IntelOne Display Regular"/>
                <a:ea typeface="Intel Clear" panose="020B0604020203020204" pitchFamily="34" charset="0"/>
                <a:cs typeface="Intel Clear" panose="020B0604020203020204" pitchFamily="34" charset="0"/>
              </a:rPr>
              <a:t>oneTBB</a:t>
            </a:r>
          </a:p>
        </p:txBody>
      </p:sp>
      <p:sp>
        <p:nvSpPr>
          <p:cNvPr id="208" name="Rectangle 207">
            <a:extLst>
              <a:ext uri="{FF2B5EF4-FFF2-40B4-BE49-F238E27FC236}">
                <a16:creationId xmlns:a16="http://schemas.microsoft.com/office/drawing/2014/main" id="{7289B038-25B8-C0FF-34C6-33FEA9341A03}"/>
              </a:ext>
            </a:extLst>
          </p:cNvPr>
          <p:cNvSpPr/>
          <p:nvPr/>
        </p:nvSpPr>
        <p:spPr>
          <a:xfrm>
            <a:off x="9056030" y="4596132"/>
            <a:ext cx="1031529" cy="246221"/>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FFFFFF"/>
                </a:solidFill>
                <a:effectLst/>
                <a:uLnTx/>
                <a:uFillTx/>
                <a:latin typeface="IntelOne Display Regular"/>
                <a:ea typeface="Intel Clear" panose="020B0604020203020204" pitchFamily="34" charset="0"/>
                <a:cs typeface="Intel Clear" panose="020B0604020203020204" pitchFamily="34" charset="0"/>
              </a:rPr>
              <a:t>oneDPL</a:t>
            </a:r>
          </a:p>
        </p:txBody>
      </p:sp>
      <p:sp>
        <p:nvSpPr>
          <p:cNvPr id="209" name="Rectangle 208">
            <a:extLst>
              <a:ext uri="{FF2B5EF4-FFF2-40B4-BE49-F238E27FC236}">
                <a16:creationId xmlns:a16="http://schemas.microsoft.com/office/drawing/2014/main" id="{757A3B9D-3A2A-8933-99CB-25E5EF7D0AAF}"/>
              </a:ext>
            </a:extLst>
          </p:cNvPr>
          <p:cNvSpPr/>
          <p:nvPr/>
        </p:nvSpPr>
        <p:spPr>
          <a:xfrm>
            <a:off x="10046257" y="4596132"/>
            <a:ext cx="1031529" cy="246221"/>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FFFFFF"/>
                </a:solidFill>
                <a:effectLst/>
                <a:uLnTx/>
                <a:uFillTx/>
                <a:latin typeface="IntelOne Display Regular"/>
                <a:ea typeface="Intel Clear" panose="020B0604020203020204" pitchFamily="34" charset="0"/>
                <a:cs typeface="Intel Clear" panose="020B0604020203020204" pitchFamily="34" charset="0"/>
              </a:rPr>
              <a:t>oneVPL</a:t>
            </a:r>
          </a:p>
        </p:txBody>
      </p:sp>
      <p:sp>
        <p:nvSpPr>
          <p:cNvPr id="210" name="Rectangle 209">
            <a:extLst>
              <a:ext uri="{FF2B5EF4-FFF2-40B4-BE49-F238E27FC236}">
                <a16:creationId xmlns:a16="http://schemas.microsoft.com/office/drawing/2014/main" id="{0FBC298C-B529-4A80-18AD-0FDB99A1506F}"/>
              </a:ext>
            </a:extLst>
          </p:cNvPr>
          <p:cNvSpPr/>
          <p:nvPr/>
        </p:nvSpPr>
        <p:spPr>
          <a:xfrm>
            <a:off x="9195135" y="4928221"/>
            <a:ext cx="1825067" cy="277266"/>
          </a:xfrm>
          <a:prstGeom prst="rect">
            <a:avLst/>
          </a:prstGeom>
          <a:gradFill>
            <a:gsLst>
              <a:gs pos="0">
                <a:srgbClr val="004A86"/>
              </a:gs>
              <a:gs pos="100000">
                <a:srgbClr val="0068B5"/>
              </a:gs>
            </a:gsLst>
            <a:lin ang="2700000" scaled="1"/>
          </a:gradFill>
          <a:ln w="25400" cap="flat" cmpd="sng" algn="ctr">
            <a:noFill/>
            <a:prstDash val="solid"/>
          </a:ln>
          <a:effectLst/>
        </p:spPr>
        <p:txBody>
          <a:bodyPr tIns="91440" bIns="9144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IntelOne Text Medium" panose="020B0703020203020204" pitchFamily="34" charset="0"/>
                <a:cs typeface="Arial"/>
              </a:rPr>
              <a:t>Hardware Interface</a:t>
            </a:r>
          </a:p>
        </p:txBody>
      </p:sp>
    </p:spTree>
    <p:extLst>
      <p:ext uri="{BB962C8B-B14F-4D97-AF65-F5344CB8AC3E}">
        <p14:creationId xmlns:p14="http://schemas.microsoft.com/office/powerpoint/2010/main" val="19333668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07B34-D54F-4ECE-A26A-56F41EC36868}"/>
              </a:ext>
            </a:extLst>
          </p:cNvPr>
          <p:cNvSpPr>
            <a:spLocks noGrp="1"/>
          </p:cNvSpPr>
          <p:nvPr>
            <p:ph type="title"/>
          </p:nvPr>
        </p:nvSpPr>
        <p:spPr/>
        <p:txBody>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2400">
                <a:solidFill>
                  <a:schemeClr val="accent1"/>
                </a:solidFill>
              </a:rPr>
              <a:t>Software is a competitive advantage for Intel</a:t>
            </a:r>
            <a:br>
              <a:rPr kumimoji="0" lang="en-US" sz="2000" b="0" i="0" u="none" strike="noStrike" kern="1200" cap="none" spc="0" normalizeH="0" baseline="0" noProof="0">
                <a:ln>
                  <a:noFill/>
                </a:ln>
                <a:solidFill>
                  <a:srgbClr val="525252"/>
                </a:solidFill>
                <a:effectLst/>
                <a:uLnTx/>
                <a:uFillTx/>
                <a:latin typeface="IntelOne Display Light"/>
              </a:rPr>
            </a:br>
            <a:r>
              <a:rPr lang="en-US" sz="3600"/>
              <a:t>Uniquely able to build on Foundational Software</a:t>
            </a:r>
          </a:p>
        </p:txBody>
      </p:sp>
      <p:sp>
        <p:nvSpPr>
          <p:cNvPr id="30" name="TextBox 29">
            <a:extLst>
              <a:ext uri="{FF2B5EF4-FFF2-40B4-BE49-F238E27FC236}">
                <a16:creationId xmlns:a16="http://schemas.microsoft.com/office/drawing/2014/main" id="{3F326E72-9265-39C6-9744-818F20DB47FA}"/>
              </a:ext>
            </a:extLst>
          </p:cNvPr>
          <p:cNvSpPr txBox="1"/>
          <p:nvPr/>
        </p:nvSpPr>
        <p:spPr>
          <a:xfrm>
            <a:off x="874814" y="5730830"/>
            <a:ext cx="10442372" cy="406265"/>
          </a:xfrm>
          <a:prstGeom prst="rect">
            <a:avLst/>
          </a:prstGeom>
          <a:noFill/>
        </p:spPr>
        <p:txBody>
          <a:bodyPr wrap="square">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68B5"/>
                </a:solidFill>
                <a:effectLst/>
                <a:uLnTx/>
                <a:uFillTx/>
                <a:latin typeface="IntelOne Display Light" panose="020B0403020203020204" pitchFamily="34" charset="0"/>
                <a:cs typeface="Arial"/>
              </a:rPr>
              <a:t>Developer value delivery changes by layer of the stack</a:t>
            </a:r>
          </a:p>
        </p:txBody>
      </p:sp>
      <p:sp>
        <p:nvSpPr>
          <p:cNvPr id="4" name="Rectangle 3">
            <a:extLst>
              <a:ext uri="{FF2B5EF4-FFF2-40B4-BE49-F238E27FC236}">
                <a16:creationId xmlns:a16="http://schemas.microsoft.com/office/drawing/2014/main" id="{E0A560E6-EC48-5751-0563-B388323280E3}"/>
              </a:ext>
            </a:extLst>
          </p:cNvPr>
          <p:cNvSpPr/>
          <p:nvPr/>
        </p:nvSpPr>
        <p:spPr>
          <a:xfrm>
            <a:off x="753058" y="4237315"/>
            <a:ext cx="11003727" cy="1224341"/>
          </a:xfrm>
          <a:prstGeom prst="rect">
            <a:avLst/>
          </a:prstGeom>
          <a:solidFill>
            <a:srgbClr val="002060">
              <a:alpha val="50000"/>
            </a:srgbClr>
          </a:solidFill>
          <a:ln w="12700" cap="flat" cmpd="sng" algn="ctr">
            <a:noFill/>
            <a:prstDash val="solid"/>
            <a:miter lim="800000"/>
          </a:ln>
          <a:effectLst>
            <a:innerShdw blurRad="63500" dist="50800" dir="13500000">
              <a:prstClr val="black">
                <a:alpha val="50000"/>
              </a:prstClr>
            </a:innerShdw>
          </a:effectLst>
        </p:spPr>
        <p:txBody>
          <a:bodyPr lIns="640080" tIns="182880" rIns="91440" rtlCol="0" anchor="t"/>
          <a:lstStyle/>
          <a:p>
            <a:pPr marL="171450" marR="0" lvl="1" indent="-171450" algn="l" defTabSz="914400" rtl="0" eaLnBrk="1" fontAlgn="auto" latinLnBrk="0" hangingPunct="1">
              <a:lnSpc>
                <a:spcPct val="100000"/>
              </a:lnSpc>
              <a:spcBef>
                <a:spcPts val="0"/>
              </a:spcBef>
              <a:spcAft>
                <a:spcPts val="600"/>
              </a:spcAft>
              <a:buClrTx/>
              <a:buSzPct val="80000"/>
              <a:buFont typeface="Wingdings" panose="05000000000000000000" pitchFamily="2" charset="2"/>
              <a:buChar char="§"/>
              <a:tabLst/>
              <a:defRPr/>
            </a:pPr>
            <a:endParaRPr kumimoji="0" lang="en-US" sz="1600" b="0" i="0" u="none" strike="noStrike" kern="1200" cap="none" spc="0" normalizeH="0" baseline="0" noProof="0">
              <a:ln>
                <a:noFill/>
              </a:ln>
              <a:solidFill>
                <a:srgbClr val="FFFFFF"/>
              </a:solidFill>
              <a:effectLst/>
              <a:uLnTx/>
              <a:uFillTx/>
              <a:latin typeface="IntelOne Display Light"/>
              <a:cs typeface="Arial"/>
            </a:endParaRPr>
          </a:p>
        </p:txBody>
      </p:sp>
      <p:sp>
        <p:nvSpPr>
          <p:cNvPr id="5" name="Rectangle 4">
            <a:extLst>
              <a:ext uri="{FF2B5EF4-FFF2-40B4-BE49-F238E27FC236}">
                <a16:creationId xmlns:a16="http://schemas.microsoft.com/office/drawing/2014/main" id="{E98D10B5-4CE6-7C5D-0E31-DC195EBB3DE4}"/>
              </a:ext>
            </a:extLst>
          </p:cNvPr>
          <p:cNvSpPr/>
          <p:nvPr/>
        </p:nvSpPr>
        <p:spPr>
          <a:xfrm>
            <a:off x="760350" y="2975829"/>
            <a:ext cx="10996435" cy="1224341"/>
          </a:xfrm>
          <a:prstGeom prst="rect">
            <a:avLst/>
          </a:prstGeom>
          <a:solidFill>
            <a:srgbClr val="002060">
              <a:alpha val="50000"/>
            </a:srgbClr>
          </a:solidFill>
          <a:ln w="12700" cap="flat" cmpd="sng" algn="ctr">
            <a:noFill/>
            <a:prstDash val="solid"/>
            <a:miter lim="800000"/>
          </a:ln>
          <a:effectLst>
            <a:innerShdw blurRad="63500" dist="50800" dir="13500000">
              <a:prstClr val="black">
                <a:alpha val="50000"/>
              </a:prstClr>
            </a:innerShdw>
          </a:effectLst>
        </p:spPr>
        <p:txBody>
          <a:bodyPr lIns="640080" tIns="182880" rIns="91440" rtlCol="0" anchor="t"/>
          <a:lstStyle/>
          <a:p>
            <a:pPr marL="171450" marR="0" lvl="1" indent="-171450" algn="l" defTabSz="914400" rtl="0" eaLnBrk="1" fontAlgn="auto" latinLnBrk="0" hangingPunct="1">
              <a:lnSpc>
                <a:spcPct val="100000"/>
              </a:lnSpc>
              <a:spcBef>
                <a:spcPts val="0"/>
              </a:spcBef>
              <a:spcAft>
                <a:spcPts val="600"/>
              </a:spcAft>
              <a:buClrTx/>
              <a:buSzPct val="80000"/>
              <a:buFont typeface="Wingdings" panose="05000000000000000000" pitchFamily="2" charset="2"/>
              <a:buChar char="§"/>
              <a:tabLst/>
              <a:defRPr/>
            </a:pPr>
            <a:endParaRPr kumimoji="0" lang="en-US" sz="1600" b="0" i="0" u="none" strike="noStrike" kern="1200" cap="none" spc="0" normalizeH="0" baseline="0" noProof="0">
              <a:ln>
                <a:noFill/>
              </a:ln>
              <a:solidFill>
                <a:srgbClr val="FFFFFF"/>
              </a:solidFill>
              <a:effectLst/>
              <a:uLnTx/>
              <a:uFillTx/>
              <a:latin typeface="IntelOne Display Light"/>
              <a:cs typeface="Arial"/>
            </a:endParaRPr>
          </a:p>
        </p:txBody>
      </p:sp>
      <p:sp>
        <p:nvSpPr>
          <p:cNvPr id="29" name="Rectangle 28">
            <a:extLst>
              <a:ext uri="{FF2B5EF4-FFF2-40B4-BE49-F238E27FC236}">
                <a16:creationId xmlns:a16="http://schemas.microsoft.com/office/drawing/2014/main" id="{C360F405-BE32-4CD5-A2D6-E510D0C61B85}"/>
              </a:ext>
            </a:extLst>
          </p:cNvPr>
          <p:cNvSpPr/>
          <p:nvPr/>
        </p:nvSpPr>
        <p:spPr>
          <a:xfrm>
            <a:off x="751974" y="1706385"/>
            <a:ext cx="11004811" cy="1224341"/>
          </a:xfrm>
          <a:prstGeom prst="rect">
            <a:avLst/>
          </a:prstGeom>
          <a:solidFill>
            <a:srgbClr val="002060">
              <a:alpha val="50000"/>
            </a:srgbClr>
          </a:solidFill>
          <a:ln w="12700" cap="flat" cmpd="sng" algn="ctr">
            <a:noFill/>
            <a:prstDash val="solid"/>
            <a:miter lim="800000"/>
          </a:ln>
          <a:effectLst>
            <a:innerShdw blurRad="63500" dist="50800" dir="13500000">
              <a:prstClr val="black">
                <a:alpha val="50000"/>
              </a:prstClr>
            </a:innerShdw>
          </a:effectLst>
        </p:spPr>
        <p:txBody>
          <a:bodyPr lIns="640080" tIns="182880" rIns="91440" rtlCol="0" anchor="t"/>
          <a:lstStyle/>
          <a:p>
            <a:pPr marL="171450" marR="0" lvl="1" indent="-171450" algn="l" defTabSz="914400" rtl="0" eaLnBrk="1" fontAlgn="auto" latinLnBrk="0" hangingPunct="1">
              <a:lnSpc>
                <a:spcPct val="100000"/>
              </a:lnSpc>
              <a:spcBef>
                <a:spcPts val="0"/>
              </a:spcBef>
              <a:spcAft>
                <a:spcPts val="600"/>
              </a:spcAft>
              <a:buClrTx/>
              <a:buSzPct val="80000"/>
              <a:buFont typeface="Wingdings" panose="05000000000000000000" pitchFamily="2" charset="2"/>
              <a:buChar char="§"/>
              <a:tabLst/>
              <a:defRPr/>
            </a:pPr>
            <a:endParaRPr kumimoji="0" lang="en-US" sz="1600" b="0" i="0" u="none" strike="noStrike" kern="1200" cap="none" spc="0" normalizeH="0" baseline="0" noProof="0">
              <a:ln>
                <a:noFill/>
              </a:ln>
              <a:solidFill>
                <a:srgbClr val="FFFFFF"/>
              </a:solidFill>
              <a:effectLst/>
              <a:uLnTx/>
              <a:uFillTx/>
              <a:latin typeface="IntelOne Display Light"/>
              <a:cs typeface="Arial"/>
            </a:endParaRPr>
          </a:p>
        </p:txBody>
      </p:sp>
      <p:sp>
        <p:nvSpPr>
          <p:cNvPr id="31" name="Rectangle 30">
            <a:extLst>
              <a:ext uri="{FF2B5EF4-FFF2-40B4-BE49-F238E27FC236}">
                <a16:creationId xmlns:a16="http://schemas.microsoft.com/office/drawing/2014/main" id="{26C8967E-EE4C-A559-7BB7-E6E3E41D5C7A}"/>
              </a:ext>
            </a:extLst>
          </p:cNvPr>
          <p:cNvSpPr>
            <a:spLocks noChangeAspect="1"/>
          </p:cNvSpPr>
          <p:nvPr/>
        </p:nvSpPr>
        <p:spPr>
          <a:xfrm>
            <a:off x="744634" y="1706587"/>
            <a:ext cx="1630140" cy="1224341"/>
          </a:xfrm>
          <a:prstGeom prst="rect">
            <a:avLst/>
          </a:prstGeom>
          <a:gradFill flip="none" rotWithShape="1">
            <a:gsLst>
              <a:gs pos="0">
                <a:schemeClr val="accent2">
                  <a:alpha val="71000"/>
                </a:schemeClr>
              </a:gs>
              <a:gs pos="83000">
                <a:schemeClr val="accent1">
                  <a:alpha val="87000"/>
                </a:schemeClr>
              </a:gs>
            </a:gsLst>
            <a:lin ang="2700000" scaled="0"/>
            <a:tileRect/>
          </a:gradFill>
          <a:ln w="12700" cap="flat" cmpd="sng" algn="ctr">
            <a:noFill/>
            <a:prstDash val="solid"/>
            <a:miter lim="800000"/>
          </a:ln>
          <a:effectLst>
            <a:outerShdw blurRad="63500" algn="ctr" rotWithShape="0">
              <a:prstClr val="black">
                <a:alpha val="40000"/>
              </a:prstClr>
            </a:outerShdw>
          </a:effectLst>
        </p:spPr>
        <p:txBody>
          <a:bodyPr lIns="0" r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200" b="0" i="0" u="none" strike="noStrike" kern="1200" cap="none" spc="0" normalizeH="0" baseline="0" noProof="0">
                <a:ln w="3175">
                  <a:noFill/>
                </a:ln>
                <a:solidFill>
                  <a:srgbClr val="525252"/>
                </a:solidFill>
                <a:effectLst/>
                <a:uLnTx/>
                <a:uFillTx/>
                <a:latin typeface="IntelOne Display HE Bold" panose="020B0803020203020204" pitchFamily="34" charset="-79"/>
                <a:ea typeface="Intel Clear" panose="020B0604020203020204" pitchFamily="34" charset="0"/>
                <a:cs typeface="IntelOne Display HE Bold" panose="020B0803020203020204" pitchFamily="34" charset="-79"/>
                <a:sym typeface="Intel Clear Bold"/>
              </a:rPr>
              <a:t> </a:t>
            </a:r>
            <a:r>
              <a:rPr kumimoji="0" lang="en-US" sz="1600" b="0" i="0" u="none" strike="noStrike" kern="1200" cap="none" spc="0" normalizeH="0" baseline="0" noProof="0">
                <a:ln>
                  <a:noFill/>
                </a:ln>
                <a:solidFill>
                  <a:srgbClr val="FFFFFF"/>
                </a:solidFill>
                <a:effectLst/>
                <a:uLnTx/>
                <a:uFillTx/>
                <a:latin typeface="IntelOne Display HE Bold" panose="020B0803020203020204" pitchFamily="34" charset="-79"/>
                <a:ea typeface="+mj-ea"/>
                <a:cs typeface="IntelOne Display HE Bold" panose="020B0803020203020204" pitchFamily="34" charset="-79"/>
                <a:sym typeface="Intel Clear Bold"/>
              </a:rPr>
              <a:t>Solutions, Services and Platforms</a:t>
            </a:r>
            <a:endParaRPr kumimoji="0" lang="ru-RU" sz="1600" b="0" i="0" u="none" strike="noStrike" kern="1200" cap="none" spc="0" normalizeH="0" baseline="0" noProof="0">
              <a:ln>
                <a:noFill/>
              </a:ln>
              <a:solidFill>
                <a:srgbClr val="FFFFFF"/>
              </a:solidFill>
              <a:effectLst/>
              <a:uLnTx/>
              <a:uFillTx/>
              <a:ea typeface="+mj-ea"/>
              <a:cs typeface="IntelOne Display HE Bold" panose="020B0803020203020204" pitchFamily="34" charset="-79"/>
              <a:sym typeface="Intel Clear Bold"/>
            </a:endParaRPr>
          </a:p>
        </p:txBody>
      </p:sp>
      <p:sp>
        <p:nvSpPr>
          <p:cNvPr id="32" name="Rectangle 31">
            <a:extLst>
              <a:ext uri="{FF2B5EF4-FFF2-40B4-BE49-F238E27FC236}">
                <a16:creationId xmlns:a16="http://schemas.microsoft.com/office/drawing/2014/main" id="{19B286DB-B6F0-598C-5B58-51D4A93F610A}"/>
              </a:ext>
            </a:extLst>
          </p:cNvPr>
          <p:cNvSpPr>
            <a:spLocks noChangeAspect="1"/>
          </p:cNvSpPr>
          <p:nvPr/>
        </p:nvSpPr>
        <p:spPr>
          <a:xfrm>
            <a:off x="742973" y="4237315"/>
            <a:ext cx="1630140" cy="1222330"/>
          </a:xfrm>
          <a:prstGeom prst="rect">
            <a:avLst/>
          </a:prstGeom>
          <a:gradFill flip="none" rotWithShape="1">
            <a:gsLst>
              <a:gs pos="0">
                <a:schemeClr val="accent2">
                  <a:alpha val="71000"/>
                </a:schemeClr>
              </a:gs>
              <a:gs pos="83000">
                <a:schemeClr val="accent1">
                  <a:alpha val="87000"/>
                </a:schemeClr>
              </a:gs>
            </a:gsLst>
            <a:lin ang="2700000" scaled="0"/>
            <a:tileRect/>
          </a:gradFill>
          <a:ln w="12700" cap="flat" cmpd="sng" algn="ctr">
            <a:noFill/>
            <a:prstDash val="solid"/>
            <a:miter lim="800000"/>
          </a:ln>
          <a:effectLst>
            <a:outerShdw blurRad="63500" algn="ctr" rotWithShape="0">
              <a:prstClr val="black">
                <a:alpha val="40000"/>
              </a:prstClr>
            </a:outerShdw>
          </a:effectLst>
        </p:spPr>
        <p:txBody>
          <a:bodyPr lIns="0" r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IntelOne Display HE Bold" panose="020B0803020203020204" pitchFamily="34" charset="-79"/>
                <a:ea typeface="+mj-ea"/>
                <a:cs typeface="IntelOne Display HE Bold" panose="020B0803020203020204" pitchFamily="34" charset="-79"/>
                <a:sym typeface="Intel Clear Bold"/>
              </a:rPr>
              <a:t>Foundational Software</a:t>
            </a:r>
          </a:p>
        </p:txBody>
      </p:sp>
      <p:sp>
        <p:nvSpPr>
          <p:cNvPr id="33" name="Rectangle 32">
            <a:extLst>
              <a:ext uri="{FF2B5EF4-FFF2-40B4-BE49-F238E27FC236}">
                <a16:creationId xmlns:a16="http://schemas.microsoft.com/office/drawing/2014/main" id="{CB0D0D55-5D70-3FD5-EC52-43FDA96B03A2}"/>
              </a:ext>
            </a:extLst>
          </p:cNvPr>
          <p:cNvSpPr>
            <a:spLocks noChangeAspect="1"/>
          </p:cNvSpPr>
          <p:nvPr/>
        </p:nvSpPr>
        <p:spPr>
          <a:xfrm>
            <a:off x="751023" y="2973124"/>
            <a:ext cx="1630139" cy="1225565"/>
          </a:xfrm>
          <a:prstGeom prst="rect">
            <a:avLst/>
          </a:prstGeom>
          <a:gradFill flip="none" rotWithShape="1">
            <a:gsLst>
              <a:gs pos="0">
                <a:schemeClr val="accent2">
                  <a:alpha val="71000"/>
                </a:schemeClr>
              </a:gs>
              <a:gs pos="83000">
                <a:schemeClr val="accent1">
                  <a:alpha val="87000"/>
                </a:schemeClr>
              </a:gs>
            </a:gsLst>
            <a:lin ang="2700000" scaled="0"/>
            <a:tileRect/>
          </a:gradFill>
          <a:ln w="12700" cap="flat" cmpd="sng" algn="ctr">
            <a:noFill/>
            <a:prstDash val="solid"/>
            <a:miter lim="800000"/>
          </a:ln>
          <a:effectLst>
            <a:outerShdw blurRad="63500" algn="ctr" rotWithShape="0">
              <a:prstClr val="black">
                <a:alpha val="40000"/>
              </a:prstClr>
            </a:outerShdw>
          </a:effectLst>
        </p:spPr>
        <p:txBody>
          <a:bodyPr lIns="0" r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IntelOne Display HE Bold" panose="020B0803020203020204" pitchFamily="34" charset="-79"/>
                <a:ea typeface="+mj-ea"/>
                <a:cs typeface="IntelOne Display HE Bold" panose="020B0803020203020204" pitchFamily="34" charset="-79"/>
                <a:sym typeface="Intel Clear Bold"/>
              </a:rPr>
              <a:t>Languages, Frameworks, Tools, and Libraries</a:t>
            </a:r>
            <a:endParaRPr kumimoji="0" lang="ru-RU" sz="1600" b="0" i="0" u="none" strike="noStrike" kern="1200" cap="none" spc="0" normalizeH="0" baseline="0" noProof="0">
              <a:ln>
                <a:noFill/>
              </a:ln>
              <a:solidFill>
                <a:srgbClr val="FFFFFF"/>
              </a:solidFill>
              <a:effectLst/>
              <a:uLnTx/>
              <a:uFillTx/>
              <a:ea typeface="+mj-ea"/>
              <a:cs typeface="IntelOne Display HE Bold" panose="020B0803020203020204" pitchFamily="34" charset="-79"/>
              <a:sym typeface="Intel Clear Bold"/>
            </a:endParaRPr>
          </a:p>
        </p:txBody>
      </p:sp>
      <p:sp>
        <p:nvSpPr>
          <p:cNvPr id="34" name="Rectangle 33">
            <a:extLst>
              <a:ext uri="{FF2B5EF4-FFF2-40B4-BE49-F238E27FC236}">
                <a16:creationId xmlns:a16="http://schemas.microsoft.com/office/drawing/2014/main" id="{96E32703-681F-8C7C-7765-1C21003D7361}"/>
              </a:ext>
            </a:extLst>
          </p:cNvPr>
          <p:cNvSpPr/>
          <p:nvPr/>
        </p:nvSpPr>
        <p:spPr>
          <a:xfrm rot="16200000">
            <a:off x="-1282136" y="3420651"/>
            <a:ext cx="3754171" cy="319471"/>
          </a:xfrm>
          <a:prstGeom prst="rect">
            <a:avLst/>
          </a:prstGeom>
          <a:solidFill>
            <a:srgbClr val="00285A"/>
          </a:solidFill>
          <a:ln w="12700" cap="flat" cmpd="sng" algn="ctr">
            <a:solidFill>
              <a:schemeClr val="accent2"/>
            </a:solidFill>
            <a:prstDash val="solid"/>
            <a:miter lim="800000"/>
          </a:ln>
          <a:effectLst/>
        </p:spPr>
        <p:txBody>
          <a:bodyPr lIns="91440" tIns="0" rIns="9144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lOne Display HE Bold" panose="020B0803020203020204" pitchFamily="34" charset="-79"/>
                <a:cs typeface="IntelOne Display HE Bold" panose="020B0803020203020204" pitchFamily="34" charset="-79"/>
              </a:rPr>
              <a:t>Client/Edge/Cloud/Data Center</a:t>
            </a:r>
          </a:p>
        </p:txBody>
      </p:sp>
      <p:grpSp>
        <p:nvGrpSpPr>
          <p:cNvPr id="35" name="Group 34">
            <a:extLst>
              <a:ext uri="{FF2B5EF4-FFF2-40B4-BE49-F238E27FC236}">
                <a16:creationId xmlns:a16="http://schemas.microsoft.com/office/drawing/2014/main" id="{3B984B3F-A9EA-E29C-4784-177715AD190B}"/>
              </a:ext>
            </a:extLst>
          </p:cNvPr>
          <p:cNvGrpSpPr/>
          <p:nvPr/>
        </p:nvGrpSpPr>
        <p:grpSpPr>
          <a:xfrm>
            <a:off x="2384452" y="1702811"/>
            <a:ext cx="9365871" cy="3755542"/>
            <a:chOff x="2479165" y="1268762"/>
            <a:chExt cx="9371390" cy="5004164"/>
          </a:xfrm>
          <a:gradFill>
            <a:gsLst>
              <a:gs pos="33000">
                <a:srgbClr val="002060">
                  <a:alpha val="95000"/>
                </a:srgbClr>
              </a:gs>
              <a:gs pos="100000">
                <a:srgbClr val="002060">
                  <a:alpha val="91000"/>
                </a:srgbClr>
              </a:gs>
            </a:gsLst>
            <a:lin ang="21000000" scaled="0"/>
          </a:gradFill>
        </p:grpSpPr>
        <p:sp>
          <p:nvSpPr>
            <p:cNvPr id="46" name="Rectangle 45">
              <a:extLst>
                <a:ext uri="{FF2B5EF4-FFF2-40B4-BE49-F238E27FC236}">
                  <a16:creationId xmlns:a16="http://schemas.microsoft.com/office/drawing/2014/main" id="{AB9A2B61-1533-3D86-029B-E9FD75DE66BE}"/>
                </a:ext>
              </a:extLst>
            </p:cNvPr>
            <p:cNvSpPr/>
            <p:nvPr/>
          </p:nvSpPr>
          <p:spPr>
            <a:xfrm>
              <a:off x="2483153" y="1268762"/>
              <a:ext cx="9367402" cy="1637890"/>
            </a:xfrm>
            <a:prstGeom prst="rect">
              <a:avLst/>
            </a:prstGeom>
            <a:solidFill>
              <a:srgbClr val="00285A"/>
            </a:solidFill>
            <a:ln w="12700" cap="flat" cmpd="sng" algn="ctr">
              <a:solidFill>
                <a:schemeClr val="accent2"/>
              </a:solidFill>
              <a:prstDash val="solid"/>
              <a:miter lim="800000"/>
            </a:ln>
            <a:effectLst/>
          </p:spPr>
          <p:txBody>
            <a:bodyPr lIns="640080" tIns="182880" r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cs typeface="Arial"/>
              </a:endParaRPr>
            </a:p>
          </p:txBody>
        </p:sp>
        <p:sp>
          <p:nvSpPr>
            <p:cNvPr id="47" name="Rectangle 46">
              <a:extLst>
                <a:ext uri="{FF2B5EF4-FFF2-40B4-BE49-F238E27FC236}">
                  <a16:creationId xmlns:a16="http://schemas.microsoft.com/office/drawing/2014/main" id="{3045DD1F-43CA-9E9C-F3CA-09D4650243C4}"/>
                </a:ext>
              </a:extLst>
            </p:cNvPr>
            <p:cNvSpPr/>
            <p:nvPr/>
          </p:nvSpPr>
          <p:spPr>
            <a:xfrm>
              <a:off x="2480995" y="2960978"/>
              <a:ext cx="9367402" cy="1637890"/>
            </a:xfrm>
            <a:prstGeom prst="rect">
              <a:avLst/>
            </a:prstGeom>
            <a:solidFill>
              <a:srgbClr val="00285A"/>
            </a:solidFill>
            <a:ln w="12700" cap="flat" cmpd="sng" algn="ctr">
              <a:solidFill>
                <a:schemeClr val="accent2"/>
              </a:solidFill>
              <a:prstDash val="solid"/>
              <a:miter lim="800000"/>
            </a:ln>
            <a:effectLst/>
          </p:spPr>
          <p:txBody>
            <a:bodyPr lIns="640080" tIns="182880" r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cs typeface="Arial"/>
              </a:endParaRPr>
            </a:p>
          </p:txBody>
        </p:sp>
        <p:sp>
          <p:nvSpPr>
            <p:cNvPr id="48" name="Rectangle 47">
              <a:extLst>
                <a:ext uri="{FF2B5EF4-FFF2-40B4-BE49-F238E27FC236}">
                  <a16:creationId xmlns:a16="http://schemas.microsoft.com/office/drawing/2014/main" id="{21AACB9F-B9D1-C566-E485-3BD565B3505E}"/>
                </a:ext>
              </a:extLst>
            </p:cNvPr>
            <p:cNvSpPr/>
            <p:nvPr/>
          </p:nvSpPr>
          <p:spPr>
            <a:xfrm>
              <a:off x="2479165" y="4647561"/>
              <a:ext cx="9367402" cy="1625365"/>
            </a:xfrm>
            <a:prstGeom prst="rect">
              <a:avLst/>
            </a:prstGeom>
            <a:solidFill>
              <a:srgbClr val="00285A"/>
            </a:solidFill>
            <a:ln w="12700" cap="flat" cmpd="sng" algn="ctr">
              <a:solidFill>
                <a:schemeClr val="accent2"/>
              </a:solidFill>
              <a:prstDash val="solid"/>
              <a:miter lim="800000"/>
            </a:ln>
            <a:effectLst/>
          </p:spPr>
          <p:txBody>
            <a:bodyPr lIns="640080" tIns="182880" r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cs typeface="Arial"/>
              </a:endParaRPr>
            </a:p>
          </p:txBody>
        </p:sp>
      </p:grpSp>
      <p:sp>
        <p:nvSpPr>
          <p:cNvPr id="36" name="TextBox 232">
            <a:extLst>
              <a:ext uri="{FF2B5EF4-FFF2-40B4-BE49-F238E27FC236}">
                <a16:creationId xmlns:a16="http://schemas.microsoft.com/office/drawing/2014/main" id="{F16BEC24-6529-EAEC-E44C-E9B2382CE362}"/>
              </a:ext>
            </a:extLst>
          </p:cNvPr>
          <p:cNvSpPr txBox="1"/>
          <p:nvPr/>
        </p:nvSpPr>
        <p:spPr>
          <a:xfrm rot="16200000">
            <a:off x="2343952" y="1705424"/>
            <a:ext cx="3922547" cy="3581548"/>
          </a:xfrm>
          <a:prstGeom prst="rightArrow">
            <a:avLst>
              <a:gd name="adj1" fmla="val 77475"/>
              <a:gd name="adj2" fmla="val 17997"/>
            </a:avLst>
          </a:prstGeom>
          <a:gradFill>
            <a:gsLst>
              <a:gs pos="67000">
                <a:schemeClr val="accent2">
                  <a:alpha val="34000"/>
                </a:schemeClr>
              </a:gs>
              <a:gs pos="100000">
                <a:schemeClr val="bg2">
                  <a:alpha val="9000"/>
                </a:schemeClr>
              </a:gs>
            </a:gsLst>
            <a:lin ang="10800000" scaled="0"/>
          </a:gradFill>
          <a:ln>
            <a:solidFill>
              <a:schemeClr val="accent1">
                <a:lumMod val="40000"/>
                <a:lumOff val="60000"/>
              </a:schemeClr>
            </a:solidFill>
          </a:ln>
        </p:spPr>
        <p:txBody>
          <a:bodyPr wrap="square" tIns="0" bIns="45901" rtlCol="0" anchor="ctr" anchorCtr="0">
            <a:noAutofit/>
          </a:bodyPr>
          <a:lstStyle>
            <a:defPPr>
              <a:defRPr lang="en-US"/>
            </a:defPPr>
            <a:lvl1pPr marR="0" lvl="0" indent="0" algn="ctr" defTabSz="457200" fontAlgn="auto">
              <a:lnSpc>
                <a:spcPct val="100000"/>
              </a:lnSpc>
              <a:spcBef>
                <a:spcPts val="0"/>
              </a:spcBef>
              <a:spcAft>
                <a:spcPts val="0"/>
              </a:spcAft>
              <a:buClrTx/>
              <a:buSzTx/>
              <a:buFontTx/>
              <a:buNone/>
              <a:tabLst/>
              <a:defRPr kumimoji="0" sz="2372" b="0" i="0" u="none" strike="noStrike" cap="none" spc="300" normalizeH="0" baseline="0">
                <a:ln>
                  <a:noFill/>
                </a:ln>
                <a:effectLst/>
                <a:uLnTx/>
                <a:uFillTx/>
                <a:latin typeface="Intel Clear Pro"/>
                <a:cs typeface="Arial"/>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372" b="0" i="0" u="none" strike="noStrike" kern="1200" cap="none" spc="300" normalizeH="0" baseline="0" noProof="0">
              <a:ln>
                <a:noFill/>
              </a:ln>
              <a:solidFill>
                <a:srgbClr val="525252"/>
              </a:solidFill>
              <a:effectLst/>
              <a:uLnTx/>
              <a:uFillTx/>
              <a:latin typeface="Intel Clear Pro"/>
              <a:cs typeface="Arial"/>
            </a:endParaRPr>
          </a:p>
        </p:txBody>
      </p:sp>
      <p:sp>
        <p:nvSpPr>
          <p:cNvPr id="37" name="Rectangle 36">
            <a:extLst>
              <a:ext uri="{FF2B5EF4-FFF2-40B4-BE49-F238E27FC236}">
                <a16:creationId xmlns:a16="http://schemas.microsoft.com/office/drawing/2014/main" id="{A353863B-445C-14CE-C6A6-047D23084557}"/>
              </a:ext>
            </a:extLst>
          </p:cNvPr>
          <p:cNvSpPr/>
          <p:nvPr/>
        </p:nvSpPr>
        <p:spPr>
          <a:xfrm>
            <a:off x="3048827" y="2083299"/>
            <a:ext cx="2552903" cy="707886"/>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IntelOne Display HE Bold" panose="020B0803020203020204" pitchFamily="34" charset="-79"/>
                <a:ea typeface="+mj-ea"/>
                <a:cs typeface="IntelOne Display HE Bold" panose="020B0803020203020204" pitchFamily="34" charset="-79"/>
              </a:rPr>
              <a:t>Pull-Through Platform Value</a:t>
            </a:r>
          </a:p>
        </p:txBody>
      </p:sp>
      <p:sp>
        <p:nvSpPr>
          <p:cNvPr id="38" name="Rectangle 37">
            <a:extLst>
              <a:ext uri="{FF2B5EF4-FFF2-40B4-BE49-F238E27FC236}">
                <a16:creationId xmlns:a16="http://schemas.microsoft.com/office/drawing/2014/main" id="{2057E993-3228-E61E-7D62-6D31DE0E5D87}"/>
              </a:ext>
            </a:extLst>
          </p:cNvPr>
          <p:cNvSpPr/>
          <p:nvPr/>
        </p:nvSpPr>
        <p:spPr>
          <a:xfrm>
            <a:off x="2954210" y="4514156"/>
            <a:ext cx="2753032" cy="707886"/>
          </a:xfrm>
          <a:prstGeom prst="rect">
            <a:avLst/>
          </a:prstGeom>
        </p:spPr>
        <p:txBody>
          <a:bodyPr wrap="square" lIns="0" rIns="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IntelOne Display HE Bold" panose="020B0803020203020204" pitchFamily="34" charset="-79"/>
                <a:ea typeface="+mj-ea"/>
                <a:cs typeface="IntelOne Display HE Bold" panose="020B0803020203020204" pitchFamily="34" charset="-79"/>
              </a:rPr>
              <a:t>Accelerate Leading HW Capabilities </a:t>
            </a:r>
          </a:p>
        </p:txBody>
      </p:sp>
      <p:sp>
        <p:nvSpPr>
          <p:cNvPr id="39" name="Rectangle 38">
            <a:extLst>
              <a:ext uri="{FF2B5EF4-FFF2-40B4-BE49-F238E27FC236}">
                <a16:creationId xmlns:a16="http://schemas.microsoft.com/office/drawing/2014/main" id="{446B1AFB-6C09-199F-1256-14ACC64B5DAC}"/>
              </a:ext>
            </a:extLst>
          </p:cNvPr>
          <p:cNvSpPr/>
          <p:nvPr/>
        </p:nvSpPr>
        <p:spPr>
          <a:xfrm>
            <a:off x="3048827" y="3253341"/>
            <a:ext cx="2545077" cy="707886"/>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IntelOne Display HE Bold" panose="020B0803020203020204" pitchFamily="34" charset="-79"/>
                <a:ea typeface="+mj-ea"/>
                <a:cs typeface="IntelOne Display HE Bold" panose="020B0803020203020204" pitchFamily="34" charset="-79"/>
              </a:rPr>
              <a:t>Broadly Optimize</a:t>
            </a:r>
            <a:br>
              <a:rPr kumimoji="0" lang="en-US" sz="2000" b="0" i="0" u="none" strike="noStrike" kern="1200" cap="none" spc="0" normalizeH="0" baseline="0" noProof="0">
                <a:ln>
                  <a:noFill/>
                </a:ln>
                <a:solidFill>
                  <a:srgbClr val="FFFFFF"/>
                </a:solidFill>
                <a:effectLst/>
                <a:uLnTx/>
                <a:uFillTx/>
                <a:latin typeface="IntelOne Display HE Bold" panose="020B0803020203020204" pitchFamily="34" charset="-79"/>
                <a:ea typeface="+mj-ea"/>
                <a:cs typeface="IntelOne Display HE Bold" panose="020B0803020203020204" pitchFamily="34" charset="-79"/>
              </a:rPr>
            </a:br>
            <a:r>
              <a:rPr kumimoji="0" lang="en-US" sz="2000" b="0" i="0" u="none" strike="noStrike" kern="1200" cap="none" spc="0" normalizeH="0" baseline="0" noProof="0">
                <a:ln>
                  <a:noFill/>
                </a:ln>
                <a:solidFill>
                  <a:srgbClr val="FFFFFF"/>
                </a:solidFill>
                <a:effectLst/>
                <a:uLnTx/>
                <a:uFillTx/>
                <a:latin typeface="IntelOne Display HE Bold" panose="020B0803020203020204" pitchFamily="34" charset="-79"/>
                <a:ea typeface="+mj-ea"/>
                <a:cs typeface="IntelOne Display HE Bold" panose="020B0803020203020204" pitchFamily="34" charset="-79"/>
              </a:rPr>
              <a:t>&amp; Differentiate</a:t>
            </a:r>
          </a:p>
        </p:txBody>
      </p:sp>
      <p:sp>
        <p:nvSpPr>
          <p:cNvPr id="40" name="Rectangle 39">
            <a:extLst>
              <a:ext uri="{FF2B5EF4-FFF2-40B4-BE49-F238E27FC236}">
                <a16:creationId xmlns:a16="http://schemas.microsoft.com/office/drawing/2014/main" id="{237F728C-A16C-3AFD-BF4B-57AEB30ACBFE}"/>
              </a:ext>
            </a:extLst>
          </p:cNvPr>
          <p:cNvSpPr/>
          <p:nvPr/>
        </p:nvSpPr>
        <p:spPr>
          <a:xfrm>
            <a:off x="8936187" y="2144854"/>
            <a:ext cx="2664000" cy="646331"/>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EC91B"/>
                </a:solidFill>
                <a:effectLst>
                  <a:glow rad="127000">
                    <a:srgbClr val="00C7FD">
                      <a:alpha val="40000"/>
                    </a:srgbClr>
                  </a:glow>
                </a:effectLst>
                <a:uLnTx/>
                <a:uFillTx/>
                <a:latin typeface="IntelOne Display Regular"/>
                <a:cs typeface="Arial"/>
              </a:rPr>
              <a:t>MARKET</a:t>
            </a:r>
            <a:br>
              <a:rPr kumimoji="0" lang="en-US" sz="1600" b="0" i="0" u="none" strike="noStrike" kern="1200" cap="none" spc="0" normalizeH="0" baseline="0" noProof="0">
                <a:ln>
                  <a:noFill/>
                </a:ln>
                <a:solidFill>
                  <a:srgbClr val="FEC91B"/>
                </a:solidFill>
                <a:effectLst>
                  <a:glow rad="127000">
                    <a:srgbClr val="00C7FD">
                      <a:alpha val="40000"/>
                    </a:srgbClr>
                  </a:glow>
                </a:effectLst>
                <a:uLnTx/>
                <a:uFillTx/>
                <a:latin typeface="IntelOne Display Regular"/>
                <a:cs typeface="Arial"/>
              </a:rPr>
            </a:br>
            <a:r>
              <a:rPr kumimoji="0" lang="en-US" sz="2000" b="0" i="0" u="none" strike="noStrike" kern="1200" cap="none" spc="0" normalizeH="0" baseline="0" noProof="0">
                <a:ln w="3175">
                  <a:noFill/>
                </a:ln>
                <a:solidFill>
                  <a:srgbClr val="FEC91B"/>
                </a:solidFill>
                <a:effectLst>
                  <a:glow rad="127000">
                    <a:srgbClr val="00C7FD">
                      <a:alpha val="40000"/>
                    </a:srgbClr>
                  </a:glow>
                </a:effectLst>
                <a:uLnTx/>
                <a:uFillTx/>
                <a:latin typeface="IntelOne Display Medium" panose="020B0703020203020204" pitchFamily="34" charset="0"/>
                <a:ea typeface="Intel Clear" panose="020B0604020203020204" pitchFamily="34" charset="0"/>
                <a:cs typeface="Intel Clear" panose="020B0604020203020204" pitchFamily="34" charset="0"/>
              </a:rPr>
              <a:t>MAKING</a:t>
            </a:r>
          </a:p>
        </p:txBody>
      </p:sp>
      <p:sp>
        <p:nvSpPr>
          <p:cNvPr id="41" name="Rectangle 40">
            <a:extLst>
              <a:ext uri="{FF2B5EF4-FFF2-40B4-BE49-F238E27FC236}">
                <a16:creationId xmlns:a16="http://schemas.microsoft.com/office/drawing/2014/main" id="{25462E12-10EA-0390-F0FD-A28FE08CA0D1}"/>
              </a:ext>
            </a:extLst>
          </p:cNvPr>
          <p:cNvSpPr/>
          <p:nvPr/>
        </p:nvSpPr>
        <p:spPr>
          <a:xfrm>
            <a:off x="8945300" y="4535000"/>
            <a:ext cx="2664000" cy="646331"/>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EC91B"/>
                </a:solidFill>
                <a:effectLst>
                  <a:glow rad="127000">
                    <a:srgbClr val="00C7FD">
                      <a:alpha val="40000"/>
                    </a:srgbClr>
                  </a:glow>
                </a:effectLst>
                <a:uLnTx/>
                <a:uFillTx/>
                <a:latin typeface="IntelOne Display Regular"/>
                <a:cs typeface="Arial"/>
              </a:rPr>
              <a:t>MARKET </a:t>
            </a:r>
            <a:br>
              <a:rPr kumimoji="0" lang="en-US" sz="1600" b="0" i="0" u="none" strike="noStrike" kern="1200" cap="none" spc="0" normalizeH="0" baseline="0" noProof="0">
                <a:ln>
                  <a:noFill/>
                </a:ln>
                <a:solidFill>
                  <a:srgbClr val="FEC91B"/>
                </a:solidFill>
                <a:effectLst>
                  <a:glow rad="127000">
                    <a:srgbClr val="00C7FD">
                      <a:alpha val="40000"/>
                    </a:srgbClr>
                  </a:glow>
                </a:effectLst>
                <a:uLnTx/>
                <a:uFillTx/>
                <a:latin typeface="IntelOne Display Regular"/>
                <a:cs typeface="Arial"/>
              </a:rPr>
            </a:br>
            <a:r>
              <a:rPr kumimoji="0" lang="en-US" sz="2000" b="0" i="0" u="none" strike="noStrike" kern="1200" cap="none" spc="0" normalizeH="0" baseline="0" noProof="0">
                <a:ln w="3175">
                  <a:noFill/>
                </a:ln>
                <a:solidFill>
                  <a:srgbClr val="FEC91B"/>
                </a:solidFill>
                <a:effectLst>
                  <a:glow rad="127000">
                    <a:srgbClr val="00C7FD">
                      <a:alpha val="40000"/>
                    </a:srgbClr>
                  </a:glow>
                </a:effectLst>
                <a:uLnTx/>
                <a:uFillTx/>
                <a:latin typeface="IntelOne Display Medium" panose="020B0703020203020204" pitchFamily="34" charset="0"/>
                <a:ea typeface="Intel Clear" panose="020B0604020203020204" pitchFamily="34" charset="0"/>
                <a:cs typeface="Intel Clear" panose="020B0604020203020204" pitchFamily="34" charset="0"/>
              </a:rPr>
              <a:t>ENABLING</a:t>
            </a:r>
          </a:p>
        </p:txBody>
      </p:sp>
      <p:sp>
        <p:nvSpPr>
          <p:cNvPr id="42" name="Rectangle 41">
            <a:extLst>
              <a:ext uri="{FF2B5EF4-FFF2-40B4-BE49-F238E27FC236}">
                <a16:creationId xmlns:a16="http://schemas.microsoft.com/office/drawing/2014/main" id="{6D539B69-056A-BE62-4100-1ED0EF436E7F}"/>
              </a:ext>
            </a:extLst>
          </p:cNvPr>
          <p:cNvSpPr/>
          <p:nvPr/>
        </p:nvSpPr>
        <p:spPr>
          <a:xfrm>
            <a:off x="8950874" y="3274186"/>
            <a:ext cx="2664000" cy="646331"/>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EC91B"/>
                </a:solidFill>
                <a:effectLst>
                  <a:glow rad="127000">
                    <a:srgbClr val="00C7FD">
                      <a:alpha val="40000"/>
                    </a:srgbClr>
                  </a:glow>
                </a:effectLst>
                <a:uLnTx/>
                <a:uFillTx/>
                <a:latin typeface="IntelOne Display Regular"/>
                <a:cs typeface="Arial"/>
              </a:rPr>
              <a:t>MARKET </a:t>
            </a:r>
            <a:r>
              <a:rPr kumimoji="0" lang="en-US" sz="2000" b="0" i="0" u="none" strike="noStrike" kern="1200" cap="none" spc="0" normalizeH="0" baseline="0" noProof="0">
                <a:ln w="3175">
                  <a:noFill/>
                </a:ln>
                <a:solidFill>
                  <a:srgbClr val="FEC91B"/>
                </a:solidFill>
                <a:effectLst>
                  <a:glow rad="127000">
                    <a:srgbClr val="00C7FD">
                      <a:alpha val="40000"/>
                    </a:srgbClr>
                  </a:glow>
                </a:effectLst>
                <a:uLnTx/>
                <a:uFillTx/>
                <a:latin typeface="IntelOne Display Medium" panose="020B0703020203020204" pitchFamily="34" charset="0"/>
                <a:ea typeface="Intel Clear" panose="020B0604020203020204" pitchFamily="34" charset="0"/>
                <a:cs typeface="Intel Clear" panose="020B0604020203020204" pitchFamily="34" charset="0"/>
              </a:rPr>
              <a:t>DIFFERENTIATING</a:t>
            </a:r>
          </a:p>
        </p:txBody>
      </p:sp>
      <p:sp>
        <p:nvSpPr>
          <p:cNvPr id="43" name="Rectangle 42">
            <a:extLst>
              <a:ext uri="{FF2B5EF4-FFF2-40B4-BE49-F238E27FC236}">
                <a16:creationId xmlns:a16="http://schemas.microsoft.com/office/drawing/2014/main" id="{44DFA8C4-709F-3DCD-9D9A-A82094EB4CCF}"/>
              </a:ext>
            </a:extLst>
          </p:cNvPr>
          <p:cNvSpPr/>
          <p:nvPr/>
        </p:nvSpPr>
        <p:spPr>
          <a:xfrm>
            <a:off x="6077807" y="2102349"/>
            <a:ext cx="2700000" cy="707886"/>
          </a:xfrm>
          <a:prstGeom prst="rect">
            <a:avLst/>
          </a:prstGeom>
        </p:spPr>
        <p:txBody>
          <a:bodyPr wrap="square" lIns="91440" tIns="45720" rIns="91440" bIns="4572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IntelOne Display Regular" panose="020B0503020203020204" pitchFamily="34" charset="0"/>
                <a:ea typeface="+mj-ea"/>
                <a:cs typeface="Arial"/>
                <a:sym typeface="Helvetica Neue"/>
              </a:rPr>
              <a:t>Delivers Unique, High-Value Solutions</a:t>
            </a:r>
          </a:p>
        </p:txBody>
      </p:sp>
      <p:sp>
        <p:nvSpPr>
          <p:cNvPr id="44" name="Rectangle 43">
            <a:extLst>
              <a:ext uri="{FF2B5EF4-FFF2-40B4-BE49-F238E27FC236}">
                <a16:creationId xmlns:a16="http://schemas.microsoft.com/office/drawing/2014/main" id="{3928DD34-6DA7-45C8-F26B-B9EFE1EF928F}"/>
              </a:ext>
            </a:extLst>
          </p:cNvPr>
          <p:cNvSpPr/>
          <p:nvPr/>
        </p:nvSpPr>
        <p:spPr>
          <a:xfrm>
            <a:off x="6034106" y="4511902"/>
            <a:ext cx="2700000" cy="707886"/>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IntelOne Display Regular" panose="020B0503020203020204" pitchFamily="34" charset="0"/>
                <a:ea typeface="+mj-ea"/>
                <a:cs typeface="Arial"/>
              </a:rPr>
              <a:t>Enables Industry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IntelOne Display Regular" panose="020B0503020203020204" pitchFamily="34" charset="0"/>
                <a:ea typeface="+mj-ea"/>
                <a:cs typeface="Arial"/>
              </a:rPr>
              <a:t>Platform Success</a:t>
            </a:r>
          </a:p>
        </p:txBody>
      </p:sp>
      <p:sp>
        <p:nvSpPr>
          <p:cNvPr id="45" name="Rectangle 44">
            <a:extLst>
              <a:ext uri="{FF2B5EF4-FFF2-40B4-BE49-F238E27FC236}">
                <a16:creationId xmlns:a16="http://schemas.microsoft.com/office/drawing/2014/main" id="{B9AFFB08-0DBC-CBE9-86DE-307211FDD29B}"/>
              </a:ext>
            </a:extLst>
          </p:cNvPr>
          <p:cNvSpPr/>
          <p:nvPr/>
        </p:nvSpPr>
        <p:spPr>
          <a:xfrm>
            <a:off x="6034106" y="3251087"/>
            <a:ext cx="2700000" cy="707886"/>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IntelOne Display Regular" panose="020B0503020203020204" pitchFamily="34" charset="0"/>
                <a:ea typeface="+mj-ea"/>
                <a:cs typeface="Arial"/>
              </a:rPr>
              <a:t>Productively Extracts Value in Hardware</a:t>
            </a:r>
          </a:p>
        </p:txBody>
      </p:sp>
    </p:spTree>
    <p:extLst>
      <p:ext uri="{BB962C8B-B14F-4D97-AF65-F5344CB8AC3E}">
        <p14:creationId xmlns:p14="http://schemas.microsoft.com/office/powerpoint/2010/main" val="3111354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07B34-D54F-4ECE-A26A-56F41EC36868}"/>
              </a:ext>
            </a:extLst>
          </p:cNvPr>
          <p:cNvSpPr>
            <a:spLocks noGrp="1"/>
          </p:cNvSpPr>
          <p:nvPr>
            <p:ph type="title"/>
          </p:nvPr>
        </p:nvSpPr>
        <p:spPr/>
        <p:txBody>
          <a:bodyPr>
            <a:normAutofit/>
          </a:bodyPr>
          <a:lstStyle/>
          <a:p>
            <a:r>
              <a:rPr lang="en-US" sz="3600"/>
              <a:t>Market Differentiating</a:t>
            </a:r>
          </a:p>
        </p:txBody>
      </p:sp>
      <p:grpSp>
        <p:nvGrpSpPr>
          <p:cNvPr id="68" name="Group 67">
            <a:extLst>
              <a:ext uri="{FF2B5EF4-FFF2-40B4-BE49-F238E27FC236}">
                <a16:creationId xmlns:a16="http://schemas.microsoft.com/office/drawing/2014/main" id="{8DADF483-BBA3-7BB0-0945-CD00B46726BF}"/>
              </a:ext>
            </a:extLst>
          </p:cNvPr>
          <p:cNvGrpSpPr/>
          <p:nvPr/>
        </p:nvGrpSpPr>
        <p:grpSpPr>
          <a:xfrm>
            <a:off x="513807" y="1526135"/>
            <a:ext cx="11136154" cy="1804784"/>
            <a:chOff x="2467809" y="2617010"/>
            <a:chExt cx="9288870" cy="1521060"/>
          </a:xfrm>
        </p:grpSpPr>
        <p:sp>
          <p:nvSpPr>
            <p:cNvPr id="69" name="Rectangle 68">
              <a:extLst>
                <a:ext uri="{FF2B5EF4-FFF2-40B4-BE49-F238E27FC236}">
                  <a16:creationId xmlns:a16="http://schemas.microsoft.com/office/drawing/2014/main" id="{671529C3-F012-A956-7061-C44C49D1AA9F}"/>
                </a:ext>
              </a:extLst>
            </p:cNvPr>
            <p:cNvSpPr/>
            <p:nvPr/>
          </p:nvSpPr>
          <p:spPr>
            <a:xfrm>
              <a:off x="2468697" y="2896499"/>
              <a:ext cx="9287982" cy="1241571"/>
            </a:xfrm>
            <a:prstGeom prst="rect">
              <a:avLst/>
            </a:prstGeom>
            <a:noFill/>
            <a:ln w="3175" cap="flat" cmpd="sng" algn="ctr">
              <a:solidFill>
                <a:srgbClr val="00C7FD"/>
              </a:solidFill>
              <a:prstDash val="solid"/>
              <a:miter lim="800000"/>
            </a:ln>
            <a:effectLst>
              <a:innerShdw blurRad="63500" dist="50800" dir="13500000">
                <a:prstClr val="black">
                  <a:alpha val="50000"/>
                </a:prstClr>
              </a:innerShdw>
            </a:effectLst>
          </p:spPr>
          <p:txBody>
            <a:bodyPr lIns="640080" tIns="182880" rIns="91440" rtlCol="0" anchor="t"/>
            <a:lstStyle/>
            <a:p>
              <a:pPr marL="171450" marR="0" lvl="1" indent="-171450" algn="l" defTabSz="914400" rtl="0" eaLnBrk="1" fontAlgn="auto" latinLnBrk="0" hangingPunct="1">
                <a:lnSpc>
                  <a:spcPct val="100000"/>
                </a:lnSpc>
                <a:spcBef>
                  <a:spcPts val="0"/>
                </a:spcBef>
                <a:spcAft>
                  <a:spcPts val="600"/>
                </a:spcAft>
                <a:buClrTx/>
                <a:buSzPct val="80000"/>
                <a:buFont typeface="Wingdings" panose="05000000000000000000" pitchFamily="2" charset="2"/>
                <a:buChar char="§"/>
                <a:tabLst/>
                <a:defRPr/>
              </a:pPr>
              <a:endParaRPr kumimoji="0" lang="en-US" sz="1600" b="0" i="0" u="none" strike="noStrike" kern="0" cap="none" spc="0" normalizeH="0" baseline="0" noProof="0">
                <a:ln>
                  <a:noFill/>
                </a:ln>
                <a:solidFill>
                  <a:srgbClr val="000000"/>
                </a:solidFill>
                <a:effectLst/>
                <a:uLnTx/>
                <a:uFillTx/>
                <a:latin typeface="IntelOne Display Light"/>
                <a:cs typeface="Arial"/>
              </a:endParaRPr>
            </a:p>
          </p:txBody>
        </p:sp>
        <p:sp>
          <p:nvSpPr>
            <p:cNvPr id="70" name="Rectangle 69">
              <a:extLst>
                <a:ext uri="{FF2B5EF4-FFF2-40B4-BE49-F238E27FC236}">
                  <a16:creationId xmlns:a16="http://schemas.microsoft.com/office/drawing/2014/main" id="{48FD3796-0A0D-934F-17E3-88BE02F29D34}"/>
                </a:ext>
              </a:extLst>
            </p:cNvPr>
            <p:cNvSpPr/>
            <p:nvPr/>
          </p:nvSpPr>
          <p:spPr>
            <a:xfrm>
              <a:off x="10549291" y="3793969"/>
              <a:ext cx="1026438" cy="241096"/>
            </a:xfrm>
            <a:prstGeom prst="rect">
              <a:avLst/>
            </a:prstGeom>
            <a:noFill/>
            <a:ln w="12700" cap="flat" cmpd="sng" algn="ctr">
              <a:no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IntelOne Display Regular"/>
                  <a:ea typeface="Intel Clear" panose="020B0604020203020204" pitchFamily="34" charset="0"/>
                  <a:cs typeface="Intel Clear" panose="020B0604020203020204" pitchFamily="34" charset="0"/>
                </a:rPr>
                <a:t>Intel® Distribution for Python</a:t>
              </a:r>
            </a:p>
          </p:txBody>
        </p:sp>
        <p:sp>
          <p:nvSpPr>
            <p:cNvPr id="71" name="Rectangle 70">
              <a:extLst>
                <a:ext uri="{FF2B5EF4-FFF2-40B4-BE49-F238E27FC236}">
                  <a16:creationId xmlns:a16="http://schemas.microsoft.com/office/drawing/2014/main" id="{8A1B6EDD-5253-EB8E-F12C-EA3F9194A8E7}"/>
                </a:ext>
              </a:extLst>
            </p:cNvPr>
            <p:cNvSpPr/>
            <p:nvPr/>
          </p:nvSpPr>
          <p:spPr>
            <a:xfrm>
              <a:off x="10483869" y="3469504"/>
              <a:ext cx="646338" cy="258612"/>
            </a:xfrm>
            <a:prstGeom prst="rect">
              <a:avLst/>
            </a:prstGeom>
            <a:noFill/>
            <a:ln w="12700" cap="flat" cmpd="sng" algn="ctr">
              <a:no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IntelOne Display Regular"/>
                  <a:ea typeface="Intel Clear" panose="020B0604020203020204" pitchFamily="34" charset="0"/>
                  <a:cs typeface="Intel Clear" panose="020B0604020203020204" pitchFamily="34" charset="0"/>
                </a:rPr>
                <a:t>SynapseAI</a:t>
              </a:r>
            </a:p>
          </p:txBody>
        </p:sp>
        <p:pic>
          <p:nvPicPr>
            <p:cNvPr id="72" name="Picture 71">
              <a:extLst>
                <a:ext uri="{FF2B5EF4-FFF2-40B4-BE49-F238E27FC236}">
                  <a16:creationId xmlns:a16="http://schemas.microsoft.com/office/drawing/2014/main" id="{E7B3D8DD-442C-583F-52B3-D3B60CA3F50E}"/>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500"/>
                      </a14:imgEffect>
                      <a14:imgEffect>
                        <a14:saturation sat="0"/>
                      </a14:imgEffect>
                      <a14:imgEffect>
                        <a14:brightnessContrast contrast="100000"/>
                      </a14:imgEffect>
                    </a14:imgLayer>
                  </a14:imgProps>
                </a:ext>
              </a:extLst>
            </a:blip>
            <a:srcRect t="26334" b="30200"/>
            <a:stretch/>
          </p:blipFill>
          <p:spPr>
            <a:xfrm>
              <a:off x="10963910" y="2955027"/>
              <a:ext cx="735653" cy="211628"/>
            </a:xfrm>
            <a:prstGeom prst="rect">
              <a:avLst/>
            </a:prstGeom>
            <a:solidFill>
              <a:srgbClr val="060719"/>
            </a:solidFill>
            <a:effectLst/>
          </p:spPr>
        </p:pic>
        <p:pic>
          <p:nvPicPr>
            <p:cNvPr id="73" name="Picture 72">
              <a:extLst>
                <a:ext uri="{FF2B5EF4-FFF2-40B4-BE49-F238E27FC236}">
                  <a16:creationId xmlns:a16="http://schemas.microsoft.com/office/drawing/2014/main" id="{16FDF011-0A3E-CFA4-3017-4F740C83F947}"/>
                </a:ext>
              </a:extLst>
            </p:cNvPr>
            <p:cNvPicPr>
              <a:picLocks noChangeAspect="1"/>
            </p:cNvPicPr>
            <p:nvPr/>
          </p:nvPicPr>
          <p:blipFill>
            <a:blip r:embed="rId4"/>
            <a:stretch>
              <a:fillRect/>
            </a:stretch>
          </p:blipFill>
          <p:spPr>
            <a:xfrm>
              <a:off x="9722122" y="3595000"/>
              <a:ext cx="722399" cy="148044"/>
            </a:xfrm>
            <a:prstGeom prst="rect">
              <a:avLst/>
            </a:prstGeom>
            <a:solidFill>
              <a:srgbClr val="060719"/>
            </a:solidFill>
            <a:ln>
              <a:noFill/>
            </a:ln>
          </p:spPr>
        </p:pic>
        <p:sp>
          <p:nvSpPr>
            <p:cNvPr id="74" name="Rectangle 73">
              <a:extLst>
                <a:ext uri="{FF2B5EF4-FFF2-40B4-BE49-F238E27FC236}">
                  <a16:creationId xmlns:a16="http://schemas.microsoft.com/office/drawing/2014/main" id="{54963FDC-5E97-77F0-567E-B292BAF1F6F8}"/>
                </a:ext>
              </a:extLst>
            </p:cNvPr>
            <p:cNvSpPr/>
            <p:nvPr/>
          </p:nvSpPr>
          <p:spPr>
            <a:xfrm>
              <a:off x="9583923" y="3776607"/>
              <a:ext cx="1080338" cy="181575"/>
            </a:xfrm>
            <a:prstGeom prst="rect">
              <a:avLst/>
            </a:prstGeom>
            <a:noFill/>
            <a:ln>
              <a:noFill/>
            </a:ln>
            <a:effectLst>
              <a:glow rad="127000">
                <a:srgbClr val="00C7FD">
                  <a:alpha val="40422"/>
                </a:srgbClr>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cmpd="sng">
                    <a:noFill/>
                  </a:ln>
                  <a:solidFill>
                    <a:srgbClr val="000000"/>
                  </a:solidFill>
                  <a:effectLst>
                    <a:glow>
                      <a:srgbClr val="00C7FD">
                        <a:satMod val="175000"/>
                        <a:alpha val="40000"/>
                      </a:srgbClr>
                    </a:glow>
                  </a:effectLst>
                  <a:uLnTx/>
                  <a:uFillTx/>
                  <a:latin typeface="IntelOne Display Regular"/>
                  <a:ea typeface="Intel Clear" panose="020B0604020203020204" pitchFamily="34" charset="0"/>
                  <a:cs typeface="Intel Clear" panose="020B0604020203020204" pitchFamily="34" charset="0"/>
                  <a:sym typeface="Helvetica Neue Medium"/>
                </a:rPr>
                <a:t>Intel® oneDNN</a:t>
              </a:r>
            </a:p>
          </p:txBody>
        </p:sp>
        <p:pic>
          <p:nvPicPr>
            <p:cNvPr id="75" name="Picture 74" descr="Icon&#10;&#10;Description automatically generated">
              <a:extLst>
                <a:ext uri="{FF2B5EF4-FFF2-40B4-BE49-F238E27FC236}">
                  <a16:creationId xmlns:a16="http://schemas.microsoft.com/office/drawing/2014/main" id="{EEA082BF-F0BF-97CE-78BA-1C2A46DDA452}"/>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173572" y="3313918"/>
              <a:ext cx="475699" cy="121482"/>
            </a:xfrm>
            <a:prstGeom prst="rect">
              <a:avLst/>
            </a:prstGeom>
            <a:solidFill>
              <a:srgbClr val="060719"/>
            </a:solidFill>
            <a:ln>
              <a:noFill/>
            </a:ln>
          </p:spPr>
        </p:pic>
        <p:pic>
          <p:nvPicPr>
            <p:cNvPr id="76" name="Picture 75" descr="Logo&#10;&#10;Description automatically generated">
              <a:extLst>
                <a:ext uri="{FF2B5EF4-FFF2-40B4-BE49-F238E27FC236}">
                  <a16:creationId xmlns:a16="http://schemas.microsoft.com/office/drawing/2014/main" id="{AB4503E0-04B4-516D-9317-EC8880E12F73}"/>
                </a:ext>
              </a:extLst>
            </p:cNvPr>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9799144" y="2996621"/>
              <a:ext cx="579549" cy="170685"/>
            </a:xfrm>
            <a:prstGeom prst="rect">
              <a:avLst/>
            </a:prstGeom>
            <a:solidFill>
              <a:srgbClr val="060719"/>
            </a:solidFill>
            <a:ln>
              <a:noFill/>
            </a:ln>
          </p:spPr>
        </p:pic>
        <p:pic>
          <p:nvPicPr>
            <p:cNvPr id="77" name="Picture 4" descr="MXNet: A Scalable Deep Learning Framework">
              <a:extLst>
                <a:ext uri="{FF2B5EF4-FFF2-40B4-BE49-F238E27FC236}">
                  <a16:creationId xmlns:a16="http://schemas.microsoft.com/office/drawing/2014/main" id="{54F7EE80-3769-8094-8162-6734D4B3982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58151" y="3270184"/>
              <a:ext cx="463904" cy="157711"/>
            </a:xfrm>
            <a:prstGeom prst="rect">
              <a:avLst/>
            </a:prstGeom>
            <a:solidFill>
              <a:srgbClr val="060719"/>
            </a:solidFill>
            <a:ln>
              <a:noFill/>
            </a:ln>
          </p:spPr>
        </p:pic>
        <p:pic>
          <p:nvPicPr>
            <p:cNvPr id="78" name="Picture 77">
              <a:extLst>
                <a:ext uri="{FF2B5EF4-FFF2-40B4-BE49-F238E27FC236}">
                  <a16:creationId xmlns:a16="http://schemas.microsoft.com/office/drawing/2014/main" id="{66EF7115-B808-ED66-16C6-F817F2502CFE}"/>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tretch>
              <a:fillRect/>
            </a:stretch>
          </p:blipFill>
          <p:spPr>
            <a:xfrm>
              <a:off x="9121895" y="3753667"/>
              <a:ext cx="441056" cy="201413"/>
            </a:xfrm>
            <a:prstGeom prst="rect">
              <a:avLst/>
            </a:prstGeom>
            <a:solidFill>
              <a:srgbClr val="060719"/>
            </a:solidFill>
          </p:spPr>
        </p:pic>
        <p:sp>
          <p:nvSpPr>
            <p:cNvPr id="79" name="Rectangle 78">
              <a:extLst>
                <a:ext uri="{FF2B5EF4-FFF2-40B4-BE49-F238E27FC236}">
                  <a16:creationId xmlns:a16="http://schemas.microsoft.com/office/drawing/2014/main" id="{9556E47C-6BA5-E7F6-07C7-AFF521D845A1}"/>
                </a:ext>
              </a:extLst>
            </p:cNvPr>
            <p:cNvSpPr/>
            <p:nvPr/>
          </p:nvSpPr>
          <p:spPr>
            <a:xfrm>
              <a:off x="11017395" y="3419487"/>
              <a:ext cx="735653" cy="181575"/>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IntelOne Display Regular"/>
                  <a:ea typeface="Intel Clear" panose="020B0604020203020204" pitchFamily="34" charset="0"/>
                  <a:cs typeface="Intel Clear" panose="020B0604020203020204" pitchFamily="34" charset="0"/>
                  <a:sym typeface="Helvetica Neue Medium"/>
                </a:rPr>
                <a:t>Intel® oneDAL</a:t>
              </a:r>
            </a:p>
          </p:txBody>
        </p:sp>
        <p:pic>
          <p:nvPicPr>
            <p:cNvPr id="80" name="Picture 79" descr="Logo&#10;&#10;Description automatically generated">
              <a:extLst>
                <a:ext uri="{FF2B5EF4-FFF2-40B4-BE49-F238E27FC236}">
                  <a16:creationId xmlns:a16="http://schemas.microsoft.com/office/drawing/2014/main" id="{9034C78D-F1D2-8C3D-CA1E-8E35211BC47D}"/>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045425" y="2959642"/>
              <a:ext cx="295011" cy="292870"/>
            </a:xfrm>
            <a:prstGeom prst="rect">
              <a:avLst/>
            </a:prstGeom>
            <a:solidFill>
              <a:srgbClr val="060719"/>
            </a:solidFill>
          </p:spPr>
        </p:pic>
        <p:sp>
          <p:nvSpPr>
            <p:cNvPr id="81" name="Freeform: Shape 236">
              <a:extLst>
                <a:ext uri="{FF2B5EF4-FFF2-40B4-BE49-F238E27FC236}">
                  <a16:creationId xmlns:a16="http://schemas.microsoft.com/office/drawing/2014/main" id="{DE7ABE93-6B2E-9214-0EAA-C27815D11ECE}"/>
                </a:ext>
              </a:extLst>
            </p:cNvPr>
            <p:cNvSpPr/>
            <p:nvPr/>
          </p:nvSpPr>
          <p:spPr>
            <a:xfrm>
              <a:off x="10707601" y="3101829"/>
              <a:ext cx="198875" cy="197431"/>
            </a:xfrm>
            <a:custGeom>
              <a:avLst/>
              <a:gdLst>
                <a:gd name="connsiteX0" fmla="*/ 99930 w 199859"/>
                <a:gd name="connsiteY0" fmla="*/ 0 h 199858"/>
                <a:gd name="connsiteX1" fmla="*/ 0 w 199859"/>
                <a:gd name="connsiteY1" fmla="*/ 99929 h 199858"/>
                <a:gd name="connsiteX2" fmla="*/ 11993 w 199859"/>
                <a:gd name="connsiteY2" fmla="*/ 147360 h 199858"/>
                <a:gd name="connsiteX3" fmla="*/ 13653 w 199859"/>
                <a:gd name="connsiteY3" fmla="*/ 147960 h 199858"/>
                <a:gd name="connsiteX4" fmla="*/ 18509 w 199859"/>
                <a:gd name="connsiteY4" fmla="*/ 151978 h 199858"/>
                <a:gd name="connsiteX5" fmla="*/ 19440 w 199859"/>
                <a:gd name="connsiteY5" fmla="*/ 155006 h 199858"/>
                <a:gd name="connsiteX6" fmla="*/ 18646 w 199859"/>
                <a:gd name="connsiteY6" fmla="*/ 158023 h 199858"/>
                <a:gd name="connsiteX7" fmla="*/ 99930 w 199859"/>
                <a:gd name="connsiteY7" fmla="*/ 199859 h 199858"/>
                <a:gd name="connsiteX8" fmla="*/ 199859 w 199859"/>
                <a:gd name="connsiteY8" fmla="*/ 99930 h 199858"/>
                <a:gd name="connsiteX9" fmla="*/ 99930 w 199859"/>
                <a:gd name="connsiteY9" fmla="*/ 0 h 199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859" h="199858">
                  <a:moveTo>
                    <a:pt x="99930" y="0"/>
                  </a:moveTo>
                  <a:cubicBezTo>
                    <a:pt x="44740" y="0"/>
                    <a:pt x="0" y="44740"/>
                    <a:pt x="0" y="99929"/>
                  </a:cubicBezTo>
                  <a:cubicBezTo>
                    <a:pt x="6" y="116489"/>
                    <a:pt x="4127" y="132788"/>
                    <a:pt x="11993" y="147360"/>
                  </a:cubicBezTo>
                  <a:cubicBezTo>
                    <a:pt x="12567" y="147495"/>
                    <a:pt x="13118" y="147713"/>
                    <a:pt x="13653" y="147960"/>
                  </a:cubicBezTo>
                  <a:cubicBezTo>
                    <a:pt x="15591" y="148852"/>
                    <a:pt x="17423" y="150141"/>
                    <a:pt x="18509" y="151978"/>
                  </a:cubicBezTo>
                  <a:cubicBezTo>
                    <a:pt x="19052" y="152895"/>
                    <a:pt x="19397" y="153940"/>
                    <a:pt x="19440" y="155006"/>
                  </a:cubicBezTo>
                  <a:cubicBezTo>
                    <a:pt x="19483" y="156062"/>
                    <a:pt x="19219" y="157136"/>
                    <a:pt x="18646" y="158023"/>
                  </a:cubicBezTo>
                  <a:cubicBezTo>
                    <a:pt x="37400" y="184271"/>
                    <a:pt x="67671" y="199851"/>
                    <a:pt x="99930" y="199859"/>
                  </a:cubicBezTo>
                  <a:cubicBezTo>
                    <a:pt x="155119" y="199859"/>
                    <a:pt x="199859" y="155119"/>
                    <a:pt x="199859" y="99930"/>
                  </a:cubicBezTo>
                  <a:cubicBezTo>
                    <a:pt x="199859" y="44740"/>
                    <a:pt x="155120" y="0"/>
                    <a:pt x="99930" y="0"/>
                  </a:cubicBezTo>
                  <a:close/>
                </a:path>
              </a:pathLst>
            </a:custGeom>
            <a:solidFill>
              <a:srgbClr val="FFFFFF"/>
            </a:solidFill>
            <a:ln w="1159"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IntelOne Display Regular"/>
                <a:cs typeface="Arial"/>
              </a:endParaRPr>
            </a:p>
          </p:txBody>
        </p:sp>
        <p:sp>
          <p:nvSpPr>
            <p:cNvPr id="82" name="Freeform: Shape 237">
              <a:extLst>
                <a:ext uri="{FF2B5EF4-FFF2-40B4-BE49-F238E27FC236}">
                  <a16:creationId xmlns:a16="http://schemas.microsoft.com/office/drawing/2014/main" id="{4E105B29-00C8-B385-78AD-62E48E899BBF}"/>
                </a:ext>
              </a:extLst>
            </p:cNvPr>
            <p:cNvSpPr/>
            <p:nvPr/>
          </p:nvSpPr>
          <p:spPr>
            <a:xfrm>
              <a:off x="10717280" y="3131196"/>
              <a:ext cx="179516" cy="138697"/>
            </a:xfrm>
            <a:custGeom>
              <a:avLst/>
              <a:gdLst>
                <a:gd name="connsiteX0" fmla="*/ 125109 w 180404"/>
                <a:gd name="connsiteY0" fmla="*/ 83105 h 140402"/>
                <a:gd name="connsiteX1" fmla="*/ 92956 w 180404"/>
                <a:gd name="connsiteY1" fmla="*/ 65646 h 140402"/>
                <a:gd name="connsiteX2" fmla="*/ 68516 w 180404"/>
                <a:gd name="connsiteY2" fmla="*/ 58019 h 140402"/>
                <a:gd name="connsiteX3" fmla="*/ 58940 w 180404"/>
                <a:gd name="connsiteY3" fmla="*/ 35232 h 140402"/>
                <a:gd name="connsiteX4" fmla="*/ 88945 w 180404"/>
                <a:gd name="connsiteY4" fmla="*/ 13065 h 140402"/>
                <a:gd name="connsiteX5" fmla="*/ 106177 w 180404"/>
                <a:gd name="connsiteY5" fmla="*/ 23203 h 140402"/>
                <a:gd name="connsiteX6" fmla="*/ 122049 w 180404"/>
                <a:gd name="connsiteY6" fmla="*/ 44055 h 140402"/>
                <a:gd name="connsiteX7" fmla="*/ 152417 w 180404"/>
                <a:gd name="connsiteY7" fmla="*/ 53699 h 140402"/>
                <a:gd name="connsiteX8" fmla="*/ 157817 w 180404"/>
                <a:gd name="connsiteY8" fmla="*/ 51147 h 140402"/>
                <a:gd name="connsiteX9" fmla="*/ 159688 w 180404"/>
                <a:gd name="connsiteY9" fmla="*/ 50798 h 140402"/>
                <a:gd name="connsiteX10" fmla="*/ 161494 w 180404"/>
                <a:gd name="connsiteY10" fmla="*/ 52725 h 140402"/>
                <a:gd name="connsiteX11" fmla="*/ 163438 w 180404"/>
                <a:gd name="connsiteY11" fmla="*/ 54654 h 140402"/>
                <a:gd name="connsiteX12" fmla="*/ 166266 w 180404"/>
                <a:gd name="connsiteY12" fmla="*/ 54148 h 140402"/>
                <a:gd name="connsiteX13" fmla="*/ 178722 w 180404"/>
                <a:gd name="connsiteY13" fmla="*/ 42243 h 140402"/>
                <a:gd name="connsiteX14" fmla="*/ 180313 w 180404"/>
                <a:gd name="connsiteY14" fmla="*/ 38538 h 140402"/>
                <a:gd name="connsiteX15" fmla="*/ 177207 w 180404"/>
                <a:gd name="connsiteY15" fmla="*/ 31464 h 140402"/>
                <a:gd name="connsiteX16" fmla="*/ 173420 w 180404"/>
                <a:gd name="connsiteY16" fmla="*/ 30158 h 140402"/>
                <a:gd name="connsiteX17" fmla="*/ 156142 w 180404"/>
                <a:gd name="connsiteY17" fmla="*/ 31746 h 140402"/>
                <a:gd name="connsiteX18" fmla="*/ 153855 w 180404"/>
                <a:gd name="connsiteY18" fmla="*/ 33577 h 140402"/>
                <a:gd name="connsiteX19" fmla="*/ 153778 w 180404"/>
                <a:gd name="connsiteY19" fmla="*/ 35359 h 140402"/>
                <a:gd name="connsiteX20" fmla="*/ 154396 w 180404"/>
                <a:gd name="connsiteY20" fmla="*/ 37348 h 140402"/>
                <a:gd name="connsiteX21" fmla="*/ 154350 w 180404"/>
                <a:gd name="connsiteY21" fmla="*/ 38650 h 140402"/>
                <a:gd name="connsiteX22" fmla="*/ 153268 w 180404"/>
                <a:gd name="connsiteY22" fmla="*/ 39744 h 140402"/>
                <a:gd name="connsiteX23" fmla="*/ 148385 w 180404"/>
                <a:gd name="connsiteY23" fmla="*/ 41811 h 140402"/>
                <a:gd name="connsiteX24" fmla="*/ 133579 w 180404"/>
                <a:gd name="connsiteY24" fmla="*/ 38148 h 140402"/>
                <a:gd name="connsiteX25" fmla="*/ 129144 w 180404"/>
                <a:gd name="connsiteY25" fmla="*/ 32256 h 140402"/>
                <a:gd name="connsiteX26" fmla="*/ 116517 w 180404"/>
                <a:gd name="connsiteY26" fmla="*/ 15499 h 140402"/>
                <a:gd name="connsiteX27" fmla="*/ 90801 w 180404"/>
                <a:gd name="connsiteY27" fmla="*/ 385 h 140402"/>
                <a:gd name="connsiteX28" fmla="*/ 46470 w 180404"/>
                <a:gd name="connsiteY28" fmla="*/ 33454 h 140402"/>
                <a:gd name="connsiteX29" fmla="*/ 54469 w 180404"/>
                <a:gd name="connsiteY29" fmla="*/ 62485 h 140402"/>
                <a:gd name="connsiteX30" fmla="*/ 91941 w 180404"/>
                <a:gd name="connsiteY30" fmla="*/ 78394 h 140402"/>
                <a:gd name="connsiteX31" fmla="*/ 99934 w 180404"/>
                <a:gd name="connsiteY31" fmla="*/ 80632 h 140402"/>
                <a:gd name="connsiteX32" fmla="*/ 111556 w 180404"/>
                <a:gd name="connsiteY32" fmla="*/ 86792 h 140402"/>
                <a:gd name="connsiteX33" fmla="*/ 111556 w 180404"/>
                <a:gd name="connsiteY33" fmla="*/ 86792 h 140402"/>
                <a:gd name="connsiteX34" fmla="*/ 118109 w 180404"/>
                <a:gd name="connsiteY34" fmla="*/ 106842 h 140402"/>
                <a:gd name="connsiteX35" fmla="*/ 90909 w 180404"/>
                <a:gd name="connsiteY35" fmla="*/ 127134 h 140402"/>
                <a:gd name="connsiteX36" fmla="*/ 75114 w 180404"/>
                <a:gd name="connsiteY36" fmla="*/ 117861 h 140402"/>
                <a:gd name="connsiteX37" fmla="*/ 59954 w 180404"/>
                <a:gd name="connsiteY37" fmla="*/ 97740 h 140402"/>
                <a:gd name="connsiteX38" fmla="*/ 46663 w 180404"/>
                <a:gd name="connsiteY38" fmla="*/ 89920 h 140402"/>
                <a:gd name="connsiteX39" fmla="*/ 31668 w 180404"/>
                <a:gd name="connsiteY39" fmla="*/ 93777 h 140402"/>
                <a:gd name="connsiteX40" fmla="*/ 0 w 180404"/>
                <a:gd name="connsiteY40" fmla="*/ 117411 h 140402"/>
                <a:gd name="connsiteX41" fmla="*/ 6664 w 180404"/>
                <a:gd name="connsiteY41" fmla="*/ 128108 h 140402"/>
                <a:gd name="connsiteX42" fmla="*/ 39313 w 180404"/>
                <a:gd name="connsiteY42" fmla="*/ 103628 h 140402"/>
                <a:gd name="connsiteX43" fmla="*/ 44587 w 180404"/>
                <a:gd name="connsiteY43" fmla="*/ 102407 h 140402"/>
                <a:gd name="connsiteX44" fmla="*/ 49521 w 180404"/>
                <a:gd name="connsiteY44" fmla="*/ 105297 h 140402"/>
                <a:gd name="connsiteX45" fmla="*/ 65559 w 180404"/>
                <a:gd name="connsiteY45" fmla="*/ 126851 h 140402"/>
                <a:gd name="connsiteX46" fmla="*/ 89023 w 180404"/>
                <a:gd name="connsiteY46" fmla="*/ 140039 h 140402"/>
                <a:gd name="connsiteX47" fmla="*/ 130936 w 180404"/>
                <a:gd name="connsiteY47" fmla="*/ 108759 h 140402"/>
                <a:gd name="connsiteX48" fmla="*/ 125109 w 180404"/>
                <a:gd name="connsiteY48" fmla="*/ 83105 h 1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0404" h="140402">
                  <a:moveTo>
                    <a:pt x="125109" y="83105"/>
                  </a:moveTo>
                  <a:cubicBezTo>
                    <a:pt x="118226" y="73690"/>
                    <a:pt x="104624" y="68216"/>
                    <a:pt x="92956" y="65646"/>
                  </a:cubicBezTo>
                  <a:cubicBezTo>
                    <a:pt x="81289" y="63076"/>
                    <a:pt x="74187" y="61089"/>
                    <a:pt x="68516" y="58019"/>
                  </a:cubicBezTo>
                  <a:cubicBezTo>
                    <a:pt x="62042" y="54516"/>
                    <a:pt x="56952" y="44187"/>
                    <a:pt x="58940" y="35232"/>
                  </a:cubicBezTo>
                  <a:cubicBezTo>
                    <a:pt x="62059" y="21177"/>
                    <a:pt x="74611" y="11064"/>
                    <a:pt x="88945" y="13065"/>
                  </a:cubicBezTo>
                  <a:cubicBezTo>
                    <a:pt x="96104" y="14078"/>
                    <a:pt x="102175" y="17868"/>
                    <a:pt x="106177" y="23203"/>
                  </a:cubicBezTo>
                  <a:lnTo>
                    <a:pt x="122049" y="44055"/>
                  </a:lnTo>
                  <a:cubicBezTo>
                    <a:pt x="131121" y="55739"/>
                    <a:pt x="141321" y="59216"/>
                    <a:pt x="152417" y="53699"/>
                  </a:cubicBezTo>
                  <a:lnTo>
                    <a:pt x="157817" y="51147"/>
                  </a:lnTo>
                  <a:cubicBezTo>
                    <a:pt x="158265" y="50939"/>
                    <a:pt x="158808" y="50518"/>
                    <a:pt x="159688" y="50798"/>
                  </a:cubicBezTo>
                  <a:cubicBezTo>
                    <a:pt x="160568" y="51078"/>
                    <a:pt x="161000" y="51837"/>
                    <a:pt x="161494" y="52725"/>
                  </a:cubicBezTo>
                  <a:cubicBezTo>
                    <a:pt x="161987" y="53612"/>
                    <a:pt x="162509" y="54431"/>
                    <a:pt x="163438" y="54654"/>
                  </a:cubicBezTo>
                  <a:cubicBezTo>
                    <a:pt x="164367" y="54878"/>
                    <a:pt x="165661" y="54724"/>
                    <a:pt x="166266" y="54148"/>
                  </a:cubicBezTo>
                  <a:cubicBezTo>
                    <a:pt x="170379" y="50227"/>
                    <a:pt x="178722" y="42243"/>
                    <a:pt x="178722" y="42243"/>
                  </a:cubicBezTo>
                  <a:cubicBezTo>
                    <a:pt x="180978" y="40312"/>
                    <a:pt x="180313" y="38538"/>
                    <a:pt x="180313" y="38538"/>
                  </a:cubicBezTo>
                  <a:lnTo>
                    <a:pt x="177207" y="31464"/>
                  </a:lnTo>
                  <a:cubicBezTo>
                    <a:pt x="177207" y="31464"/>
                    <a:pt x="176357" y="29768"/>
                    <a:pt x="173420" y="30158"/>
                  </a:cubicBezTo>
                  <a:lnTo>
                    <a:pt x="156142" y="31746"/>
                  </a:lnTo>
                  <a:cubicBezTo>
                    <a:pt x="155138" y="31889"/>
                    <a:pt x="154241" y="32557"/>
                    <a:pt x="153855" y="33577"/>
                  </a:cubicBezTo>
                  <a:cubicBezTo>
                    <a:pt x="153623" y="34172"/>
                    <a:pt x="153608" y="34794"/>
                    <a:pt x="153778" y="35359"/>
                  </a:cubicBezTo>
                  <a:lnTo>
                    <a:pt x="154396" y="37348"/>
                  </a:lnTo>
                  <a:cubicBezTo>
                    <a:pt x="154520" y="37762"/>
                    <a:pt x="154520" y="38225"/>
                    <a:pt x="154350" y="38650"/>
                  </a:cubicBezTo>
                  <a:cubicBezTo>
                    <a:pt x="154149" y="39176"/>
                    <a:pt x="153747" y="39547"/>
                    <a:pt x="153268" y="39744"/>
                  </a:cubicBezTo>
                  <a:lnTo>
                    <a:pt x="148385" y="41811"/>
                  </a:lnTo>
                  <a:cubicBezTo>
                    <a:pt x="142756" y="43720"/>
                    <a:pt x="137458" y="42893"/>
                    <a:pt x="133579" y="38148"/>
                  </a:cubicBezTo>
                  <a:lnTo>
                    <a:pt x="129144" y="32256"/>
                  </a:lnTo>
                  <a:lnTo>
                    <a:pt x="116517" y="15499"/>
                  </a:lnTo>
                  <a:cubicBezTo>
                    <a:pt x="110521" y="7548"/>
                    <a:pt x="101480" y="1876"/>
                    <a:pt x="90801" y="385"/>
                  </a:cubicBezTo>
                  <a:cubicBezTo>
                    <a:pt x="69420" y="-2609"/>
                    <a:pt x="49576" y="12196"/>
                    <a:pt x="46470" y="33454"/>
                  </a:cubicBezTo>
                  <a:cubicBezTo>
                    <a:pt x="44901" y="44167"/>
                    <a:pt x="46375" y="53229"/>
                    <a:pt x="54469" y="62485"/>
                  </a:cubicBezTo>
                  <a:cubicBezTo>
                    <a:pt x="62563" y="71742"/>
                    <a:pt x="78305" y="75269"/>
                    <a:pt x="91941" y="78394"/>
                  </a:cubicBezTo>
                  <a:cubicBezTo>
                    <a:pt x="93400" y="78740"/>
                    <a:pt x="97505" y="79754"/>
                    <a:pt x="99934" y="80632"/>
                  </a:cubicBezTo>
                  <a:cubicBezTo>
                    <a:pt x="102180" y="81445"/>
                    <a:pt x="107352" y="83352"/>
                    <a:pt x="111556" y="86792"/>
                  </a:cubicBezTo>
                  <a:lnTo>
                    <a:pt x="111556" y="86792"/>
                  </a:lnTo>
                  <a:cubicBezTo>
                    <a:pt x="116579" y="91898"/>
                    <a:pt x="119237" y="99192"/>
                    <a:pt x="118109" y="106842"/>
                  </a:cubicBezTo>
                  <a:cubicBezTo>
                    <a:pt x="116208" y="119886"/>
                    <a:pt x="104030" y="128974"/>
                    <a:pt x="90909" y="127134"/>
                  </a:cubicBezTo>
                  <a:cubicBezTo>
                    <a:pt x="84337" y="126222"/>
                    <a:pt x="78789" y="122739"/>
                    <a:pt x="75114" y="117861"/>
                  </a:cubicBezTo>
                  <a:lnTo>
                    <a:pt x="59954" y="97740"/>
                  </a:lnTo>
                  <a:cubicBezTo>
                    <a:pt x="56863" y="93638"/>
                    <a:pt x="52188" y="90708"/>
                    <a:pt x="46663" y="89920"/>
                  </a:cubicBezTo>
                  <a:cubicBezTo>
                    <a:pt x="41146" y="89147"/>
                    <a:pt x="35806" y="90677"/>
                    <a:pt x="31668" y="93777"/>
                  </a:cubicBezTo>
                  <a:lnTo>
                    <a:pt x="0" y="117411"/>
                  </a:lnTo>
                  <a:cubicBezTo>
                    <a:pt x="1342" y="121229"/>
                    <a:pt x="3041" y="125024"/>
                    <a:pt x="6664" y="128108"/>
                  </a:cubicBezTo>
                  <a:lnTo>
                    <a:pt x="39313" y="103628"/>
                  </a:lnTo>
                  <a:cubicBezTo>
                    <a:pt x="40808" y="102608"/>
                    <a:pt x="42663" y="102145"/>
                    <a:pt x="44587" y="102407"/>
                  </a:cubicBezTo>
                  <a:cubicBezTo>
                    <a:pt x="46635" y="102701"/>
                    <a:pt x="48377" y="103777"/>
                    <a:pt x="49521" y="105297"/>
                  </a:cubicBezTo>
                  <a:lnTo>
                    <a:pt x="65559" y="126851"/>
                  </a:lnTo>
                  <a:cubicBezTo>
                    <a:pt x="71208" y="133781"/>
                    <a:pt x="79414" y="138689"/>
                    <a:pt x="89023" y="140039"/>
                  </a:cubicBezTo>
                  <a:cubicBezTo>
                    <a:pt x="109238" y="142867"/>
                    <a:pt x="127999" y="128866"/>
                    <a:pt x="130936" y="108759"/>
                  </a:cubicBezTo>
                  <a:cubicBezTo>
                    <a:pt x="132295" y="99403"/>
                    <a:pt x="130008" y="90368"/>
                    <a:pt x="125109" y="83105"/>
                  </a:cubicBezTo>
                </a:path>
              </a:pathLst>
            </a:custGeom>
            <a:solidFill>
              <a:srgbClr val="525252"/>
            </a:solidFill>
            <a:ln w="3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IntelOne Display Regular"/>
                <a:cs typeface="Arial"/>
              </a:endParaRPr>
            </a:p>
          </p:txBody>
        </p:sp>
        <p:pic>
          <p:nvPicPr>
            <p:cNvPr id="83" name="Picture 2" descr="AI and Machine Learning Applications in Atlanta | Digital Scientists">
              <a:extLst>
                <a:ext uri="{FF2B5EF4-FFF2-40B4-BE49-F238E27FC236}">
                  <a16:creationId xmlns:a16="http://schemas.microsoft.com/office/drawing/2014/main" id="{3DF99524-50D7-BF8A-5E64-D3111263A1F9}"/>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6525" r="16525"/>
            <a:stretch/>
          </p:blipFill>
          <p:spPr bwMode="auto">
            <a:xfrm>
              <a:off x="9577885" y="3225804"/>
              <a:ext cx="444836" cy="275698"/>
            </a:xfrm>
            <a:prstGeom prst="rect">
              <a:avLst/>
            </a:prstGeom>
            <a:solidFill>
              <a:srgbClr val="060719"/>
            </a:solidFill>
          </p:spPr>
        </p:pic>
        <p:sp>
          <p:nvSpPr>
            <p:cNvPr id="84" name="Rectangle 83">
              <a:extLst>
                <a:ext uri="{FF2B5EF4-FFF2-40B4-BE49-F238E27FC236}">
                  <a16:creationId xmlns:a16="http://schemas.microsoft.com/office/drawing/2014/main" id="{D578A080-B255-EBFF-3002-99A09617C61F}"/>
                </a:ext>
              </a:extLst>
            </p:cNvPr>
            <p:cNvSpPr/>
            <p:nvPr/>
          </p:nvSpPr>
          <p:spPr>
            <a:xfrm>
              <a:off x="6794873" y="2949243"/>
              <a:ext cx="1513197" cy="285331"/>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IntelOne Display Regular"/>
                  <a:ea typeface="Intel Clear" panose="020B0604020203020204" pitchFamily="34" charset="0"/>
                  <a:cs typeface="Intel Clear" panose="020B0604020203020204" pitchFamily="34" charset="0"/>
                </a:rPr>
                <a:t>Intel® Integrated Performance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IntelOne Display Regular"/>
                  <a:ea typeface="Intel Clear" panose="020B0604020203020204" pitchFamily="34" charset="0"/>
                  <a:cs typeface="Intel Clear" panose="020B0604020203020204" pitchFamily="34" charset="0"/>
                </a:rPr>
                <a:t>Primitives (IPP)</a:t>
              </a:r>
            </a:p>
          </p:txBody>
        </p:sp>
        <p:sp>
          <p:nvSpPr>
            <p:cNvPr id="85" name="Rectangle 84">
              <a:extLst>
                <a:ext uri="{FF2B5EF4-FFF2-40B4-BE49-F238E27FC236}">
                  <a16:creationId xmlns:a16="http://schemas.microsoft.com/office/drawing/2014/main" id="{1023CB24-E048-EB50-3A9E-B90B104F3084}"/>
                </a:ext>
              </a:extLst>
            </p:cNvPr>
            <p:cNvSpPr/>
            <p:nvPr/>
          </p:nvSpPr>
          <p:spPr>
            <a:xfrm>
              <a:off x="9622293" y="3915819"/>
              <a:ext cx="1026978" cy="181575"/>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IntelOne Display Regular"/>
                  <a:ea typeface="Intel Clear" panose="020B0604020203020204" pitchFamily="34" charset="0"/>
                  <a:cs typeface="Intel Clear" panose="020B0604020203020204" pitchFamily="34" charset="0"/>
                </a:rPr>
                <a:t>Intel® oneMKL</a:t>
              </a:r>
            </a:p>
          </p:txBody>
        </p:sp>
        <p:sp>
          <p:nvSpPr>
            <p:cNvPr id="86" name="Rectangle 85">
              <a:extLst>
                <a:ext uri="{FF2B5EF4-FFF2-40B4-BE49-F238E27FC236}">
                  <a16:creationId xmlns:a16="http://schemas.microsoft.com/office/drawing/2014/main" id="{C12DA3AD-9605-EC0E-7044-8AF987B08297}"/>
                </a:ext>
              </a:extLst>
            </p:cNvPr>
            <p:cNvSpPr/>
            <p:nvPr/>
          </p:nvSpPr>
          <p:spPr>
            <a:xfrm>
              <a:off x="4936714" y="2969881"/>
              <a:ext cx="1001736" cy="181575"/>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IntelOne Display Regular"/>
                  <a:ea typeface="Intel Clear" panose="020B0604020203020204" pitchFamily="34" charset="0"/>
                  <a:cs typeface="Intel Clear" panose="020B0604020203020204" pitchFamily="34" charset="0"/>
                </a:rPr>
                <a:t>Intel® </a:t>
              </a:r>
              <a:r>
                <a:rPr kumimoji="0" lang="en-US" sz="800" b="0" i="0" u="none" strike="noStrike" kern="0" cap="none" spc="0" normalizeH="0" baseline="0" noProof="0" err="1">
                  <a:ln>
                    <a:noFill/>
                  </a:ln>
                  <a:solidFill>
                    <a:srgbClr val="000000"/>
                  </a:solidFill>
                  <a:effectLst/>
                  <a:uLnTx/>
                  <a:uFillTx/>
                  <a:latin typeface="IntelOne Display Regular"/>
                  <a:ea typeface="Intel Clear" panose="020B0604020203020204" pitchFamily="34" charset="0"/>
                  <a:cs typeface="Intel Clear" panose="020B0604020203020204" pitchFamily="34" charset="0"/>
                </a:rPr>
                <a:t>oneCCL</a:t>
              </a:r>
              <a:endParaRPr kumimoji="0" lang="en-US" sz="800" b="0" i="0" u="none" strike="noStrike" kern="0" cap="none" spc="0" normalizeH="0" baseline="0" noProof="0">
                <a:ln>
                  <a:noFill/>
                </a:ln>
                <a:solidFill>
                  <a:srgbClr val="000000"/>
                </a:solidFill>
                <a:effectLst/>
                <a:uLnTx/>
                <a:uFillTx/>
                <a:latin typeface="IntelOne Display Regular"/>
                <a:ea typeface="Intel Clear" panose="020B0604020203020204" pitchFamily="34" charset="0"/>
                <a:cs typeface="Intel Clear" panose="020B0604020203020204" pitchFamily="34" charset="0"/>
              </a:endParaRPr>
            </a:p>
          </p:txBody>
        </p:sp>
        <p:sp>
          <p:nvSpPr>
            <p:cNvPr id="87" name="TextBox 86">
              <a:extLst>
                <a:ext uri="{FF2B5EF4-FFF2-40B4-BE49-F238E27FC236}">
                  <a16:creationId xmlns:a16="http://schemas.microsoft.com/office/drawing/2014/main" id="{A0896A3A-18D6-3A95-A152-620CD83B95C3}"/>
                </a:ext>
              </a:extLst>
            </p:cNvPr>
            <p:cNvSpPr txBox="1"/>
            <p:nvPr/>
          </p:nvSpPr>
          <p:spPr>
            <a:xfrm>
              <a:off x="3769576" y="3252514"/>
              <a:ext cx="460852" cy="262161"/>
            </a:xfrm>
            <a:prstGeom prst="rect">
              <a:avLst/>
            </a:prstGeom>
            <a:noFill/>
            <a:ln w="12700" cap="flat" cmpd="sng" algn="ctr">
              <a:noFill/>
              <a:prstDash val="solid"/>
              <a:miter lim="800000"/>
            </a:ln>
            <a:effectLst/>
          </p:spPr>
          <p:txBody>
            <a:bodyPr lIns="36000" rIns="36000" rtlCol="0" anchor="ctr"/>
            <a:lstStyle>
              <a:defPPr>
                <a:defRPr lang="en-US"/>
              </a:defPPr>
              <a:lvl1pPr marR="0" lvl="0" indent="0" algn="ctr" fontAlgn="auto">
                <a:lnSpc>
                  <a:spcPct val="100000"/>
                </a:lnSpc>
                <a:spcBef>
                  <a:spcPts val="0"/>
                </a:spcBef>
                <a:spcAft>
                  <a:spcPts val="0"/>
                </a:spcAft>
                <a:buClrTx/>
                <a:buSzTx/>
                <a:buFontTx/>
                <a:buNone/>
                <a:tabLst/>
                <a:defRPr kumimoji="0" sz="700" i="0" u="none" strike="noStrike" cap="none" spc="0" normalizeH="0" baseline="0">
                  <a:ln>
                    <a:noFill/>
                  </a:ln>
                  <a:solidFill>
                    <a:schemeClr val="accent6"/>
                  </a:solidFill>
                  <a:effectLst/>
                  <a:uLnTx/>
                  <a:uFillTx/>
                  <a:latin typeface="+mj-lt"/>
                  <a:ea typeface="Intel Clear" panose="020B0604020203020204" pitchFamily="34" charset="0"/>
                  <a:cs typeface="Intel Clear" panose="020B0604020203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IntelOne Display Regular"/>
                  <a:ea typeface="Intel Clear" panose="020B0604020203020204" pitchFamily="34" charset="0"/>
                  <a:cs typeface="Intel Clear" panose="020B0604020203020204" pitchFamily="34" charset="0"/>
                </a:rPr>
                <a:t>Intel® XTU</a:t>
              </a:r>
            </a:p>
          </p:txBody>
        </p:sp>
        <p:sp>
          <p:nvSpPr>
            <p:cNvPr id="88" name="TextBox 87">
              <a:extLst>
                <a:ext uri="{FF2B5EF4-FFF2-40B4-BE49-F238E27FC236}">
                  <a16:creationId xmlns:a16="http://schemas.microsoft.com/office/drawing/2014/main" id="{7B80C7E9-002A-BF59-DC84-336D2437EBA1}"/>
                </a:ext>
              </a:extLst>
            </p:cNvPr>
            <p:cNvSpPr txBox="1"/>
            <p:nvPr/>
          </p:nvSpPr>
          <p:spPr>
            <a:xfrm>
              <a:off x="2509279" y="2952710"/>
              <a:ext cx="866000" cy="310282"/>
            </a:xfrm>
            <a:prstGeom prst="rect">
              <a:avLst/>
            </a:prstGeom>
            <a:noFill/>
            <a:ln w="12700" cap="flat" cmpd="sng" algn="ctr">
              <a:noFill/>
              <a:prstDash val="solid"/>
              <a:miter lim="800000"/>
            </a:ln>
            <a:effectLst/>
          </p:spPr>
          <p:txBody>
            <a:bodyPr lIns="36000" rIns="36000" rtlCol="0" anchor="ctr"/>
            <a:lstStyle>
              <a:defPPr>
                <a:defRPr lang="en-US"/>
              </a:defPPr>
              <a:lvl1pPr marR="0" lvl="0" indent="0" algn="ctr" fontAlgn="auto">
                <a:lnSpc>
                  <a:spcPct val="100000"/>
                </a:lnSpc>
                <a:spcBef>
                  <a:spcPts val="0"/>
                </a:spcBef>
                <a:spcAft>
                  <a:spcPts val="0"/>
                </a:spcAft>
                <a:buClrTx/>
                <a:buSzTx/>
                <a:buFontTx/>
                <a:buNone/>
                <a:tabLst/>
                <a:defRPr kumimoji="0" sz="700" i="0" u="none" strike="noStrike" cap="none" spc="0" normalizeH="0" baseline="0">
                  <a:ln>
                    <a:noFill/>
                  </a:ln>
                  <a:solidFill>
                    <a:schemeClr val="accent6"/>
                  </a:solidFill>
                  <a:effectLst/>
                  <a:uLnTx/>
                  <a:uFillTx/>
                  <a:latin typeface="+mj-lt"/>
                  <a:ea typeface="Intel Clear" panose="020B0604020203020204" pitchFamily="34" charset="0"/>
                  <a:cs typeface="Intel Clear" panose="020B0604020203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IntelOne Display Regular"/>
                  <a:ea typeface="Intel Clear" panose="020B0604020203020204" pitchFamily="34" charset="0"/>
                  <a:cs typeface="Intel Clear" panose="020B0604020203020204" pitchFamily="34" charset="0"/>
                </a:rPr>
                <a:t>Intel® Graphics Command Center</a:t>
              </a:r>
            </a:p>
          </p:txBody>
        </p:sp>
        <p:sp>
          <p:nvSpPr>
            <p:cNvPr id="89" name="Rectangle 88">
              <a:extLst>
                <a:ext uri="{FF2B5EF4-FFF2-40B4-BE49-F238E27FC236}">
                  <a16:creationId xmlns:a16="http://schemas.microsoft.com/office/drawing/2014/main" id="{ABDD2018-4A4F-BA4A-55B5-1D6D511E8049}"/>
                </a:ext>
              </a:extLst>
            </p:cNvPr>
            <p:cNvSpPr/>
            <p:nvPr/>
          </p:nvSpPr>
          <p:spPr>
            <a:xfrm>
              <a:off x="4909667" y="3460870"/>
              <a:ext cx="949852" cy="254204"/>
            </a:xfrm>
            <a:prstGeom prst="rect">
              <a:avLst/>
            </a:prstGeom>
            <a:ln>
              <a:noFill/>
            </a:ln>
          </p:spPr>
          <p:txBody>
            <a:bodyPr wrap="square">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IntelOne Display Regular"/>
                  <a:ea typeface="Intel Clear" panose="020B0604020203020204" pitchFamily="34" charset="0"/>
                  <a:cs typeface="Intel Clear" panose="020B0604020203020204" pitchFamily="34" charset="0"/>
                </a:rPr>
                <a:t>System Debug/</a:t>
              </a:r>
              <a:br>
                <a:rPr kumimoji="0" lang="en-US" sz="800" b="0" i="0" u="none" strike="noStrike" kern="0" cap="none" spc="0" normalizeH="0" baseline="0" noProof="0">
                  <a:ln>
                    <a:noFill/>
                  </a:ln>
                  <a:solidFill>
                    <a:srgbClr val="000000"/>
                  </a:solidFill>
                  <a:effectLst/>
                  <a:uLnTx/>
                  <a:uFillTx/>
                  <a:latin typeface="IntelOne Display Regular"/>
                  <a:ea typeface="Intel Clear" panose="020B0604020203020204" pitchFamily="34" charset="0"/>
                  <a:cs typeface="Intel Clear" panose="020B0604020203020204" pitchFamily="34" charset="0"/>
                </a:rPr>
              </a:br>
              <a:r>
                <a:rPr kumimoji="0" lang="en-US" sz="800" b="0" i="0" u="none" strike="noStrike" kern="0" cap="none" spc="0" normalizeH="0" baseline="0" noProof="0">
                  <a:ln>
                    <a:noFill/>
                  </a:ln>
                  <a:solidFill>
                    <a:srgbClr val="000000"/>
                  </a:solidFill>
                  <a:effectLst/>
                  <a:uLnTx/>
                  <a:uFillTx/>
                  <a:latin typeface="IntelOne Display Regular"/>
                  <a:ea typeface="Intel Clear" panose="020B0604020203020204" pitchFamily="34" charset="0"/>
                  <a:cs typeface="Intel Clear" panose="020B0604020203020204" pitchFamily="34" charset="0"/>
                </a:rPr>
                <a:t>Trace</a:t>
              </a:r>
            </a:p>
          </p:txBody>
        </p:sp>
        <p:pic>
          <p:nvPicPr>
            <p:cNvPr id="90" name="Picture 40" descr="GCC Resource Center for GCC Internals">
              <a:extLst>
                <a:ext uri="{FF2B5EF4-FFF2-40B4-BE49-F238E27FC236}">
                  <a16:creationId xmlns:a16="http://schemas.microsoft.com/office/drawing/2014/main" id="{A1049ECC-E1D5-EB54-098F-00BD04A0390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513660" y="3483681"/>
              <a:ext cx="261105" cy="25936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8C96954D-C0CA-0CF5-8BE9-028A59CD2A08}"/>
                </a:ext>
              </a:extLst>
            </p:cNvPr>
            <p:cNvSpPr txBox="1"/>
            <p:nvPr/>
          </p:nvSpPr>
          <p:spPr>
            <a:xfrm>
              <a:off x="2467809" y="2617010"/>
              <a:ext cx="9287981" cy="288000"/>
            </a:xfrm>
            <a:prstGeom prst="rect">
              <a:avLst/>
            </a:prstGeom>
            <a:solidFill>
              <a:schemeClr val="tx2"/>
            </a:solidFill>
            <a:ln>
              <a:noFill/>
            </a:ln>
          </p:spPr>
          <p:txBody>
            <a:bodyPr wrap="square" rtlCol="0" anchor="ctr">
              <a:no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IntelOne Display Medium" panose="020B0703020203020204" pitchFamily="34" charset="0"/>
                  <a:cs typeface="Arial"/>
                </a:rPr>
                <a:t>Software Development Tools, Languages, Libraries &amp; Domain Frameworks</a:t>
              </a:r>
            </a:p>
          </p:txBody>
        </p:sp>
        <p:pic>
          <p:nvPicPr>
            <p:cNvPr id="92" name="Picture 38" descr="The LLVM Compiler Infrastructure Project">
              <a:extLst>
                <a:ext uri="{FF2B5EF4-FFF2-40B4-BE49-F238E27FC236}">
                  <a16:creationId xmlns:a16="http://schemas.microsoft.com/office/drawing/2014/main" id="{409FAB63-ECA1-86C6-2912-5F6CBD32C95C}"/>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553860" y="3858406"/>
              <a:ext cx="508681" cy="177862"/>
            </a:xfrm>
            <a:prstGeom prst="rect">
              <a:avLst/>
            </a:prstGeom>
            <a:solidFill>
              <a:srgbClr val="060719"/>
            </a:solidFill>
            <a:ln>
              <a:noFill/>
            </a:ln>
          </p:spPr>
        </p:pic>
        <p:pic>
          <p:nvPicPr>
            <p:cNvPr id="93" name="Picture 42" descr="Eclipse Logos and Artwork | The Eclipse Foundation">
              <a:extLst>
                <a:ext uri="{FF2B5EF4-FFF2-40B4-BE49-F238E27FC236}">
                  <a16:creationId xmlns:a16="http://schemas.microsoft.com/office/drawing/2014/main" id="{58CFF731-13F1-E4C1-083A-48C583D30B6D}"/>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821391" y="3897802"/>
              <a:ext cx="563772" cy="131603"/>
            </a:xfrm>
            <a:prstGeom prst="rect">
              <a:avLst/>
            </a:prstGeom>
            <a:solidFill>
              <a:srgbClr val="060719"/>
            </a:solidFill>
            <a:ln>
              <a:noFill/>
            </a:ln>
          </p:spPr>
        </p:pic>
        <p:pic>
          <p:nvPicPr>
            <p:cNvPr id="94" name="Picture 93" descr="Logo&#10;&#10;Description automatically generated with medium confidence">
              <a:extLst>
                <a:ext uri="{FF2B5EF4-FFF2-40B4-BE49-F238E27FC236}">
                  <a16:creationId xmlns:a16="http://schemas.microsoft.com/office/drawing/2014/main" id="{FD815E24-878A-8B02-6363-3FAF26DEBDEA}"/>
                </a:ext>
              </a:extLst>
            </p:cNvPr>
            <p:cNvPicPr>
              <a:picLocks noChangeAspect="1"/>
            </p:cNvPicPr>
            <p:nvPr/>
          </p:nvPicPr>
          <p:blipFill>
            <a:blip r:embed="rId19" cstate="print">
              <a:biLevel thresh="25000"/>
              <a:extLst>
                <a:ext uri="{28A0092B-C50C-407E-A947-70E740481C1C}">
                  <a14:useLocalDpi xmlns:a14="http://schemas.microsoft.com/office/drawing/2010/main" val="0"/>
                </a:ext>
              </a:extLst>
            </a:blip>
            <a:stretch>
              <a:fillRect/>
            </a:stretch>
          </p:blipFill>
          <p:spPr>
            <a:xfrm>
              <a:off x="5885679" y="3347435"/>
              <a:ext cx="174621" cy="317282"/>
            </a:xfrm>
            <a:prstGeom prst="rect">
              <a:avLst/>
            </a:prstGeom>
            <a:solidFill>
              <a:srgbClr val="060719"/>
            </a:solidFill>
            <a:ln>
              <a:noFill/>
            </a:ln>
          </p:spPr>
        </p:pic>
        <p:pic>
          <p:nvPicPr>
            <p:cNvPr id="95" name="Picture 94" descr="Icon&#10;&#10;Description automatically generated">
              <a:extLst>
                <a:ext uri="{FF2B5EF4-FFF2-40B4-BE49-F238E27FC236}">
                  <a16:creationId xmlns:a16="http://schemas.microsoft.com/office/drawing/2014/main" id="{C16B53BF-6EBE-6E9E-3323-1E9A5263AA5B}"/>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6272438" y="3404335"/>
              <a:ext cx="407825" cy="253191"/>
            </a:xfrm>
            <a:prstGeom prst="rect">
              <a:avLst/>
            </a:prstGeom>
            <a:solidFill>
              <a:srgbClr val="060719"/>
            </a:solidFill>
            <a:ln>
              <a:noFill/>
            </a:ln>
          </p:spPr>
        </p:pic>
        <p:pic>
          <p:nvPicPr>
            <p:cNvPr id="96" name="Picture 95" descr="Text, logo&#10;&#10;Description automatically generated">
              <a:extLst>
                <a:ext uri="{FF2B5EF4-FFF2-40B4-BE49-F238E27FC236}">
                  <a16:creationId xmlns:a16="http://schemas.microsoft.com/office/drawing/2014/main" id="{759E28DF-A7B3-D720-0577-6F7DBED23ED5}"/>
                </a:ext>
              </a:extLst>
            </p:cNvPr>
            <p:cNvPicPr>
              <a:picLocks noChangeAspect="1"/>
            </p:cNvPicPr>
            <p:nvPr/>
          </p:nvPicPr>
          <p:blipFill>
            <a:blip r:embed="rId21" cstate="print">
              <a:extLst>
                <a:ext uri="{BEBA8EAE-BF5A-486C-A8C5-ECC9F3942E4B}">
                  <a14:imgProps xmlns:a14="http://schemas.microsoft.com/office/drawing/2010/main">
                    <a14:imgLayer r:embed="rId22">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822006" y="3285606"/>
              <a:ext cx="606311" cy="315658"/>
            </a:xfrm>
            <a:prstGeom prst="rect">
              <a:avLst/>
            </a:prstGeom>
            <a:solidFill>
              <a:srgbClr val="060719"/>
            </a:solidFill>
            <a:ln>
              <a:noFill/>
            </a:ln>
          </p:spPr>
        </p:pic>
        <p:sp>
          <p:nvSpPr>
            <p:cNvPr id="97" name="Rectangle 96">
              <a:extLst>
                <a:ext uri="{FF2B5EF4-FFF2-40B4-BE49-F238E27FC236}">
                  <a16:creationId xmlns:a16="http://schemas.microsoft.com/office/drawing/2014/main" id="{38893A18-DA57-4926-4B75-FE10A95FCAB0}"/>
                </a:ext>
              </a:extLst>
            </p:cNvPr>
            <p:cNvSpPr/>
            <p:nvPr/>
          </p:nvSpPr>
          <p:spPr>
            <a:xfrm>
              <a:off x="5723099" y="2933639"/>
              <a:ext cx="832681" cy="285331"/>
            </a:xfrm>
            <a:prstGeom prst="rect">
              <a:avLst/>
            </a:prstGeom>
            <a:ln>
              <a:noFill/>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glow>
                      <a:srgbClr val="00C7FD">
                        <a:satMod val="175000"/>
                        <a:alpha val="40000"/>
                      </a:srgbClr>
                    </a:glow>
                  </a:effectLst>
                  <a:uLnTx/>
                  <a:uFillTx/>
                  <a:latin typeface="IntelOne Display Regular"/>
                  <a:ea typeface="Intel Clear" panose="020B0604020203020204" pitchFamily="34" charset="0"/>
                  <a:cs typeface="Intel Clear" panose="020B0604020203020204" pitchFamily="34" charset="0"/>
                  <a:sym typeface="Helvetica Neue Medium"/>
                </a:rPr>
                <a:t>Intel® Bridge Technology</a:t>
              </a:r>
            </a:p>
          </p:txBody>
        </p:sp>
        <p:sp>
          <p:nvSpPr>
            <p:cNvPr id="98" name="Rectangle 97">
              <a:extLst>
                <a:ext uri="{FF2B5EF4-FFF2-40B4-BE49-F238E27FC236}">
                  <a16:creationId xmlns:a16="http://schemas.microsoft.com/office/drawing/2014/main" id="{1CB61BB8-71D2-8071-8E85-A23D5EA225B7}"/>
                </a:ext>
              </a:extLst>
            </p:cNvPr>
            <p:cNvSpPr/>
            <p:nvPr/>
          </p:nvSpPr>
          <p:spPr>
            <a:xfrm>
              <a:off x="7688860" y="3605589"/>
              <a:ext cx="999041" cy="181575"/>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IntelOne Display Regular"/>
                  <a:ea typeface="Intel Clear" panose="020B0604020203020204" pitchFamily="34" charset="0"/>
                  <a:cs typeface="Intel Clear" panose="020B0604020203020204" pitchFamily="34" charset="0"/>
                </a:rPr>
                <a:t>Intel® oneDPL</a:t>
              </a:r>
            </a:p>
          </p:txBody>
        </p:sp>
        <p:sp>
          <p:nvSpPr>
            <p:cNvPr id="99" name="Rectangle 98">
              <a:extLst>
                <a:ext uri="{FF2B5EF4-FFF2-40B4-BE49-F238E27FC236}">
                  <a16:creationId xmlns:a16="http://schemas.microsoft.com/office/drawing/2014/main" id="{BAE9E1DF-5860-6743-88C3-400D8C5166EE}"/>
                </a:ext>
              </a:extLst>
            </p:cNvPr>
            <p:cNvSpPr/>
            <p:nvPr/>
          </p:nvSpPr>
          <p:spPr>
            <a:xfrm>
              <a:off x="3028227" y="3246804"/>
              <a:ext cx="810587" cy="181575"/>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IntelOne Display Regular"/>
                  <a:ea typeface="Intel Clear" panose="020B0604020203020204" pitchFamily="34" charset="0"/>
                  <a:cs typeface="Intel Clear" panose="020B0604020203020204" pitchFamily="34" charset="0"/>
                </a:rPr>
                <a:t>Intel® oneVPL</a:t>
              </a:r>
            </a:p>
          </p:txBody>
        </p:sp>
        <p:sp>
          <p:nvSpPr>
            <p:cNvPr id="100" name="Rectangle 99">
              <a:extLst>
                <a:ext uri="{FF2B5EF4-FFF2-40B4-BE49-F238E27FC236}">
                  <a16:creationId xmlns:a16="http://schemas.microsoft.com/office/drawing/2014/main" id="{4C59502B-D41B-7FA0-446F-0DDC1CA5EE3C}"/>
                </a:ext>
              </a:extLst>
            </p:cNvPr>
            <p:cNvSpPr/>
            <p:nvPr/>
          </p:nvSpPr>
          <p:spPr>
            <a:xfrm>
              <a:off x="7075479" y="3860764"/>
              <a:ext cx="1211867" cy="181575"/>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IntelOne Display Regular"/>
                  <a:ea typeface="Intel Clear" panose="020B0604020203020204" pitchFamily="34" charset="0"/>
                  <a:cs typeface="Intel Clear" panose="020B0604020203020204" pitchFamily="34" charset="0"/>
                </a:rPr>
                <a:t>Intel® DPC++ Compiler</a:t>
              </a:r>
            </a:p>
          </p:txBody>
        </p:sp>
        <p:pic>
          <p:nvPicPr>
            <p:cNvPr id="101" name="Picture 100" descr="Icon&#10;&#10;Description automatically generated">
              <a:extLst>
                <a:ext uri="{FF2B5EF4-FFF2-40B4-BE49-F238E27FC236}">
                  <a16:creationId xmlns:a16="http://schemas.microsoft.com/office/drawing/2014/main" id="{BE0C2491-409D-CC9B-B6E6-72CD472FA67D}"/>
                </a:ext>
              </a:extLst>
            </p:cNvPr>
            <p:cNvPicPr>
              <a:picLocks noChangeAspect="1"/>
            </p:cNvPicPr>
            <p:nvPr/>
          </p:nvPicPr>
          <p:blipFill>
            <a:blip r:embed="rId23" cstate="print">
              <a:biLevel thresh="50000"/>
              <a:extLst>
                <a:ext uri="{28A0092B-C50C-407E-A947-70E740481C1C}">
                  <a14:useLocalDpi xmlns:a14="http://schemas.microsoft.com/office/drawing/2010/main" val="0"/>
                </a:ext>
              </a:extLst>
            </a:blip>
            <a:stretch>
              <a:fillRect/>
            </a:stretch>
          </p:blipFill>
          <p:spPr>
            <a:xfrm>
              <a:off x="3266788" y="3508326"/>
              <a:ext cx="180031" cy="155904"/>
            </a:xfrm>
            <a:prstGeom prst="rect">
              <a:avLst/>
            </a:prstGeom>
            <a:ln>
              <a:noFill/>
            </a:ln>
          </p:spPr>
        </p:pic>
        <p:sp>
          <p:nvSpPr>
            <p:cNvPr id="102" name="TextBox 101">
              <a:extLst>
                <a:ext uri="{FF2B5EF4-FFF2-40B4-BE49-F238E27FC236}">
                  <a16:creationId xmlns:a16="http://schemas.microsoft.com/office/drawing/2014/main" id="{7B474240-C29C-6A9D-234E-FDEF3F2FFE32}"/>
                </a:ext>
              </a:extLst>
            </p:cNvPr>
            <p:cNvSpPr txBox="1"/>
            <p:nvPr/>
          </p:nvSpPr>
          <p:spPr>
            <a:xfrm>
              <a:off x="4211483" y="3752436"/>
              <a:ext cx="1141184" cy="313594"/>
            </a:xfrm>
            <a:prstGeom prst="rect">
              <a:avLst/>
            </a:prstGeom>
            <a:noFill/>
            <a:ln w="12700" cap="flat" cmpd="sng" algn="ctr">
              <a:noFill/>
              <a:prstDash val="solid"/>
              <a:miter lim="800000"/>
            </a:ln>
            <a:effectLst/>
          </p:spPr>
          <p:txBody>
            <a:bodyPr lIns="36000" rIns="36000" rtlCol="0" anchor="ctr"/>
            <a:lstStyle>
              <a:defPPr>
                <a:defRPr lang="en-US"/>
              </a:defPPr>
              <a:lvl1pPr marR="0" lvl="0" indent="0" algn="ctr" fontAlgn="auto">
                <a:lnSpc>
                  <a:spcPct val="100000"/>
                </a:lnSpc>
                <a:spcBef>
                  <a:spcPts val="0"/>
                </a:spcBef>
                <a:spcAft>
                  <a:spcPts val="0"/>
                </a:spcAft>
                <a:buClrTx/>
                <a:buSzTx/>
                <a:buFontTx/>
                <a:buNone/>
                <a:tabLst/>
                <a:defRPr kumimoji="0" sz="700" b="0" i="0" u="none" strike="noStrike" cap="none" spc="0" normalizeH="0" baseline="0">
                  <a:ln>
                    <a:noFill/>
                  </a:ln>
                  <a:solidFill>
                    <a:srgbClr val="FFFFFF"/>
                  </a:solidFill>
                  <a:effectLst/>
                  <a:uLnTx/>
                  <a:uFillTx/>
                  <a:latin typeface="IntelOne Display Light"/>
                  <a:ea typeface="Intel Clear" panose="020B0604020203020204" pitchFamily="34" charset="0"/>
                  <a:cs typeface="Intel Clear" panose="020B0604020203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0" cap="none" spc="0" normalizeH="0" baseline="0" noProof="0">
                  <a:ln>
                    <a:noFill/>
                  </a:ln>
                  <a:solidFill>
                    <a:srgbClr val="000000"/>
                  </a:solidFill>
                  <a:effectLst/>
                  <a:uLnTx/>
                  <a:uFillTx/>
                  <a:latin typeface="IntelOne Display Regular"/>
                  <a:ea typeface="Intel Clear" panose="020B0604020203020204" pitchFamily="34" charset="0"/>
                  <a:cs typeface="Intel Clear" panose="020B0604020203020204" pitchFamily="34" charset="0"/>
                </a:rPr>
                <a:t>Intel® Quartus® Prime Software Suite</a:t>
              </a:r>
            </a:p>
          </p:txBody>
        </p:sp>
        <p:pic>
          <p:nvPicPr>
            <p:cNvPr id="103" name="Picture 102" descr="Icon&#10;&#10;Description automatically generated">
              <a:extLst>
                <a:ext uri="{FF2B5EF4-FFF2-40B4-BE49-F238E27FC236}">
                  <a16:creationId xmlns:a16="http://schemas.microsoft.com/office/drawing/2014/main" id="{DB48F841-70E3-B42D-8897-C64116A46258}"/>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230834" y="2958788"/>
              <a:ext cx="528826" cy="327992"/>
            </a:xfrm>
            <a:prstGeom prst="rect">
              <a:avLst/>
            </a:prstGeom>
            <a:solidFill>
              <a:srgbClr val="060719"/>
            </a:solidFill>
            <a:ln>
              <a:noFill/>
            </a:ln>
          </p:spPr>
        </p:pic>
        <p:pic>
          <p:nvPicPr>
            <p:cNvPr id="104" name="Picture 103" descr="Logo&#10;&#10;Description automatically generated">
              <a:extLst>
                <a:ext uri="{FF2B5EF4-FFF2-40B4-BE49-F238E27FC236}">
                  <a16:creationId xmlns:a16="http://schemas.microsoft.com/office/drawing/2014/main" id="{6A609ED9-58D0-F122-96E3-CBD9F61559D9}"/>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117282" y="3292903"/>
              <a:ext cx="424539" cy="114915"/>
            </a:xfrm>
            <a:prstGeom prst="rect">
              <a:avLst/>
            </a:prstGeom>
            <a:solidFill>
              <a:srgbClr val="060719"/>
            </a:solidFill>
            <a:ln>
              <a:noFill/>
            </a:ln>
          </p:spPr>
        </p:pic>
        <p:sp>
          <p:nvSpPr>
            <p:cNvPr id="105" name="TextBox 104">
              <a:extLst>
                <a:ext uri="{FF2B5EF4-FFF2-40B4-BE49-F238E27FC236}">
                  <a16:creationId xmlns:a16="http://schemas.microsoft.com/office/drawing/2014/main" id="{C90AE672-872B-D7FE-DD4F-01003C32250D}"/>
                </a:ext>
              </a:extLst>
            </p:cNvPr>
            <p:cNvSpPr txBox="1"/>
            <p:nvPr/>
          </p:nvSpPr>
          <p:spPr>
            <a:xfrm>
              <a:off x="3504757" y="2995085"/>
              <a:ext cx="573907" cy="150170"/>
            </a:xfrm>
            <a:prstGeom prst="rect">
              <a:avLst/>
            </a:prstGeom>
            <a:noFill/>
            <a:ln w="12700" cap="flat" cmpd="sng" algn="ctr">
              <a:noFill/>
              <a:prstDash val="solid"/>
              <a:miter lim="800000"/>
            </a:ln>
            <a:effectLst/>
          </p:spPr>
          <p:txBody>
            <a:bodyPr lIns="36000" rIns="36000" rtlCol="0" anchor="ctr"/>
            <a:lstStyle>
              <a:defPPr>
                <a:defRPr lang="en-US"/>
              </a:defPPr>
              <a:lvl1pPr marR="0" lvl="0" indent="0" algn="ctr" fontAlgn="auto">
                <a:lnSpc>
                  <a:spcPct val="100000"/>
                </a:lnSpc>
                <a:spcBef>
                  <a:spcPts val="0"/>
                </a:spcBef>
                <a:spcAft>
                  <a:spcPts val="0"/>
                </a:spcAft>
                <a:buClrTx/>
                <a:buSzTx/>
                <a:buFontTx/>
                <a:buNone/>
                <a:tabLst/>
                <a:defRPr kumimoji="0" sz="700" i="0" u="none" strike="noStrike" cap="none" spc="0" normalizeH="0" baseline="0">
                  <a:ln>
                    <a:noFill/>
                  </a:ln>
                  <a:solidFill>
                    <a:schemeClr val="accent6"/>
                  </a:solidFill>
                  <a:effectLst/>
                  <a:uLnTx/>
                  <a:uFillTx/>
                  <a:latin typeface="+mj-lt"/>
                  <a:ea typeface="Intel Clear" panose="020B0604020203020204" pitchFamily="34" charset="0"/>
                  <a:cs typeface="Intel Clear" panose="020B0604020203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IntelOne Display Regular"/>
                  <a:ea typeface="Intel Clear" panose="020B0604020203020204" pitchFamily="34" charset="0"/>
                  <a:cs typeface="Intel Clear" panose="020B0604020203020204" pitchFamily="34" charset="0"/>
                </a:rPr>
                <a:t>Xe GTAO </a:t>
              </a:r>
            </a:p>
          </p:txBody>
        </p:sp>
        <p:pic>
          <p:nvPicPr>
            <p:cNvPr id="106" name="Picture 105" descr="Logo&#10;&#10;Description automatically generated">
              <a:extLst>
                <a:ext uri="{FF2B5EF4-FFF2-40B4-BE49-F238E27FC236}">
                  <a16:creationId xmlns:a16="http://schemas.microsoft.com/office/drawing/2014/main" id="{82747DDC-2535-8466-6382-BA80B3153B9A}"/>
                </a:ext>
              </a:extLst>
            </p:cNvPr>
            <p:cNvPicPr>
              <a:picLocks noChangeAspect="1"/>
            </p:cNvPicPr>
            <p:nvPr/>
          </p:nvPicPr>
          <p:blipFill>
            <a:blip r:embed="rId26" cstate="print">
              <a:lum bright="70000" contrast="-70000"/>
              <a:extLst>
                <a:ext uri="{28A0092B-C50C-407E-A947-70E740481C1C}">
                  <a14:useLocalDpi xmlns:a14="http://schemas.microsoft.com/office/drawing/2010/main" val="0"/>
                </a:ext>
              </a:extLst>
            </a:blip>
            <a:stretch>
              <a:fillRect/>
            </a:stretch>
          </p:blipFill>
          <p:spPr>
            <a:xfrm>
              <a:off x="4658114" y="3347076"/>
              <a:ext cx="301671" cy="161816"/>
            </a:xfrm>
            <a:prstGeom prst="rect">
              <a:avLst/>
            </a:prstGeom>
            <a:solidFill>
              <a:srgbClr val="060719"/>
            </a:solidFill>
            <a:ln>
              <a:solidFill>
                <a:schemeClr val="tx1"/>
              </a:solidFill>
            </a:ln>
          </p:spPr>
        </p:pic>
        <p:pic>
          <p:nvPicPr>
            <p:cNvPr id="107" name="Picture 106" descr="Logo&#10;&#10;Description automatically generated">
              <a:extLst>
                <a:ext uri="{FF2B5EF4-FFF2-40B4-BE49-F238E27FC236}">
                  <a16:creationId xmlns:a16="http://schemas.microsoft.com/office/drawing/2014/main" id="{2C6FEB1E-B0AC-F908-A92D-6BEEF9F8BDDF}"/>
                </a:ext>
              </a:extLst>
            </p:cNvPr>
            <p:cNvPicPr>
              <a:picLocks noChangeAspect="1"/>
            </p:cNvPicPr>
            <p:nvPr/>
          </p:nvPicPr>
          <p:blipFill>
            <a:blip r:embed="rId27" cstate="print">
              <a:extLst>
                <a:ext uri="{BEBA8EAE-BF5A-486C-A8C5-ECC9F3942E4B}">
                  <a14:imgProps xmlns:a14="http://schemas.microsoft.com/office/drawing/2010/main">
                    <a14:imgLayer r:embed="rId2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219507" y="3557746"/>
              <a:ext cx="534732" cy="145241"/>
            </a:xfrm>
            <a:prstGeom prst="rect">
              <a:avLst/>
            </a:prstGeom>
            <a:solidFill>
              <a:srgbClr val="060719"/>
            </a:solidFill>
          </p:spPr>
        </p:pic>
        <p:sp>
          <p:nvSpPr>
            <p:cNvPr id="108" name="Rectangle 107">
              <a:extLst>
                <a:ext uri="{FF2B5EF4-FFF2-40B4-BE49-F238E27FC236}">
                  <a16:creationId xmlns:a16="http://schemas.microsoft.com/office/drawing/2014/main" id="{B11E2554-70B3-467E-D00A-53CB08304D11}"/>
                </a:ext>
              </a:extLst>
            </p:cNvPr>
            <p:cNvSpPr/>
            <p:nvPr/>
          </p:nvSpPr>
          <p:spPr>
            <a:xfrm>
              <a:off x="5293895" y="3807915"/>
              <a:ext cx="439079" cy="181575"/>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IntelOne Display Regular"/>
                  <a:ea typeface="Intel Clear" panose="020B0604020203020204" pitchFamily="34" charset="0"/>
                  <a:cs typeface="Intel Clear" panose="020B0604020203020204" pitchFamily="34" charset="0"/>
                  <a:sym typeface="Helvetica Neue Medium"/>
                </a:rPr>
                <a:t>QPL</a:t>
              </a:r>
            </a:p>
          </p:txBody>
        </p:sp>
        <p:sp>
          <p:nvSpPr>
            <p:cNvPr id="109" name="Rectangle 108">
              <a:extLst>
                <a:ext uri="{FF2B5EF4-FFF2-40B4-BE49-F238E27FC236}">
                  <a16:creationId xmlns:a16="http://schemas.microsoft.com/office/drawing/2014/main" id="{809A8BCB-53FB-DCAA-3298-A470AB57FC04}"/>
                </a:ext>
              </a:extLst>
            </p:cNvPr>
            <p:cNvSpPr/>
            <p:nvPr/>
          </p:nvSpPr>
          <p:spPr>
            <a:xfrm>
              <a:off x="8594416" y="3604680"/>
              <a:ext cx="439079" cy="181575"/>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IntelOne Display Regular"/>
                  <a:ea typeface="Intel Clear" panose="020B0604020203020204" pitchFamily="34" charset="0"/>
                  <a:cs typeface="Intel Clear" panose="020B0604020203020204" pitchFamily="34" charset="0"/>
                  <a:sym typeface="Helvetica Neue Medium"/>
                </a:rPr>
                <a:t>DML</a:t>
              </a:r>
            </a:p>
          </p:txBody>
        </p:sp>
        <p:pic>
          <p:nvPicPr>
            <p:cNvPr id="110" name="Picture 109" descr="Icon&#10;&#10;Description automatically generated">
              <a:extLst>
                <a:ext uri="{FF2B5EF4-FFF2-40B4-BE49-F238E27FC236}">
                  <a16:creationId xmlns:a16="http://schemas.microsoft.com/office/drawing/2014/main" id="{BBBED3BD-178D-D196-9376-2B15A1A1589C}"/>
                </a:ext>
              </a:extLst>
            </p:cNvPr>
            <p:cNvPicPr>
              <a:picLocks noChangeAspect="1"/>
            </p:cNvPicPr>
            <p:nvPr/>
          </p:nvPicPr>
          <p:blipFill>
            <a:blip r:embed="rId29" cstate="print">
              <a:extLst>
                <a:ext uri="{BEBA8EAE-BF5A-486C-A8C5-ECC9F3942E4B}">
                  <a14:imgProps xmlns:a14="http://schemas.microsoft.com/office/drawing/2010/main">
                    <a14:imgLayer r:embed="rId30">
                      <a14:imgEffect>
                        <a14:backgroundRemoval t="9111" b="90000" l="8889" r="90000">
                          <a14:foregroundMark x1="46444" y1="48000" x2="51000" y2="62333"/>
                          <a14:foregroundMark x1="51000" y1="62333" x2="50111" y2="69667"/>
                          <a14:foregroundMark x1="50111" y1="69667" x2="50000" y2="69778"/>
                          <a14:foregroundMark x1="48444" y1="9333" x2="49444" y2="9333"/>
                          <a14:foregroundMark x1="45000" y1="9222" x2="43556" y2="9556"/>
                          <a14:foregroundMark x1="42667" y1="9222" x2="44444" y2="10000"/>
                          <a14:foregroundMark x1="9333" y1="54667" x2="10000" y2="40667"/>
                          <a14:foregroundMark x1="8889" y1="45111" x2="9444" y2="42778"/>
                          <a14:foregroundMark x1="9111" y1="56889" x2="9111" y2="54222"/>
                          <a14:foregroundMark x1="89889" y1="60222" x2="89667" y2="38889"/>
                        </a14:backgroundRemoval>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557826" y="2984376"/>
              <a:ext cx="227367" cy="225851"/>
            </a:xfrm>
            <a:prstGeom prst="rect">
              <a:avLst/>
            </a:prstGeom>
            <a:solidFill>
              <a:srgbClr val="060719"/>
            </a:solidFill>
          </p:spPr>
        </p:pic>
        <p:pic>
          <p:nvPicPr>
            <p:cNvPr id="111" name="Picture 26" descr="SPDK in the NVMe-oF™ Landscape | SNIA on Network Storage">
              <a:extLst>
                <a:ext uri="{FF2B5EF4-FFF2-40B4-BE49-F238E27FC236}">
                  <a16:creationId xmlns:a16="http://schemas.microsoft.com/office/drawing/2014/main" id="{F1731B95-27A8-E914-BA8E-FFB731DBA8A0}"/>
                </a:ext>
              </a:extLst>
            </p:cNvPr>
            <p:cNvPicPr>
              <a:picLocks noChangeAspect="1" noChangeArrowheads="1"/>
            </p:cNvPicPr>
            <p:nvPr/>
          </p:nvPicPr>
          <p:blipFill rotWithShape="1">
            <a:blip r:embed="rId31" cstate="print">
              <a:clrChange>
                <a:clrFrom>
                  <a:srgbClr val="48C3CB"/>
                </a:clrFrom>
                <a:clrTo>
                  <a:srgbClr val="48C3CB">
                    <a:alpha val="0"/>
                  </a:srgbClr>
                </a:clrTo>
              </a:clrChange>
              <a:biLevel thresh="75000"/>
              <a:extLst>
                <a:ext uri="{28A0092B-C50C-407E-A947-70E740481C1C}">
                  <a14:useLocalDpi xmlns:a14="http://schemas.microsoft.com/office/drawing/2010/main" val="0"/>
                </a:ext>
              </a:extLst>
            </a:blip>
            <a:srcRect l="25195" t="25777" r="25586" b="23829"/>
            <a:stretch/>
          </p:blipFill>
          <p:spPr bwMode="auto">
            <a:xfrm>
              <a:off x="8547387" y="3384430"/>
              <a:ext cx="286797" cy="18840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2" name="Picture 2" descr="DPDK Userspace 2019, Bordeaux - Linux Foundation Events">
              <a:extLst>
                <a:ext uri="{FF2B5EF4-FFF2-40B4-BE49-F238E27FC236}">
                  <a16:creationId xmlns:a16="http://schemas.microsoft.com/office/drawing/2014/main" id="{364FC045-C4EC-DE52-BFC1-F5FC3C84FDF1}"/>
                </a:ext>
              </a:extLst>
            </p:cNvPr>
            <p:cNvPicPr>
              <a:picLocks noChangeAspect="1" noChangeArrowheads="1"/>
            </p:cNvPicPr>
            <p:nvPr/>
          </p:nvPicPr>
          <p:blipFill rotWithShape="1">
            <a:blip r:embed="rId32" cstate="print">
              <a:extLst>
                <a:ext uri="{28A0092B-C50C-407E-A947-70E740481C1C}">
                  <a14:useLocalDpi xmlns:a14="http://schemas.microsoft.com/office/drawing/2010/main" val="0"/>
                </a:ext>
              </a:extLst>
            </a:blip>
            <a:srcRect b="55931"/>
            <a:stretch/>
          </p:blipFill>
          <p:spPr bwMode="auto">
            <a:xfrm>
              <a:off x="8179254" y="3004857"/>
              <a:ext cx="677307" cy="215444"/>
            </a:xfrm>
            <a:prstGeom prst="rect">
              <a:avLst/>
            </a:prstGeom>
            <a:solidFill>
              <a:srgbClr val="060719"/>
            </a:solidFill>
            <a:ln>
              <a:noFill/>
            </a:ln>
            <a:effectLst/>
          </p:spPr>
        </p:pic>
        <p:pic>
          <p:nvPicPr>
            <p:cNvPr id="113" name="Graphic 112">
              <a:extLst>
                <a:ext uri="{FF2B5EF4-FFF2-40B4-BE49-F238E27FC236}">
                  <a16:creationId xmlns:a16="http://schemas.microsoft.com/office/drawing/2014/main" id="{B8EE2C74-9EDF-688B-FDED-6D17B7582D5F}"/>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8349677" y="3834216"/>
              <a:ext cx="543085" cy="204485"/>
            </a:xfrm>
            <a:prstGeom prst="rect">
              <a:avLst/>
            </a:prstGeom>
          </p:spPr>
        </p:pic>
        <p:pic>
          <p:nvPicPr>
            <p:cNvPr id="114" name="Picture 113" descr="Logo&#10;&#10;Description automatically generated">
              <a:extLst>
                <a:ext uri="{FF2B5EF4-FFF2-40B4-BE49-F238E27FC236}">
                  <a16:creationId xmlns:a16="http://schemas.microsoft.com/office/drawing/2014/main" id="{CDB27B57-0FEF-7D5C-6C1D-AFBE4B5F3278}"/>
                </a:ext>
              </a:extLst>
            </p:cNvPr>
            <p:cNvPicPr>
              <a:picLocks noChangeAspect="1"/>
            </p:cNvPicPr>
            <p:nvPr/>
          </p:nvPicPr>
          <p:blipFill rotWithShape="1">
            <a:blip r:embed="rId35" cstate="print">
              <a:biLevel thresh="25000"/>
              <a:extLst>
                <a:ext uri="{28A0092B-C50C-407E-A947-70E740481C1C}">
                  <a14:useLocalDpi xmlns:a14="http://schemas.microsoft.com/office/drawing/2010/main" val="0"/>
                </a:ext>
              </a:extLst>
            </a:blip>
            <a:srcRect l="25669" t="34498" r="6644" b="28639"/>
            <a:stretch/>
          </p:blipFill>
          <p:spPr>
            <a:xfrm>
              <a:off x="9115587" y="3529583"/>
              <a:ext cx="421491" cy="76912"/>
            </a:xfrm>
            <a:prstGeom prst="rect">
              <a:avLst/>
            </a:prstGeom>
            <a:effectLst/>
          </p:spPr>
        </p:pic>
        <p:pic>
          <p:nvPicPr>
            <p:cNvPr id="115" name="Picture 114" descr="Logo&#10;&#10;Description automatically generated">
              <a:extLst>
                <a:ext uri="{FF2B5EF4-FFF2-40B4-BE49-F238E27FC236}">
                  <a16:creationId xmlns:a16="http://schemas.microsoft.com/office/drawing/2014/main" id="{0FB95E53-876B-6161-24C0-38D0ADC258EF}"/>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6894562" y="3257945"/>
              <a:ext cx="491613" cy="423118"/>
            </a:xfrm>
            <a:prstGeom prst="rect">
              <a:avLst/>
            </a:prstGeom>
            <a:solidFill>
              <a:schemeClr val="accent1"/>
            </a:solidFill>
            <a:effectLst>
              <a:glow rad="63500">
                <a:schemeClr val="accent2">
                  <a:alpha val="86000"/>
                </a:schemeClr>
              </a:glow>
            </a:effectLst>
          </p:spPr>
        </p:pic>
        <p:pic>
          <p:nvPicPr>
            <p:cNvPr id="116" name="Picture 115" descr="Shape&#10;&#10;Description automatically generated">
              <a:extLst>
                <a:ext uri="{FF2B5EF4-FFF2-40B4-BE49-F238E27FC236}">
                  <a16:creationId xmlns:a16="http://schemas.microsoft.com/office/drawing/2014/main" id="{75F3F30F-7981-9846-D3B1-7A7101D7DB0B}"/>
                </a:ext>
              </a:extLst>
            </p:cNvPr>
            <p:cNvPicPr>
              <a:picLocks noChangeAspect="1"/>
            </p:cNvPicPr>
            <p:nvPr/>
          </p:nvPicPr>
          <p:blipFill>
            <a:blip r:embed="rId37" cstate="print">
              <a:biLevel thresh="25000"/>
              <a:extLst>
                <a:ext uri="{28A0092B-C50C-407E-A947-70E740481C1C}">
                  <a14:useLocalDpi xmlns:a14="http://schemas.microsoft.com/office/drawing/2010/main" val="0"/>
                </a:ext>
              </a:extLst>
            </a:blip>
            <a:stretch>
              <a:fillRect/>
            </a:stretch>
          </p:blipFill>
          <p:spPr>
            <a:xfrm>
              <a:off x="9219395" y="3307198"/>
              <a:ext cx="197353" cy="209473"/>
            </a:xfrm>
            <a:prstGeom prst="rect">
              <a:avLst/>
            </a:prstGeom>
            <a:solidFill>
              <a:srgbClr val="060719"/>
            </a:solidFill>
            <a:effectLst/>
          </p:spPr>
        </p:pic>
        <p:sp>
          <p:nvSpPr>
            <p:cNvPr id="117" name="Rectangle 116">
              <a:extLst>
                <a:ext uri="{FF2B5EF4-FFF2-40B4-BE49-F238E27FC236}">
                  <a16:creationId xmlns:a16="http://schemas.microsoft.com/office/drawing/2014/main" id="{465A3705-83B1-95EA-11CF-253645BA9DD8}"/>
                </a:ext>
              </a:extLst>
            </p:cNvPr>
            <p:cNvSpPr/>
            <p:nvPr/>
          </p:nvSpPr>
          <p:spPr>
            <a:xfrm>
              <a:off x="2517519" y="3808098"/>
              <a:ext cx="1181410" cy="181575"/>
            </a:xfrm>
            <a:prstGeom prst="rect">
              <a:avLst/>
            </a:prstGeom>
            <a:noFill/>
            <a:ln>
              <a:noFill/>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w="25400">
                    <a:noFill/>
                  </a:ln>
                  <a:solidFill>
                    <a:srgbClr val="000000"/>
                  </a:solidFill>
                  <a:effectLst>
                    <a:glow>
                      <a:srgbClr val="00C7FD">
                        <a:satMod val="175000"/>
                        <a:alpha val="40000"/>
                      </a:srgbClr>
                    </a:glow>
                  </a:effectLst>
                  <a:uLnTx/>
                  <a:uFillTx/>
                  <a:latin typeface="IntelOne Display Regular"/>
                  <a:ea typeface="Intel Clear" panose="020B0604020203020204" pitchFamily="34" charset="0"/>
                  <a:cs typeface="Intel Clear" panose="020B0604020203020204" pitchFamily="34" charset="0"/>
                </a:rPr>
                <a:t>Intel® VTune Profiler</a:t>
              </a:r>
            </a:p>
          </p:txBody>
        </p:sp>
        <p:pic>
          <p:nvPicPr>
            <p:cNvPr id="118" name="Picture 117" descr="A picture containing vector graphics&#10;&#10;Description automatically generated">
              <a:extLst>
                <a:ext uri="{FF2B5EF4-FFF2-40B4-BE49-F238E27FC236}">
                  <a16:creationId xmlns:a16="http://schemas.microsoft.com/office/drawing/2014/main" id="{F9148CD1-9689-0642-2087-79B9A7770F58}"/>
                </a:ext>
              </a:extLst>
            </p:cNvPr>
            <p:cNvPicPr>
              <a:picLocks noChangeAspect="1"/>
            </p:cNvPicPr>
            <p:nvPr/>
          </p:nvPicPr>
          <p:blipFill>
            <a:blip r:embed="rId38" cstate="print">
              <a:biLevel thresh="75000"/>
              <a:extLst>
                <a:ext uri="{28A0092B-C50C-407E-A947-70E740481C1C}">
                  <a14:useLocalDpi xmlns:a14="http://schemas.microsoft.com/office/drawing/2010/main" val="0"/>
                </a:ext>
              </a:extLst>
            </a:blip>
            <a:stretch>
              <a:fillRect/>
            </a:stretch>
          </p:blipFill>
          <p:spPr>
            <a:xfrm>
              <a:off x="3908029" y="3788255"/>
              <a:ext cx="292006" cy="290059"/>
            </a:xfrm>
            <a:prstGeom prst="rect">
              <a:avLst/>
            </a:prstGeom>
          </p:spPr>
        </p:pic>
        <p:sp>
          <p:nvSpPr>
            <p:cNvPr id="119" name="Rectangle 118">
              <a:extLst>
                <a:ext uri="{FF2B5EF4-FFF2-40B4-BE49-F238E27FC236}">
                  <a16:creationId xmlns:a16="http://schemas.microsoft.com/office/drawing/2014/main" id="{1F770E42-CA88-48E6-747C-F6666ED1D4BA}"/>
                </a:ext>
              </a:extLst>
            </p:cNvPr>
            <p:cNvSpPr/>
            <p:nvPr/>
          </p:nvSpPr>
          <p:spPr>
            <a:xfrm>
              <a:off x="2801510" y="3542597"/>
              <a:ext cx="439724" cy="181575"/>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IntelOne Display Regular"/>
                  <a:ea typeface="Intel Clear" panose="020B0604020203020204" pitchFamily="34" charset="0"/>
                  <a:cs typeface="Intel Clear" panose="020B0604020203020204" pitchFamily="34" charset="0"/>
                  <a:sym typeface="Helvetica Neue Medium"/>
                </a:rPr>
                <a:t>LibC</a:t>
              </a:r>
            </a:p>
          </p:txBody>
        </p:sp>
        <p:pic>
          <p:nvPicPr>
            <p:cNvPr id="120" name="Picture 119" descr="Logo, icon&#10;&#10;Description automatically generated">
              <a:extLst>
                <a:ext uri="{FF2B5EF4-FFF2-40B4-BE49-F238E27FC236}">
                  <a16:creationId xmlns:a16="http://schemas.microsoft.com/office/drawing/2014/main" id="{4691075B-D321-501F-9E49-DBFA4FD94177}"/>
                </a:ext>
              </a:extLst>
            </p:cNvPr>
            <p:cNvPicPr>
              <a:picLocks noChangeAspect="1"/>
            </p:cNvPicPr>
            <p:nvPr/>
          </p:nvPicPr>
          <p:blipFill>
            <a:blip r:embed="rId39" cstate="print">
              <a:biLevel thresh="25000"/>
              <a:extLst>
                <a:ext uri="{28A0092B-C50C-407E-A947-70E740481C1C}">
                  <a14:useLocalDpi xmlns:a14="http://schemas.microsoft.com/office/drawing/2010/main" val="0"/>
                </a:ext>
              </a:extLst>
            </a:blip>
            <a:stretch>
              <a:fillRect/>
            </a:stretch>
          </p:blipFill>
          <p:spPr>
            <a:xfrm>
              <a:off x="2558874" y="3362825"/>
              <a:ext cx="414550" cy="179813"/>
            </a:xfrm>
            <a:prstGeom prst="rect">
              <a:avLst/>
            </a:prstGeom>
            <a:solidFill>
              <a:srgbClr val="060719"/>
            </a:solidFill>
            <a:ln>
              <a:noFill/>
            </a:ln>
          </p:spPr>
        </p:pic>
        <p:sp>
          <p:nvSpPr>
            <p:cNvPr id="121" name="TextBox 120">
              <a:extLst>
                <a:ext uri="{FF2B5EF4-FFF2-40B4-BE49-F238E27FC236}">
                  <a16:creationId xmlns:a16="http://schemas.microsoft.com/office/drawing/2014/main" id="{E7EB9779-A6F8-453B-3FED-7C1CCD2168E4}"/>
                </a:ext>
              </a:extLst>
            </p:cNvPr>
            <p:cNvSpPr txBox="1"/>
            <p:nvPr/>
          </p:nvSpPr>
          <p:spPr>
            <a:xfrm>
              <a:off x="3459016" y="3624645"/>
              <a:ext cx="637359" cy="133488"/>
            </a:xfrm>
            <a:prstGeom prst="rect">
              <a:avLst/>
            </a:prstGeom>
            <a:noFill/>
            <a:ln w="12700" cap="flat" cmpd="sng" algn="ctr">
              <a:noFill/>
              <a:prstDash val="solid"/>
              <a:miter lim="800000"/>
            </a:ln>
            <a:effectLst/>
          </p:spPr>
          <p:txBody>
            <a:bodyPr lIns="36000" rIns="36000" rtlCol="0" anchor="ctr"/>
            <a:lstStyle>
              <a:defPPr>
                <a:defRPr lang="en-US"/>
              </a:defPPr>
              <a:lvl1pPr marR="0" lvl="0" indent="0" algn="ctr" fontAlgn="auto">
                <a:lnSpc>
                  <a:spcPct val="100000"/>
                </a:lnSpc>
                <a:spcBef>
                  <a:spcPts val="0"/>
                </a:spcBef>
                <a:spcAft>
                  <a:spcPts val="0"/>
                </a:spcAft>
                <a:buClrTx/>
                <a:buSzTx/>
                <a:buFontTx/>
                <a:buNone/>
                <a:tabLst/>
                <a:defRPr kumimoji="0" sz="700" i="0" u="none" strike="noStrike" cap="none" spc="0" normalizeH="0" baseline="0">
                  <a:ln>
                    <a:noFill/>
                  </a:ln>
                  <a:solidFill>
                    <a:schemeClr val="accent6"/>
                  </a:solidFill>
                  <a:effectLst/>
                  <a:uLnTx/>
                  <a:uFillTx/>
                  <a:latin typeface="+mj-lt"/>
                  <a:ea typeface="Intel Clear" panose="020B0604020203020204" pitchFamily="34" charset="0"/>
                  <a:cs typeface="Intel Clear" panose="020B0604020203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IntelOne Display Regular"/>
                  <a:ea typeface="Intel Clear" panose="020B0604020203020204" pitchFamily="34" charset="0"/>
                  <a:cs typeface="Intel Clear" panose="020B0604020203020204" pitchFamily="34" charset="0"/>
                </a:rPr>
                <a:t>Intel </a:t>
              </a:r>
              <a:r>
                <a:rPr kumimoji="0" lang="en-US" sz="800" b="0" i="0" u="none" strike="noStrike" kern="0" cap="none" spc="0" normalizeH="0" baseline="0" noProof="0" err="1">
                  <a:ln>
                    <a:noFill/>
                  </a:ln>
                  <a:solidFill>
                    <a:srgbClr val="000000"/>
                  </a:solidFill>
                  <a:effectLst/>
                  <a:uLnTx/>
                  <a:uFillTx/>
                  <a:latin typeface="IntelOne Display Regular"/>
                  <a:ea typeface="Intel Clear" panose="020B0604020203020204" pitchFamily="34" charset="0"/>
                  <a:cs typeface="Intel Clear" panose="020B0604020203020204" pitchFamily="34" charset="0"/>
                </a:rPr>
                <a:t>XeSS</a:t>
              </a:r>
              <a:r>
                <a:rPr kumimoji="0" lang="en-US" sz="800" b="0" i="0" u="none" strike="noStrike" kern="0" cap="none" spc="0" normalizeH="0" baseline="0" noProof="0">
                  <a:ln>
                    <a:noFill/>
                  </a:ln>
                  <a:solidFill>
                    <a:srgbClr val="000000"/>
                  </a:solidFill>
                  <a:effectLst/>
                  <a:uLnTx/>
                  <a:uFillTx/>
                  <a:latin typeface="IntelOne Display Regular"/>
                  <a:ea typeface="Intel Clear" panose="020B0604020203020204" pitchFamily="34" charset="0"/>
                  <a:cs typeface="Intel Clear" panose="020B0604020203020204" pitchFamily="34" charset="0"/>
                </a:rPr>
                <a:t> SDK</a:t>
              </a:r>
            </a:p>
          </p:txBody>
        </p:sp>
      </p:grpSp>
      <p:sp>
        <p:nvSpPr>
          <p:cNvPr id="122" name="Rectangle 121">
            <a:extLst>
              <a:ext uri="{FF2B5EF4-FFF2-40B4-BE49-F238E27FC236}">
                <a16:creationId xmlns:a16="http://schemas.microsoft.com/office/drawing/2014/main" id="{3B72D2C7-B9EE-3C8C-7A4D-C732EF3A9792}"/>
              </a:ext>
            </a:extLst>
          </p:cNvPr>
          <p:cNvSpPr/>
          <p:nvPr/>
        </p:nvSpPr>
        <p:spPr>
          <a:xfrm>
            <a:off x="519949" y="3453759"/>
            <a:ext cx="11130013" cy="1241572"/>
          </a:xfrm>
          <a:prstGeom prst="rect">
            <a:avLst/>
          </a:prstGeom>
          <a:noFill/>
          <a:ln w="6350" cap="flat" cmpd="sng" algn="ctr">
            <a:solidFill>
              <a:srgbClr val="00C7FD"/>
            </a:solidFill>
            <a:prstDash val="solid"/>
            <a:miter lim="800000"/>
          </a:ln>
          <a:effectLst/>
        </p:spPr>
        <p:txBody>
          <a:bodyPr lIns="640080" tIns="182880" rIns="91440" rtlCol="0" anchor="t"/>
          <a:lstStyle/>
          <a:p>
            <a:pPr marL="171450" marR="0" lvl="1" indent="-171450" algn="l" defTabSz="914400" rtl="0" eaLnBrk="1" fontAlgn="auto" latinLnBrk="0" hangingPunct="1">
              <a:lnSpc>
                <a:spcPct val="100000"/>
              </a:lnSpc>
              <a:spcBef>
                <a:spcPts val="0"/>
              </a:spcBef>
              <a:spcAft>
                <a:spcPts val="600"/>
              </a:spcAft>
              <a:buClrTx/>
              <a:buSzPct val="80000"/>
              <a:buFont typeface="Wingdings" panose="05000000000000000000" pitchFamily="2" charset="2"/>
              <a:buChar char="§"/>
              <a:tabLst/>
              <a:defRPr/>
            </a:pPr>
            <a:endParaRPr kumimoji="0" lang="en-US" sz="1600" b="0" i="0" u="none" strike="noStrike" kern="0" cap="none" spc="0" normalizeH="0" baseline="0" noProof="0">
              <a:ln>
                <a:noFill/>
              </a:ln>
              <a:solidFill>
                <a:srgbClr val="FFFFFF"/>
              </a:solidFill>
              <a:effectLst/>
              <a:uLnTx/>
              <a:uFillTx/>
              <a:latin typeface="IntelOne Display Light"/>
              <a:cs typeface="Arial"/>
            </a:endParaRPr>
          </a:p>
        </p:txBody>
      </p:sp>
      <p:sp>
        <p:nvSpPr>
          <p:cNvPr id="123" name="Rectangle 122">
            <a:extLst>
              <a:ext uri="{FF2B5EF4-FFF2-40B4-BE49-F238E27FC236}">
                <a16:creationId xmlns:a16="http://schemas.microsoft.com/office/drawing/2014/main" id="{7B7B74A2-AF37-0466-6C81-607D976CE08D}"/>
              </a:ext>
            </a:extLst>
          </p:cNvPr>
          <p:cNvSpPr>
            <a:spLocks noChangeAspect="1"/>
          </p:cNvSpPr>
          <p:nvPr/>
        </p:nvSpPr>
        <p:spPr>
          <a:xfrm>
            <a:off x="519949" y="3453759"/>
            <a:ext cx="1645866" cy="1243967"/>
          </a:xfrm>
          <a:prstGeom prst="rect">
            <a:avLst/>
          </a:prstGeom>
          <a:solidFill>
            <a:schemeClr val="tx2"/>
          </a:solidFill>
          <a:ln w="12700" cap="flat" cmpd="sng" algn="ctr">
            <a:noFill/>
            <a:prstDash val="solid"/>
            <a:miter lim="800000"/>
          </a:ln>
          <a:effectLst/>
        </p:spPr>
        <p:txBody>
          <a:bodyPr lIns="0" r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IntelOne Display Medium" panose="020B0703020203020204" pitchFamily="34" charset="0"/>
                <a:cs typeface="Arial"/>
                <a:sym typeface="Intel Clear Bold"/>
              </a:rPr>
              <a:t>Languages, Frameworks, Tools, and Libraries</a:t>
            </a:r>
            <a:endParaRPr kumimoji="0" lang="ru-RU" sz="1600" b="0" i="0" u="none" strike="noStrike" kern="0" cap="none" spc="0" normalizeH="0" baseline="0" noProof="0">
              <a:ln>
                <a:noFill/>
              </a:ln>
              <a:solidFill>
                <a:srgbClr val="FFFFFF"/>
              </a:solidFill>
              <a:effectLst/>
              <a:uLnTx/>
              <a:uFillTx/>
              <a:cs typeface="Arial"/>
              <a:sym typeface="Intel Clear Bold"/>
            </a:endParaRPr>
          </a:p>
        </p:txBody>
      </p:sp>
      <p:sp>
        <p:nvSpPr>
          <p:cNvPr id="124" name="Rectangle 123">
            <a:extLst>
              <a:ext uri="{FF2B5EF4-FFF2-40B4-BE49-F238E27FC236}">
                <a16:creationId xmlns:a16="http://schemas.microsoft.com/office/drawing/2014/main" id="{811CC6E8-9137-EEFE-CE88-70E6FE97202F}"/>
              </a:ext>
            </a:extLst>
          </p:cNvPr>
          <p:cNvSpPr/>
          <p:nvPr/>
        </p:nvSpPr>
        <p:spPr>
          <a:xfrm>
            <a:off x="2240446" y="3615514"/>
            <a:ext cx="6251210" cy="769441"/>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68B5"/>
                </a:solidFill>
                <a:effectLst/>
                <a:uLnTx/>
                <a:uFillTx/>
                <a:latin typeface="IntelOne Display Light" panose="020B0403020203020204" pitchFamily="34" charset="0"/>
                <a:cs typeface="Arial"/>
              </a:rPr>
              <a:t>Software for developers that unleash the potential of their hardware to applications and services</a:t>
            </a:r>
          </a:p>
        </p:txBody>
      </p:sp>
      <p:sp>
        <p:nvSpPr>
          <p:cNvPr id="126" name="TextBox 125">
            <a:extLst>
              <a:ext uri="{FF2B5EF4-FFF2-40B4-BE49-F238E27FC236}">
                <a16:creationId xmlns:a16="http://schemas.microsoft.com/office/drawing/2014/main" id="{6BCCB243-C6AF-9F45-AD84-8B0B8DABA09D}"/>
              </a:ext>
            </a:extLst>
          </p:cNvPr>
          <p:cNvSpPr txBox="1"/>
          <p:nvPr/>
        </p:nvSpPr>
        <p:spPr>
          <a:xfrm>
            <a:off x="456966" y="5097200"/>
            <a:ext cx="11135088" cy="369332"/>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IntelOne Display Light"/>
                <a:ea typeface="Intel Clear Light"/>
                <a:cs typeface="Intel Clear Light"/>
                <a:sym typeface="Helvetica Neue"/>
              </a:rPr>
              <a:t>We want the software we develop to be your competitive advantage</a:t>
            </a:r>
          </a:p>
        </p:txBody>
      </p:sp>
      <p:sp>
        <p:nvSpPr>
          <p:cNvPr id="127" name="TextBox 126">
            <a:extLst>
              <a:ext uri="{FF2B5EF4-FFF2-40B4-BE49-F238E27FC236}">
                <a16:creationId xmlns:a16="http://schemas.microsoft.com/office/drawing/2014/main" id="{B2DE86E2-3AB3-5EDE-410C-507BD65BB378}"/>
              </a:ext>
            </a:extLst>
          </p:cNvPr>
          <p:cNvSpPr txBox="1"/>
          <p:nvPr/>
        </p:nvSpPr>
        <p:spPr>
          <a:xfrm>
            <a:off x="609366" y="5239552"/>
            <a:ext cx="11135088" cy="369332"/>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68B5"/>
                </a:solidFill>
                <a:effectLst/>
                <a:uLnTx/>
                <a:uFillTx/>
                <a:latin typeface="IntelOne Display Light" panose="020B0403020203020204" pitchFamily="34" charset="0"/>
                <a:cs typeface="Arial"/>
                <a:sym typeface="Helvetica Neue"/>
              </a:rPr>
              <a:t>We want the software we develop to be your competitive advantage</a:t>
            </a:r>
          </a:p>
        </p:txBody>
      </p:sp>
      <p:sp>
        <p:nvSpPr>
          <p:cNvPr id="3" name="Rectangle 2">
            <a:extLst>
              <a:ext uri="{FF2B5EF4-FFF2-40B4-BE49-F238E27FC236}">
                <a16:creationId xmlns:a16="http://schemas.microsoft.com/office/drawing/2014/main" id="{E80D88DF-FDCB-527B-76BB-7A5DFFC3CBE3}"/>
              </a:ext>
            </a:extLst>
          </p:cNvPr>
          <p:cNvSpPr/>
          <p:nvPr/>
        </p:nvSpPr>
        <p:spPr>
          <a:xfrm>
            <a:off x="8824564" y="3820139"/>
            <a:ext cx="2664000" cy="646331"/>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4A86"/>
                </a:solidFill>
                <a:effectLst>
                  <a:glow rad="127000">
                    <a:srgbClr val="00C7FD">
                      <a:alpha val="40000"/>
                    </a:srgbClr>
                  </a:glow>
                </a:effectLst>
                <a:uLnTx/>
                <a:uFillTx/>
                <a:latin typeface="IntelOne Display Regular"/>
                <a:cs typeface="Arial"/>
              </a:rPr>
              <a:t>MARKET </a:t>
            </a:r>
            <a:r>
              <a:rPr kumimoji="0" lang="en-US" sz="2000" b="0" i="0" u="none" strike="noStrike" kern="1200" cap="none" spc="0" normalizeH="0" baseline="0" noProof="0">
                <a:ln w="3175">
                  <a:noFill/>
                </a:ln>
                <a:solidFill>
                  <a:srgbClr val="004A86"/>
                </a:solidFill>
                <a:effectLst>
                  <a:glow rad="127000">
                    <a:srgbClr val="00C7FD">
                      <a:alpha val="40000"/>
                    </a:srgbClr>
                  </a:glow>
                </a:effectLst>
                <a:uLnTx/>
                <a:uFillTx/>
                <a:latin typeface="IntelOne Display Medium" panose="020B0703020203020204" pitchFamily="34" charset="0"/>
                <a:ea typeface="Intel Clear" panose="020B0604020203020204" pitchFamily="34" charset="0"/>
                <a:cs typeface="Intel Clear" panose="020B0604020203020204" pitchFamily="34" charset="0"/>
              </a:rPr>
              <a:t>DIFFERENTIATING</a:t>
            </a:r>
          </a:p>
        </p:txBody>
      </p:sp>
    </p:spTree>
    <p:extLst>
      <p:ext uri="{BB962C8B-B14F-4D97-AF65-F5344CB8AC3E}">
        <p14:creationId xmlns:p14="http://schemas.microsoft.com/office/powerpoint/2010/main" val="9710298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1CBBD-A779-4A4D-AA84-8859755F2DE6}"/>
              </a:ext>
            </a:extLst>
          </p:cNvPr>
          <p:cNvSpPr>
            <a:spLocks noGrp="1"/>
          </p:cNvSpPr>
          <p:nvPr>
            <p:ph type="title"/>
          </p:nvPr>
        </p:nvSpPr>
        <p:spPr>
          <a:xfrm>
            <a:off x="613771" y="221694"/>
            <a:ext cx="9622181" cy="1199822"/>
          </a:xfrm>
        </p:spPr>
        <p:txBody>
          <a:bodyPr>
            <a:normAutofit/>
          </a:bodyPr>
          <a:lstStyle/>
          <a:p>
            <a:r>
              <a:rPr lang="en-US" sz="3600"/>
              <a:t>Datacenter/Network Demand and Power</a:t>
            </a:r>
          </a:p>
        </p:txBody>
      </p:sp>
      <p:sp>
        <p:nvSpPr>
          <p:cNvPr id="3" name="Content Placeholder 2">
            <a:extLst>
              <a:ext uri="{FF2B5EF4-FFF2-40B4-BE49-F238E27FC236}">
                <a16:creationId xmlns:a16="http://schemas.microsoft.com/office/drawing/2014/main" id="{7C61D1C4-2892-4D3D-B0B0-3ADDF5A05BC1}"/>
              </a:ext>
            </a:extLst>
          </p:cNvPr>
          <p:cNvSpPr>
            <a:spLocks noGrp="1"/>
          </p:cNvSpPr>
          <p:nvPr>
            <p:ph sz="quarter" idx="10"/>
          </p:nvPr>
        </p:nvSpPr>
        <p:spPr>
          <a:xfrm>
            <a:off x="614363" y="1496350"/>
            <a:ext cx="4206212" cy="4705350"/>
          </a:xfrm>
        </p:spPr>
        <p:txBody>
          <a:bodyPr anchor="ctr">
            <a:norm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a:solidFill>
                  <a:schemeClr val="accent1"/>
                </a:solidFill>
              </a:rPr>
              <a:t>“Strong growth in demand for data center services continues to be mostly offset by ongoing efficiency improvements…”</a:t>
            </a:r>
          </a:p>
        </p:txBody>
      </p:sp>
      <p:sp>
        <p:nvSpPr>
          <p:cNvPr id="7" name="Rectangle 6">
            <a:extLst>
              <a:ext uri="{FF2B5EF4-FFF2-40B4-BE49-F238E27FC236}">
                <a16:creationId xmlns:a16="http://schemas.microsoft.com/office/drawing/2014/main" id="{ADEBCEAE-996E-46CA-8D4D-66D3953CBB72}"/>
              </a:ext>
            </a:extLst>
          </p:cNvPr>
          <p:cNvSpPr/>
          <p:nvPr/>
        </p:nvSpPr>
        <p:spPr>
          <a:xfrm>
            <a:off x="5082771" y="1376946"/>
            <a:ext cx="274320" cy="274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Text"/>
              <a:cs typeface="Arial"/>
            </a:endParaRPr>
          </a:p>
        </p:txBody>
      </p:sp>
      <p:sp>
        <p:nvSpPr>
          <p:cNvPr id="4" name="Rectangle 3">
            <a:extLst>
              <a:ext uri="{FF2B5EF4-FFF2-40B4-BE49-F238E27FC236}">
                <a16:creationId xmlns:a16="http://schemas.microsoft.com/office/drawing/2014/main" id="{B0C4A6DB-F271-9586-FA61-4D4BC9AEA5D7}"/>
              </a:ext>
            </a:extLst>
          </p:cNvPr>
          <p:cNvSpPr/>
          <p:nvPr/>
        </p:nvSpPr>
        <p:spPr>
          <a:xfrm>
            <a:off x="5357091" y="1652629"/>
            <a:ext cx="6834909" cy="4549071"/>
          </a:xfrm>
          <a:prstGeom prst="rect">
            <a:avLst/>
          </a:prstGeom>
          <a:solidFill>
            <a:srgbClr val="002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One Display Light"/>
              <a:ea typeface="+mn-ea"/>
              <a:cs typeface="Arial"/>
            </a:endParaRPr>
          </a:p>
        </p:txBody>
      </p:sp>
      <p:sp>
        <p:nvSpPr>
          <p:cNvPr id="5" name="TextBox 4">
            <a:extLst>
              <a:ext uri="{FF2B5EF4-FFF2-40B4-BE49-F238E27FC236}">
                <a16:creationId xmlns:a16="http://schemas.microsoft.com/office/drawing/2014/main" id="{BDBC4839-C9A6-AE6A-B17A-E408478ADEB8}"/>
              </a:ext>
            </a:extLst>
          </p:cNvPr>
          <p:cNvSpPr txBox="1"/>
          <p:nvPr/>
        </p:nvSpPr>
        <p:spPr>
          <a:xfrm>
            <a:off x="5872294" y="1823740"/>
            <a:ext cx="609827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IntelOne Display Light"/>
                <a:ea typeface="+mn-ea"/>
                <a:cs typeface="Arial"/>
              </a:rPr>
              <a:t>Acceleration and Data Center Compute Demand</a:t>
            </a:r>
          </a:p>
        </p:txBody>
      </p:sp>
      <p:sp>
        <p:nvSpPr>
          <p:cNvPr id="8" name="TextBox 7">
            <a:extLst>
              <a:ext uri="{FF2B5EF4-FFF2-40B4-BE49-F238E27FC236}">
                <a16:creationId xmlns:a16="http://schemas.microsoft.com/office/drawing/2014/main" id="{47A9F8D6-5761-5709-8A71-465227A364AD}"/>
              </a:ext>
            </a:extLst>
          </p:cNvPr>
          <p:cNvSpPr txBox="1"/>
          <p:nvPr/>
        </p:nvSpPr>
        <p:spPr>
          <a:xfrm>
            <a:off x="5872294" y="2120841"/>
            <a:ext cx="6645322" cy="27699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IntelOne Display Light"/>
                <a:ea typeface="+mn-ea"/>
                <a:cs typeface="Arial"/>
              </a:rPr>
              <a:t>Global trends in internet traffic, data center workloads, and data center energy use, 2010-2020</a:t>
            </a:r>
          </a:p>
        </p:txBody>
      </p:sp>
      <p:sp>
        <p:nvSpPr>
          <p:cNvPr id="10" name="TextBox 9">
            <a:extLst>
              <a:ext uri="{FF2B5EF4-FFF2-40B4-BE49-F238E27FC236}">
                <a16:creationId xmlns:a16="http://schemas.microsoft.com/office/drawing/2014/main" id="{CCF52638-1036-5CAF-6D69-7DBD0EEF4DE5}"/>
              </a:ext>
            </a:extLst>
          </p:cNvPr>
          <p:cNvSpPr txBox="1"/>
          <p:nvPr/>
        </p:nvSpPr>
        <p:spPr>
          <a:xfrm>
            <a:off x="5357091" y="6258360"/>
            <a:ext cx="5902960"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IntelOne Display Light"/>
                <a:ea typeface="+mn-ea"/>
                <a:cs typeface="Arial"/>
              </a:rPr>
              <a:t>Source: International Energy Agency, November 2021. Data Centers and Data Transmission Networks,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IntelOne Display Light"/>
                <a:ea typeface="+mn-ea"/>
                <a:cs typeface="Arial"/>
              </a:rPr>
              <a:t>Lead Author George </a:t>
            </a:r>
            <a:r>
              <a:rPr kumimoji="0" lang="en-US" sz="800" b="0" i="0" u="none" strike="noStrike" kern="1200" cap="none" spc="0" normalizeH="0" baseline="0" noProof="0" err="1">
                <a:ln>
                  <a:noFill/>
                </a:ln>
                <a:solidFill>
                  <a:srgbClr val="000000"/>
                </a:solidFill>
                <a:effectLst/>
                <a:uLnTx/>
                <a:uFillTx/>
                <a:latin typeface="IntelOne Display Light"/>
                <a:ea typeface="+mn-ea"/>
                <a:cs typeface="Arial"/>
              </a:rPr>
              <a:t>Kamiya</a:t>
            </a:r>
            <a:r>
              <a:rPr kumimoji="0" lang="en-US" sz="800" b="0" i="0" u="none" strike="noStrike" kern="1200" cap="none" spc="0" normalizeH="0" baseline="0" noProof="0">
                <a:ln>
                  <a:noFill/>
                </a:ln>
                <a:solidFill>
                  <a:srgbClr val="000000"/>
                </a:solidFill>
                <a:effectLst/>
                <a:uLnTx/>
                <a:uFillTx/>
                <a:latin typeface="IntelOne Display Light"/>
                <a:ea typeface="+mn-ea"/>
                <a:cs typeface="Arial"/>
              </a:rPr>
              <a:t>.  https://www.iea.org/reports/data-centres-and-data-transmission-networks</a:t>
            </a:r>
          </a:p>
        </p:txBody>
      </p:sp>
      <p:pic>
        <p:nvPicPr>
          <p:cNvPr id="11" name="Graphic 10">
            <a:extLst>
              <a:ext uri="{FF2B5EF4-FFF2-40B4-BE49-F238E27FC236}">
                <a16:creationId xmlns:a16="http://schemas.microsoft.com/office/drawing/2014/main" id="{833C240D-DDCC-A576-5A6B-A98E10E9CB9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86786" y="2715321"/>
            <a:ext cx="6124877" cy="3225558"/>
          </a:xfrm>
          <a:prstGeom prst="rect">
            <a:avLst/>
          </a:prstGeom>
        </p:spPr>
      </p:pic>
    </p:spTree>
    <p:extLst>
      <p:ext uri="{BB962C8B-B14F-4D97-AF65-F5344CB8AC3E}">
        <p14:creationId xmlns:p14="http://schemas.microsoft.com/office/powerpoint/2010/main" val="38930480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8" name="Straight Connector 137">
            <a:extLst>
              <a:ext uri="{FF2B5EF4-FFF2-40B4-BE49-F238E27FC236}">
                <a16:creationId xmlns:a16="http://schemas.microsoft.com/office/drawing/2014/main" id="{C7135E94-9FC5-8588-CDE9-0F984F57088F}"/>
              </a:ext>
            </a:extLst>
          </p:cNvPr>
          <p:cNvCxnSpPr>
            <a:cxnSpLocks/>
          </p:cNvCxnSpPr>
          <p:nvPr/>
        </p:nvCxnSpPr>
        <p:spPr>
          <a:xfrm>
            <a:off x="1683476" y="2621372"/>
            <a:ext cx="9601200" cy="0"/>
          </a:xfrm>
          <a:prstGeom prst="line">
            <a:avLst/>
          </a:prstGeom>
          <a:noFill/>
          <a:ln w="6350" cap="flat" cmpd="sng" algn="ctr">
            <a:solidFill>
              <a:srgbClr val="000000">
                <a:lumMod val="65000"/>
                <a:lumOff val="35000"/>
                <a:alpha val="15000"/>
              </a:srgbClr>
            </a:solidFill>
            <a:prstDash val="solid"/>
            <a:miter lim="800000"/>
          </a:ln>
          <a:effectLst/>
        </p:spPr>
      </p:cxnSp>
      <p:sp>
        <p:nvSpPr>
          <p:cNvPr id="145" name="Rectangle 144">
            <a:extLst>
              <a:ext uri="{FF2B5EF4-FFF2-40B4-BE49-F238E27FC236}">
                <a16:creationId xmlns:a16="http://schemas.microsoft.com/office/drawing/2014/main" id="{625CEACD-CA52-B409-D0B7-A1B9E763E191}"/>
              </a:ext>
            </a:extLst>
          </p:cNvPr>
          <p:cNvSpPr/>
          <p:nvPr/>
        </p:nvSpPr>
        <p:spPr>
          <a:xfrm>
            <a:off x="7243132" y="8878"/>
            <a:ext cx="4029838" cy="5619883"/>
          </a:xfrm>
          <a:prstGeom prst="rect">
            <a:avLst/>
          </a:prstGeom>
          <a:gradFill flip="none" rotWithShape="1">
            <a:gsLst>
              <a:gs pos="0">
                <a:schemeClr val="accent1">
                  <a:lumMod val="5000"/>
                  <a:lumOff val="95000"/>
                  <a:alpha val="32000"/>
                </a:schemeClr>
              </a:gs>
              <a:gs pos="73000">
                <a:schemeClr val="accent1">
                  <a:lumMod val="45000"/>
                  <a:lumOff val="55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Text"/>
              <a:cs typeface="Arial"/>
            </a:endParaRPr>
          </a:p>
        </p:txBody>
      </p:sp>
      <p:sp>
        <p:nvSpPr>
          <p:cNvPr id="89" name="TextBox 88">
            <a:extLst>
              <a:ext uri="{FF2B5EF4-FFF2-40B4-BE49-F238E27FC236}">
                <a16:creationId xmlns:a16="http://schemas.microsoft.com/office/drawing/2014/main" id="{06A6B31F-9E66-5295-8556-0F29736B8F95}"/>
              </a:ext>
            </a:extLst>
          </p:cNvPr>
          <p:cNvSpPr txBox="1"/>
          <p:nvPr/>
        </p:nvSpPr>
        <p:spPr>
          <a:xfrm>
            <a:off x="3898766" y="5956479"/>
            <a:ext cx="7408014" cy="2311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lvl="0" indent="0" algn="r" defTabSz="2432182" rtl="0" eaLnBrk="1"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IntelOne Text Light"/>
                <a:cs typeface="Arial"/>
                <a:sym typeface="Helvetica Neue"/>
              </a:rPr>
              <a:t>Source: Moore, S. (2022), “Nvidia’s Next GPU Shows That Transformers Are Transforming AI“, IEEE Spectrum. </a:t>
            </a:r>
          </a:p>
        </p:txBody>
      </p:sp>
      <p:sp>
        <p:nvSpPr>
          <p:cNvPr id="5" name="TextBox 4">
            <a:extLst>
              <a:ext uri="{FF2B5EF4-FFF2-40B4-BE49-F238E27FC236}">
                <a16:creationId xmlns:a16="http://schemas.microsoft.com/office/drawing/2014/main" id="{AF8BA0BF-AC4E-9577-C64F-62392ABBFE29}"/>
              </a:ext>
            </a:extLst>
          </p:cNvPr>
          <p:cNvSpPr txBox="1"/>
          <p:nvPr/>
        </p:nvSpPr>
        <p:spPr>
          <a:xfrm>
            <a:off x="1359776" y="5641096"/>
            <a:ext cx="598671" cy="246221"/>
          </a:xfrm>
          <a:prstGeom prst="rect">
            <a:avLst/>
          </a:prstGeom>
          <a:noFill/>
        </p:spPr>
        <p:txBody>
          <a:bodyPr wrap="square" rtlCol="0">
            <a:spAutoFit/>
          </a:bodyPr>
          <a:lstStyle>
            <a:defPPr>
              <a:defRPr lang="en-US"/>
            </a:defPPr>
            <a:lvl1pPr algn="ctr" defTabSz="1828481">
              <a:defRPr sz="2000">
                <a:solidFill>
                  <a:prstClr val="black"/>
                </a:solidFill>
                <a:latin typeface="Intel Clear" panose="020B0604020203020204" pitchFamily="34" charset="0"/>
                <a:ea typeface="Intel Clear" panose="020B0604020203020204" pitchFamily="34" charset="0"/>
                <a:cs typeface="Intel Clear" panose="020B0604020203020204" pitchFamily="34" charset="0"/>
              </a:defRPr>
            </a:lvl1p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IntelOne Text" panose="020B0503020203020204" pitchFamily="34" charset="77"/>
                <a:ea typeface="Intel Clear Light" panose="020B0404020203020204" pitchFamily="34" charset="0"/>
                <a:cs typeface="Intel Clear Light" panose="020B0404020203020204" pitchFamily="34" charset="0"/>
              </a:rPr>
              <a:t>2016</a:t>
            </a:r>
          </a:p>
        </p:txBody>
      </p:sp>
      <p:sp>
        <p:nvSpPr>
          <p:cNvPr id="6" name="TextBox 5">
            <a:extLst>
              <a:ext uri="{FF2B5EF4-FFF2-40B4-BE49-F238E27FC236}">
                <a16:creationId xmlns:a16="http://schemas.microsoft.com/office/drawing/2014/main" id="{BDEFA344-9AEC-5377-43F9-F5ED70EA1F5D}"/>
              </a:ext>
            </a:extLst>
          </p:cNvPr>
          <p:cNvSpPr txBox="1"/>
          <p:nvPr/>
        </p:nvSpPr>
        <p:spPr>
          <a:xfrm>
            <a:off x="2291077" y="5641096"/>
            <a:ext cx="598671" cy="246221"/>
          </a:xfrm>
          <a:prstGeom prst="rect">
            <a:avLst/>
          </a:prstGeom>
          <a:noFill/>
        </p:spPr>
        <p:txBody>
          <a:bodyPr wrap="square" rtlCol="0">
            <a:spAutoFit/>
          </a:bodyPr>
          <a:lstStyle>
            <a:defPPr>
              <a:defRPr lang="en-US"/>
            </a:defPPr>
            <a:lvl1pPr algn="ctr" defTabSz="1828481">
              <a:defRPr sz="2000">
                <a:solidFill>
                  <a:prstClr val="black"/>
                </a:solidFill>
                <a:latin typeface="Intel Clear" panose="020B0604020203020204" pitchFamily="34" charset="0"/>
                <a:ea typeface="Intel Clear" panose="020B0604020203020204" pitchFamily="34" charset="0"/>
                <a:cs typeface="Intel Clear" panose="020B0604020203020204" pitchFamily="34" charset="0"/>
              </a:defRPr>
            </a:lvl1p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IntelOne Text" panose="020B0503020203020204" pitchFamily="34" charset="77"/>
                <a:ea typeface="Intel Clear Light" panose="020B0404020203020204" pitchFamily="34" charset="0"/>
                <a:cs typeface="Intel Clear Light" panose="020B0404020203020204" pitchFamily="34" charset="0"/>
              </a:rPr>
              <a:t>2017</a:t>
            </a:r>
          </a:p>
        </p:txBody>
      </p:sp>
      <p:sp>
        <p:nvSpPr>
          <p:cNvPr id="7" name="TextBox 6">
            <a:extLst>
              <a:ext uri="{FF2B5EF4-FFF2-40B4-BE49-F238E27FC236}">
                <a16:creationId xmlns:a16="http://schemas.microsoft.com/office/drawing/2014/main" id="{D708A088-B04A-6F5C-C6D3-E78007696D73}"/>
              </a:ext>
            </a:extLst>
          </p:cNvPr>
          <p:cNvSpPr txBox="1"/>
          <p:nvPr/>
        </p:nvSpPr>
        <p:spPr>
          <a:xfrm>
            <a:off x="3222378" y="5641096"/>
            <a:ext cx="598671" cy="246221"/>
          </a:xfrm>
          <a:prstGeom prst="rect">
            <a:avLst/>
          </a:prstGeom>
          <a:noFill/>
        </p:spPr>
        <p:txBody>
          <a:bodyPr wrap="square" rtlCol="0">
            <a:spAutoFit/>
          </a:bodyPr>
          <a:lstStyle>
            <a:defPPr>
              <a:defRPr lang="en-US"/>
            </a:defPPr>
            <a:lvl1pPr algn="ctr" defTabSz="1828481">
              <a:defRPr sz="2000">
                <a:solidFill>
                  <a:prstClr val="black"/>
                </a:solidFill>
                <a:latin typeface="Intel Clear" panose="020B0604020203020204" pitchFamily="34" charset="0"/>
                <a:ea typeface="Intel Clear" panose="020B0604020203020204" pitchFamily="34" charset="0"/>
                <a:cs typeface="Intel Clear" panose="020B0604020203020204" pitchFamily="34" charset="0"/>
              </a:defRPr>
            </a:lvl1p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IntelOne Text" panose="020B0503020203020204" pitchFamily="34" charset="77"/>
                <a:ea typeface="Intel Clear Light" panose="020B0404020203020204" pitchFamily="34" charset="0"/>
                <a:cs typeface="Intel Clear Light" panose="020B0404020203020204" pitchFamily="34" charset="0"/>
              </a:rPr>
              <a:t>2018</a:t>
            </a:r>
          </a:p>
        </p:txBody>
      </p:sp>
      <p:sp>
        <p:nvSpPr>
          <p:cNvPr id="8" name="Rectangle 7">
            <a:extLst>
              <a:ext uri="{FF2B5EF4-FFF2-40B4-BE49-F238E27FC236}">
                <a16:creationId xmlns:a16="http://schemas.microsoft.com/office/drawing/2014/main" id="{FFB9948C-8421-EDE0-E2FA-2EC41A591C08}"/>
              </a:ext>
            </a:extLst>
          </p:cNvPr>
          <p:cNvSpPr/>
          <p:nvPr/>
        </p:nvSpPr>
        <p:spPr>
          <a:xfrm rot="16200000">
            <a:off x="-1197301" y="3429716"/>
            <a:ext cx="4015353" cy="246221"/>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IntelOne Text" panose="020B0503020203020204" pitchFamily="34" charset="77"/>
                <a:ea typeface="Intel Clear" panose="020B0604020203020204" pitchFamily="34" charset="0"/>
                <a:cs typeface="Intel Clear" panose="020B0604020203020204" pitchFamily="34" charset="0"/>
              </a:rPr>
              <a:t>Training Compute (PFLOPs)</a:t>
            </a:r>
          </a:p>
        </p:txBody>
      </p:sp>
      <p:grpSp>
        <p:nvGrpSpPr>
          <p:cNvPr id="9" name="Group 8">
            <a:extLst>
              <a:ext uri="{FF2B5EF4-FFF2-40B4-BE49-F238E27FC236}">
                <a16:creationId xmlns:a16="http://schemas.microsoft.com/office/drawing/2014/main" id="{B1755B0E-8B7D-9C89-DE0F-D766030CDE3A}"/>
              </a:ext>
            </a:extLst>
          </p:cNvPr>
          <p:cNvGrpSpPr/>
          <p:nvPr/>
        </p:nvGrpSpPr>
        <p:grpSpPr>
          <a:xfrm>
            <a:off x="783725" y="1496175"/>
            <a:ext cx="11408275" cy="4064327"/>
            <a:chOff x="783725" y="2339318"/>
            <a:chExt cx="11408275" cy="3448613"/>
          </a:xfrm>
        </p:grpSpPr>
        <p:sp>
          <p:nvSpPr>
            <p:cNvPr id="10" name="TextBox 9">
              <a:extLst>
                <a:ext uri="{FF2B5EF4-FFF2-40B4-BE49-F238E27FC236}">
                  <a16:creationId xmlns:a16="http://schemas.microsoft.com/office/drawing/2014/main" id="{0E9125A3-DD75-7D10-692B-8D3A060059E4}"/>
                </a:ext>
              </a:extLst>
            </p:cNvPr>
            <p:cNvSpPr txBox="1"/>
            <p:nvPr/>
          </p:nvSpPr>
          <p:spPr>
            <a:xfrm>
              <a:off x="783725" y="2339318"/>
              <a:ext cx="1119475" cy="208920"/>
            </a:xfrm>
            <a:prstGeom prst="rect">
              <a:avLst/>
            </a:prstGeom>
            <a:noFill/>
          </p:spPr>
          <p:txBody>
            <a:bodyPr wrap="square" rtlCol="0">
              <a:spAutoFit/>
            </a:bodyPr>
            <a:lstStyle>
              <a:defPPr>
                <a:defRPr lang="en-US"/>
              </a:defPPr>
              <a:lvl1pPr algn="ctr" defTabSz="1828481">
                <a:defRPr sz="2000">
                  <a:solidFill>
                    <a:prstClr val="black"/>
                  </a:solidFill>
                  <a:latin typeface="Intel Clear" panose="020B0604020203020204" pitchFamily="34" charset="0"/>
                  <a:ea typeface="Intel Clear" panose="020B0604020203020204" pitchFamily="34" charset="0"/>
                  <a:cs typeface="Intel Clear" panose="020B0604020203020204" pitchFamily="34" charset="0"/>
                </a:defRPr>
              </a:lvl1p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IntelOne Text" panose="020B0503020203020204" pitchFamily="34" charset="77"/>
                  <a:ea typeface="Intel Clear Light" panose="020B0404020203020204" pitchFamily="34" charset="0"/>
                  <a:cs typeface="Intel Clear Light" panose="020B0404020203020204" pitchFamily="34" charset="0"/>
                </a:rPr>
                <a:t>1e+09</a:t>
              </a:r>
            </a:p>
          </p:txBody>
        </p:sp>
        <p:sp>
          <p:nvSpPr>
            <p:cNvPr id="11" name="TextBox 10">
              <a:extLst>
                <a:ext uri="{FF2B5EF4-FFF2-40B4-BE49-F238E27FC236}">
                  <a16:creationId xmlns:a16="http://schemas.microsoft.com/office/drawing/2014/main" id="{5614BE1A-93F7-FEBE-25A5-798B5EAFE7F3}"/>
                </a:ext>
              </a:extLst>
            </p:cNvPr>
            <p:cNvSpPr txBox="1"/>
            <p:nvPr/>
          </p:nvSpPr>
          <p:spPr>
            <a:xfrm>
              <a:off x="783725" y="3243153"/>
              <a:ext cx="1119475" cy="208920"/>
            </a:xfrm>
            <a:prstGeom prst="rect">
              <a:avLst/>
            </a:prstGeom>
            <a:noFill/>
          </p:spPr>
          <p:txBody>
            <a:bodyPr wrap="square" rtlCol="0">
              <a:spAutoFit/>
            </a:bodyPr>
            <a:lstStyle>
              <a:defPPr>
                <a:defRPr lang="en-US"/>
              </a:defPPr>
              <a:lvl1pPr algn="ctr" defTabSz="1828481">
                <a:defRPr sz="2000">
                  <a:solidFill>
                    <a:prstClr val="black"/>
                  </a:solidFill>
                  <a:latin typeface="Intel Clear" panose="020B0604020203020204" pitchFamily="34" charset="0"/>
                  <a:ea typeface="Intel Clear" panose="020B0604020203020204" pitchFamily="34" charset="0"/>
                  <a:cs typeface="Intel Clear" panose="020B0604020203020204" pitchFamily="34" charset="0"/>
                </a:defRPr>
              </a:lvl1p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IntelOne Text" panose="020B0503020203020204" pitchFamily="34" charset="77"/>
                  <a:ea typeface="Intel Clear Light" panose="020B0404020203020204" pitchFamily="34" charset="0"/>
                  <a:cs typeface="Intel Clear Light" panose="020B0404020203020204" pitchFamily="34" charset="0"/>
                </a:rPr>
                <a:t>1e+07</a:t>
              </a:r>
            </a:p>
          </p:txBody>
        </p:sp>
        <p:sp>
          <p:nvSpPr>
            <p:cNvPr id="85" name="TextBox 84">
              <a:extLst>
                <a:ext uri="{FF2B5EF4-FFF2-40B4-BE49-F238E27FC236}">
                  <a16:creationId xmlns:a16="http://schemas.microsoft.com/office/drawing/2014/main" id="{BE65EB91-8F00-C541-9D80-A3797966B624}"/>
                </a:ext>
              </a:extLst>
            </p:cNvPr>
            <p:cNvSpPr txBox="1"/>
            <p:nvPr/>
          </p:nvSpPr>
          <p:spPr>
            <a:xfrm>
              <a:off x="783725" y="2788495"/>
              <a:ext cx="1119475" cy="208920"/>
            </a:xfrm>
            <a:prstGeom prst="rect">
              <a:avLst/>
            </a:prstGeom>
            <a:noFill/>
          </p:spPr>
          <p:txBody>
            <a:bodyPr wrap="square" rtlCol="0">
              <a:spAutoFit/>
            </a:bodyPr>
            <a:lstStyle>
              <a:defPPr>
                <a:defRPr lang="en-US"/>
              </a:defPPr>
              <a:lvl1pPr algn="ctr" defTabSz="1828481">
                <a:defRPr sz="2000">
                  <a:solidFill>
                    <a:prstClr val="black"/>
                  </a:solidFill>
                  <a:latin typeface="Intel Clear" panose="020B0604020203020204" pitchFamily="34" charset="0"/>
                  <a:ea typeface="Intel Clear" panose="020B0604020203020204" pitchFamily="34" charset="0"/>
                  <a:cs typeface="Intel Clear" panose="020B0604020203020204" pitchFamily="34" charset="0"/>
                </a:defRPr>
              </a:lvl1p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IntelOne Text" panose="020B0503020203020204" pitchFamily="34" charset="77"/>
                  <a:ea typeface="Intel Clear Light" panose="020B0404020203020204" pitchFamily="34" charset="0"/>
                  <a:cs typeface="Intel Clear Light" panose="020B0404020203020204" pitchFamily="34" charset="0"/>
                </a:rPr>
                <a:t>1e+08</a:t>
              </a:r>
            </a:p>
          </p:txBody>
        </p:sp>
        <p:sp>
          <p:nvSpPr>
            <p:cNvPr id="87" name="TextBox 86">
              <a:extLst>
                <a:ext uri="{FF2B5EF4-FFF2-40B4-BE49-F238E27FC236}">
                  <a16:creationId xmlns:a16="http://schemas.microsoft.com/office/drawing/2014/main" id="{37E59DE8-D0FD-C077-D336-9B67421E3388}"/>
                </a:ext>
              </a:extLst>
            </p:cNvPr>
            <p:cNvSpPr txBox="1"/>
            <p:nvPr/>
          </p:nvSpPr>
          <p:spPr>
            <a:xfrm>
              <a:off x="783725" y="3697809"/>
              <a:ext cx="1119475" cy="208920"/>
            </a:xfrm>
            <a:prstGeom prst="rect">
              <a:avLst/>
            </a:prstGeom>
            <a:noFill/>
          </p:spPr>
          <p:txBody>
            <a:bodyPr wrap="square" rtlCol="0">
              <a:spAutoFit/>
            </a:bodyPr>
            <a:lstStyle>
              <a:defPPr>
                <a:defRPr lang="en-US"/>
              </a:defPPr>
              <a:lvl1pPr algn="ctr" defTabSz="1828481">
                <a:defRPr sz="2000">
                  <a:solidFill>
                    <a:prstClr val="black"/>
                  </a:solidFill>
                  <a:latin typeface="Intel Clear" panose="020B0604020203020204" pitchFamily="34" charset="0"/>
                  <a:ea typeface="Intel Clear" panose="020B0604020203020204" pitchFamily="34" charset="0"/>
                  <a:cs typeface="Intel Clear" panose="020B0604020203020204" pitchFamily="34" charset="0"/>
                </a:defRPr>
              </a:lvl1p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IntelOne Text" panose="020B0503020203020204" pitchFamily="34" charset="77"/>
                  <a:ea typeface="Intel Clear Light" panose="020B0404020203020204" pitchFamily="34" charset="0"/>
                  <a:cs typeface="Intel Clear Light" panose="020B0404020203020204" pitchFamily="34" charset="0"/>
                </a:rPr>
                <a:t>1e+06</a:t>
              </a:r>
            </a:p>
          </p:txBody>
        </p:sp>
        <p:sp>
          <p:nvSpPr>
            <p:cNvPr id="88" name="TextBox 87">
              <a:extLst>
                <a:ext uri="{FF2B5EF4-FFF2-40B4-BE49-F238E27FC236}">
                  <a16:creationId xmlns:a16="http://schemas.microsoft.com/office/drawing/2014/main" id="{C340387A-92C5-E9AB-8563-31BC359F76E7}"/>
                </a:ext>
              </a:extLst>
            </p:cNvPr>
            <p:cNvSpPr txBox="1"/>
            <p:nvPr/>
          </p:nvSpPr>
          <p:spPr>
            <a:xfrm>
              <a:off x="783725" y="4136031"/>
              <a:ext cx="1119475" cy="208920"/>
            </a:xfrm>
            <a:prstGeom prst="rect">
              <a:avLst/>
            </a:prstGeom>
            <a:noFill/>
          </p:spPr>
          <p:txBody>
            <a:bodyPr wrap="square" rtlCol="0">
              <a:spAutoFit/>
            </a:bodyPr>
            <a:lstStyle>
              <a:defPPr>
                <a:defRPr lang="en-US"/>
              </a:defPPr>
              <a:lvl1pPr algn="ctr" defTabSz="1828481">
                <a:defRPr sz="2000">
                  <a:solidFill>
                    <a:prstClr val="black"/>
                  </a:solidFill>
                  <a:latin typeface="Intel Clear" panose="020B0604020203020204" pitchFamily="34" charset="0"/>
                  <a:ea typeface="Intel Clear" panose="020B0604020203020204" pitchFamily="34" charset="0"/>
                  <a:cs typeface="Intel Clear" panose="020B0604020203020204" pitchFamily="34" charset="0"/>
                </a:defRPr>
              </a:lvl1p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IntelOne Text" panose="020B0503020203020204" pitchFamily="34" charset="77"/>
                  <a:ea typeface="Intel Clear Light" panose="020B0404020203020204" pitchFamily="34" charset="0"/>
                  <a:cs typeface="Intel Clear Light" panose="020B0404020203020204" pitchFamily="34" charset="0"/>
                </a:rPr>
                <a:t>1e+05</a:t>
              </a:r>
            </a:p>
          </p:txBody>
        </p:sp>
        <p:sp>
          <p:nvSpPr>
            <p:cNvPr id="90" name="TextBox 89">
              <a:extLst>
                <a:ext uri="{FF2B5EF4-FFF2-40B4-BE49-F238E27FC236}">
                  <a16:creationId xmlns:a16="http://schemas.microsoft.com/office/drawing/2014/main" id="{B5D5C9AD-1DAD-A155-091D-783641A92C23}"/>
                </a:ext>
              </a:extLst>
            </p:cNvPr>
            <p:cNvSpPr txBox="1"/>
            <p:nvPr/>
          </p:nvSpPr>
          <p:spPr>
            <a:xfrm>
              <a:off x="783725" y="4590689"/>
              <a:ext cx="1119475" cy="208920"/>
            </a:xfrm>
            <a:prstGeom prst="rect">
              <a:avLst/>
            </a:prstGeom>
            <a:noFill/>
          </p:spPr>
          <p:txBody>
            <a:bodyPr wrap="square" rtlCol="0">
              <a:spAutoFit/>
            </a:bodyPr>
            <a:lstStyle>
              <a:defPPr>
                <a:defRPr lang="en-US"/>
              </a:defPPr>
              <a:lvl1pPr algn="ctr" defTabSz="1828481">
                <a:defRPr sz="2000">
                  <a:solidFill>
                    <a:prstClr val="black"/>
                  </a:solidFill>
                  <a:latin typeface="Intel Clear" panose="020B0604020203020204" pitchFamily="34" charset="0"/>
                  <a:ea typeface="Intel Clear" panose="020B0604020203020204" pitchFamily="34" charset="0"/>
                  <a:cs typeface="Intel Clear" panose="020B0604020203020204" pitchFamily="34" charset="0"/>
                </a:defRPr>
              </a:lvl1p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IntelOne Text" panose="020B0503020203020204" pitchFamily="34" charset="77"/>
                  <a:ea typeface="Intel Clear Light" panose="020B0404020203020204" pitchFamily="34" charset="0"/>
                  <a:cs typeface="Intel Clear Light" panose="020B0404020203020204" pitchFamily="34" charset="0"/>
                </a:rPr>
                <a:t>1e+04</a:t>
              </a:r>
            </a:p>
          </p:txBody>
        </p:sp>
        <p:sp>
          <p:nvSpPr>
            <p:cNvPr id="91" name="TextBox 90">
              <a:extLst>
                <a:ext uri="{FF2B5EF4-FFF2-40B4-BE49-F238E27FC236}">
                  <a16:creationId xmlns:a16="http://schemas.microsoft.com/office/drawing/2014/main" id="{EA7EEBE6-3C29-121A-EF1D-468244EBA87A}"/>
                </a:ext>
              </a:extLst>
            </p:cNvPr>
            <p:cNvSpPr txBox="1"/>
            <p:nvPr/>
          </p:nvSpPr>
          <p:spPr>
            <a:xfrm>
              <a:off x="783725" y="5017955"/>
              <a:ext cx="1119475" cy="208920"/>
            </a:xfrm>
            <a:prstGeom prst="rect">
              <a:avLst/>
            </a:prstGeom>
            <a:noFill/>
          </p:spPr>
          <p:txBody>
            <a:bodyPr wrap="square" rtlCol="0">
              <a:spAutoFit/>
            </a:bodyPr>
            <a:lstStyle>
              <a:defPPr>
                <a:defRPr lang="en-US"/>
              </a:defPPr>
              <a:lvl1pPr algn="ctr" defTabSz="1828481">
                <a:defRPr sz="2000">
                  <a:solidFill>
                    <a:prstClr val="black"/>
                  </a:solidFill>
                  <a:latin typeface="Intel Clear" panose="020B0604020203020204" pitchFamily="34" charset="0"/>
                  <a:ea typeface="Intel Clear" panose="020B0604020203020204" pitchFamily="34" charset="0"/>
                  <a:cs typeface="Intel Clear" panose="020B0604020203020204" pitchFamily="34" charset="0"/>
                </a:defRPr>
              </a:lvl1p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IntelOne Text" panose="020B0503020203020204" pitchFamily="34" charset="77"/>
                  <a:ea typeface="Intel Clear Light" panose="020B0404020203020204" pitchFamily="34" charset="0"/>
                  <a:cs typeface="Intel Clear Light" panose="020B0404020203020204" pitchFamily="34" charset="0"/>
                </a:rPr>
                <a:t>1e+03</a:t>
              </a:r>
            </a:p>
          </p:txBody>
        </p:sp>
        <p:sp>
          <p:nvSpPr>
            <p:cNvPr id="92" name="TextBox 91">
              <a:extLst>
                <a:ext uri="{FF2B5EF4-FFF2-40B4-BE49-F238E27FC236}">
                  <a16:creationId xmlns:a16="http://schemas.microsoft.com/office/drawing/2014/main" id="{EB131CDC-0768-C7F9-485E-496CBBC258E7}"/>
                </a:ext>
              </a:extLst>
            </p:cNvPr>
            <p:cNvSpPr txBox="1"/>
            <p:nvPr/>
          </p:nvSpPr>
          <p:spPr>
            <a:xfrm>
              <a:off x="783725" y="5472613"/>
              <a:ext cx="1119475" cy="208920"/>
            </a:xfrm>
            <a:prstGeom prst="rect">
              <a:avLst/>
            </a:prstGeom>
            <a:noFill/>
          </p:spPr>
          <p:txBody>
            <a:bodyPr wrap="square" rtlCol="0">
              <a:spAutoFit/>
            </a:bodyPr>
            <a:lstStyle>
              <a:defPPr>
                <a:defRPr lang="en-US"/>
              </a:defPPr>
              <a:lvl1pPr algn="ctr" defTabSz="1828481">
                <a:defRPr sz="2000">
                  <a:solidFill>
                    <a:prstClr val="black"/>
                  </a:solidFill>
                  <a:latin typeface="Intel Clear" panose="020B0604020203020204" pitchFamily="34" charset="0"/>
                  <a:ea typeface="Intel Clear" panose="020B0604020203020204" pitchFamily="34" charset="0"/>
                  <a:cs typeface="Intel Clear" panose="020B0604020203020204" pitchFamily="34" charset="0"/>
                </a:defRPr>
              </a:lvl1p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IntelOne Text" panose="020B0503020203020204" pitchFamily="34" charset="77"/>
                  <a:ea typeface="Intel Clear Light" panose="020B0404020203020204" pitchFamily="34" charset="0"/>
                  <a:cs typeface="Intel Clear Light" panose="020B0404020203020204" pitchFamily="34" charset="0"/>
                </a:rPr>
                <a:t>1e+02</a:t>
              </a:r>
            </a:p>
          </p:txBody>
        </p:sp>
        <p:cxnSp>
          <p:nvCxnSpPr>
            <p:cNvPr id="93" name="!!axis">
              <a:extLst>
                <a:ext uri="{FF2B5EF4-FFF2-40B4-BE49-F238E27FC236}">
                  <a16:creationId xmlns:a16="http://schemas.microsoft.com/office/drawing/2014/main" id="{DC16F48F-3FDF-3499-2556-2566ACFACE5A}"/>
                </a:ext>
              </a:extLst>
            </p:cNvPr>
            <p:cNvCxnSpPr>
              <a:cxnSpLocks/>
            </p:cNvCxnSpPr>
            <p:nvPr/>
          </p:nvCxnSpPr>
          <p:spPr>
            <a:xfrm>
              <a:off x="1750420" y="5787931"/>
              <a:ext cx="10441580" cy="0"/>
            </a:xfrm>
            <a:prstGeom prst="line">
              <a:avLst/>
            </a:prstGeom>
            <a:ln w="9525">
              <a:solidFill>
                <a:schemeClr val="bg1"/>
              </a:solidFill>
              <a:miter/>
            </a:ln>
          </p:spPr>
        </p:cxnSp>
        <p:cxnSp>
          <p:nvCxnSpPr>
            <p:cNvPr id="94" name="Straight Connector 93">
              <a:extLst>
                <a:ext uri="{FF2B5EF4-FFF2-40B4-BE49-F238E27FC236}">
                  <a16:creationId xmlns:a16="http://schemas.microsoft.com/office/drawing/2014/main" id="{B92A8F58-F586-9237-536A-070EA536CB13}"/>
                </a:ext>
              </a:extLst>
            </p:cNvPr>
            <p:cNvCxnSpPr/>
            <p:nvPr/>
          </p:nvCxnSpPr>
          <p:spPr>
            <a:xfrm>
              <a:off x="1757378" y="2502163"/>
              <a:ext cx="8676453" cy="0"/>
            </a:xfrm>
            <a:prstGeom prst="line">
              <a:avLst/>
            </a:prstGeom>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966B7525-84F7-6611-7327-A2FC4C31DD9D}"/>
                </a:ext>
              </a:extLst>
            </p:cNvPr>
            <p:cNvCxnSpPr/>
            <p:nvPr/>
          </p:nvCxnSpPr>
          <p:spPr>
            <a:xfrm>
              <a:off x="1757378" y="2944712"/>
              <a:ext cx="8676453" cy="0"/>
            </a:xfrm>
            <a:prstGeom prst="line">
              <a:avLst/>
            </a:prstGeom>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9964238-8A5C-42FB-9303-C5D903FC34BB}"/>
                </a:ext>
              </a:extLst>
            </p:cNvPr>
            <p:cNvCxnSpPr/>
            <p:nvPr/>
          </p:nvCxnSpPr>
          <p:spPr>
            <a:xfrm>
              <a:off x="1757378" y="3392723"/>
              <a:ext cx="8676453" cy="0"/>
            </a:xfrm>
            <a:prstGeom prst="line">
              <a:avLst/>
            </a:prstGeom>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3E893D1D-A952-A090-29DE-FF3B25330255}"/>
                </a:ext>
              </a:extLst>
            </p:cNvPr>
            <p:cNvCxnSpPr/>
            <p:nvPr/>
          </p:nvCxnSpPr>
          <p:spPr>
            <a:xfrm>
              <a:off x="1757378" y="3835272"/>
              <a:ext cx="8676453" cy="0"/>
            </a:xfrm>
            <a:prstGeom prst="line">
              <a:avLst/>
            </a:prstGeom>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46FA8813-38E4-BC12-8A71-417265295BDB}"/>
                </a:ext>
              </a:extLst>
            </p:cNvPr>
            <p:cNvCxnSpPr/>
            <p:nvPr/>
          </p:nvCxnSpPr>
          <p:spPr>
            <a:xfrm>
              <a:off x="1757378" y="4272356"/>
              <a:ext cx="8676453" cy="0"/>
            </a:xfrm>
            <a:prstGeom prst="line">
              <a:avLst/>
            </a:prstGeom>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A75FC6B5-B91E-3964-0FED-27B301BDD5F7}"/>
                </a:ext>
              </a:extLst>
            </p:cNvPr>
            <p:cNvCxnSpPr/>
            <p:nvPr/>
          </p:nvCxnSpPr>
          <p:spPr>
            <a:xfrm>
              <a:off x="1757378" y="4717418"/>
              <a:ext cx="8676453" cy="0"/>
            </a:xfrm>
            <a:prstGeom prst="line">
              <a:avLst/>
            </a:prstGeom>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850F9AE-6075-4529-D48B-12BA65352964}"/>
                </a:ext>
              </a:extLst>
            </p:cNvPr>
            <p:cNvCxnSpPr/>
            <p:nvPr/>
          </p:nvCxnSpPr>
          <p:spPr>
            <a:xfrm>
              <a:off x="1757378" y="5162480"/>
              <a:ext cx="8676453" cy="0"/>
            </a:xfrm>
            <a:prstGeom prst="line">
              <a:avLst/>
            </a:prstGeom>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F6E9A3C-7C19-2AA9-03D0-14A62BD1A32E}"/>
                </a:ext>
              </a:extLst>
            </p:cNvPr>
            <p:cNvCxnSpPr/>
            <p:nvPr/>
          </p:nvCxnSpPr>
          <p:spPr>
            <a:xfrm>
              <a:off x="1757378" y="5607541"/>
              <a:ext cx="8676453" cy="0"/>
            </a:xfrm>
            <a:prstGeom prst="line">
              <a:avLst/>
            </a:prstGeom>
            <a:ln>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grpSp>
      <p:sp>
        <p:nvSpPr>
          <p:cNvPr id="102" name="TextBox 101">
            <a:extLst>
              <a:ext uri="{FF2B5EF4-FFF2-40B4-BE49-F238E27FC236}">
                <a16:creationId xmlns:a16="http://schemas.microsoft.com/office/drawing/2014/main" id="{F5EF4EAF-65A6-B8F6-7127-6EF0FFA3472C}"/>
              </a:ext>
            </a:extLst>
          </p:cNvPr>
          <p:cNvSpPr txBox="1"/>
          <p:nvPr/>
        </p:nvSpPr>
        <p:spPr>
          <a:xfrm>
            <a:off x="4153679" y="5641096"/>
            <a:ext cx="598671" cy="246221"/>
          </a:xfrm>
          <a:prstGeom prst="rect">
            <a:avLst/>
          </a:prstGeom>
          <a:noFill/>
        </p:spPr>
        <p:txBody>
          <a:bodyPr wrap="square" rtlCol="0">
            <a:spAutoFit/>
          </a:bodyPr>
          <a:lstStyle>
            <a:defPPr>
              <a:defRPr lang="en-US"/>
            </a:defPPr>
            <a:lvl1pPr algn="ctr" defTabSz="1828481">
              <a:defRPr sz="2000">
                <a:solidFill>
                  <a:prstClr val="black"/>
                </a:solidFill>
                <a:latin typeface="Intel Clear" panose="020B0604020203020204" pitchFamily="34" charset="0"/>
                <a:ea typeface="Intel Clear" panose="020B0604020203020204" pitchFamily="34" charset="0"/>
                <a:cs typeface="Intel Clear" panose="020B0604020203020204" pitchFamily="34" charset="0"/>
              </a:defRPr>
            </a:lvl1p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IntelOne Text" panose="020B0503020203020204" pitchFamily="34" charset="77"/>
                <a:ea typeface="Intel Clear Light" panose="020B0404020203020204" pitchFamily="34" charset="0"/>
                <a:cs typeface="Intel Clear Light" panose="020B0404020203020204" pitchFamily="34" charset="0"/>
              </a:rPr>
              <a:t>2019</a:t>
            </a:r>
          </a:p>
        </p:txBody>
      </p:sp>
      <p:sp>
        <p:nvSpPr>
          <p:cNvPr id="103" name="TextBox 102">
            <a:extLst>
              <a:ext uri="{FF2B5EF4-FFF2-40B4-BE49-F238E27FC236}">
                <a16:creationId xmlns:a16="http://schemas.microsoft.com/office/drawing/2014/main" id="{02C18A43-C9C9-4358-9FA3-B9B1BF31541F}"/>
              </a:ext>
            </a:extLst>
          </p:cNvPr>
          <p:cNvSpPr txBox="1"/>
          <p:nvPr/>
        </p:nvSpPr>
        <p:spPr>
          <a:xfrm>
            <a:off x="5084980" y="5641096"/>
            <a:ext cx="598671" cy="246221"/>
          </a:xfrm>
          <a:prstGeom prst="rect">
            <a:avLst/>
          </a:prstGeom>
          <a:noFill/>
        </p:spPr>
        <p:txBody>
          <a:bodyPr wrap="square" rtlCol="0">
            <a:spAutoFit/>
          </a:bodyPr>
          <a:lstStyle>
            <a:defPPr>
              <a:defRPr lang="en-US"/>
            </a:defPPr>
            <a:lvl1pPr algn="ctr" defTabSz="1828481">
              <a:defRPr sz="2000">
                <a:solidFill>
                  <a:prstClr val="black"/>
                </a:solidFill>
                <a:latin typeface="Intel Clear" panose="020B0604020203020204" pitchFamily="34" charset="0"/>
                <a:ea typeface="Intel Clear" panose="020B0604020203020204" pitchFamily="34" charset="0"/>
                <a:cs typeface="Intel Clear" panose="020B0604020203020204" pitchFamily="34" charset="0"/>
              </a:defRPr>
            </a:lvl1p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IntelOne Text" panose="020B0503020203020204" pitchFamily="34" charset="77"/>
                <a:ea typeface="Intel Clear Light" panose="020B0404020203020204" pitchFamily="34" charset="0"/>
                <a:cs typeface="Intel Clear Light" panose="020B0404020203020204" pitchFamily="34" charset="0"/>
              </a:rPr>
              <a:t>2020</a:t>
            </a:r>
          </a:p>
        </p:txBody>
      </p:sp>
      <p:sp>
        <p:nvSpPr>
          <p:cNvPr id="104" name="TextBox 103">
            <a:extLst>
              <a:ext uri="{FF2B5EF4-FFF2-40B4-BE49-F238E27FC236}">
                <a16:creationId xmlns:a16="http://schemas.microsoft.com/office/drawing/2014/main" id="{5A231A55-1F80-C13C-A75D-A4CE850086F0}"/>
              </a:ext>
            </a:extLst>
          </p:cNvPr>
          <p:cNvSpPr txBox="1"/>
          <p:nvPr/>
        </p:nvSpPr>
        <p:spPr>
          <a:xfrm>
            <a:off x="6016281" y="5641096"/>
            <a:ext cx="598671" cy="246221"/>
          </a:xfrm>
          <a:prstGeom prst="rect">
            <a:avLst/>
          </a:prstGeom>
          <a:noFill/>
        </p:spPr>
        <p:txBody>
          <a:bodyPr wrap="square" rtlCol="0">
            <a:spAutoFit/>
          </a:bodyPr>
          <a:lstStyle>
            <a:defPPr>
              <a:defRPr lang="en-US"/>
            </a:defPPr>
            <a:lvl1pPr algn="ctr" defTabSz="1828481">
              <a:defRPr sz="2000">
                <a:solidFill>
                  <a:prstClr val="black"/>
                </a:solidFill>
                <a:latin typeface="Intel Clear" panose="020B0604020203020204" pitchFamily="34" charset="0"/>
                <a:ea typeface="Intel Clear" panose="020B0604020203020204" pitchFamily="34" charset="0"/>
                <a:cs typeface="Intel Clear" panose="020B0604020203020204" pitchFamily="34" charset="0"/>
              </a:defRPr>
            </a:lvl1p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IntelOne Text" panose="020B0503020203020204" pitchFamily="34" charset="77"/>
                <a:ea typeface="Intel Clear Light" panose="020B0404020203020204" pitchFamily="34" charset="0"/>
                <a:cs typeface="Intel Clear Light" panose="020B0404020203020204" pitchFamily="34" charset="0"/>
              </a:rPr>
              <a:t>2021</a:t>
            </a:r>
          </a:p>
        </p:txBody>
      </p:sp>
      <p:sp>
        <p:nvSpPr>
          <p:cNvPr id="105" name="TextBox 104">
            <a:extLst>
              <a:ext uri="{FF2B5EF4-FFF2-40B4-BE49-F238E27FC236}">
                <a16:creationId xmlns:a16="http://schemas.microsoft.com/office/drawing/2014/main" id="{EF3A66F3-202E-2FD6-1323-7E07C4F97535}"/>
              </a:ext>
            </a:extLst>
          </p:cNvPr>
          <p:cNvSpPr txBox="1"/>
          <p:nvPr/>
        </p:nvSpPr>
        <p:spPr>
          <a:xfrm>
            <a:off x="6947580" y="5641096"/>
            <a:ext cx="598671" cy="246221"/>
          </a:xfrm>
          <a:prstGeom prst="rect">
            <a:avLst/>
          </a:prstGeom>
          <a:noFill/>
        </p:spPr>
        <p:txBody>
          <a:bodyPr wrap="square" rtlCol="0">
            <a:spAutoFit/>
          </a:bodyPr>
          <a:lstStyle>
            <a:defPPr>
              <a:defRPr lang="en-US"/>
            </a:defPPr>
            <a:lvl1pPr algn="ctr" defTabSz="1828481">
              <a:defRPr sz="2000">
                <a:solidFill>
                  <a:prstClr val="black"/>
                </a:solidFill>
                <a:latin typeface="Intel Clear" panose="020B0604020203020204" pitchFamily="34" charset="0"/>
                <a:ea typeface="Intel Clear" panose="020B0604020203020204" pitchFamily="34" charset="0"/>
                <a:cs typeface="Intel Clear" panose="020B0604020203020204" pitchFamily="34" charset="0"/>
              </a:defRPr>
            </a:lvl1p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IntelOne Text" panose="020B0503020203020204" pitchFamily="34" charset="77"/>
                <a:ea typeface="Intel Clear Light" panose="020B0404020203020204" pitchFamily="34" charset="0"/>
                <a:cs typeface="Intel Clear Light" panose="020B0404020203020204" pitchFamily="34" charset="0"/>
              </a:rPr>
              <a:t>2022</a:t>
            </a:r>
          </a:p>
        </p:txBody>
      </p:sp>
      <p:cxnSp>
        <p:nvCxnSpPr>
          <p:cNvPr id="106" name="Straight Connector 105">
            <a:extLst>
              <a:ext uri="{FF2B5EF4-FFF2-40B4-BE49-F238E27FC236}">
                <a16:creationId xmlns:a16="http://schemas.microsoft.com/office/drawing/2014/main" id="{255B5652-163E-A7E4-B3D4-3B689DEA4D45}"/>
              </a:ext>
            </a:extLst>
          </p:cNvPr>
          <p:cNvCxnSpPr>
            <a:cxnSpLocks/>
          </p:cNvCxnSpPr>
          <p:nvPr/>
        </p:nvCxnSpPr>
        <p:spPr>
          <a:xfrm flipV="1">
            <a:off x="1336498" y="2728843"/>
            <a:ext cx="6049821" cy="1491131"/>
          </a:xfrm>
          <a:prstGeom prst="line">
            <a:avLst/>
          </a:prstGeom>
          <a:ln w="38100">
            <a:gradFill>
              <a:gsLst>
                <a:gs pos="0">
                  <a:srgbClr val="00A3F6">
                    <a:alpha val="0"/>
                  </a:srgbClr>
                </a:gs>
                <a:gs pos="78036">
                  <a:srgbClr val="00A3F6"/>
                </a:gs>
                <a:gs pos="24000">
                  <a:srgbClr val="00A3F6"/>
                </a:gs>
                <a:gs pos="100000">
                  <a:srgbClr val="00A3F6">
                    <a:alpha val="0"/>
                  </a:srgb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1DBA205C-8124-1AC9-0007-891DC1D39249}"/>
              </a:ext>
            </a:extLst>
          </p:cNvPr>
          <p:cNvCxnSpPr>
            <a:cxnSpLocks/>
          </p:cNvCxnSpPr>
          <p:nvPr/>
        </p:nvCxnSpPr>
        <p:spPr>
          <a:xfrm flipV="1">
            <a:off x="2733461" y="1297497"/>
            <a:ext cx="4572861" cy="2755794"/>
          </a:xfrm>
          <a:prstGeom prst="line">
            <a:avLst/>
          </a:prstGeom>
          <a:ln w="44450">
            <a:gradFill>
              <a:gsLst>
                <a:gs pos="0">
                  <a:srgbClr val="CC94DA">
                    <a:alpha val="0"/>
                  </a:srgbClr>
                </a:gs>
                <a:gs pos="55984">
                  <a:srgbClr val="8F5DA2"/>
                </a:gs>
                <a:gs pos="76000">
                  <a:srgbClr val="CC94DA"/>
                </a:gs>
                <a:gs pos="28000">
                  <a:srgbClr val="CC94DA"/>
                </a:gs>
                <a:gs pos="99000">
                  <a:srgbClr val="CC94DA">
                    <a:alpha val="0"/>
                  </a:srgb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08" name="Group 107">
            <a:extLst>
              <a:ext uri="{FF2B5EF4-FFF2-40B4-BE49-F238E27FC236}">
                <a16:creationId xmlns:a16="http://schemas.microsoft.com/office/drawing/2014/main" id="{D523D267-158F-CA5E-9C36-3C2C2B1BFAE1}"/>
              </a:ext>
            </a:extLst>
          </p:cNvPr>
          <p:cNvGrpSpPr/>
          <p:nvPr/>
        </p:nvGrpSpPr>
        <p:grpSpPr>
          <a:xfrm>
            <a:off x="2635229" y="1583477"/>
            <a:ext cx="4142090" cy="2389814"/>
            <a:chOff x="6752622" y="1926868"/>
            <a:chExt cx="4142090" cy="2389814"/>
          </a:xfrm>
          <a:solidFill>
            <a:srgbClr val="CC94DA">
              <a:alpha val="60000"/>
            </a:srgbClr>
          </a:solidFill>
        </p:grpSpPr>
        <p:sp>
          <p:nvSpPr>
            <p:cNvPr id="109" name="Oval 108">
              <a:extLst>
                <a:ext uri="{FF2B5EF4-FFF2-40B4-BE49-F238E27FC236}">
                  <a16:creationId xmlns:a16="http://schemas.microsoft.com/office/drawing/2014/main" id="{C1250E33-E6FD-BFB6-81FE-AF51A1B2FD21}"/>
                </a:ext>
              </a:extLst>
            </p:cNvPr>
            <p:cNvSpPr/>
            <p:nvPr/>
          </p:nvSpPr>
          <p:spPr>
            <a:xfrm>
              <a:off x="6752622" y="4189951"/>
              <a:ext cx="126731" cy="1267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000000"/>
                </a:solidFill>
                <a:effectLst/>
                <a:uLnTx/>
                <a:uFillTx/>
                <a:latin typeface="IntelOne Text"/>
                <a:cs typeface="Arial"/>
              </a:endParaRPr>
            </a:p>
          </p:txBody>
        </p:sp>
        <p:sp>
          <p:nvSpPr>
            <p:cNvPr id="110" name="Oval 109">
              <a:extLst>
                <a:ext uri="{FF2B5EF4-FFF2-40B4-BE49-F238E27FC236}">
                  <a16:creationId xmlns:a16="http://schemas.microsoft.com/office/drawing/2014/main" id="{F6EC49F3-87C4-CD5F-D8C7-D0DE8BDB9088}"/>
                </a:ext>
              </a:extLst>
            </p:cNvPr>
            <p:cNvSpPr/>
            <p:nvPr/>
          </p:nvSpPr>
          <p:spPr>
            <a:xfrm>
              <a:off x="7144621" y="4063189"/>
              <a:ext cx="126731" cy="1267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000000"/>
                </a:solidFill>
                <a:effectLst/>
                <a:uLnTx/>
                <a:uFillTx/>
                <a:latin typeface="IntelOne Text"/>
                <a:cs typeface="Arial"/>
              </a:endParaRPr>
            </a:p>
          </p:txBody>
        </p:sp>
        <p:sp>
          <p:nvSpPr>
            <p:cNvPr id="112" name="Oval 111">
              <a:extLst>
                <a:ext uri="{FF2B5EF4-FFF2-40B4-BE49-F238E27FC236}">
                  <a16:creationId xmlns:a16="http://schemas.microsoft.com/office/drawing/2014/main" id="{0D9C4D74-F95F-DF3B-D923-A9BDC0646BA3}"/>
                </a:ext>
              </a:extLst>
            </p:cNvPr>
            <p:cNvSpPr/>
            <p:nvPr/>
          </p:nvSpPr>
          <p:spPr>
            <a:xfrm>
              <a:off x="8182972" y="3318868"/>
              <a:ext cx="126731" cy="1267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000000"/>
                </a:solidFill>
                <a:effectLst/>
                <a:uLnTx/>
                <a:uFillTx/>
                <a:latin typeface="IntelOne Text"/>
                <a:cs typeface="Arial"/>
              </a:endParaRPr>
            </a:p>
          </p:txBody>
        </p:sp>
        <p:sp>
          <p:nvSpPr>
            <p:cNvPr id="113" name="Oval 112">
              <a:extLst>
                <a:ext uri="{FF2B5EF4-FFF2-40B4-BE49-F238E27FC236}">
                  <a16:creationId xmlns:a16="http://schemas.microsoft.com/office/drawing/2014/main" id="{CE4C8091-2820-3F41-0971-1DACE47B4217}"/>
                </a:ext>
              </a:extLst>
            </p:cNvPr>
            <p:cNvSpPr/>
            <p:nvPr/>
          </p:nvSpPr>
          <p:spPr>
            <a:xfrm>
              <a:off x="8132587" y="2811049"/>
              <a:ext cx="126731" cy="1267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000000"/>
                </a:solidFill>
                <a:effectLst/>
                <a:uLnTx/>
                <a:uFillTx/>
                <a:latin typeface="IntelOne Text"/>
                <a:cs typeface="Arial"/>
              </a:endParaRPr>
            </a:p>
          </p:txBody>
        </p:sp>
        <p:sp>
          <p:nvSpPr>
            <p:cNvPr id="114" name="Oval 113">
              <a:extLst>
                <a:ext uri="{FF2B5EF4-FFF2-40B4-BE49-F238E27FC236}">
                  <a16:creationId xmlns:a16="http://schemas.microsoft.com/office/drawing/2014/main" id="{6CBF2070-AFA1-29E5-1982-27AA96699D63}"/>
                </a:ext>
              </a:extLst>
            </p:cNvPr>
            <p:cNvSpPr/>
            <p:nvPr/>
          </p:nvSpPr>
          <p:spPr>
            <a:xfrm>
              <a:off x="8506350" y="3001111"/>
              <a:ext cx="126731" cy="1267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000000"/>
                </a:solidFill>
                <a:effectLst/>
                <a:uLnTx/>
                <a:uFillTx/>
                <a:latin typeface="IntelOne Text"/>
                <a:cs typeface="Arial"/>
              </a:endParaRPr>
            </a:p>
          </p:txBody>
        </p:sp>
        <p:sp>
          <p:nvSpPr>
            <p:cNvPr id="115" name="Oval 114">
              <a:extLst>
                <a:ext uri="{FF2B5EF4-FFF2-40B4-BE49-F238E27FC236}">
                  <a16:creationId xmlns:a16="http://schemas.microsoft.com/office/drawing/2014/main" id="{03168A02-34DE-6E73-AB3C-9F5A9D484BB6}"/>
                </a:ext>
              </a:extLst>
            </p:cNvPr>
            <p:cNvSpPr/>
            <p:nvPr/>
          </p:nvSpPr>
          <p:spPr>
            <a:xfrm>
              <a:off x="9230729" y="2721998"/>
              <a:ext cx="126731" cy="1267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000000"/>
                </a:solidFill>
                <a:effectLst/>
                <a:uLnTx/>
                <a:uFillTx/>
                <a:latin typeface="IntelOne Text"/>
                <a:cs typeface="Arial"/>
              </a:endParaRPr>
            </a:p>
          </p:txBody>
        </p:sp>
        <p:sp>
          <p:nvSpPr>
            <p:cNvPr id="116" name="Oval 115">
              <a:extLst>
                <a:ext uri="{FF2B5EF4-FFF2-40B4-BE49-F238E27FC236}">
                  <a16:creationId xmlns:a16="http://schemas.microsoft.com/office/drawing/2014/main" id="{84AE44C6-D6EE-DC59-60CF-C7BBDCEBEC55}"/>
                </a:ext>
              </a:extLst>
            </p:cNvPr>
            <p:cNvSpPr/>
            <p:nvPr/>
          </p:nvSpPr>
          <p:spPr>
            <a:xfrm>
              <a:off x="9495772" y="2205164"/>
              <a:ext cx="126731" cy="1267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000000"/>
                </a:solidFill>
                <a:effectLst/>
                <a:uLnTx/>
                <a:uFillTx/>
                <a:latin typeface="IntelOne Text"/>
                <a:cs typeface="Arial"/>
              </a:endParaRPr>
            </a:p>
          </p:txBody>
        </p:sp>
        <p:sp>
          <p:nvSpPr>
            <p:cNvPr id="117" name="Oval 116">
              <a:extLst>
                <a:ext uri="{FF2B5EF4-FFF2-40B4-BE49-F238E27FC236}">
                  <a16:creationId xmlns:a16="http://schemas.microsoft.com/office/drawing/2014/main" id="{86387DCF-F786-E606-085B-43594B8D3E8E}"/>
                </a:ext>
              </a:extLst>
            </p:cNvPr>
            <p:cNvSpPr/>
            <p:nvPr/>
          </p:nvSpPr>
          <p:spPr>
            <a:xfrm>
              <a:off x="10767981" y="1926868"/>
              <a:ext cx="126731" cy="1267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000000"/>
                </a:solidFill>
                <a:effectLst/>
                <a:uLnTx/>
                <a:uFillTx/>
                <a:latin typeface="IntelOne Text"/>
                <a:cs typeface="Arial"/>
              </a:endParaRPr>
            </a:p>
          </p:txBody>
        </p:sp>
      </p:grpSp>
      <p:sp>
        <p:nvSpPr>
          <p:cNvPr id="118" name="TextBox 117">
            <a:extLst>
              <a:ext uri="{FF2B5EF4-FFF2-40B4-BE49-F238E27FC236}">
                <a16:creationId xmlns:a16="http://schemas.microsoft.com/office/drawing/2014/main" id="{B5E45634-92E6-7071-7D42-99193F29C804}"/>
              </a:ext>
            </a:extLst>
          </p:cNvPr>
          <p:cNvSpPr txBox="1"/>
          <p:nvPr/>
        </p:nvSpPr>
        <p:spPr>
          <a:xfrm>
            <a:off x="2339528" y="3336073"/>
            <a:ext cx="101362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800" b="0" i="0" u="none" strike="noStrike" kern="1200" cap="none" spc="0" normalizeH="0" baseline="0" noProof="0">
                <a:ln>
                  <a:noFill/>
                </a:ln>
                <a:solidFill>
                  <a:srgbClr val="000000"/>
                </a:solidFill>
                <a:effectLst/>
                <a:uLnTx/>
                <a:uFillTx/>
                <a:latin typeface="IntelOne Text"/>
                <a:cs typeface="Arial"/>
              </a:rPr>
              <a:t>Xception</a:t>
            </a:r>
          </a:p>
        </p:txBody>
      </p:sp>
      <p:sp>
        <p:nvSpPr>
          <p:cNvPr id="119" name="TextBox 118">
            <a:extLst>
              <a:ext uri="{FF2B5EF4-FFF2-40B4-BE49-F238E27FC236}">
                <a16:creationId xmlns:a16="http://schemas.microsoft.com/office/drawing/2014/main" id="{3F15A624-ED76-5139-69FD-0B034482B6B4}"/>
              </a:ext>
            </a:extLst>
          </p:cNvPr>
          <p:cNvSpPr txBox="1"/>
          <p:nvPr/>
        </p:nvSpPr>
        <p:spPr>
          <a:xfrm>
            <a:off x="1454284" y="4487457"/>
            <a:ext cx="101362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800" b="0" i="0" u="none" strike="noStrike" kern="1200" cap="none" spc="0" normalizeH="0" baseline="0" noProof="0">
                <a:ln>
                  <a:noFill/>
                </a:ln>
                <a:solidFill>
                  <a:srgbClr val="000000"/>
                </a:solidFill>
                <a:effectLst/>
                <a:uLnTx/>
                <a:uFillTx/>
                <a:latin typeface="IntelOne Text"/>
                <a:cs typeface="Arial"/>
              </a:rPr>
              <a:t>DenseNet201</a:t>
            </a:r>
          </a:p>
        </p:txBody>
      </p:sp>
      <p:sp>
        <p:nvSpPr>
          <p:cNvPr id="120" name="TextBox 119">
            <a:extLst>
              <a:ext uri="{FF2B5EF4-FFF2-40B4-BE49-F238E27FC236}">
                <a16:creationId xmlns:a16="http://schemas.microsoft.com/office/drawing/2014/main" id="{37042133-7A74-3448-5298-CF06A75E23CC}"/>
              </a:ext>
            </a:extLst>
          </p:cNvPr>
          <p:cNvSpPr txBox="1"/>
          <p:nvPr/>
        </p:nvSpPr>
        <p:spPr>
          <a:xfrm>
            <a:off x="3579311" y="4457408"/>
            <a:ext cx="101362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800" b="0" i="0" u="none" strike="noStrike" kern="1200" cap="none" spc="0" normalizeH="0" baseline="0" noProof="0">
                <a:ln>
                  <a:noFill/>
                </a:ln>
                <a:solidFill>
                  <a:srgbClr val="000000"/>
                </a:solidFill>
                <a:effectLst/>
                <a:uLnTx/>
                <a:uFillTx/>
                <a:latin typeface="IntelOne Text"/>
                <a:cs typeface="Arial"/>
              </a:rPr>
              <a:t>ELMo</a:t>
            </a:r>
          </a:p>
        </p:txBody>
      </p:sp>
      <p:sp>
        <p:nvSpPr>
          <p:cNvPr id="121" name="TextBox 120">
            <a:extLst>
              <a:ext uri="{FF2B5EF4-FFF2-40B4-BE49-F238E27FC236}">
                <a16:creationId xmlns:a16="http://schemas.microsoft.com/office/drawing/2014/main" id="{1CA17987-1CE2-74DC-CE87-6EBD38850408}"/>
              </a:ext>
            </a:extLst>
          </p:cNvPr>
          <p:cNvSpPr txBox="1"/>
          <p:nvPr/>
        </p:nvSpPr>
        <p:spPr>
          <a:xfrm>
            <a:off x="2354383" y="4150866"/>
            <a:ext cx="68277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800" b="0" i="0" u="none" strike="noStrike" kern="1200" cap="none" spc="0" normalizeH="0" baseline="0" noProof="0">
                <a:ln>
                  <a:noFill/>
                </a:ln>
                <a:solidFill>
                  <a:srgbClr val="000000"/>
                </a:solidFill>
                <a:effectLst/>
                <a:uLnTx/>
                <a:uFillTx/>
                <a:latin typeface="IntelOne Text"/>
                <a:cs typeface="Arial"/>
              </a:rPr>
              <a:t>ResNeXt</a:t>
            </a:r>
          </a:p>
        </p:txBody>
      </p:sp>
      <p:sp>
        <p:nvSpPr>
          <p:cNvPr id="122" name="TextBox 121">
            <a:extLst>
              <a:ext uri="{FF2B5EF4-FFF2-40B4-BE49-F238E27FC236}">
                <a16:creationId xmlns:a16="http://schemas.microsoft.com/office/drawing/2014/main" id="{B47DDA30-CBB8-BC55-E671-EF167D92000C}"/>
              </a:ext>
            </a:extLst>
          </p:cNvPr>
          <p:cNvSpPr txBox="1"/>
          <p:nvPr/>
        </p:nvSpPr>
        <p:spPr>
          <a:xfrm>
            <a:off x="2852812" y="3949396"/>
            <a:ext cx="80318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800" b="0" i="0" u="none" strike="noStrike" kern="1200" cap="none" spc="0" normalizeH="0" baseline="0" noProof="0">
                <a:ln>
                  <a:noFill/>
                </a:ln>
                <a:solidFill>
                  <a:srgbClr val="000000"/>
                </a:solidFill>
                <a:effectLst/>
                <a:uLnTx/>
                <a:uFillTx/>
                <a:latin typeface="IntelOne Text"/>
                <a:cs typeface="Arial"/>
              </a:rPr>
              <a:t>Transformer</a:t>
            </a:r>
          </a:p>
        </p:txBody>
      </p:sp>
      <p:sp>
        <p:nvSpPr>
          <p:cNvPr id="123" name="TextBox 122">
            <a:extLst>
              <a:ext uri="{FF2B5EF4-FFF2-40B4-BE49-F238E27FC236}">
                <a16:creationId xmlns:a16="http://schemas.microsoft.com/office/drawing/2014/main" id="{1ECF8B4C-8561-10D0-3F6B-CB8D4154F731}"/>
              </a:ext>
            </a:extLst>
          </p:cNvPr>
          <p:cNvSpPr txBox="1"/>
          <p:nvPr/>
        </p:nvSpPr>
        <p:spPr>
          <a:xfrm>
            <a:off x="3264302" y="3796847"/>
            <a:ext cx="101362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800" b="0" i="0" u="none" strike="noStrike" kern="1200" cap="none" spc="0" normalizeH="0" baseline="0" noProof="0">
                <a:ln>
                  <a:noFill/>
                </a:ln>
                <a:solidFill>
                  <a:srgbClr val="000000"/>
                </a:solidFill>
                <a:effectLst/>
                <a:uLnTx/>
                <a:uFillTx/>
                <a:latin typeface="IntelOne Text"/>
                <a:cs typeface="Arial"/>
              </a:rPr>
              <a:t>GPT - 1</a:t>
            </a:r>
          </a:p>
        </p:txBody>
      </p:sp>
      <p:sp>
        <p:nvSpPr>
          <p:cNvPr id="124" name="TextBox 123">
            <a:extLst>
              <a:ext uri="{FF2B5EF4-FFF2-40B4-BE49-F238E27FC236}">
                <a16:creationId xmlns:a16="http://schemas.microsoft.com/office/drawing/2014/main" id="{67B7BF7A-B131-8285-9541-9BC438AC6506}"/>
              </a:ext>
            </a:extLst>
          </p:cNvPr>
          <p:cNvSpPr txBox="1"/>
          <p:nvPr/>
        </p:nvSpPr>
        <p:spPr>
          <a:xfrm>
            <a:off x="3593534" y="3594803"/>
            <a:ext cx="101362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800" b="0" i="0" u="none" strike="noStrike" kern="1200" cap="none" spc="0" normalizeH="0" baseline="0" noProof="0">
                <a:ln>
                  <a:noFill/>
                </a:ln>
                <a:solidFill>
                  <a:srgbClr val="000000"/>
                </a:solidFill>
                <a:effectLst/>
                <a:uLnTx/>
                <a:uFillTx/>
                <a:latin typeface="IntelOne Text"/>
                <a:cs typeface="Arial"/>
              </a:rPr>
              <a:t>BERT Large</a:t>
            </a:r>
          </a:p>
        </p:txBody>
      </p:sp>
      <p:sp>
        <p:nvSpPr>
          <p:cNvPr id="125" name="TextBox 124">
            <a:extLst>
              <a:ext uri="{FF2B5EF4-FFF2-40B4-BE49-F238E27FC236}">
                <a16:creationId xmlns:a16="http://schemas.microsoft.com/office/drawing/2014/main" id="{FDAB32E6-BE8D-8099-9C61-29756662C3E8}"/>
              </a:ext>
            </a:extLst>
          </p:cNvPr>
          <p:cNvSpPr txBox="1"/>
          <p:nvPr/>
        </p:nvSpPr>
        <p:spPr>
          <a:xfrm>
            <a:off x="4997416" y="3251327"/>
            <a:ext cx="79575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800" b="0" i="0" u="none" strike="noStrike" kern="1200" cap="none" spc="0" normalizeH="0" baseline="0" noProof="0">
                <a:ln>
                  <a:noFill/>
                </a:ln>
                <a:solidFill>
                  <a:srgbClr val="000000"/>
                </a:solidFill>
                <a:effectLst/>
                <a:uLnTx/>
                <a:uFillTx/>
                <a:latin typeface="IntelOne Text"/>
                <a:cs typeface="Arial"/>
              </a:rPr>
              <a:t>MOCO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800" b="0" i="0" u="none" strike="noStrike" kern="1200" cap="none" spc="0" normalizeH="0" baseline="0" noProof="0">
                <a:ln>
                  <a:noFill/>
                </a:ln>
                <a:solidFill>
                  <a:srgbClr val="000000"/>
                </a:solidFill>
                <a:effectLst/>
                <a:uLnTx/>
                <a:uFillTx/>
                <a:latin typeface="IntelOne Text"/>
                <a:cs typeface="Arial"/>
              </a:rPr>
              <a:t>ResNet 50</a:t>
            </a:r>
          </a:p>
        </p:txBody>
      </p:sp>
      <p:sp>
        <p:nvSpPr>
          <p:cNvPr id="126" name="TextBox 125">
            <a:extLst>
              <a:ext uri="{FF2B5EF4-FFF2-40B4-BE49-F238E27FC236}">
                <a16:creationId xmlns:a16="http://schemas.microsoft.com/office/drawing/2014/main" id="{AF837230-A0A4-DEB5-A941-8625BBF82452}"/>
              </a:ext>
            </a:extLst>
          </p:cNvPr>
          <p:cNvSpPr txBox="1"/>
          <p:nvPr/>
        </p:nvSpPr>
        <p:spPr>
          <a:xfrm>
            <a:off x="3583678" y="2935086"/>
            <a:ext cx="57882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800" b="0" i="0" u="none" strike="noStrike" kern="1200" cap="none" spc="0" normalizeH="0" baseline="0" noProof="0">
                <a:ln>
                  <a:noFill/>
                </a:ln>
                <a:solidFill>
                  <a:srgbClr val="000000"/>
                </a:solidFill>
                <a:effectLst/>
                <a:uLnTx/>
                <a:uFillTx/>
                <a:latin typeface="IntelOne Text"/>
                <a:cs typeface="Arial"/>
              </a:rPr>
              <a:t>XLNet</a:t>
            </a:r>
          </a:p>
        </p:txBody>
      </p:sp>
      <p:sp>
        <p:nvSpPr>
          <p:cNvPr id="127" name="TextBox 126">
            <a:extLst>
              <a:ext uri="{FF2B5EF4-FFF2-40B4-BE49-F238E27FC236}">
                <a16:creationId xmlns:a16="http://schemas.microsoft.com/office/drawing/2014/main" id="{AD9D4536-3162-2013-5074-E30416465BE7}"/>
              </a:ext>
            </a:extLst>
          </p:cNvPr>
          <p:cNvSpPr txBox="1"/>
          <p:nvPr/>
        </p:nvSpPr>
        <p:spPr>
          <a:xfrm>
            <a:off x="3800892" y="2619148"/>
            <a:ext cx="70226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800" b="0" i="0" u="none" strike="noStrike" kern="1200" cap="none" spc="0" normalizeH="0" baseline="0" noProof="0">
                <a:ln>
                  <a:noFill/>
                </a:ln>
                <a:solidFill>
                  <a:srgbClr val="000000"/>
                </a:solidFill>
                <a:effectLst/>
                <a:uLnTx/>
                <a:uFillTx/>
                <a:latin typeface="IntelOne Text"/>
                <a:cs typeface="Arial"/>
              </a:rPr>
              <a:t>Megatron</a:t>
            </a:r>
          </a:p>
        </p:txBody>
      </p:sp>
      <p:sp>
        <p:nvSpPr>
          <p:cNvPr id="128" name="TextBox 127">
            <a:extLst>
              <a:ext uri="{FF2B5EF4-FFF2-40B4-BE49-F238E27FC236}">
                <a16:creationId xmlns:a16="http://schemas.microsoft.com/office/drawing/2014/main" id="{264F94A6-F938-B07C-C27B-F4F7F73F5F98}"/>
              </a:ext>
            </a:extLst>
          </p:cNvPr>
          <p:cNvSpPr txBox="1"/>
          <p:nvPr/>
        </p:nvSpPr>
        <p:spPr>
          <a:xfrm>
            <a:off x="4157756" y="2400151"/>
            <a:ext cx="580491" cy="2169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800" b="0" i="0" u="none" strike="noStrike" kern="1200" cap="none" spc="0" normalizeH="0" baseline="0" noProof="0">
                <a:ln>
                  <a:noFill/>
                </a:ln>
                <a:solidFill>
                  <a:srgbClr val="000000"/>
                </a:solidFill>
                <a:effectLst/>
                <a:uLnTx/>
                <a:uFillTx/>
                <a:latin typeface="IntelOne Text"/>
                <a:cs typeface="Arial"/>
              </a:rPr>
              <a:t>GPT - 2</a:t>
            </a:r>
          </a:p>
        </p:txBody>
      </p:sp>
      <p:sp>
        <p:nvSpPr>
          <p:cNvPr id="129" name="TextBox 128">
            <a:extLst>
              <a:ext uri="{FF2B5EF4-FFF2-40B4-BE49-F238E27FC236}">
                <a16:creationId xmlns:a16="http://schemas.microsoft.com/office/drawing/2014/main" id="{7C4240E8-20EA-EDC6-CC5C-0F336B5BCB41}"/>
              </a:ext>
            </a:extLst>
          </p:cNvPr>
          <p:cNvSpPr txBox="1"/>
          <p:nvPr/>
        </p:nvSpPr>
        <p:spPr>
          <a:xfrm>
            <a:off x="4187598" y="2227868"/>
            <a:ext cx="112755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800" b="0" i="0" u="none" strike="noStrike" kern="1200" cap="none" spc="0" normalizeH="0" baseline="0" noProof="0">
                <a:ln>
                  <a:noFill/>
                </a:ln>
                <a:solidFill>
                  <a:srgbClr val="000000"/>
                </a:solidFill>
                <a:effectLst/>
                <a:uLnTx/>
                <a:uFillTx/>
                <a:latin typeface="IntelOne Text"/>
                <a:cs typeface="Arial"/>
              </a:rPr>
              <a:t>Microsoft T- NLG</a:t>
            </a:r>
          </a:p>
        </p:txBody>
      </p:sp>
      <p:sp>
        <p:nvSpPr>
          <p:cNvPr id="130" name="TextBox 129">
            <a:extLst>
              <a:ext uri="{FF2B5EF4-FFF2-40B4-BE49-F238E27FC236}">
                <a16:creationId xmlns:a16="http://schemas.microsoft.com/office/drawing/2014/main" id="{DBCDC432-DA34-48CC-7F03-7B805047E86B}"/>
              </a:ext>
            </a:extLst>
          </p:cNvPr>
          <p:cNvSpPr txBox="1"/>
          <p:nvPr/>
        </p:nvSpPr>
        <p:spPr>
          <a:xfrm>
            <a:off x="4868401" y="1820358"/>
            <a:ext cx="60384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800" b="0" i="0" u="none" strike="noStrike" kern="1200" cap="none" spc="0" normalizeH="0" baseline="0" noProof="0">
                <a:ln>
                  <a:noFill/>
                </a:ln>
                <a:solidFill>
                  <a:srgbClr val="000000"/>
                </a:solidFill>
                <a:effectLst/>
                <a:uLnTx/>
                <a:uFillTx/>
                <a:latin typeface="IntelOne Text"/>
                <a:cs typeface="Arial"/>
              </a:rPr>
              <a:t>GPT - 3</a:t>
            </a:r>
          </a:p>
        </p:txBody>
      </p:sp>
      <p:sp>
        <p:nvSpPr>
          <p:cNvPr id="131" name="TextBox 130">
            <a:extLst>
              <a:ext uri="{FF2B5EF4-FFF2-40B4-BE49-F238E27FC236}">
                <a16:creationId xmlns:a16="http://schemas.microsoft.com/office/drawing/2014/main" id="{29F1979C-75CB-BF43-B9C0-AC9DD7F4D0F3}"/>
              </a:ext>
            </a:extLst>
          </p:cNvPr>
          <p:cNvSpPr txBox="1"/>
          <p:nvPr/>
        </p:nvSpPr>
        <p:spPr>
          <a:xfrm>
            <a:off x="4932438" y="1536775"/>
            <a:ext cx="165618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800" b="0" i="0" u="none" strike="noStrike" kern="1200" cap="none" spc="0" normalizeH="0" baseline="0" noProof="0">
                <a:ln>
                  <a:noFill/>
                </a:ln>
                <a:solidFill>
                  <a:srgbClr val="000000"/>
                </a:solidFill>
                <a:effectLst/>
                <a:uLnTx/>
                <a:uFillTx/>
                <a:latin typeface="IntelOne Text"/>
                <a:cs typeface="Arial"/>
              </a:rPr>
              <a:t>Megatron – Turing NLG 530B </a:t>
            </a:r>
          </a:p>
        </p:txBody>
      </p:sp>
      <p:sp>
        <p:nvSpPr>
          <p:cNvPr id="132" name="TextBox 131">
            <a:extLst>
              <a:ext uri="{FF2B5EF4-FFF2-40B4-BE49-F238E27FC236}">
                <a16:creationId xmlns:a16="http://schemas.microsoft.com/office/drawing/2014/main" id="{09CB92A5-458C-D096-17B1-58252FBA295F}"/>
              </a:ext>
            </a:extLst>
          </p:cNvPr>
          <p:cNvSpPr txBox="1"/>
          <p:nvPr/>
        </p:nvSpPr>
        <p:spPr>
          <a:xfrm>
            <a:off x="5199750" y="2914822"/>
            <a:ext cx="94607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800" b="0" i="0" u="none" strike="noStrike" kern="1200" cap="none" spc="0" normalizeH="0" baseline="0" noProof="0">
                <a:ln>
                  <a:noFill/>
                </a:ln>
                <a:solidFill>
                  <a:srgbClr val="000000"/>
                </a:solidFill>
                <a:effectLst/>
                <a:uLnTx/>
                <a:uFillTx/>
                <a:latin typeface="IntelOne Text"/>
                <a:cs typeface="Arial"/>
              </a:rPr>
              <a:t>Wav2Vec 2.0</a:t>
            </a:r>
          </a:p>
        </p:txBody>
      </p:sp>
      <p:sp>
        <p:nvSpPr>
          <p:cNvPr id="133" name="TextBox 132">
            <a:extLst>
              <a:ext uri="{FF2B5EF4-FFF2-40B4-BE49-F238E27FC236}">
                <a16:creationId xmlns:a16="http://schemas.microsoft.com/office/drawing/2014/main" id="{2D08F418-842C-611E-FC57-6CB9B71161B2}"/>
              </a:ext>
            </a:extLst>
          </p:cNvPr>
          <p:cNvSpPr txBox="1"/>
          <p:nvPr/>
        </p:nvSpPr>
        <p:spPr>
          <a:xfrm>
            <a:off x="11007445" y="5641095"/>
            <a:ext cx="598671" cy="246221"/>
          </a:xfrm>
          <a:prstGeom prst="rect">
            <a:avLst/>
          </a:prstGeom>
          <a:noFill/>
        </p:spPr>
        <p:txBody>
          <a:bodyPr wrap="square" rtlCol="0">
            <a:spAutoFit/>
          </a:bodyPr>
          <a:lstStyle>
            <a:defPPr>
              <a:defRPr lang="en-US"/>
            </a:defPPr>
            <a:lvl1pPr algn="ctr" defTabSz="1828481">
              <a:defRPr sz="2000">
                <a:solidFill>
                  <a:prstClr val="black"/>
                </a:solidFill>
                <a:latin typeface="Intel Clear" panose="020B0604020203020204" pitchFamily="34" charset="0"/>
                <a:ea typeface="Intel Clear" panose="020B0604020203020204" pitchFamily="34" charset="0"/>
                <a:cs typeface="Intel Clear" panose="020B0604020203020204" pitchFamily="34" charset="0"/>
              </a:defRPr>
            </a:lvl1p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IntelOne Text" panose="020B0503020203020204" pitchFamily="34" charset="77"/>
                <a:ea typeface="Intel Clear Light" panose="020B0404020203020204" pitchFamily="34" charset="0"/>
                <a:cs typeface="Intel Clear Light" panose="020B0404020203020204" pitchFamily="34" charset="0"/>
              </a:rPr>
              <a:t>2023</a:t>
            </a:r>
          </a:p>
        </p:txBody>
      </p:sp>
      <p:sp>
        <p:nvSpPr>
          <p:cNvPr id="134" name="!!year">
            <a:extLst>
              <a:ext uri="{FF2B5EF4-FFF2-40B4-BE49-F238E27FC236}">
                <a16:creationId xmlns:a16="http://schemas.microsoft.com/office/drawing/2014/main" id="{6937405E-9CFA-EDF3-794A-57342E7600C2}"/>
              </a:ext>
            </a:extLst>
          </p:cNvPr>
          <p:cNvSpPr>
            <a:spLocks noGrp="1"/>
          </p:cNvSpPr>
          <p:nvPr>
            <p:ph type="title"/>
          </p:nvPr>
        </p:nvSpPr>
        <p:spPr>
          <a:xfrm>
            <a:off x="7971656" y="1731547"/>
            <a:ext cx="2715977" cy="2326251"/>
          </a:xfrm>
        </p:spPr>
        <p:txBody>
          <a:bodyPr>
            <a:normAutofit/>
          </a:bodyPr>
          <a:lstStyle/>
          <a:p>
            <a:r>
              <a:rPr lang="en-NL" sz="3600">
                <a:solidFill>
                  <a:schemeClr val="accent1"/>
                </a:solidFill>
                <a:ea typeface="Intel Clear" panose="020B0604020203020204" pitchFamily="34" charset="0"/>
                <a:cs typeface="Intel Clear" panose="020B0604020203020204" pitchFamily="34" charset="0"/>
              </a:rPr>
              <a:t>A lot can happen in a year…</a:t>
            </a:r>
          </a:p>
        </p:txBody>
      </p:sp>
      <p:sp>
        <p:nvSpPr>
          <p:cNvPr id="135" name="Title 1">
            <a:extLst>
              <a:ext uri="{FF2B5EF4-FFF2-40B4-BE49-F238E27FC236}">
                <a16:creationId xmlns:a16="http://schemas.microsoft.com/office/drawing/2014/main" id="{2057CCC8-0198-FF48-20F2-905D88909EFC}"/>
              </a:ext>
            </a:extLst>
          </p:cNvPr>
          <p:cNvSpPr txBox="1">
            <a:spLocks/>
          </p:cNvSpPr>
          <p:nvPr/>
        </p:nvSpPr>
        <p:spPr>
          <a:xfrm>
            <a:off x="613771" y="167961"/>
            <a:ext cx="4559808" cy="915128"/>
          </a:xfrm>
          <a:prstGeom prst="rect">
            <a:avLst/>
          </a:prstGeom>
        </p:spPr>
        <p:txBody>
          <a:bodyPr vert="horz" lIns="144000" tIns="144000" rIns="144000" bIns="144000" rtlCol="0" anchor="b">
            <a:noAutofit/>
          </a:bodyPr>
          <a:lstStyle>
            <a:lvl1pPr algn="l" defTabSz="914400" rtl="0" eaLnBrk="1" latinLnBrk="0" hangingPunct="1">
              <a:lnSpc>
                <a:spcPct val="80000"/>
              </a:lnSpc>
              <a:spcBef>
                <a:spcPct val="0"/>
              </a:spcBef>
              <a:buNone/>
              <a:defRPr sz="3600" b="0" i="0" kern="1200">
                <a:solidFill>
                  <a:schemeClr val="bg1"/>
                </a:solidFill>
                <a:latin typeface="IntelOne Display Regular" panose="020B0503020203020204" pitchFamily="34" charset="77"/>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NL" sz="3600" b="0" i="0" u="none" strike="noStrike" kern="1200" cap="none" spc="0" normalizeH="0" baseline="0" noProof="0">
                <a:ln>
                  <a:noFill/>
                </a:ln>
                <a:solidFill>
                  <a:srgbClr val="000000"/>
                </a:solidFill>
                <a:effectLst/>
                <a:uLnTx/>
                <a:uFillTx/>
                <a:latin typeface="IntelOne Display Regular" panose="020B0503020203020204" pitchFamily="34" charset="0"/>
                <a:cs typeface="Arial"/>
              </a:rPr>
              <a:t>Explosive AI Growth</a:t>
            </a:r>
          </a:p>
        </p:txBody>
      </p:sp>
      <p:cxnSp>
        <p:nvCxnSpPr>
          <p:cNvPr id="136" name="!!axis">
            <a:extLst>
              <a:ext uri="{FF2B5EF4-FFF2-40B4-BE49-F238E27FC236}">
                <a16:creationId xmlns:a16="http://schemas.microsoft.com/office/drawing/2014/main" id="{2E6D24D4-6698-53C1-1315-DE8523196B97}"/>
              </a:ext>
            </a:extLst>
          </p:cNvPr>
          <p:cNvCxnSpPr>
            <a:cxnSpLocks/>
          </p:cNvCxnSpPr>
          <p:nvPr/>
        </p:nvCxnSpPr>
        <p:spPr>
          <a:xfrm>
            <a:off x="1522701" y="5641096"/>
            <a:ext cx="9784080" cy="0"/>
          </a:xfrm>
          <a:prstGeom prst="line">
            <a:avLst/>
          </a:prstGeom>
          <a:ln w="12700">
            <a:solidFill>
              <a:srgbClr val="000000">
                <a:lumMod val="65000"/>
                <a:lumOff val="35000"/>
              </a:srgbClr>
            </a:solidFill>
            <a:miter/>
          </a:ln>
        </p:spPr>
      </p:cxnSp>
      <p:cxnSp>
        <p:nvCxnSpPr>
          <p:cNvPr id="137" name="Straight Connector 136">
            <a:extLst>
              <a:ext uri="{FF2B5EF4-FFF2-40B4-BE49-F238E27FC236}">
                <a16:creationId xmlns:a16="http://schemas.microsoft.com/office/drawing/2014/main" id="{639DAE85-06D1-46BD-D3CA-9684483F57E5}"/>
              </a:ext>
            </a:extLst>
          </p:cNvPr>
          <p:cNvCxnSpPr>
            <a:cxnSpLocks/>
          </p:cNvCxnSpPr>
          <p:nvPr/>
        </p:nvCxnSpPr>
        <p:spPr>
          <a:xfrm>
            <a:off x="1683476" y="2150652"/>
            <a:ext cx="9601200" cy="0"/>
          </a:xfrm>
          <a:prstGeom prst="line">
            <a:avLst/>
          </a:prstGeom>
          <a:noFill/>
          <a:ln w="6350" cap="flat" cmpd="sng" algn="ctr">
            <a:solidFill>
              <a:srgbClr val="000000">
                <a:lumMod val="65000"/>
                <a:lumOff val="35000"/>
                <a:alpha val="15000"/>
              </a:srgbClr>
            </a:solidFill>
            <a:prstDash val="solid"/>
            <a:miter lim="800000"/>
          </a:ln>
          <a:effectLst/>
        </p:spPr>
      </p:cxnSp>
      <p:cxnSp>
        <p:nvCxnSpPr>
          <p:cNvPr id="139" name="Straight Connector 138">
            <a:extLst>
              <a:ext uri="{FF2B5EF4-FFF2-40B4-BE49-F238E27FC236}">
                <a16:creationId xmlns:a16="http://schemas.microsoft.com/office/drawing/2014/main" id="{3D66747A-BC09-1D78-94C1-D76BE8ACF7B5}"/>
              </a:ext>
            </a:extLst>
          </p:cNvPr>
          <p:cNvCxnSpPr>
            <a:cxnSpLocks/>
          </p:cNvCxnSpPr>
          <p:nvPr/>
        </p:nvCxnSpPr>
        <p:spPr>
          <a:xfrm>
            <a:off x="1683476" y="3097903"/>
            <a:ext cx="9601200" cy="0"/>
          </a:xfrm>
          <a:prstGeom prst="line">
            <a:avLst/>
          </a:prstGeom>
          <a:noFill/>
          <a:ln w="6350" cap="flat" cmpd="sng" algn="ctr">
            <a:solidFill>
              <a:srgbClr val="000000">
                <a:lumMod val="65000"/>
                <a:lumOff val="35000"/>
                <a:alpha val="15000"/>
              </a:srgbClr>
            </a:solidFill>
            <a:prstDash val="solid"/>
            <a:miter lim="800000"/>
          </a:ln>
          <a:effectLst/>
        </p:spPr>
      </p:cxnSp>
      <p:cxnSp>
        <p:nvCxnSpPr>
          <p:cNvPr id="140" name="Straight Connector 139">
            <a:extLst>
              <a:ext uri="{FF2B5EF4-FFF2-40B4-BE49-F238E27FC236}">
                <a16:creationId xmlns:a16="http://schemas.microsoft.com/office/drawing/2014/main" id="{0F307BE1-34FF-7344-F3D9-92514F537781}"/>
              </a:ext>
            </a:extLst>
          </p:cNvPr>
          <p:cNvCxnSpPr>
            <a:cxnSpLocks/>
          </p:cNvCxnSpPr>
          <p:nvPr/>
        </p:nvCxnSpPr>
        <p:spPr>
          <a:xfrm>
            <a:off x="1683476" y="3568624"/>
            <a:ext cx="9601200" cy="0"/>
          </a:xfrm>
          <a:prstGeom prst="line">
            <a:avLst/>
          </a:prstGeom>
          <a:noFill/>
          <a:ln w="6350" cap="flat" cmpd="sng" algn="ctr">
            <a:solidFill>
              <a:srgbClr val="000000">
                <a:lumMod val="65000"/>
                <a:lumOff val="35000"/>
                <a:alpha val="15000"/>
              </a:srgbClr>
            </a:solidFill>
            <a:prstDash val="solid"/>
            <a:miter lim="800000"/>
          </a:ln>
          <a:effectLst/>
        </p:spPr>
      </p:cxnSp>
      <p:cxnSp>
        <p:nvCxnSpPr>
          <p:cNvPr id="141" name="Straight Connector 140">
            <a:extLst>
              <a:ext uri="{FF2B5EF4-FFF2-40B4-BE49-F238E27FC236}">
                <a16:creationId xmlns:a16="http://schemas.microsoft.com/office/drawing/2014/main" id="{0EF548F7-0305-9FD5-A1CF-08281164064D}"/>
              </a:ext>
            </a:extLst>
          </p:cNvPr>
          <p:cNvCxnSpPr>
            <a:cxnSpLocks/>
          </p:cNvCxnSpPr>
          <p:nvPr/>
        </p:nvCxnSpPr>
        <p:spPr>
          <a:xfrm>
            <a:off x="1683476" y="4033532"/>
            <a:ext cx="9601200" cy="0"/>
          </a:xfrm>
          <a:prstGeom prst="line">
            <a:avLst/>
          </a:prstGeom>
          <a:noFill/>
          <a:ln w="6350" cap="flat" cmpd="sng" algn="ctr">
            <a:solidFill>
              <a:srgbClr val="000000">
                <a:lumMod val="65000"/>
                <a:lumOff val="35000"/>
                <a:alpha val="15000"/>
              </a:srgbClr>
            </a:solidFill>
            <a:prstDash val="solid"/>
            <a:miter lim="800000"/>
          </a:ln>
          <a:effectLst/>
        </p:spPr>
      </p:cxnSp>
      <p:cxnSp>
        <p:nvCxnSpPr>
          <p:cNvPr id="142" name="Straight Connector 141">
            <a:extLst>
              <a:ext uri="{FF2B5EF4-FFF2-40B4-BE49-F238E27FC236}">
                <a16:creationId xmlns:a16="http://schemas.microsoft.com/office/drawing/2014/main" id="{1632A78A-03DA-EEA7-A3B3-71E35A9C6D89}"/>
              </a:ext>
            </a:extLst>
          </p:cNvPr>
          <p:cNvCxnSpPr>
            <a:cxnSpLocks/>
          </p:cNvCxnSpPr>
          <p:nvPr/>
        </p:nvCxnSpPr>
        <p:spPr>
          <a:xfrm>
            <a:off x="1683476" y="4506926"/>
            <a:ext cx="9601200" cy="0"/>
          </a:xfrm>
          <a:prstGeom prst="line">
            <a:avLst/>
          </a:prstGeom>
          <a:noFill/>
          <a:ln w="6350" cap="flat" cmpd="sng" algn="ctr">
            <a:solidFill>
              <a:srgbClr val="000000">
                <a:lumMod val="65000"/>
                <a:lumOff val="35000"/>
                <a:alpha val="15000"/>
              </a:srgbClr>
            </a:solidFill>
            <a:prstDash val="solid"/>
            <a:miter lim="800000"/>
          </a:ln>
          <a:effectLst/>
        </p:spPr>
      </p:cxnSp>
      <p:cxnSp>
        <p:nvCxnSpPr>
          <p:cNvPr id="143" name="Straight Connector 142">
            <a:extLst>
              <a:ext uri="{FF2B5EF4-FFF2-40B4-BE49-F238E27FC236}">
                <a16:creationId xmlns:a16="http://schemas.microsoft.com/office/drawing/2014/main" id="{E3A6CCBF-06E6-F453-11EF-77EABE7BB5A3}"/>
              </a:ext>
            </a:extLst>
          </p:cNvPr>
          <p:cNvCxnSpPr>
            <a:cxnSpLocks/>
          </p:cNvCxnSpPr>
          <p:nvPr/>
        </p:nvCxnSpPr>
        <p:spPr>
          <a:xfrm>
            <a:off x="1683476" y="4980320"/>
            <a:ext cx="9601200" cy="0"/>
          </a:xfrm>
          <a:prstGeom prst="line">
            <a:avLst/>
          </a:prstGeom>
          <a:noFill/>
          <a:ln w="6350" cap="flat" cmpd="sng" algn="ctr">
            <a:solidFill>
              <a:srgbClr val="000000">
                <a:lumMod val="65000"/>
                <a:lumOff val="35000"/>
                <a:alpha val="15000"/>
              </a:srgbClr>
            </a:solidFill>
            <a:prstDash val="solid"/>
            <a:miter lim="800000"/>
          </a:ln>
          <a:effectLst/>
        </p:spPr>
      </p:cxnSp>
      <p:cxnSp>
        <p:nvCxnSpPr>
          <p:cNvPr id="144" name="Straight Connector 143">
            <a:extLst>
              <a:ext uri="{FF2B5EF4-FFF2-40B4-BE49-F238E27FC236}">
                <a16:creationId xmlns:a16="http://schemas.microsoft.com/office/drawing/2014/main" id="{8ABB4C17-15F9-E481-BD13-1168D060DBCC}"/>
              </a:ext>
            </a:extLst>
          </p:cNvPr>
          <p:cNvCxnSpPr>
            <a:cxnSpLocks/>
          </p:cNvCxnSpPr>
          <p:nvPr/>
        </p:nvCxnSpPr>
        <p:spPr>
          <a:xfrm>
            <a:off x="1683476" y="5453712"/>
            <a:ext cx="9601200" cy="0"/>
          </a:xfrm>
          <a:prstGeom prst="line">
            <a:avLst/>
          </a:prstGeom>
          <a:noFill/>
          <a:ln w="6350" cap="flat" cmpd="sng" algn="ctr">
            <a:solidFill>
              <a:srgbClr val="000000">
                <a:lumMod val="65000"/>
                <a:lumOff val="35000"/>
                <a:alpha val="15000"/>
              </a:srgbClr>
            </a:solidFill>
            <a:prstDash val="solid"/>
            <a:miter lim="800000"/>
          </a:ln>
          <a:effectLst/>
        </p:spPr>
      </p:cxnSp>
      <p:grpSp>
        <p:nvGrpSpPr>
          <p:cNvPr id="146" name="Group 145">
            <a:extLst>
              <a:ext uri="{FF2B5EF4-FFF2-40B4-BE49-F238E27FC236}">
                <a16:creationId xmlns:a16="http://schemas.microsoft.com/office/drawing/2014/main" id="{9B8F6F8C-97DC-8FC1-BE5C-7C533D2AC7E1}"/>
              </a:ext>
            </a:extLst>
          </p:cNvPr>
          <p:cNvGrpSpPr/>
          <p:nvPr/>
        </p:nvGrpSpPr>
        <p:grpSpPr>
          <a:xfrm>
            <a:off x="7007529" y="1203429"/>
            <a:ext cx="794050" cy="309607"/>
            <a:chOff x="3071877" y="2458768"/>
            <a:chExt cx="458151" cy="178637"/>
          </a:xfrm>
        </p:grpSpPr>
        <p:sp>
          <p:nvSpPr>
            <p:cNvPr id="147" name="TextBox 146">
              <a:extLst>
                <a:ext uri="{FF2B5EF4-FFF2-40B4-BE49-F238E27FC236}">
                  <a16:creationId xmlns:a16="http://schemas.microsoft.com/office/drawing/2014/main" id="{377EB647-A989-673B-B250-7241653EE0EA}"/>
                </a:ext>
              </a:extLst>
            </p:cNvPr>
            <p:cNvSpPr txBox="1"/>
            <p:nvPr/>
          </p:nvSpPr>
          <p:spPr>
            <a:xfrm>
              <a:off x="3071878" y="2458768"/>
              <a:ext cx="458150" cy="178637"/>
            </a:xfrm>
            <a:prstGeom prst="rect">
              <a:avLst/>
            </a:prstGeom>
            <a:gradFill flip="none" rotWithShape="1">
              <a:gsLst>
                <a:gs pos="28000">
                  <a:srgbClr val="CC94DA"/>
                </a:gs>
                <a:gs pos="99000">
                  <a:srgbClr val="8F5DA2"/>
                </a:gs>
              </a:gsLst>
              <a:lin ang="2700000" scaled="1"/>
              <a:tileRect/>
            </a:gradFill>
          </p:spPr>
          <p:txBody>
            <a:bodyPr wrap="square" lIns="48000" tIns="48000" rIns="48000" bIns="48000" rtlCol="0" anchor="b">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NL" sz="1067" b="0" i="0" u="none" strike="noStrike" kern="1200" cap="none" spc="0" normalizeH="0" baseline="0" noProof="0">
                <a:ln>
                  <a:noFill/>
                </a:ln>
                <a:solidFill>
                  <a:srgbClr val="FFFFFF"/>
                </a:solidFill>
                <a:effectLst/>
                <a:uLnTx/>
                <a:uFillTx/>
                <a:latin typeface="IntelOne Text"/>
                <a:cs typeface="Arial"/>
              </a:endParaRPr>
            </a:p>
          </p:txBody>
        </p:sp>
        <p:sp>
          <p:nvSpPr>
            <p:cNvPr id="148" name="TextBox 147">
              <a:extLst>
                <a:ext uri="{FF2B5EF4-FFF2-40B4-BE49-F238E27FC236}">
                  <a16:creationId xmlns:a16="http://schemas.microsoft.com/office/drawing/2014/main" id="{DC35831F-CD60-2E2B-CA72-95023C4CE1A7}"/>
                </a:ext>
              </a:extLst>
            </p:cNvPr>
            <p:cNvSpPr txBox="1"/>
            <p:nvPr/>
          </p:nvSpPr>
          <p:spPr>
            <a:xfrm>
              <a:off x="3071877" y="2477609"/>
              <a:ext cx="458150" cy="126963"/>
            </a:xfrm>
            <a:prstGeom prst="rect">
              <a:avLst/>
            </a:prstGeom>
            <a:noFill/>
          </p:spPr>
          <p:txBody>
            <a:bodyPr wrap="square" lIns="48000" tIns="48000" rIns="48000" bIns="4800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NL" sz="800" b="0" i="0" u="none" strike="noStrike" kern="1200" cap="none" spc="0" normalizeH="0" baseline="0" noProof="0">
                  <a:ln>
                    <a:noFill/>
                  </a:ln>
                  <a:solidFill>
                    <a:srgbClr val="FFFFFF">
                      <a:alpha val="35000"/>
                    </a:srgbClr>
                  </a:solidFill>
                  <a:effectLst/>
                  <a:uLnTx/>
                  <a:uFillTx/>
                  <a:latin typeface="IntelOne Display Medium" panose="020B0503020203020204" pitchFamily="34" charset="77"/>
                  <a:cs typeface="Arial"/>
                </a:rPr>
                <a:t>Transformers</a:t>
              </a:r>
            </a:p>
          </p:txBody>
        </p:sp>
      </p:grpSp>
      <p:grpSp>
        <p:nvGrpSpPr>
          <p:cNvPr id="149" name="Group 148">
            <a:extLst>
              <a:ext uri="{FF2B5EF4-FFF2-40B4-BE49-F238E27FC236}">
                <a16:creationId xmlns:a16="http://schemas.microsoft.com/office/drawing/2014/main" id="{6FE8D0AF-4DFB-EC05-3C3F-B44538077FC1}"/>
              </a:ext>
            </a:extLst>
          </p:cNvPr>
          <p:cNvGrpSpPr/>
          <p:nvPr/>
        </p:nvGrpSpPr>
        <p:grpSpPr>
          <a:xfrm>
            <a:off x="6635609" y="2694362"/>
            <a:ext cx="794052" cy="403434"/>
            <a:chOff x="3318110" y="2697289"/>
            <a:chExt cx="458151" cy="232773"/>
          </a:xfrm>
        </p:grpSpPr>
        <p:sp>
          <p:nvSpPr>
            <p:cNvPr id="150" name="TextBox 149">
              <a:extLst>
                <a:ext uri="{FF2B5EF4-FFF2-40B4-BE49-F238E27FC236}">
                  <a16:creationId xmlns:a16="http://schemas.microsoft.com/office/drawing/2014/main" id="{132FEC69-EC1A-F96A-ED20-E35295FA5459}"/>
                </a:ext>
              </a:extLst>
            </p:cNvPr>
            <p:cNvSpPr txBox="1"/>
            <p:nvPr/>
          </p:nvSpPr>
          <p:spPr>
            <a:xfrm>
              <a:off x="3318110" y="2697289"/>
              <a:ext cx="458150" cy="232773"/>
            </a:xfrm>
            <a:prstGeom prst="rect">
              <a:avLst/>
            </a:prstGeom>
            <a:gradFill flip="none" rotWithShape="1">
              <a:gsLst>
                <a:gs pos="28000">
                  <a:srgbClr val="00A3F6"/>
                </a:gs>
                <a:gs pos="99000">
                  <a:srgbClr val="0068B5"/>
                </a:gs>
              </a:gsLst>
              <a:lin ang="2700000" scaled="1"/>
              <a:tileRect/>
            </a:gradFill>
          </p:spPr>
          <p:txBody>
            <a:bodyPr wrap="square" lIns="48000" tIns="48000" rIns="48000" bIns="48000" rtlCol="0" anchor="b">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NL" sz="1067" b="0" i="0" u="none" strike="noStrike" kern="1200" cap="none" spc="0" normalizeH="0" baseline="0" noProof="0">
                <a:ln>
                  <a:noFill/>
                </a:ln>
                <a:solidFill>
                  <a:srgbClr val="FFFFFF"/>
                </a:solidFill>
                <a:effectLst/>
                <a:uLnTx/>
                <a:uFillTx/>
                <a:latin typeface="IntelOne Text"/>
                <a:cs typeface="Arial"/>
              </a:endParaRPr>
            </a:p>
          </p:txBody>
        </p:sp>
        <p:sp>
          <p:nvSpPr>
            <p:cNvPr id="151" name="TextBox 150">
              <a:extLst>
                <a:ext uri="{FF2B5EF4-FFF2-40B4-BE49-F238E27FC236}">
                  <a16:creationId xmlns:a16="http://schemas.microsoft.com/office/drawing/2014/main" id="{0D650C5C-41DB-1EB3-CB89-1F862BE77787}"/>
                </a:ext>
              </a:extLst>
            </p:cNvPr>
            <p:cNvSpPr txBox="1"/>
            <p:nvPr/>
          </p:nvSpPr>
          <p:spPr>
            <a:xfrm>
              <a:off x="3318111" y="2714677"/>
              <a:ext cx="458150" cy="197996"/>
            </a:xfrm>
            <a:prstGeom prst="rect">
              <a:avLst/>
            </a:prstGeom>
            <a:noFill/>
          </p:spPr>
          <p:txBody>
            <a:bodyPr wrap="square" lIns="48000" tIns="48000" rIns="48000" bIns="4800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NL" sz="800" b="0" i="0" u="none" strike="noStrike" kern="1200" cap="none" spc="0" normalizeH="0" baseline="0" noProof="0">
                  <a:ln>
                    <a:noFill/>
                  </a:ln>
                  <a:solidFill>
                    <a:srgbClr val="FFFFFF">
                      <a:alpha val="35000"/>
                    </a:srgbClr>
                  </a:solidFill>
                  <a:effectLst/>
                  <a:uLnTx/>
                  <a:uFillTx/>
                  <a:latin typeface="IntelOne Display Medium" panose="020B0503020203020204" pitchFamily="34" charset="77"/>
                  <a:cs typeface="Arial"/>
                </a:rPr>
                <a:t>Non- Transformer</a:t>
              </a:r>
            </a:p>
          </p:txBody>
        </p:sp>
      </p:grpSp>
      <p:sp>
        <p:nvSpPr>
          <p:cNvPr id="169" name="Oval 168">
            <a:extLst>
              <a:ext uri="{FF2B5EF4-FFF2-40B4-BE49-F238E27FC236}">
                <a16:creationId xmlns:a16="http://schemas.microsoft.com/office/drawing/2014/main" id="{1FF45227-39B7-14D6-FB21-89F0ED1868AE}"/>
              </a:ext>
            </a:extLst>
          </p:cNvPr>
          <p:cNvSpPr/>
          <p:nvPr/>
        </p:nvSpPr>
        <p:spPr>
          <a:xfrm>
            <a:off x="2269880" y="4547844"/>
            <a:ext cx="126731" cy="126731"/>
          </a:xfrm>
          <a:prstGeom prst="ellipse">
            <a:avLst/>
          </a:prstGeom>
          <a:solidFill>
            <a:srgbClr val="00A3F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a:cs typeface="Arial"/>
            </a:endParaRPr>
          </a:p>
        </p:txBody>
      </p:sp>
      <p:sp>
        <p:nvSpPr>
          <p:cNvPr id="170" name="Oval 169">
            <a:extLst>
              <a:ext uri="{FF2B5EF4-FFF2-40B4-BE49-F238E27FC236}">
                <a16:creationId xmlns:a16="http://schemas.microsoft.com/office/drawing/2014/main" id="{2481C23F-B56E-2C64-D5CE-8DFE257F8565}"/>
              </a:ext>
            </a:extLst>
          </p:cNvPr>
          <p:cNvSpPr/>
          <p:nvPr/>
        </p:nvSpPr>
        <p:spPr>
          <a:xfrm>
            <a:off x="2256737" y="4190469"/>
            <a:ext cx="126731" cy="126731"/>
          </a:xfrm>
          <a:prstGeom prst="ellipse">
            <a:avLst/>
          </a:prstGeom>
          <a:solidFill>
            <a:srgbClr val="00A3F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a:cs typeface="Arial"/>
            </a:endParaRPr>
          </a:p>
        </p:txBody>
      </p:sp>
      <p:sp>
        <p:nvSpPr>
          <p:cNvPr id="171" name="Oval 170">
            <a:extLst>
              <a:ext uri="{FF2B5EF4-FFF2-40B4-BE49-F238E27FC236}">
                <a16:creationId xmlns:a16="http://schemas.microsoft.com/office/drawing/2014/main" id="{70B9E5E4-D309-882A-A833-1374B7478C04}"/>
              </a:ext>
            </a:extLst>
          </p:cNvPr>
          <p:cNvSpPr/>
          <p:nvPr/>
        </p:nvSpPr>
        <p:spPr>
          <a:xfrm>
            <a:off x="3458347" y="4495183"/>
            <a:ext cx="126731" cy="126731"/>
          </a:xfrm>
          <a:prstGeom prst="ellipse">
            <a:avLst/>
          </a:prstGeom>
          <a:solidFill>
            <a:srgbClr val="00A3F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a:cs typeface="Arial"/>
            </a:endParaRPr>
          </a:p>
        </p:txBody>
      </p:sp>
      <p:sp>
        <p:nvSpPr>
          <p:cNvPr id="172" name="Oval 171">
            <a:extLst>
              <a:ext uri="{FF2B5EF4-FFF2-40B4-BE49-F238E27FC236}">
                <a16:creationId xmlns:a16="http://schemas.microsoft.com/office/drawing/2014/main" id="{E613E3CE-73A4-60A1-6A09-215C7F6F5569}"/>
              </a:ext>
            </a:extLst>
          </p:cNvPr>
          <p:cNvSpPr/>
          <p:nvPr/>
        </p:nvSpPr>
        <p:spPr>
          <a:xfrm>
            <a:off x="2214731" y="3398624"/>
            <a:ext cx="126731" cy="126731"/>
          </a:xfrm>
          <a:prstGeom prst="ellipse">
            <a:avLst/>
          </a:prstGeom>
          <a:solidFill>
            <a:srgbClr val="00A3F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a:cs typeface="Arial"/>
            </a:endParaRPr>
          </a:p>
        </p:txBody>
      </p:sp>
      <p:sp>
        <p:nvSpPr>
          <p:cNvPr id="173" name="Oval 172">
            <a:extLst>
              <a:ext uri="{FF2B5EF4-FFF2-40B4-BE49-F238E27FC236}">
                <a16:creationId xmlns:a16="http://schemas.microsoft.com/office/drawing/2014/main" id="{30377976-87D9-2750-C5F4-68DE8E1660FD}"/>
              </a:ext>
            </a:extLst>
          </p:cNvPr>
          <p:cNvSpPr/>
          <p:nvPr/>
        </p:nvSpPr>
        <p:spPr>
          <a:xfrm>
            <a:off x="4841136" y="3297063"/>
            <a:ext cx="126731" cy="126731"/>
          </a:xfrm>
          <a:prstGeom prst="ellipse">
            <a:avLst/>
          </a:prstGeom>
          <a:solidFill>
            <a:srgbClr val="00A3F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a:cs typeface="Arial"/>
            </a:endParaRPr>
          </a:p>
        </p:txBody>
      </p:sp>
      <p:sp>
        <p:nvSpPr>
          <p:cNvPr id="174" name="Oval 173">
            <a:extLst>
              <a:ext uri="{FF2B5EF4-FFF2-40B4-BE49-F238E27FC236}">
                <a16:creationId xmlns:a16="http://schemas.microsoft.com/office/drawing/2014/main" id="{9F16ABB5-9D46-5654-54C2-E4253D9C63CA}"/>
              </a:ext>
            </a:extLst>
          </p:cNvPr>
          <p:cNvSpPr/>
          <p:nvPr/>
        </p:nvSpPr>
        <p:spPr>
          <a:xfrm>
            <a:off x="5327454" y="3136829"/>
            <a:ext cx="126731" cy="126731"/>
          </a:xfrm>
          <a:prstGeom prst="ellipse">
            <a:avLst/>
          </a:prstGeom>
          <a:solidFill>
            <a:srgbClr val="00A3F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a:cs typeface="Arial"/>
            </a:endParaRPr>
          </a:p>
        </p:txBody>
      </p:sp>
      <p:sp>
        <p:nvSpPr>
          <p:cNvPr id="175" name="Oval 174">
            <a:extLst>
              <a:ext uri="{FF2B5EF4-FFF2-40B4-BE49-F238E27FC236}">
                <a16:creationId xmlns:a16="http://schemas.microsoft.com/office/drawing/2014/main" id="{45CCAB43-4864-2C67-179C-322C256C42F5}"/>
              </a:ext>
            </a:extLst>
          </p:cNvPr>
          <p:cNvSpPr/>
          <p:nvPr/>
        </p:nvSpPr>
        <p:spPr>
          <a:xfrm>
            <a:off x="3289791" y="3649220"/>
            <a:ext cx="126731" cy="126731"/>
          </a:xfrm>
          <a:prstGeom prst="ellipse">
            <a:avLst/>
          </a:prstGeom>
          <a:solidFill>
            <a:srgbClr val="00A3F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a:cs typeface="Arial"/>
            </a:endParaRPr>
          </a:p>
        </p:txBody>
      </p:sp>
    </p:spTree>
    <p:extLst>
      <p:ext uri="{BB962C8B-B14F-4D97-AF65-F5344CB8AC3E}">
        <p14:creationId xmlns:p14="http://schemas.microsoft.com/office/powerpoint/2010/main" val="22249999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1CBBD-A779-4A4D-AA84-8859755F2DE6}"/>
              </a:ext>
            </a:extLst>
          </p:cNvPr>
          <p:cNvSpPr>
            <a:spLocks noGrp="1"/>
          </p:cNvSpPr>
          <p:nvPr>
            <p:ph type="title"/>
          </p:nvPr>
        </p:nvSpPr>
        <p:spPr>
          <a:xfrm>
            <a:off x="695535" y="221694"/>
            <a:ext cx="5081923" cy="1199822"/>
          </a:xfrm>
        </p:spPr>
        <p:txBody>
          <a:bodyPr>
            <a:normAutofit/>
          </a:bodyPr>
          <a:lstStyle/>
          <a:p>
            <a:r>
              <a:rPr lang="en-US" sz="3600"/>
              <a:t>Cambrian Explosion of Compute Architecture</a:t>
            </a:r>
          </a:p>
        </p:txBody>
      </p:sp>
      <p:sp>
        <p:nvSpPr>
          <p:cNvPr id="3" name="Content Placeholder 2">
            <a:extLst>
              <a:ext uri="{FF2B5EF4-FFF2-40B4-BE49-F238E27FC236}">
                <a16:creationId xmlns:a16="http://schemas.microsoft.com/office/drawing/2014/main" id="{7C61D1C4-2892-4D3D-B0B0-3ADDF5A05BC1}"/>
              </a:ext>
            </a:extLst>
          </p:cNvPr>
          <p:cNvSpPr>
            <a:spLocks noGrp="1"/>
          </p:cNvSpPr>
          <p:nvPr>
            <p:ph sz="quarter" idx="10"/>
          </p:nvPr>
        </p:nvSpPr>
        <p:spPr>
          <a:xfrm>
            <a:off x="731048" y="1550014"/>
            <a:ext cx="4206212" cy="2835953"/>
          </a:xfrm>
        </p:spPr>
        <p:txBody>
          <a:bodyPr anchor="ctr">
            <a:normAutofit fontScale="92500"/>
          </a:bodyPr>
          <a:lstStyle/>
          <a:p>
            <a:pPr marL="0" indent="0">
              <a:lnSpc>
                <a:spcPct val="100000"/>
              </a:lnSpc>
              <a:spcBef>
                <a:spcPts val="0"/>
              </a:spcBef>
              <a:buClrTx/>
              <a:buNone/>
              <a:defRPr/>
            </a:pPr>
            <a:r>
              <a:rPr lang="en-US" sz="2400">
                <a:solidFill>
                  <a:schemeClr val="accent1"/>
                </a:solidFill>
              </a:rPr>
              <a:t>High-level, domain-specific languages and architectures, freeing architects from the chains of proprietary instruction sets, along with demand from the public for improved security, will usher in a new golden age for computer architecture.</a:t>
            </a:r>
          </a:p>
          <a:p>
            <a:pPr marL="0" marR="0" lvl="0" indent="0" defTabSz="914400" rtl="0" eaLnBrk="1" fontAlgn="auto" latinLnBrk="0" hangingPunct="1">
              <a:lnSpc>
                <a:spcPct val="100000"/>
              </a:lnSpc>
              <a:spcBef>
                <a:spcPts val="0"/>
              </a:spcBef>
              <a:spcAft>
                <a:spcPts val="0"/>
              </a:spcAft>
              <a:buClrTx/>
              <a:buSzTx/>
              <a:buFontTx/>
              <a:buNone/>
              <a:tabLst/>
              <a:defRPr/>
            </a:pPr>
            <a:endParaRPr lang="en-US" sz="2400">
              <a:solidFill>
                <a:schemeClr val="accent1"/>
              </a:solidFill>
            </a:endParaRPr>
          </a:p>
        </p:txBody>
      </p:sp>
      <p:sp>
        <p:nvSpPr>
          <p:cNvPr id="6" name="Rectangle 5">
            <a:extLst>
              <a:ext uri="{FF2B5EF4-FFF2-40B4-BE49-F238E27FC236}">
                <a16:creationId xmlns:a16="http://schemas.microsoft.com/office/drawing/2014/main" id="{7EC6E847-2B4E-BD52-E5CF-7AFCD6C9A6B3}"/>
              </a:ext>
            </a:extLst>
          </p:cNvPr>
          <p:cNvSpPr/>
          <p:nvPr/>
        </p:nvSpPr>
        <p:spPr>
          <a:xfrm>
            <a:off x="0" y="4719642"/>
            <a:ext cx="12192000" cy="1177701"/>
          </a:xfrm>
          <a:prstGeom prst="rect">
            <a:avLst/>
          </a:prstGeom>
          <a:solidFill>
            <a:srgbClr val="00285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IntelOne Display Light"/>
              <a:ea typeface="+mn-ea"/>
              <a:cs typeface="Arial"/>
            </a:endParaRPr>
          </a:p>
        </p:txBody>
      </p:sp>
      <p:sp>
        <p:nvSpPr>
          <p:cNvPr id="9" name="TextBox 8">
            <a:extLst>
              <a:ext uri="{FF2B5EF4-FFF2-40B4-BE49-F238E27FC236}">
                <a16:creationId xmlns:a16="http://schemas.microsoft.com/office/drawing/2014/main" id="{5631DDDF-F4AF-23B2-9497-5A93AEBE3F1C}"/>
              </a:ext>
            </a:extLst>
          </p:cNvPr>
          <p:cNvSpPr txBox="1"/>
          <p:nvPr/>
        </p:nvSpPr>
        <p:spPr>
          <a:xfrm>
            <a:off x="807867" y="4879547"/>
            <a:ext cx="4749553" cy="83099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IntelOne Display Light"/>
                <a:ea typeface="Intel Clear Light" panose="020B0404020203020204" pitchFamily="34" charset="0"/>
                <a:cs typeface="Intel Clear Light" panose="020B0404020203020204" pitchFamily="34" charset="0"/>
              </a:rPr>
              <a:t>Diverse and evolving workloads enable hardware innovation </a:t>
            </a:r>
          </a:p>
        </p:txBody>
      </p:sp>
      <p:pic>
        <p:nvPicPr>
          <p:cNvPr id="12" name="Picture 11" descr="A picture containing text, screenshot, computer&#10;&#10;Description automatically generated">
            <a:extLst>
              <a:ext uri="{FF2B5EF4-FFF2-40B4-BE49-F238E27FC236}">
                <a16:creationId xmlns:a16="http://schemas.microsoft.com/office/drawing/2014/main" id="{C086D641-B472-44D0-BE78-3A91B87D50BB}"/>
              </a:ext>
            </a:extLst>
          </p:cNvPr>
          <p:cNvPicPr>
            <a:picLocks noChangeAspect="1"/>
          </p:cNvPicPr>
          <p:nvPr/>
        </p:nvPicPr>
        <p:blipFill rotWithShape="1">
          <a:blip r:embed="rId2"/>
          <a:srcRect r="14837"/>
          <a:stretch/>
        </p:blipFill>
        <p:spPr>
          <a:xfrm>
            <a:off x="6379030" y="792973"/>
            <a:ext cx="5812970" cy="4662639"/>
          </a:xfrm>
          <a:prstGeom prst="rect">
            <a:avLst/>
          </a:prstGeom>
        </p:spPr>
      </p:pic>
      <p:sp>
        <p:nvSpPr>
          <p:cNvPr id="13" name="TextBox 12">
            <a:extLst>
              <a:ext uri="{FF2B5EF4-FFF2-40B4-BE49-F238E27FC236}">
                <a16:creationId xmlns:a16="http://schemas.microsoft.com/office/drawing/2014/main" id="{41E4EC01-024F-01DD-4348-8BF8A8C5752A}"/>
              </a:ext>
            </a:extLst>
          </p:cNvPr>
          <p:cNvSpPr txBox="1"/>
          <p:nvPr/>
        </p:nvSpPr>
        <p:spPr>
          <a:xfrm>
            <a:off x="731048" y="4220804"/>
            <a:ext cx="590296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IntelOne Display Light"/>
                <a:cs typeface="Arial"/>
              </a:rPr>
              <a:t>Source: John L. Hennessy, David A. Patterson, Communications of the ACM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IntelOne Display Light"/>
                <a:cs typeface="Arial"/>
              </a:rPr>
              <a:t>https://cacm.acm.org/magazines/2019/2/234352-a-new-golden-age-for-computer-architecture/fulltext</a:t>
            </a:r>
          </a:p>
        </p:txBody>
      </p:sp>
    </p:spTree>
    <p:extLst>
      <p:ext uri="{BB962C8B-B14F-4D97-AF65-F5344CB8AC3E}">
        <p14:creationId xmlns:p14="http://schemas.microsoft.com/office/powerpoint/2010/main" val="8204539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07B34-D54F-4ECE-A26A-56F41EC36868}"/>
              </a:ext>
            </a:extLst>
          </p:cNvPr>
          <p:cNvSpPr>
            <a:spLocks noGrp="1"/>
          </p:cNvSpPr>
          <p:nvPr>
            <p:ph type="title"/>
          </p:nvPr>
        </p:nvSpPr>
        <p:spPr>
          <a:xfrm>
            <a:off x="1062060" y="221694"/>
            <a:ext cx="10523804" cy="1199822"/>
          </a:xfrm>
        </p:spPr>
        <p:txBody>
          <a:bodyPr>
            <a:normAutofit/>
          </a:bodyPr>
          <a:lstStyle/>
          <a:p>
            <a:r>
              <a:rPr lang="en-US" sz="3600"/>
              <a:t>A New Golden Age for Computer Architecture</a:t>
            </a:r>
          </a:p>
        </p:txBody>
      </p:sp>
      <p:sp>
        <p:nvSpPr>
          <p:cNvPr id="9" name="Rectangle 8">
            <a:extLst>
              <a:ext uri="{FF2B5EF4-FFF2-40B4-BE49-F238E27FC236}">
                <a16:creationId xmlns:a16="http://schemas.microsoft.com/office/drawing/2014/main" id="{596B4CD9-65D1-3FE2-B7AD-02CC7AFD946D}"/>
              </a:ext>
            </a:extLst>
          </p:cNvPr>
          <p:cNvSpPr/>
          <p:nvPr/>
        </p:nvSpPr>
        <p:spPr>
          <a:xfrm>
            <a:off x="0" y="4784575"/>
            <a:ext cx="12192000" cy="1211659"/>
          </a:xfrm>
          <a:prstGeom prst="rect">
            <a:avLst/>
          </a:prstGeom>
          <a:solidFill>
            <a:srgbClr val="00285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IntelOne Display Light"/>
              <a:ea typeface="+mn-ea"/>
              <a:cs typeface="Arial"/>
            </a:endParaRPr>
          </a:p>
        </p:txBody>
      </p:sp>
      <p:pic>
        <p:nvPicPr>
          <p:cNvPr id="10" name="Picture 9">
            <a:extLst>
              <a:ext uri="{FF2B5EF4-FFF2-40B4-BE49-F238E27FC236}">
                <a16:creationId xmlns:a16="http://schemas.microsoft.com/office/drawing/2014/main" id="{F3C465D0-0AA5-2BF3-8509-877C0F35183B}"/>
              </a:ext>
            </a:extLst>
          </p:cNvPr>
          <p:cNvPicPr>
            <a:picLocks noChangeAspect="1"/>
          </p:cNvPicPr>
          <p:nvPr/>
        </p:nvPicPr>
        <p:blipFill>
          <a:blip r:embed="rId2"/>
          <a:srcRect/>
          <a:stretch/>
        </p:blipFill>
        <p:spPr>
          <a:xfrm>
            <a:off x="5478956" y="2700558"/>
            <a:ext cx="1241939" cy="877722"/>
          </a:xfrm>
          <a:prstGeom prst="rect">
            <a:avLst/>
          </a:prstGeom>
        </p:spPr>
      </p:pic>
      <p:pic>
        <p:nvPicPr>
          <p:cNvPr id="11" name="Picture 10">
            <a:extLst>
              <a:ext uri="{FF2B5EF4-FFF2-40B4-BE49-F238E27FC236}">
                <a16:creationId xmlns:a16="http://schemas.microsoft.com/office/drawing/2014/main" id="{9E3B0770-7DDA-88CB-8DDE-011248DFB6D0}"/>
              </a:ext>
            </a:extLst>
          </p:cNvPr>
          <p:cNvPicPr>
            <a:picLocks noChangeAspect="1"/>
          </p:cNvPicPr>
          <p:nvPr/>
        </p:nvPicPr>
        <p:blipFill>
          <a:blip r:embed="rId3"/>
          <a:srcRect/>
          <a:stretch/>
        </p:blipFill>
        <p:spPr>
          <a:xfrm>
            <a:off x="2343223" y="2700558"/>
            <a:ext cx="1378637" cy="877722"/>
          </a:xfrm>
          <a:prstGeom prst="rect">
            <a:avLst/>
          </a:prstGeom>
        </p:spPr>
      </p:pic>
      <p:sp>
        <p:nvSpPr>
          <p:cNvPr id="12" name="TextBox 11">
            <a:extLst>
              <a:ext uri="{FF2B5EF4-FFF2-40B4-BE49-F238E27FC236}">
                <a16:creationId xmlns:a16="http://schemas.microsoft.com/office/drawing/2014/main" id="{CCAC8D37-51C9-E820-B70E-F3C45CCFDD43}"/>
              </a:ext>
            </a:extLst>
          </p:cNvPr>
          <p:cNvSpPr txBox="1"/>
          <p:nvPr/>
        </p:nvSpPr>
        <p:spPr>
          <a:xfrm>
            <a:off x="2157458" y="4076199"/>
            <a:ext cx="1797422" cy="27699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68B5"/>
                </a:solidFill>
                <a:effectLst/>
                <a:uLnTx/>
                <a:uFillTx/>
                <a:latin typeface="IntelOne Display Light"/>
                <a:ea typeface="Intel Clear Light" panose="020B0404020203020204" pitchFamily="34" charset="0"/>
                <a:cs typeface="Intel Clear Light" panose="020B0404020203020204" pitchFamily="34" charset="0"/>
              </a:rPr>
              <a:t>GPU/Data Parallel</a:t>
            </a:r>
          </a:p>
        </p:txBody>
      </p:sp>
      <p:sp>
        <p:nvSpPr>
          <p:cNvPr id="13" name="TextBox 12">
            <a:extLst>
              <a:ext uri="{FF2B5EF4-FFF2-40B4-BE49-F238E27FC236}">
                <a16:creationId xmlns:a16="http://schemas.microsoft.com/office/drawing/2014/main" id="{2EA308F7-9FC5-1550-3935-FC002565FC65}"/>
              </a:ext>
            </a:extLst>
          </p:cNvPr>
          <p:cNvSpPr txBox="1"/>
          <p:nvPr/>
        </p:nvSpPr>
        <p:spPr>
          <a:xfrm>
            <a:off x="4331853" y="3956448"/>
            <a:ext cx="758541" cy="461665"/>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68B5"/>
                </a:solidFill>
                <a:effectLst/>
                <a:uLnTx/>
                <a:uFillTx/>
                <a:latin typeface="IntelOne Display Light"/>
                <a:ea typeface="Intel Clear Light" panose="020B0404020203020204" pitchFamily="34" charset="0"/>
                <a:cs typeface="Intel Clear Light" panose="020B0404020203020204" pitchFamily="34" charset="0"/>
              </a:rPr>
              <a:t>Spatial/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68B5"/>
                </a:solidFill>
                <a:effectLst/>
                <a:uLnTx/>
                <a:uFillTx/>
                <a:latin typeface="IntelOne Display Light"/>
                <a:ea typeface="Intel Clear Light" panose="020B0404020203020204" pitchFamily="34" charset="0"/>
                <a:cs typeface="Intel Clear Light" panose="020B0404020203020204" pitchFamily="34" charset="0"/>
              </a:rPr>
              <a:t>Dataflow</a:t>
            </a:r>
          </a:p>
        </p:txBody>
      </p:sp>
      <p:sp>
        <p:nvSpPr>
          <p:cNvPr id="14" name="TextBox 13">
            <a:extLst>
              <a:ext uri="{FF2B5EF4-FFF2-40B4-BE49-F238E27FC236}">
                <a16:creationId xmlns:a16="http://schemas.microsoft.com/office/drawing/2014/main" id="{5B6F287F-53C3-689A-23A7-2B0FB3FAF8A0}"/>
              </a:ext>
            </a:extLst>
          </p:cNvPr>
          <p:cNvSpPr txBox="1"/>
          <p:nvPr/>
        </p:nvSpPr>
        <p:spPr>
          <a:xfrm>
            <a:off x="5408416" y="3968478"/>
            <a:ext cx="13124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68B5"/>
                </a:solidFill>
                <a:effectLst/>
                <a:uLnTx/>
                <a:uFillTx/>
                <a:latin typeface="IntelOne Display Light"/>
                <a:ea typeface="Intel Clear Light" panose="020B0404020203020204" pitchFamily="34" charset="0"/>
                <a:cs typeface="Intel Clear Light" panose="020B0404020203020204" pitchFamily="34" charset="0"/>
              </a:rPr>
              <a:t>Deep Learning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68B5"/>
                </a:solidFill>
                <a:effectLst/>
                <a:uLnTx/>
                <a:uFillTx/>
                <a:latin typeface="IntelOne Display Light"/>
                <a:ea typeface="Intel Clear Light" panose="020B0404020203020204" pitchFamily="34" charset="0"/>
                <a:cs typeface="Intel Clear Light" panose="020B0404020203020204" pitchFamily="34" charset="0"/>
              </a:rPr>
              <a:t>Optimized</a:t>
            </a:r>
          </a:p>
        </p:txBody>
      </p:sp>
      <p:sp>
        <p:nvSpPr>
          <p:cNvPr id="15" name="TextBox 14">
            <a:extLst>
              <a:ext uri="{FF2B5EF4-FFF2-40B4-BE49-F238E27FC236}">
                <a16:creationId xmlns:a16="http://schemas.microsoft.com/office/drawing/2014/main" id="{E153F83A-7A8D-C310-9C24-5DFD50B9128F}"/>
              </a:ext>
            </a:extLst>
          </p:cNvPr>
          <p:cNvSpPr txBox="1"/>
          <p:nvPr/>
        </p:nvSpPr>
        <p:spPr>
          <a:xfrm>
            <a:off x="7582106" y="4071199"/>
            <a:ext cx="113845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68B5"/>
                </a:solidFill>
                <a:effectLst/>
                <a:uLnTx/>
                <a:uFillTx/>
                <a:latin typeface="IntelOne Display Light"/>
                <a:ea typeface="Intel Clear Light" panose="020B0404020203020204" pitchFamily="34" charset="0"/>
                <a:cs typeface="Intel Clear Light" panose="020B0404020203020204" pitchFamily="34" charset="0"/>
              </a:rPr>
              <a:t>Neuromorphic</a:t>
            </a:r>
          </a:p>
        </p:txBody>
      </p:sp>
      <p:sp>
        <p:nvSpPr>
          <p:cNvPr id="16" name="TextBox 15">
            <a:extLst>
              <a:ext uri="{FF2B5EF4-FFF2-40B4-BE49-F238E27FC236}">
                <a16:creationId xmlns:a16="http://schemas.microsoft.com/office/drawing/2014/main" id="{142D56CB-4AF2-91E0-B4FD-C083B90ED854}"/>
              </a:ext>
            </a:extLst>
          </p:cNvPr>
          <p:cNvSpPr txBox="1"/>
          <p:nvPr/>
        </p:nvSpPr>
        <p:spPr>
          <a:xfrm>
            <a:off x="9532592" y="4071199"/>
            <a:ext cx="133481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68B5"/>
                </a:solidFill>
                <a:effectLst/>
                <a:uLnTx/>
                <a:uFillTx/>
                <a:latin typeface="IntelOne Display Light"/>
                <a:ea typeface="Intel Clear Light" panose="020B0404020203020204" pitchFamily="34" charset="0"/>
                <a:cs typeface="Intel Clear Light" panose="020B0404020203020204" pitchFamily="34" charset="0"/>
              </a:rPr>
              <a:t>Graph Analytics</a:t>
            </a:r>
          </a:p>
        </p:txBody>
      </p:sp>
      <p:sp>
        <p:nvSpPr>
          <p:cNvPr id="17" name="TextBox 16">
            <a:extLst>
              <a:ext uri="{FF2B5EF4-FFF2-40B4-BE49-F238E27FC236}">
                <a16:creationId xmlns:a16="http://schemas.microsoft.com/office/drawing/2014/main" id="{4B6F701B-FCD8-5981-47FE-3346BC0AE645}"/>
              </a:ext>
            </a:extLst>
          </p:cNvPr>
          <p:cNvSpPr txBox="1"/>
          <p:nvPr/>
        </p:nvSpPr>
        <p:spPr>
          <a:xfrm>
            <a:off x="866310" y="1678335"/>
            <a:ext cx="15484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68B5"/>
                </a:solidFill>
                <a:effectLst/>
                <a:uLnTx/>
                <a:uFillTx/>
                <a:latin typeface="IntelOne Display Light"/>
                <a:ea typeface="Intel Clear Light" panose="020B0404020203020204" pitchFamily="34" charset="0"/>
                <a:cs typeface="Intel Clear Light" panose="020B0404020203020204" pitchFamily="34" charset="0"/>
              </a:rPr>
              <a:t>Products</a:t>
            </a:r>
          </a:p>
        </p:txBody>
      </p:sp>
      <p:sp>
        <p:nvSpPr>
          <p:cNvPr id="18" name="TextBox 17">
            <a:extLst>
              <a:ext uri="{FF2B5EF4-FFF2-40B4-BE49-F238E27FC236}">
                <a16:creationId xmlns:a16="http://schemas.microsoft.com/office/drawing/2014/main" id="{63DE1B3F-980C-551A-3726-7F8CB1CEC4C4}"/>
              </a:ext>
            </a:extLst>
          </p:cNvPr>
          <p:cNvSpPr txBox="1"/>
          <p:nvPr/>
        </p:nvSpPr>
        <p:spPr>
          <a:xfrm>
            <a:off x="7506016" y="1678335"/>
            <a:ext cx="15484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68B5"/>
                </a:solidFill>
                <a:effectLst/>
                <a:uLnTx/>
                <a:uFillTx/>
                <a:latin typeface="IntelOne Display Light"/>
                <a:ea typeface="Intel Clear Light" panose="020B0404020203020204" pitchFamily="34" charset="0"/>
                <a:cs typeface="Intel Clear Light" panose="020B0404020203020204" pitchFamily="34" charset="0"/>
              </a:rPr>
              <a:t>Research</a:t>
            </a:r>
          </a:p>
        </p:txBody>
      </p:sp>
      <p:pic>
        <p:nvPicPr>
          <p:cNvPr id="19" name="Picture 18">
            <a:extLst>
              <a:ext uri="{FF2B5EF4-FFF2-40B4-BE49-F238E27FC236}">
                <a16:creationId xmlns:a16="http://schemas.microsoft.com/office/drawing/2014/main" id="{38AD3A67-5CB6-CA1E-8428-FAAAA0AFB8C1}"/>
              </a:ext>
            </a:extLst>
          </p:cNvPr>
          <p:cNvPicPr>
            <a:picLocks noChangeAspect="1"/>
          </p:cNvPicPr>
          <p:nvPr/>
        </p:nvPicPr>
        <p:blipFill>
          <a:blip r:embed="rId4"/>
          <a:srcRect/>
          <a:stretch/>
        </p:blipFill>
        <p:spPr>
          <a:xfrm>
            <a:off x="1030645" y="2537627"/>
            <a:ext cx="847326" cy="1138152"/>
          </a:xfrm>
          <a:prstGeom prst="rect">
            <a:avLst/>
          </a:prstGeom>
          <a:ln>
            <a:noFill/>
          </a:ln>
        </p:spPr>
      </p:pic>
      <p:sp>
        <p:nvSpPr>
          <p:cNvPr id="20" name="TextBox 19">
            <a:extLst>
              <a:ext uri="{FF2B5EF4-FFF2-40B4-BE49-F238E27FC236}">
                <a16:creationId xmlns:a16="http://schemas.microsoft.com/office/drawing/2014/main" id="{28CC2553-198C-8DAC-70DB-5950992FFB11}"/>
              </a:ext>
            </a:extLst>
          </p:cNvPr>
          <p:cNvSpPr txBox="1"/>
          <p:nvPr/>
        </p:nvSpPr>
        <p:spPr>
          <a:xfrm>
            <a:off x="943622" y="3968478"/>
            <a:ext cx="1213833"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68B5"/>
                </a:solidFill>
                <a:effectLst/>
                <a:uLnTx/>
                <a:uFillTx/>
                <a:latin typeface="IntelOne Display Light"/>
                <a:ea typeface="Intel Clear Light" panose="020B0404020203020204" pitchFamily="34" charset="0"/>
                <a:cs typeface="Intel Clear Light" panose="020B0404020203020204" pitchFamily="34" charset="0"/>
              </a:rPr>
              <a:t>Novel On-Die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68B5"/>
                </a:solidFill>
                <a:effectLst/>
                <a:uLnTx/>
                <a:uFillTx/>
                <a:latin typeface="IntelOne Display Light"/>
                <a:ea typeface="Intel Clear Light" panose="020B0404020203020204" pitchFamily="34" charset="0"/>
                <a:cs typeface="Intel Clear Light" panose="020B0404020203020204" pitchFamily="34" charset="0"/>
              </a:rPr>
              <a:t>Accelerators</a:t>
            </a:r>
          </a:p>
        </p:txBody>
      </p:sp>
      <p:sp>
        <p:nvSpPr>
          <p:cNvPr id="21" name="TextBox 20">
            <a:extLst>
              <a:ext uri="{FF2B5EF4-FFF2-40B4-BE49-F238E27FC236}">
                <a16:creationId xmlns:a16="http://schemas.microsoft.com/office/drawing/2014/main" id="{1FA7FEFA-DD12-815B-615D-88DB288B481F}"/>
              </a:ext>
            </a:extLst>
          </p:cNvPr>
          <p:cNvSpPr txBox="1"/>
          <p:nvPr/>
        </p:nvSpPr>
        <p:spPr>
          <a:xfrm>
            <a:off x="1005259" y="4976457"/>
            <a:ext cx="825708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IntelOne Display Light"/>
                <a:ea typeface="Intel Clear Light" panose="020B0404020203020204" pitchFamily="34" charset="0"/>
                <a:cs typeface="Intel Clear Light" panose="020B0404020203020204" pitchFamily="34" charset="0"/>
              </a:rPr>
              <a:t>“Strong growth in demand for data center services continues to be mostly offset by ongoing efficiency improvements…” </a:t>
            </a:r>
          </a:p>
        </p:txBody>
      </p:sp>
      <p:grpSp>
        <p:nvGrpSpPr>
          <p:cNvPr id="22" name="Group 21">
            <a:extLst>
              <a:ext uri="{FF2B5EF4-FFF2-40B4-BE49-F238E27FC236}">
                <a16:creationId xmlns:a16="http://schemas.microsoft.com/office/drawing/2014/main" id="{299E0993-5C37-9B1D-D718-AFD81F4DED17}"/>
              </a:ext>
            </a:extLst>
          </p:cNvPr>
          <p:cNvGrpSpPr/>
          <p:nvPr/>
        </p:nvGrpSpPr>
        <p:grpSpPr>
          <a:xfrm>
            <a:off x="9236957" y="2775867"/>
            <a:ext cx="1832105" cy="761284"/>
            <a:chOff x="9911663" y="2896624"/>
            <a:chExt cx="2016823" cy="838039"/>
          </a:xfrm>
        </p:grpSpPr>
        <p:pic>
          <p:nvPicPr>
            <p:cNvPr id="23" name="Picture 22">
              <a:extLst>
                <a:ext uri="{FF2B5EF4-FFF2-40B4-BE49-F238E27FC236}">
                  <a16:creationId xmlns:a16="http://schemas.microsoft.com/office/drawing/2014/main" id="{4051AF8E-CA0B-39E1-B6BB-F29019E1CCA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258" b="89487" l="5189" r="96751">
                          <a14:foregroundMark x1="8341" y1="35044" x2="8341" y2="35044"/>
                          <a14:foregroundMark x1="8826" y1="45307" x2="8826" y2="45307"/>
                          <a14:foregroundMark x1="9020" y1="55319" x2="9020" y2="55319"/>
                          <a14:foregroundMark x1="8826" y1="49186" x2="8826" y2="49186"/>
                          <a14:foregroundMark x1="6741" y1="54693" x2="6741" y2="54693"/>
                          <a14:foregroundMark x1="6547" y1="52441" x2="6547" y2="52441"/>
                          <a14:foregroundMark x1="6547" y1="46683" x2="6547" y2="46683"/>
                          <a14:foregroundMark x1="83026" y1="34668" x2="83026" y2="34668"/>
                          <a14:foregroundMark x1="85306" y1="43429" x2="85306" y2="43429"/>
                          <a14:foregroundMark x1="84966" y1="54068" x2="84966" y2="54068"/>
                          <a14:foregroundMark x1="83511" y1="49812" x2="83511" y2="49812"/>
                          <a14:foregroundMark x1="85306" y1="49186" x2="85306" y2="49186"/>
                          <a14:foregroundMark x1="85306" y1="49562" x2="85306" y2="49562"/>
                          <a14:foregroundMark x1="83366" y1="45932" x2="83366" y2="45932"/>
                          <a14:foregroundMark x1="83996" y1="44681" x2="83996" y2="44681"/>
                          <a14:foregroundMark x1="82541" y1="45056" x2="82541" y2="45056"/>
                          <a14:foregroundMark x1="82832" y1="48936" x2="82832" y2="48936"/>
                          <a14:foregroundMark x1="84336" y1="50188" x2="84336" y2="50188"/>
                          <a14:foregroundMark x1="92677" y1="37922" x2="92677" y2="37922"/>
                          <a14:foregroundMark x1="94617" y1="37297" x2="94617" y2="37297"/>
                          <a14:foregroundMark x1="94762" y1="35294" x2="94762" y2="35294"/>
                          <a14:foregroundMark x1="93938" y1="57322" x2="93938" y2="57322"/>
                          <a14:foregroundMark x1="93307" y1="58573" x2="93307" y2="58573"/>
                          <a14:foregroundMark x1="96557" y1="52065" x2="96557" y2="52065"/>
                          <a14:foregroundMark x1="14258" y1="51439" x2="14258" y2="51439"/>
                          <a14:foregroundMark x1="15034" y1="44431" x2="15034" y2="44431"/>
                          <a14:foregroundMark x1="14549" y1="36921" x2="14549" y2="36921"/>
                          <a14:foregroundMark x1="10960" y1="31790" x2="10960" y2="31790"/>
                          <a14:foregroundMark x1="18962" y1="28285" x2="18962" y2="28285"/>
                          <a14:foregroundMark x1="21435" y1="38298" x2="21435" y2="38298"/>
                          <a14:foregroundMark x1="22551" y1="55695" x2="22551" y2="55695"/>
                          <a14:foregroundMark x1="20611" y1="56320" x2="20611" y2="56320"/>
                          <a14:foregroundMark x1="17022" y1="56946" x2="17022" y2="56946"/>
                          <a14:foregroundMark x1="13919" y1="58573" x2="13919" y2="58573"/>
                          <a14:foregroundMark x1="11930" y1="59574" x2="11930" y2="59574"/>
                          <a14:foregroundMark x1="8341" y1="30163" x2="8341" y2="30163"/>
                          <a14:foregroundMark x1="12124" y1="25031" x2="12124" y2="25031"/>
                          <a14:foregroundMark x1="77158" y1="30538" x2="77158" y2="30538"/>
                          <a14:foregroundMark x1="76819" y1="39800" x2="76819" y2="39800"/>
                          <a14:foregroundMark x1="75994" y1="47935" x2="75994" y2="47935"/>
                          <a14:foregroundMark x1="75994" y1="56946" x2="75994" y2="56946"/>
                          <a14:foregroundMark x1="28952" y1="29161" x2="28952" y2="29161"/>
                          <a14:foregroundMark x1="31232" y1="39549" x2="31232" y2="39549"/>
                          <a14:foregroundMark x1="30407" y1="47309" x2="30407" y2="47309"/>
                          <a14:foregroundMark x1="30262" y1="55945" x2="30262" y2="55945"/>
                          <a14:foregroundMark x1="28274" y1="40175" x2="28274" y2="40175"/>
                          <a14:foregroundMark x1="30068" y1="31790" x2="30068" y2="31790"/>
                          <a14:foregroundMark x1="88749" y1="60200" x2="88749" y2="60200"/>
                          <a14:foregroundMark x1="89573" y1="58949" x2="89573" y2="58949"/>
                          <a14:foregroundMark x1="90689" y1="53442" x2="90689" y2="53442"/>
                          <a14:foregroundMark x1="94132" y1="30788" x2="94132" y2="30788"/>
                          <a14:foregroundMark x1="85306" y1="28911" x2="85306" y2="28911"/>
                          <a14:foregroundMark x1="85790" y1="24406" x2="85790" y2="24406"/>
                          <a14:foregroundMark x1="83026" y1="32416" x2="83026" y2="32416"/>
                          <a14:foregroundMark x1="82347" y1="25657" x2="82347" y2="25657"/>
                          <a14:foregroundMark x1="96557" y1="31164" x2="96557" y2="31164"/>
                          <a14:foregroundMark x1="96557" y1="43054" x2="96557" y2="43054"/>
                          <a14:foregroundMark x1="96072" y1="55319" x2="96072" y2="55319"/>
                          <a14:foregroundMark x1="96751" y1="27284" x2="96751" y2="27284"/>
                          <a14:foregroundMark x1="87245" y1="27534" x2="87245" y2="27534"/>
                          <a14:foregroundMark x1="87439" y1="24030" x2="87439" y2="24030"/>
                          <a14:foregroundMark x1="81862" y1="28911" x2="81862" y2="28911"/>
                          <a14:foregroundMark x1="75170" y1="30788" x2="75170" y2="30788"/>
                          <a14:foregroundMark x1="75170" y1="47935" x2="75170" y2="47935"/>
                          <a14:foregroundMark x1="29098" y1="47559" x2="29098" y2="47559"/>
                          <a14:foregroundMark x1="29922" y1="56320" x2="29922" y2="56320"/>
                          <a14:foregroundMark x1="28952" y1="57322" x2="28952" y2="57322"/>
                          <a14:foregroundMark x1="77449" y1="46934" x2="77449" y2="46934"/>
                          <a14:foregroundMark x1="76819" y1="56320" x2="76819" y2="56320"/>
                          <a14:foregroundMark x1="90349" y1="60826" x2="90349" y2="60826"/>
                          <a14:foregroundMark x1="87730" y1="60826" x2="87730" y2="60826"/>
                          <a14:foregroundMark x1="84336" y1="62078" x2="84336" y2="62078"/>
                          <a14:foregroundMark x1="83172" y1="62078" x2="83172" y2="62078"/>
                          <a14:foregroundMark x1="89040" y1="24656" x2="89040" y2="24656"/>
                          <a14:foregroundMark x1="96751" y1="24406" x2="96751" y2="24406"/>
                          <a14:foregroundMark x1="69108" y1="6258" x2="69108" y2="6258"/>
                          <a14:foregroundMark x1="22066" y1="35670" x2="22066" y2="35670"/>
                          <a14:foregroundMark x1="22745" y1="43429" x2="22745" y2="43429"/>
                          <a14:foregroundMark x1="23860" y1="52065" x2="23860" y2="52065"/>
                          <a14:foregroundMark x1="24345" y1="39549" x2="24345" y2="39549"/>
                          <a14:foregroundMark x1="24685" y1="53066" x2="24685" y2="53066"/>
                          <a14:foregroundMark x1="21435" y1="28285" x2="21435" y2="28285"/>
                          <a14:foregroundMark x1="14888" y1="30163" x2="14888" y2="30163"/>
                          <a14:foregroundMark x1="11785" y1="32165" x2="11785" y2="32165"/>
                          <a14:foregroundMark x1="12609" y1="38298" x2="12609" y2="38298"/>
                          <a14:foregroundMark x1="14064" y1="44681" x2="14064" y2="44681"/>
                          <a14:foregroundMark x1="16198" y1="54068" x2="16198" y2="54068"/>
                          <a14:foregroundMark x1="15373" y1="53066" x2="15373" y2="53066"/>
                          <a14:foregroundMark x1="13579" y1="48936" x2="13579" y2="48936"/>
                          <a14:foregroundMark x1="11639" y1="46934" x2="11639" y2="46934"/>
                          <a14:foregroundMark x1="15373" y1="41802" x2="15373" y2="41802"/>
                          <a14:foregroundMark x1="17507" y1="40175" x2="17507" y2="40175"/>
                          <a14:foregroundMark x1="17653" y1="40801" x2="17653" y2="40801"/>
                          <a14:foregroundMark x1="17168" y1="53692" x2="17168" y2="53692"/>
                          <a14:foregroundMark x1="17653" y1="55069" x2="17653" y2="55069"/>
                          <a14:foregroundMark x1="18817" y1="61202" x2="18817" y2="61202"/>
                          <a14:foregroundMark x1="7032" y1="25657" x2="7032" y2="25657"/>
                          <a14:foregroundMark x1="6062" y1="29161" x2="6062" y2="29161"/>
                          <a14:foregroundMark x1="7711" y1="31164" x2="7711" y2="31164"/>
                          <a14:foregroundMark x1="8535" y1="24406" x2="8535" y2="24406"/>
                          <a14:foregroundMark x1="23084" y1="26909" x2="23084" y2="26909"/>
                          <a14:foregroundMark x1="15228" y1="24030" x2="15228" y2="24030"/>
                          <a14:foregroundMark x1="13094" y1="24406" x2="13094" y2="24406"/>
                          <a14:foregroundMark x1="10960" y1="25031" x2="10960" y2="25031"/>
                          <a14:foregroundMark x1="7565" y1="23404" x2="7565" y2="23404"/>
                          <a14:foregroundMark x1="5432" y1="36671" x2="5432" y2="36671"/>
                          <a14:foregroundMark x1="11930" y1="51439" x2="11930" y2="51439"/>
                          <a14:foregroundMark x1="12124" y1="56946" x2="12124" y2="56946"/>
                          <a14:foregroundMark x1="14888" y1="61827" x2="14888" y2="61827"/>
                          <a14:foregroundMark x1="10136" y1="61202" x2="10136" y2="61202"/>
                          <a14:foregroundMark x1="7371" y1="62078" x2="7371" y2="62078"/>
                          <a14:foregroundMark x1="16877" y1="61827" x2="16877" y2="61827"/>
                          <a14:foregroundMark x1="19447" y1="62078" x2="19447" y2="62078"/>
                          <a14:foregroundMark x1="83851" y1="22778" x2="83851" y2="22778"/>
                          <a14:foregroundMark x1="86130" y1="25282" x2="86130" y2="25282"/>
                          <a14:foregroundMark x1="24151" y1="27159" x2="24151" y2="27159"/>
                          <a14:foregroundMark x1="22648" y1="24531" x2="22648" y2="24531"/>
                          <a14:foregroundMark x1="22987" y1="24531" x2="22987" y2="24531"/>
                          <a14:foregroundMark x1="20660" y1="23905" x2="20660" y2="23905"/>
                          <a14:foregroundMark x1="14355" y1="25282" x2="14355" y2="25282"/>
                          <a14:foregroundMark x1="11397" y1="23655" x2="11397" y2="23655"/>
                          <a14:foregroundMark x1="9651" y1="23655" x2="9651" y2="23655"/>
                          <a14:foregroundMark x1="6256" y1="24531" x2="6256" y2="24531"/>
                          <a14:foregroundMark x1="5335" y1="40551" x2="5335" y2="40551"/>
                          <a14:foregroundMark x1="5189" y1="44931" x2="5189" y2="44931"/>
                          <a14:foregroundMark x1="5335" y1="49312" x2="5335" y2="49312"/>
                          <a14:foregroundMark x1="5335" y1="53442" x2="5335" y2="53442"/>
                          <a14:foregroundMark x1="5432" y1="57822" x2="5432" y2="57822"/>
                          <a14:foregroundMark x1="5674" y1="59449" x2="5674" y2="59449"/>
                          <a14:foregroundMark x1="6499" y1="61327" x2="6499" y2="61327"/>
                          <a14:foregroundMark x1="9554" y1="62453" x2="9554" y2="62453"/>
                          <a14:foregroundMark x1="8341" y1="62203" x2="8341" y2="62203"/>
                          <a14:foregroundMark x1="11300" y1="62453" x2="11300" y2="62453"/>
                          <a14:foregroundMark x1="12706" y1="62453" x2="12706" y2="62453"/>
                          <a14:foregroundMark x1="13967" y1="62203" x2="13967" y2="62203"/>
                          <a14:foregroundMark x1="17750" y1="62453" x2="17750" y2="62453"/>
                          <a14:foregroundMark x1="20757" y1="62453" x2="20757" y2="62453"/>
                          <a14:foregroundMark x1="23230" y1="62703" x2="23230" y2="62703"/>
                          <a14:foregroundMark x1="19835" y1="23905" x2="19835" y2="23905"/>
                          <a14:foregroundMark x1="17022" y1="22904" x2="17022" y2="22904"/>
                          <a14:foregroundMark x1="12803" y1="23655" x2="12803" y2="23655"/>
                          <a14:foregroundMark x1="13967" y1="23655" x2="13967" y2="23655"/>
                          <a14:foregroundMark x1="16343" y1="24280" x2="16343" y2="24280"/>
                          <a14:foregroundMark x1="18332" y1="24531" x2="18332" y2="24531"/>
                          <a14:foregroundMark x1="18332" y1="23905" x2="18332" y2="23905"/>
                          <a14:foregroundMark x1="25946" y1="23655" x2="25946" y2="23655"/>
                          <a14:foregroundMark x1="29680" y1="23655" x2="29680" y2="23655"/>
                          <a14:foregroundMark x1="30989" y1="23404" x2="30989" y2="23404"/>
                          <a14:foregroundMark x1="27546" y1="25282" x2="27546" y2="25282"/>
                          <a14:foregroundMark x1="76770" y1="25031" x2="76770" y2="25031"/>
                          <a14:foregroundMark x1="80989" y1="28035" x2="80989" y2="28035"/>
                          <a14:foregroundMark x1="82250" y1="24280" x2="82250" y2="24280"/>
                          <a14:foregroundMark x1="78758" y1="25282" x2="78758" y2="25282"/>
                          <a14:foregroundMark x1="74539" y1="21277" x2="74539" y2="21277"/>
                          <a14:foregroundMark x1="83899" y1="23905" x2="83899" y2="23905"/>
                          <a14:foregroundMark x1="85063" y1="23154" x2="85063" y2="23154"/>
                          <a14:foregroundMark x1="88458" y1="23154" x2="88458" y2="23154"/>
                          <a14:foregroundMark x1="90786" y1="24155" x2="90786" y2="24155"/>
                          <a14:foregroundMark x1="91756" y1="23905" x2="91756" y2="23905"/>
                          <a14:foregroundMark x1="93598" y1="23655" x2="93598" y2="23655"/>
                          <a14:foregroundMark x1="95393" y1="25031" x2="95393" y2="25031"/>
                          <a14:foregroundMark x1="95005" y1="24155" x2="95005" y2="24155"/>
                          <a14:foregroundMark x1="92677" y1="23905" x2="92677" y2="23905"/>
                          <a14:foregroundMark x1="90349" y1="23404" x2="90349" y2="23404"/>
                          <a14:foregroundMark x1="89282" y1="23905" x2="89282" y2="23905"/>
                          <a14:foregroundMark x1="85548" y1="23154" x2="85548" y2="23154"/>
                          <a14:foregroundMark x1="86615" y1="22904" x2="86615" y2="22904"/>
                          <a14:foregroundMark x1="91271" y1="23154" x2="91271" y2="23154"/>
                          <a14:foregroundMark x1="92677" y1="23154" x2="92677" y2="23154"/>
                          <a14:foregroundMark x1="95732" y1="22904" x2="95732" y2="22904"/>
                          <a14:foregroundMark x1="96411" y1="23154" x2="96411" y2="23154"/>
                        </a14:backgroundRemoval>
                      </a14:imgEffect>
                    </a14:imgLayer>
                  </a14:imgProps>
                </a:ext>
              </a:extLst>
            </a:blip>
            <a:srcRect l="31990" t="4924" r="26580" b="21054"/>
            <a:stretch/>
          </p:blipFill>
          <p:spPr>
            <a:xfrm>
              <a:off x="10481685" y="2896624"/>
              <a:ext cx="953196" cy="838039"/>
            </a:xfrm>
            <a:prstGeom prst="rect">
              <a:avLst/>
            </a:prstGeom>
          </p:spPr>
        </p:pic>
        <p:pic>
          <p:nvPicPr>
            <p:cNvPr id="24" name="Picture 23">
              <a:extLst>
                <a:ext uri="{FF2B5EF4-FFF2-40B4-BE49-F238E27FC236}">
                  <a16:creationId xmlns:a16="http://schemas.microsoft.com/office/drawing/2014/main" id="{31BF2963-D535-9D4D-EFE3-2C2C666A24B4}"/>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58" b="89487" l="5189" r="96751">
                          <a14:foregroundMark x1="8341" y1="35044" x2="8341" y2="35044"/>
                          <a14:foregroundMark x1="8826" y1="45307" x2="8826" y2="45307"/>
                          <a14:foregroundMark x1="9020" y1="55319" x2="9020" y2="55319"/>
                          <a14:foregroundMark x1="8826" y1="49186" x2="8826" y2="49186"/>
                          <a14:foregroundMark x1="6741" y1="54693" x2="6741" y2="54693"/>
                          <a14:foregroundMark x1="6547" y1="52441" x2="6547" y2="52441"/>
                          <a14:foregroundMark x1="6547" y1="46683" x2="6547" y2="46683"/>
                          <a14:foregroundMark x1="83026" y1="34668" x2="83026" y2="34668"/>
                          <a14:foregroundMark x1="85306" y1="43429" x2="85306" y2="43429"/>
                          <a14:foregroundMark x1="84966" y1="54068" x2="84966" y2="54068"/>
                          <a14:foregroundMark x1="83511" y1="49812" x2="83511" y2="49812"/>
                          <a14:foregroundMark x1="85306" y1="49186" x2="85306" y2="49186"/>
                          <a14:foregroundMark x1="85306" y1="49562" x2="85306" y2="49562"/>
                          <a14:foregroundMark x1="83366" y1="45932" x2="83366" y2="45932"/>
                          <a14:foregroundMark x1="83996" y1="44681" x2="83996" y2="44681"/>
                          <a14:foregroundMark x1="82541" y1="45056" x2="82541" y2="45056"/>
                          <a14:foregroundMark x1="82832" y1="48936" x2="82832" y2="48936"/>
                          <a14:foregroundMark x1="84336" y1="50188" x2="84336" y2="50188"/>
                          <a14:foregroundMark x1="92677" y1="37922" x2="92677" y2="37922"/>
                          <a14:foregroundMark x1="94617" y1="37297" x2="94617" y2="37297"/>
                          <a14:foregroundMark x1="94762" y1="35294" x2="94762" y2="35294"/>
                          <a14:foregroundMark x1="93938" y1="57322" x2="93938" y2="57322"/>
                          <a14:foregroundMark x1="93307" y1="58573" x2="93307" y2="58573"/>
                          <a14:foregroundMark x1="96557" y1="52065" x2="96557" y2="52065"/>
                          <a14:foregroundMark x1="14258" y1="51439" x2="14258" y2="51439"/>
                          <a14:foregroundMark x1="15034" y1="44431" x2="15034" y2="44431"/>
                          <a14:foregroundMark x1="14549" y1="36921" x2="14549" y2="36921"/>
                          <a14:foregroundMark x1="10960" y1="31790" x2="10960" y2="31790"/>
                          <a14:foregroundMark x1="18962" y1="28285" x2="18962" y2="28285"/>
                          <a14:foregroundMark x1="21435" y1="38298" x2="21435" y2="38298"/>
                          <a14:foregroundMark x1="22551" y1="55695" x2="22551" y2="55695"/>
                          <a14:foregroundMark x1="20611" y1="56320" x2="20611" y2="56320"/>
                          <a14:foregroundMark x1="17022" y1="56946" x2="17022" y2="56946"/>
                          <a14:foregroundMark x1="13919" y1="58573" x2="13919" y2="58573"/>
                          <a14:foregroundMark x1="11930" y1="59574" x2="11930" y2="59574"/>
                          <a14:foregroundMark x1="8341" y1="30163" x2="8341" y2="30163"/>
                          <a14:foregroundMark x1="12124" y1="25031" x2="12124" y2="25031"/>
                          <a14:foregroundMark x1="77158" y1="30538" x2="77158" y2="30538"/>
                          <a14:foregroundMark x1="76819" y1="39800" x2="76819" y2="39800"/>
                          <a14:foregroundMark x1="75994" y1="47935" x2="75994" y2="47935"/>
                          <a14:foregroundMark x1="75994" y1="56946" x2="75994" y2="56946"/>
                          <a14:foregroundMark x1="28952" y1="29161" x2="28952" y2="29161"/>
                          <a14:foregroundMark x1="31232" y1="39549" x2="31232" y2="39549"/>
                          <a14:foregroundMark x1="30407" y1="47309" x2="30407" y2="47309"/>
                          <a14:foregroundMark x1="30262" y1="55945" x2="30262" y2="55945"/>
                          <a14:foregroundMark x1="28274" y1="40175" x2="28274" y2="40175"/>
                          <a14:foregroundMark x1="30068" y1="31790" x2="30068" y2="31790"/>
                          <a14:foregroundMark x1="88749" y1="60200" x2="88749" y2="60200"/>
                          <a14:foregroundMark x1="89573" y1="58949" x2="89573" y2="58949"/>
                          <a14:foregroundMark x1="90689" y1="53442" x2="90689" y2="53442"/>
                          <a14:foregroundMark x1="94132" y1="30788" x2="94132" y2="30788"/>
                          <a14:foregroundMark x1="85306" y1="28911" x2="85306" y2="28911"/>
                          <a14:foregroundMark x1="85790" y1="24406" x2="85790" y2="24406"/>
                          <a14:foregroundMark x1="83026" y1="32416" x2="83026" y2="32416"/>
                          <a14:foregroundMark x1="82347" y1="25657" x2="82347" y2="25657"/>
                          <a14:foregroundMark x1="96557" y1="31164" x2="96557" y2="31164"/>
                          <a14:foregroundMark x1="96557" y1="43054" x2="96557" y2="43054"/>
                          <a14:foregroundMark x1="96072" y1="55319" x2="96072" y2="55319"/>
                          <a14:foregroundMark x1="96751" y1="27284" x2="96751" y2="27284"/>
                          <a14:foregroundMark x1="87245" y1="27534" x2="87245" y2="27534"/>
                          <a14:foregroundMark x1="87439" y1="24030" x2="87439" y2="24030"/>
                          <a14:foregroundMark x1="81862" y1="28911" x2="81862" y2="28911"/>
                          <a14:foregroundMark x1="75170" y1="30788" x2="75170" y2="30788"/>
                          <a14:foregroundMark x1="75170" y1="47935" x2="75170" y2="47935"/>
                          <a14:foregroundMark x1="29098" y1="47559" x2="29098" y2="47559"/>
                          <a14:foregroundMark x1="29922" y1="56320" x2="29922" y2="56320"/>
                          <a14:foregroundMark x1="28952" y1="57322" x2="28952" y2="57322"/>
                          <a14:foregroundMark x1="77449" y1="46934" x2="77449" y2="46934"/>
                          <a14:foregroundMark x1="76819" y1="56320" x2="76819" y2="56320"/>
                          <a14:foregroundMark x1="90349" y1="60826" x2="90349" y2="60826"/>
                          <a14:foregroundMark x1="87730" y1="60826" x2="87730" y2="60826"/>
                          <a14:foregroundMark x1="84336" y1="62078" x2="84336" y2="62078"/>
                          <a14:foregroundMark x1="83172" y1="62078" x2="83172" y2="62078"/>
                          <a14:foregroundMark x1="89040" y1="24656" x2="89040" y2="24656"/>
                          <a14:foregroundMark x1="96751" y1="24406" x2="96751" y2="24406"/>
                          <a14:foregroundMark x1="69108" y1="6258" x2="69108" y2="6258"/>
                          <a14:foregroundMark x1="22066" y1="35670" x2="22066" y2="35670"/>
                          <a14:foregroundMark x1="22745" y1="43429" x2="22745" y2="43429"/>
                          <a14:foregroundMark x1="23860" y1="52065" x2="23860" y2="52065"/>
                          <a14:foregroundMark x1="24345" y1="39549" x2="24345" y2="39549"/>
                          <a14:foregroundMark x1="24685" y1="53066" x2="24685" y2="53066"/>
                          <a14:foregroundMark x1="21435" y1="28285" x2="21435" y2="28285"/>
                          <a14:foregroundMark x1="14888" y1="30163" x2="14888" y2="30163"/>
                          <a14:foregroundMark x1="11785" y1="32165" x2="11785" y2="32165"/>
                          <a14:foregroundMark x1="12609" y1="38298" x2="12609" y2="38298"/>
                          <a14:foregroundMark x1="14064" y1="44681" x2="14064" y2="44681"/>
                          <a14:foregroundMark x1="16198" y1="54068" x2="16198" y2="54068"/>
                          <a14:foregroundMark x1="15373" y1="53066" x2="15373" y2="53066"/>
                          <a14:foregroundMark x1="13579" y1="48936" x2="13579" y2="48936"/>
                          <a14:foregroundMark x1="11639" y1="46934" x2="11639" y2="46934"/>
                          <a14:foregroundMark x1="15373" y1="41802" x2="15373" y2="41802"/>
                          <a14:foregroundMark x1="17507" y1="40175" x2="17507" y2="40175"/>
                          <a14:foregroundMark x1="17653" y1="40801" x2="17653" y2="40801"/>
                          <a14:foregroundMark x1="17168" y1="53692" x2="17168" y2="53692"/>
                          <a14:foregroundMark x1="17653" y1="55069" x2="17653" y2="55069"/>
                          <a14:foregroundMark x1="18817" y1="61202" x2="18817" y2="61202"/>
                          <a14:foregroundMark x1="7032" y1="25657" x2="7032" y2="25657"/>
                          <a14:foregroundMark x1="6062" y1="29161" x2="6062" y2="29161"/>
                          <a14:foregroundMark x1="7711" y1="31164" x2="7711" y2="31164"/>
                          <a14:foregroundMark x1="8535" y1="24406" x2="8535" y2="24406"/>
                          <a14:foregroundMark x1="23084" y1="26909" x2="23084" y2="26909"/>
                          <a14:foregroundMark x1="15228" y1="24030" x2="15228" y2="24030"/>
                          <a14:foregroundMark x1="13094" y1="24406" x2="13094" y2="24406"/>
                          <a14:foregroundMark x1="10960" y1="25031" x2="10960" y2="25031"/>
                          <a14:foregroundMark x1="7565" y1="23404" x2="7565" y2="23404"/>
                          <a14:foregroundMark x1="5432" y1="36671" x2="5432" y2="36671"/>
                          <a14:foregroundMark x1="11930" y1="51439" x2="11930" y2="51439"/>
                          <a14:foregroundMark x1="12124" y1="56946" x2="12124" y2="56946"/>
                          <a14:foregroundMark x1="14888" y1="61827" x2="14888" y2="61827"/>
                          <a14:foregroundMark x1="10136" y1="61202" x2="10136" y2="61202"/>
                          <a14:foregroundMark x1="7371" y1="62078" x2="7371" y2="62078"/>
                          <a14:foregroundMark x1="16877" y1="61827" x2="16877" y2="61827"/>
                          <a14:foregroundMark x1="19447" y1="62078" x2="19447" y2="62078"/>
                          <a14:foregroundMark x1="83851" y1="22778" x2="83851" y2="22778"/>
                          <a14:foregroundMark x1="86130" y1="25282" x2="86130" y2="25282"/>
                          <a14:foregroundMark x1="24151" y1="27159" x2="24151" y2="27159"/>
                          <a14:foregroundMark x1="22648" y1="24531" x2="22648" y2="24531"/>
                          <a14:foregroundMark x1="22987" y1="24531" x2="22987" y2="24531"/>
                          <a14:foregroundMark x1="20660" y1="23905" x2="20660" y2="23905"/>
                          <a14:foregroundMark x1="14355" y1="25282" x2="14355" y2="25282"/>
                          <a14:foregroundMark x1="11397" y1="23655" x2="11397" y2="23655"/>
                          <a14:foregroundMark x1="9651" y1="23655" x2="9651" y2="23655"/>
                          <a14:foregroundMark x1="6256" y1="24531" x2="6256" y2="24531"/>
                          <a14:foregroundMark x1="5335" y1="40551" x2="5335" y2="40551"/>
                          <a14:foregroundMark x1="5189" y1="44931" x2="5189" y2="44931"/>
                          <a14:foregroundMark x1="5335" y1="49312" x2="5335" y2="49312"/>
                          <a14:foregroundMark x1="5335" y1="53442" x2="5335" y2="53442"/>
                          <a14:foregroundMark x1="5432" y1="57822" x2="5432" y2="57822"/>
                          <a14:foregroundMark x1="5674" y1="59449" x2="5674" y2="59449"/>
                          <a14:foregroundMark x1="6499" y1="61327" x2="6499" y2="61327"/>
                          <a14:foregroundMark x1="9554" y1="62453" x2="9554" y2="62453"/>
                          <a14:foregroundMark x1="8341" y1="62203" x2="8341" y2="62203"/>
                          <a14:foregroundMark x1="11300" y1="62453" x2="11300" y2="62453"/>
                          <a14:foregroundMark x1="12706" y1="62453" x2="12706" y2="62453"/>
                          <a14:foregroundMark x1="13967" y1="62203" x2="13967" y2="62203"/>
                          <a14:foregroundMark x1="17750" y1="62453" x2="17750" y2="62453"/>
                          <a14:foregroundMark x1="20757" y1="62453" x2="20757" y2="62453"/>
                          <a14:foregroundMark x1="23230" y1="62703" x2="23230" y2="62703"/>
                          <a14:foregroundMark x1="19835" y1="23905" x2="19835" y2="23905"/>
                          <a14:foregroundMark x1="17022" y1="22904" x2="17022" y2="22904"/>
                          <a14:foregroundMark x1="12803" y1="23655" x2="12803" y2="23655"/>
                          <a14:foregroundMark x1="13967" y1="23655" x2="13967" y2="23655"/>
                          <a14:foregroundMark x1="16343" y1="24280" x2="16343" y2="24280"/>
                          <a14:foregroundMark x1="18332" y1="24531" x2="18332" y2="24531"/>
                          <a14:foregroundMark x1="18332" y1="23905" x2="18332" y2="23905"/>
                          <a14:foregroundMark x1="25946" y1="23655" x2="25946" y2="23655"/>
                          <a14:foregroundMark x1="29680" y1="23655" x2="29680" y2="23655"/>
                          <a14:foregroundMark x1="30989" y1="23404" x2="30989" y2="23404"/>
                          <a14:foregroundMark x1="27546" y1="25282" x2="27546" y2="25282"/>
                          <a14:foregroundMark x1="76770" y1="25031" x2="76770" y2="25031"/>
                          <a14:foregroundMark x1="80989" y1="28035" x2="80989" y2="28035"/>
                          <a14:foregroundMark x1="82250" y1="24280" x2="82250" y2="24280"/>
                          <a14:foregroundMark x1="78758" y1="25282" x2="78758" y2="25282"/>
                          <a14:foregroundMark x1="74539" y1="21277" x2="74539" y2="21277"/>
                          <a14:foregroundMark x1="83899" y1="23905" x2="83899" y2="23905"/>
                          <a14:foregroundMark x1="85063" y1="23154" x2="85063" y2="23154"/>
                          <a14:foregroundMark x1="88458" y1="23154" x2="88458" y2="23154"/>
                          <a14:foregroundMark x1="90786" y1="24155" x2="90786" y2="24155"/>
                          <a14:foregroundMark x1="91756" y1="23905" x2="91756" y2="23905"/>
                          <a14:foregroundMark x1="93598" y1="23655" x2="93598" y2="23655"/>
                          <a14:foregroundMark x1="95393" y1="25031" x2="95393" y2="25031"/>
                          <a14:foregroundMark x1="95005" y1="24155" x2="95005" y2="24155"/>
                          <a14:foregroundMark x1="92677" y1="23905" x2="92677" y2="23905"/>
                          <a14:foregroundMark x1="90349" y1="23404" x2="90349" y2="23404"/>
                          <a14:foregroundMark x1="89282" y1="23905" x2="89282" y2="23905"/>
                          <a14:foregroundMark x1="85548" y1="23154" x2="85548" y2="23154"/>
                          <a14:foregroundMark x1="86615" y1="22904" x2="86615" y2="22904"/>
                          <a14:foregroundMark x1="91271" y1="23154" x2="91271" y2="23154"/>
                          <a14:foregroundMark x1="92677" y1="23154" x2="92677" y2="23154"/>
                          <a14:foregroundMark x1="95732" y1="22904" x2="95732" y2="22904"/>
                          <a14:foregroundMark x1="96411" y1="23154" x2="96411" y2="23154"/>
                          <a14:foregroundMark x1="25170" y1="61327" x2="25170" y2="61327"/>
                          <a14:foregroundMark x1="25170" y1="62203" x2="25170" y2="62203"/>
                          <a14:foregroundMark x1="25606" y1="62203" x2="25606" y2="62203"/>
                          <a14:foregroundMark x1="24733" y1="62453" x2="24733" y2="62453"/>
                          <a14:backgroundMark x1="25606" y1="23655" x2="25606" y2="23655"/>
                        </a14:backgroundRemoval>
                      </a14:imgEffect>
                    </a14:imgLayer>
                  </a14:imgProps>
                </a:ext>
              </a:extLst>
            </a:blip>
            <a:srcRect l="5223" t="23982" r="74255" b="37079"/>
            <a:stretch/>
          </p:blipFill>
          <p:spPr>
            <a:xfrm>
              <a:off x="9911663" y="3074831"/>
              <a:ext cx="386899" cy="390392"/>
            </a:xfrm>
            <a:prstGeom prst="rect">
              <a:avLst/>
            </a:prstGeom>
            <a:ln>
              <a:solidFill>
                <a:srgbClr val="FFFBDE"/>
              </a:solidFill>
              <a:prstDash val="sysDash"/>
            </a:ln>
          </p:spPr>
        </p:pic>
        <p:pic>
          <p:nvPicPr>
            <p:cNvPr id="25" name="Picture 24">
              <a:extLst>
                <a:ext uri="{FF2B5EF4-FFF2-40B4-BE49-F238E27FC236}">
                  <a16:creationId xmlns:a16="http://schemas.microsoft.com/office/drawing/2014/main" id="{4FDBA5E3-6B76-7E45-C259-949325CE658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258" b="89487" l="5189" r="96751">
                          <a14:foregroundMark x1="8341" y1="35044" x2="8341" y2="35044"/>
                          <a14:foregroundMark x1="8826" y1="45307" x2="8826" y2="45307"/>
                          <a14:foregroundMark x1="9020" y1="55319" x2="9020" y2="55319"/>
                          <a14:foregroundMark x1="8826" y1="49186" x2="8826" y2="49186"/>
                          <a14:foregroundMark x1="6741" y1="54693" x2="6741" y2="54693"/>
                          <a14:foregroundMark x1="6547" y1="52441" x2="6547" y2="52441"/>
                          <a14:foregroundMark x1="6547" y1="46683" x2="6547" y2="46683"/>
                          <a14:foregroundMark x1="83026" y1="34668" x2="83026" y2="34668"/>
                          <a14:foregroundMark x1="85306" y1="43429" x2="85306" y2="43429"/>
                          <a14:foregroundMark x1="84966" y1="54068" x2="84966" y2="54068"/>
                          <a14:foregroundMark x1="83511" y1="49812" x2="83511" y2="49812"/>
                          <a14:foregroundMark x1="85306" y1="49186" x2="85306" y2="49186"/>
                          <a14:foregroundMark x1="85306" y1="49562" x2="85306" y2="49562"/>
                          <a14:foregroundMark x1="83366" y1="45932" x2="83366" y2="45932"/>
                          <a14:foregroundMark x1="83996" y1="44681" x2="83996" y2="44681"/>
                          <a14:foregroundMark x1="82541" y1="45056" x2="82541" y2="45056"/>
                          <a14:foregroundMark x1="82832" y1="48936" x2="82832" y2="48936"/>
                          <a14:foregroundMark x1="84336" y1="50188" x2="84336" y2="50188"/>
                          <a14:foregroundMark x1="92677" y1="37922" x2="92677" y2="37922"/>
                          <a14:foregroundMark x1="94617" y1="37297" x2="94617" y2="37297"/>
                          <a14:foregroundMark x1="94762" y1="35294" x2="94762" y2="35294"/>
                          <a14:foregroundMark x1="93938" y1="57322" x2="93938" y2="57322"/>
                          <a14:foregroundMark x1="93307" y1="58573" x2="93307" y2="58573"/>
                          <a14:foregroundMark x1="96557" y1="52065" x2="96557" y2="52065"/>
                          <a14:foregroundMark x1="14258" y1="51439" x2="14258" y2="51439"/>
                          <a14:foregroundMark x1="15034" y1="44431" x2="15034" y2="44431"/>
                          <a14:foregroundMark x1="14549" y1="36921" x2="14549" y2="36921"/>
                          <a14:foregroundMark x1="10960" y1="31790" x2="10960" y2="31790"/>
                          <a14:foregroundMark x1="18962" y1="28285" x2="18962" y2="28285"/>
                          <a14:foregroundMark x1="21435" y1="38298" x2="21435" y2="38298"/>
                          <a14:foregroundMark x1="22551" y1="55695" x2="22551" y2="55695"/>
                          <a14:foregroundMark x1="20611" y1="56320" x2="20611" y2="56320"/>
                          <a14:foregroundMark x1="17022" y1="56946" x2="17022" y2="56946"/>
                          <a14:foregroundMark x1="13919" y1="58573" x2="13919" y2="58573"/>
                          <a14:foregroundMark x1="11930" y1="59574" x2="11930" y2="59574"/>
                          <a14:foregroundMark x1="8341" y1="30163" x2="8341" y2="30163"/>
                          <a14:foregroundMark x1="12124" y1="25031" x2="12124" y2="25031"/>
                          <a14:foregroundMark x1="77158" y1="30538" x2="77158" y2="30538"/>
                          <a14:foregroundMark x1="76819" y1="39800" x2="76819" y2="39800"/>
                          <a14:foregroundMark x1="75994" y1="47935" x2="75994" y2="47935"/>
                          <a14:foregroundMark x1="75994" y1="56946" x2="75994" y2="56946"/>
                          <a14:foregroundMark x1="28952" y1="29161" x2="28952" y2="29161"/>
                          <a14:foregroundMark x1="31232" y1="39549" x2="31232" y2="39549"/>
                          <a14:foregroundMark x1="30407" y1="47309" x2="30407" y2="47309"/>
                          <a14:foregroundMark x1="30262" y1="55945" x2="30262" y2="55945"/>
                          <a14:foregroundMark x1="28274" y1="40175" x2="28274" y2="40175"/>
                          <a14:foregroundMark x1="30068" y1="31790" x2="30068" y2="31790"/>
                          <a14:foregroundMark x1="88749" y1="60200" x2="88749" y2="60200"/>
                          <a14:foregroundMark x1="89573" y1="58949" x2="89573" y2="58949"/>
                          <a14:foregroundMark x1="90689" y1="53442" x2="90689" y2="53442"/>
                          <a14:foregroundMark x1="94132" y1="30788" x2="94132" y2="30788"/>
                          <a14:foregroundMark x1="85306" y1="28911" x2="85306" y2="28911"/>
                          <a14:foregroundMark x1="85790" y1="24406" x2="85790" y2="24406"/>
                          <a14:foregroundMark x1="83026" y1="32416" x2="83026" y2="32416"/>
                          <a14:foregroundMark x1="82347" y1="25657" x2="82347" y2="25657"/>
                          <a14:foregroundMark x1="96557" y1="31164" x2="96557" y2="31164"/>
                          <a14:foregroundMark x1="96557" y1="43054" x2="96557" y2="43054"/>
                          <a14:foregroundMark x1="96072" y1="55319" x2="96072" y2="55319"/>
                          <a14:foregroundMark x1="96751" y1="27284" x2="96751" y2="27284"/>
                          <a14:foregroundMark x1="87245" y1="27534" x2="87245" y2="27534"/>
                          <a14:foregroundMark x1="87439" y1="24030" x2="87439" y2="24030"/>
                          <a14:foregroundMark x1="81862" y1="28911" x2="81862" y2="28911"/>
                          <a14:foregroundMark x1="75170" y1="30788" x2="75170" y2="30788"/>
                          <a14:foregroundMark x1="75170" y1="47935" x2="75170" y2="47935"/>
                          <a14:foregroundMark x1="29098" y1="47559" x2="29098" y2="47559"/>
                          <a14:foregroundMark x1="29922" y1="56320" x2="29922" y2="56320"/>
                          <a14:foregroundMark x1="28952" y1="57322" x2="28952" y2="57322"/>
                          <a14:foregroundMark x1="77449" y1="46934" x2="77449" y2="46934"/>
                          <a14:foregroundMark x1="76819" y1="56320" x2="76819" y2="56320"/>
                          <a14:foregroundMark x1="90349" y1="60826" x2="90349" y2="60826"/>
                          <a14:foregroundMark x1="87730" y1="60826" x2="87730" y2="60826"/>
                          <a14:foregroundMark x1="84336" y1="62078" x2="84336" y2="62078"/>
                          <a14:foregroundMark x1="83172" y1="62078" x2="83172" y2="62078"/>
                          <a14:foregroundMark x1="89040" y1="24656" x2="89040" y2="24656"/>
                          <a14:foregroundMark x1="96751" y1="24406" x2="96751" y2="24406"/>
                          <a14:foregroundMark x1="69108" y1="6258" x2="69108" y2="6258"/>
                          <a14:foregroundMark x1="22066" y1="35670" x2="22066" y2="35670"/>
                          <a14:foregroundMark x1="22745" y1="43429" x2="22745" y2="43429"/>
                          <a14:foregroundMark x1="23860" y1="52065" x2="23860" y2="52065"/>
                          <a14:foregroundMark x1="24345" y1="39549" x2="24345" y2="39549"/>
                          <a14:foregroundMark x1="24685" y1="53066" x2="24685" y2="53066"/>
                          <a14:foregroundMark x1="21435" y1="28285" x2="21435" y2="28285"/>
                          <a14:foregroundMark x1="14888" y1="30163" x2="14888" y2="30163"/>
                          <a14:foregroundMark x1="11785" y1="32165" x2="11785" y2="32165"/>
                          <a14:foregroundMark x1="12609" y1="38298" x2="12609" y2="38298"/>
                          <a14:foregroundMark x1="14064" y1="44681" x2="14064" y2="44681"/>
                          <a14:foregroundMark x1="16198" y1="54068" x2="16198" y2="54068"/>
                          <a14:foregroundMark x1="15373" y1="53066" x2="15373" y2="53066"/>
                          <a14:foregroundMark x1="13579" y1="48936" x2="13579" y2="48936"/>
                          <a14:foregroundMark x1="11639" y1="46934" x2="11639" y2="46934"/>
                          <a14:foregroundMark x1="15373" y1="41802" x2="15373" y2="41802"/>
                          <a14:foregroundMark x1="17507" y1="40175" x2="17507" y2="40175"/>
                          <a14:foregroundMark x1="17653" y1="40801" x2="17653" y2="40801"/>
                          <a14:foregroundMark x1="17168" y1="53692" x2="17168" y2="53692"/>
                          <a14:foregroundMark x1="17653" y1="55069" x2="17653" y2="55069"/>
                          <a14:foregroundMark x1="18817" y1="61202" x2="18817" y2="61202"/>
                          <a14:foregroundMark x1="7032" y1="25657" x2="7032" y2="25657"/>
                          <a14:foregroundMark x1="6062" y1="29161" x2="6062" y2="29161"/>
                          <a14:foregroundMark x1="7711" y1="31164" x2="7711" y2="31164"/>
                          <a14:foregroundMark x1="8535" y1="24406" x2="8535" y2="24406"/>
                          <a14:foregroundMark x1="23084" y1="26909" x2="23084" y2="26909"/>
                          <a14:foregroundMark x1="15228" y1="24030" x2="15228" y2="24030"/>
                          <a14:foregroundMark x1="13094" y1="24406" x2="13094" y2="24406"/>
                          <a14:foregroundMark x1="10960" y1="25031" x2="10960" y2="25031"/>
                          <a14:foregroundMark x1="7565" y1="23404" x2="7565" y2="23404"/>
                          <a14:foregroundMark x1="5432" y1="36671" x2="5432" y2="36671"/>
                          <a14:foregroundMark x1="11930" y1="51439" x2="11930" y2="51439"/>
                          <a14:foregroundMark x1="12124" y1="56946" x2="12124" y2="56946"/>
                          <a14:foregroundMark x1="14888" y1="61827" x2="14888" y2="61827"/>
                          <a14:foregroundMark x1="10136" y1="61202" x2="10136" y2="61202"/>
                          <a14:foregroundMark x1="7371" y1="62078" x2="7371" y2="62078"/>
                          <a14:foregroundMark x1="16877" y1="61827" x2="16877" y2="61827"/>
                          <a14:foregroundMark x1="19447" y1="62078" x2="19447" y2="62078"/>
                          <a14:foregroundMark x1="83851" y1="22778" x2="83851" y2="22778"/>
                          <a14:foregroundMark x1="86130" y1="25282" x2="86130" y2="25282"/>
                          <a14:foregroundMark x1="24151" y1="27159" x2="24151" y2="27159"/>
                          <a14:foregroundMark x1="22648" y1="24531" x2="22648" y2="24531"/>
                          <a14:foregroundMark x1="22987" y1="24531" x2="22987" y2="24531"/>
                          <a14:foregroundMark x1="20660" y1="23905" x2="20660" y2="23905"/>
                          <a14:foregroundMark x1="14355" y1="25282" x2="14355" y2="25282"/>
                          <a14:foregroundMark x1="11397" y1="23655" x2="11397" y2="23655"/>
                          <a14:foregroundMark x1="9651" y1="23655" x2="9651" y2="23655"/>
                          <a14:foregroundMark x1="6256" y1="24531" x2="6256" y2="24531"/>
                          <a14:foregroundMark x1="5335" y1="40551" x2="5335" y2="40551"/>
                          <a14:foregroundMark x1="5189" y1="44931" x2="5189" y2="44931"/>
                          <a14:foregroundMark x1="5335" y1="49312" x2="5335" y2="49312"/>
                          <a14:foregroundMark x1="5335" y1="53442" x2="5335" y2="53442"/>
                          <a14:foregroundMark x1="5432" y1="57822" x2="5432" y2="57822"/>
                          <a14:foregroundMark x1="5674" y1="59449" x2="5674" y2="59449"/>
                          <a14:foregroundMark x1="6499" y1="61327" x2="6499" y2="61327"/>
                          <a14:foregroundMark x1="9554" y1="62453" x2="9554" y2="62453"/>
                          <a14:foregroundMark x1="8341" y1="62203" x2="8341" y2="62203"/>
                          <a14:foregroundMark x1="11300" y1="62453" x2="11300" y2="62453"/>
                          <a14:foregroundMark x1="12706" y1="62453" x2="12706" y2="62453"/>
                          <a14:foregroundMark x1="13967" y1="62203" x2="13967" y2="62203"/>
                          <a14:foregroundMark x1="17750" y1="62453" x2="17750" y2="62453"/>
                          <a14:foregroundMark x1="20757" y1="62453" x2="20757" y2="62453"/>
                          <a14:foregroundMark x1="23230" y1="62703" x2="23230" y2="62703"/>
                          <a14:foregroundMark x1="19835" y1="23905" x2="19835" y2="23905"/>
                          <a14:foregroundMark x1="17022" y1="22904" x2="17022" y2="22904"/>
                          <a14:foregroundMark x1="12803" y1="23655" x2="12803" y2="23655"/>
                          <a14:foregroundMark x1="13967" y1="23655" x2="13967" y2="23655"/>
                          <a14:foregroundMark x1="16343" y1="24280" x2="16343" y2="24280"/>
                          <a14:foregroundMark x1="18332" y1="24531" x2="18332" y2="24531"/>
                          <a14:foregroundMark x1="18332" y1="23905" x2="18332" y2="23905"/>
                          <a14:foregroundMark x1="25946" y1="23655" x2="25946" y2="23655"/>
                          <a14:foregroundMark x1="29680" y1="23655" x2="29680" y2="23655"/>
                          <a14:foregroundMark x1="30989" y1="23404" x2="30989" y2="23404"/>
                          <a14:foregroundMark x1="27546" y1="25282" x2="27546" y2="25282"/>
                          <a14:foregroundMark x1="76770" y1="25031" x2="76770" y2="25031"/>
                          <a14:foregroundMark x1="80989" y1="28035" x2="80989" y2="28035"/>
                          <a14:foregroundMark x1="82250" y1="24280" x2="82250" y2="24280"/>
                          <a14:foregroundMark x1="78758" y1="25282" x2="78758" y2="25282"/>
                          <a14:foregroundMark x1="74539" y1="21277" x2="74539" y2="21277"/>
                          <a14:foregroundMark x1="83899" y1="23905" x2="83899" y2="23905"/>
                          <a14:foregroundMark x1="85063" y1="23154" x2="85063" y2="23154"/>
                          <a14:foregroundMark x1="88458" y1="23154" x2="88458" y2="23154"/>
                          <a14:foregroundMark x1="90786" y1="24155" x2="90786" y2="24155"/>
                          <a14:foregroundMark x1="91756" y1="23905" x2="91756" y2="23905"/>
                          <a14:foregroundMark x1="93598" y1="23655" x2="93598" y2="23655"/>
                          <a14:foregroundMark x1="95393" y1="25031" x2="95393" y2="25031"/>
                          <a14:foregroundMark x1="95005" y1="24155" x2="95005" y2="24155"/>
                          <a14:foregroundMark x1="92677" y1="23905" x2="92677" y2="23905"/>
                          <a14:foregroundMark x1="90349" y1="23404" x2="90349" y2="23404"/>
                          <a14:foregroundMark x1="89282" y1="23905" x2="89282" y2="23905"/>
                          <a14:foregroundMark x1="85548" y1="23154" x2="85548" y2="23154"/>
                          <a14:foregroundMark x1="86615" y1="22904" x2="86615" y2="22904"/>
                          <a14:foregroundMark x1="91271" y1="23154" x2="91271" y2="23154"/>
                          <a14:foregroundMark x1="92677" y1="23154" x2="92677" y2="23154"/>
                          <a14:foregroundMark x1="95732" y1="22904" x2="95732" y2="22904"/>
                          <a14:foregroundMark x1="96411" y1="23154" x2="96411" y2="23154"/>
                        </a14:backgroundRemoval>
                      </a14:imgEffect>
                    </a14:imgLayer>
                  </a14:imgProps>
                </a:ext>
              </a:extLst>
            </a:blip>
            <a:srcRect l="81371" t="22618" r="3118" b="37702"/>
            <a:stretch/>
          </p:blipFill>
          <p:spPr>
            <a:xfrm>
              <a:off x="11611299" y="3048356"/>
              <a:ext cx="317187" cy="410778"/>
            </a:xfrm>
            <a:prstGeom prst="rect">
              <a:avLst/>
            </a:prstGeom>
            <a:solidFill>
              <a:srgbClr val="B4F0FF"/>
            </a:solidFill>
            <a:ln>
              <a:solidFill>
                <a:srgbClr val="B4F0FF"/>
              </a:solidFill>
              <a:prstDash val="sysDash"/>
            </a:ln>
          </p:spPr>
        </p:pic>
        <p:grpSp>
          <p:nvGrpSpPr>
            <p:cNvPr id="26" name="Group 25">
              <a:extLst>
                <a:ext uri="{FF2B5EF4-FFF2-40B4-BE49-F238E27FC236}">
                  <a16:creationId xmlns:a16="http://schemas.microsoft.com/office/drawing/2014/main" id="{D01C769C-AC23-6D46-7983-761398D7A1E0}"/>
                </a:ext>
              </a:extLst>
            </p:cNvPr>
            <p:cNvGrpSpPr/>
            <p:nvPr/>
          </p:nvGrpSpPr>
          <p:grpSpPr>
            <a:xfrm>
              <a:off x="10394679" y="3120299"/>
              <a:ext cx="90074" cy="312774"/>
              <a:chOff x="10409277" y="3120299"/>
              <a:chExt cx="90074" cy="312774"/>
            </a:xfrm>
          </p:grpSpPr>
          <p:sp>
            <p:nvSpPr>
              <p:cNvPr id="36" name="Rectangle 35">
                <a:extLst>
                  <a:ext uri="{FF2B5EF4-FFF2-40B4-BE49-F238E27FC236}">
                    <a16:creationId xmlns:a16="http://schemas.microsoft.com/office/drawing/2014/main" id="{E960A1D4-8B3B-0802-0795-639BA013EDCB}"/>
                  </a:ext>
                </a:extLst>
              </p:cNvPr>
              <p:cNvSpPr/>
              <p:nvPr/>
            </p:nvSpPr>
            <p:spPr>
              <a:xfrm>
                <a:off x="10410293" y="3120299"/>
                <a:ext cx="87492" cy="45719"/>
              </a:xfrm>
              <a:prstGeom prst="rect">
                <a:avLst/>
              </a:prstGeom>
              <a:solidFill>
                <a:srgbClr val="CAC1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8B5"/>
                  </a:solidFill>
                  <a:effectLst/>
                  <a:uLnTx/>
                  <a:uFillTx/>
                  <a:latin typeface="IntelOne Display Light"/>
                  <a:ea typeface="+mn-ea"/>
                  <a:cs typeface="Arial"/>
                </a:endParaRPr>
              </a:p>
            </p:txBody>
          </p:sp>
          <p:sp>
            <p:nvSpPr>
              <p:cNvPr id="37" name="Rectangle 36">
                <a:extLst>
                  <a:ext uri="{FF2B5EF4-FFF2-40B4-BE49-F238E27FC236}">
                    <a16:creationId xmlns:a16="http://schemas.microsoft.com/office/drawing/2014/main" id="{9D43DFDB-3962-B097-081E-AE7621C1F576}"/>
                  </a:ext>
                </a:extLst>
              </p:cNvPr>
              <p:cNvSpPr/>
              <p:nvPr/>
            </p:nvSpPr>
            <p:spPr>
              <a:xfrm>
                <a:off x="10411859" y="3208257"/>
                <a:ext cx="87492" cy="45719"/>
              </a:xfrm>
              <a:prstGeom prst="rect">
                <a:avLst/>
              </a:prstGeom>
              <a:solidFill>
                <a:srgbClr val="CAC1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8B5"/>
                  </a:solidFill>
                  <a:effectLst/>
                  <a:uLnTx/>
                  <a:uFillTx/>
                  <a:latin typeface="IntelOne Display Light"/>
                  <a:ea typeface="+mn-ea"/>
                  <a:cs typeface="Arial"/>
                </a:endParaRPr>
              </a:p>
            </p:txBody>
          </p:sp>
          <p:sp>
            <p:nvSpPr>
              <p:cNvPr id="38" name="Rectangle 37">
                <a:extLst>
                  <a:ext uri="{FF2B5EF4-FFF2-40B4-BE49-F238E27FC236}">
                    <a16:creationId xmlns:a16="http://schemas.microsoft.com/office/drawing/2014/main" id="{CCE62ED7-75BC-44B7-8AC8-166F5B3A2CCA}"/>
                  </a:ext>
                </a:extLst>
              </p:cNvPr>
              <p:cNvSpPr/>
              <p:nvPr/>
            </p:nvSpPr>
            <p:spPr>
              <a:xfrm>
                <a:off x="10410293" y="3299396"/>
                <a:ext cx="87492" cy="45719"/>
              </a:xfrm>
              <a:prstGeom prst="rect">
                <a:avLst/>
              </a:prstGeom>
              <a:solidFill>
                <a:srgbClr val="CAC1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8B5"/>
                  </a:solidFill>
                  <a:effectLst/>
                  <a:uLnTx/>
                  <a:uFillTx/>
                  <a:latin typeface="IntelOne Display Light"/>
                  <a:ea typeface="+mn-ea"/>
                  <a:cs typeface="Arial"/>
                </a:endParaRPr>
              </a:p>
            </p:txBody>
          </p:sp>
          <p:sp>
            <p:nvSpPr>
              <p:cNvPr id="39" name="Rectangle 38">
                <a:extLst>
                  <a:ext uri="{FF2B5EF4-FFF2-40B4-BE49-F238E27FC236}">
                    <a16:creationId xmlns:a16="http://schemas.microsoft.com/office/drawing/2014/main" id="{C70E759E-E6E1-3768-7E5A-3DDA8FC57C48}"/>
                  </a:ext>
                </a:extLst>
              </p:cNvPr>
              <p:cNvSpPr/>
              <p:nvPr/>
            </p:nvSpPr>
            <p:spPr>
              <a:xfrm>
                <a:off x="10409277" y="3387354"/>
                <a:ext cx="87492" cy="45719"/>
              </a:xfrm>
              <a:prstGeom prst="rect">
                <a:avLst/>
              </a:prstGeom>
              <a:solidFill>
                <a:srgbClr val="CAC1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8B5"/>
                  </a:solidFill>
                  <a:effectLst/>
                  <a:uLnTx/>
                  <a:uFillTx/>
                  <a:latin typeface="IntelOne Display Light"/>
                  <a:ea typeface="+mn-ea"/>
                  <a:cs typeface="Arial"/>
                </a:endParaRPr>
              </a:p>
            </p:txBody>
          </p:sp>
        </p:grpSp>
        <p:grpSp>
          <p:nvGrpSpPr>
            <p:cNvPr id="27" name="Group 26">
              <a:extLst>
                <a:ext uri="{FF2B5EF4-FFF2-40B4-BE49-F238E27FC236}">
                  <a16:creationId xmlns:a16="http://schemas.microsoft.com/office/drawing/2014/main" id="{6022D175-5E47-1BE8-0D75-C87F58005879}"/>
                </a:ext>
              </a:extLst>
            </p:cNvPr>
            <p:cNvGrpSpPr/>
            <p:nvPr/>
          </p:nvGrpSpPr>
          <p:grpSpPr>
            <a:xfrm>
              <a:off x="11430211" y="3120299"/>
              <a:ext cx="90074" cy="312774"/>
              <a:chOff x="10409277" y="3120299"/>
              <a:chExt cx="90074" cy="312774"/>
            </a:xfrm>
          </p:grpSpPr>
          <p:sp>
            <p:nvSpPr>
              <p:cNvPr id="32" name="Rectangle 31">
                <a:extLst>
                  <a:ext uri="{FF2B5EF4-FFF2-40B4-BE49-F238E27FC236}">
                    <a16:creationId xmlns:a16="http://schemas.microsoft.com/office/drawing/2014/main" id="{299B6D87-259C-6E97-659F-169DE878611C}"/>
                  </a:ext>
                </a:extLst>
              </p:cNvPr>
              <p:cNvSpPr/>
              <p:nvPr/>
            </p:nvSpPr>
            <p:spPr>
              <a:xfrm>
                <a:off x="10410293" y="3120299"/>
                <a:ext cx="87492" cy="45719"/>
              </a:xfrm>
              <a:prstGeom prst="rect">
                <a:avLst/>
              </a:prstGeom>
              <a:solidFill>
                <a:srgbClr val="CAC1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8B5"/>
                  </a:solidFill>
                  <a:effectLst/>
                  <a:uLnTx/>
                  <a:uFillTx/>
                  <a:latin typeface="IntelOne Display Light"/>
                  <a:ea typeface="+mn-ea"/>
                  <a:cs typeface="Arial"/>
                </a:endParaRPr>
              </a:p>
            </p:txBody>
          </p:sp>
          <p:sp>
            <p:nvSpPr>
              <p:cNvPr id="33" name="Rectangle 32">
                <a:extLst>
                  <a:ext uri="{FF2B5EF4-FFF2-40B4-BE49-F238E27FC236}">
                    <a16:creationId xmlns:a16="http://schemas.microsoft.com/office/drawing/2014/main" id="{3EC4F850-D6D2-8E52-FAC7-D7B963A26428}"/>
                  </a:ext>
                </a:extLst>
              </p:cNvPr>
              <p:cNvSpPr/>
              <p:nvPr/>
            </p:nvSpPr>
            <p:spPr>
              <a:xfrm>
                <a:off x="10411859" y="3208257"/>
                <a:ext cx="87492" cy="45719"/>
              </a:xfrm>
              <a:prstGeom prst="rect">
                <a:avLst/>
              </a:prstGeom>
              <a:solidFill>
                <a:srgbClr val="CAC1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8B5"/>
                  </a:solidFill>
                  <a:effectLst/>
                  <a:uLnTx/>
                  <a:uFillTx/>
                  <a:latin typeface="IntelOne Display Light"/>
                  <a:ea typeface="+mn-ea"/>
                  <a:cs typeface="Arial"/>
                </a:endParaRPr>
              </a:p>
            </p:txBody>
          </p:sp>
          <p:sp>
            <p:nvSpPr>
              <p:cNvPr id="34" name="Rectangle 33">
                <a:extLst>
                  <a:ext uri="{FF2B5EF4-FFF2-40B4-BE49-F238E27FC236}">
                    <a16:creationId xmlns:a16="http://schemas.microsoft.com/office/drawing/2014/main" id="{A64FDFED-93EA-5A50-9082-57B781F86A4D}"/>
                  </a:ext>
                </a:extLst>
              </p:cNvPr>
              <p:cNvSpPr/>
              <p:nvPr/>
            </p:nvSpPr>
            <p:spPr>
              <a:xfrm>
                <a:off x="10410293" y="3299396"/>
                <a:ext cx="87492" cy="45719"/>
              </a:xfrm>
              <a:prstGeom prst="rect">
                <a:avLst/>
              </a:prstGeom>
              <a:solidFill>
                <a:srgbClr val="CAC1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8B5"/>
                  </a:solidFill>
                  <a:effectLst/>
                  <a:uLnTx/>
                  <a:uFillTx/>
                  <a:latin typeface="IntelOne Display Light"/>
                  <a:ea typeface="+mn-ea"/>
                  <a:cs typeface="Arial"/>
                </a:endParaRPr>
              </a:p>
            </p:txBody>
          </p:sp>
          <p:sp>
            <p:nvSpPr>
              <p:cNvPr id="35" name="Rectangle 34">
                <a:extLst>
                  <a:ext uri="{FF2B5EF4-FFF2-40B4-BE49-F238E27FC236}">
                    <a16:creationId xmlns:a16="http://schemas.microsoft.com/office/drawing/2014/main" id="{FCE4597B-CF83-FA21-6CE2-83E947CFF97E}"/>
                  </a:ext>
                </a:extLst>
              </p:cNvPr>
              <p:cNvSpPr/>
              <p:nvPr/>
            </p:nvSpPr>
            <p:spPr>
              <a:xfrm>
                <a:off x="10409277" y="3387354"/>
                <a:ext cx="87492" cy="45719"/>
              </a:xfrm>
              <a:prstGeom prst="rect">
                <a:avLst/>
              </a:prstGeom>
              <a:solidFill>
                <a:srgbClr val="CAC1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8B5"/>
                  </a:solidFill>
                  <a:effectLst/>
                  <a:uLnTx/>
                  <a:uFillTx/>
                  <a:latin typeface="IntelOne Display Light"/>
                  <a:ea typeface="+mn-ea"/>
                  <a:cs typeface="Arial"/>
                </a:endParaRPr>
              </a:p>
            </p:txBody>
          </p:sp>
        </p:grpSp>
        <p:cxnSp>
          <p:nvCxnSpPr>
            <p:cNvPr id="28" name="Straight Connector 27">
              <a:extLst>
                <a:ext uri="{FF2B5EF4-FFF2-40B4-BE49-F238E27FC236}">
                  <a16:creationId xmlns:a16="http://schemas.microsoft.com/office/drawing/2014/main" id="{7BE40814-28C1-233F-A81F-3F192849447B}"/>
                </a:ext>
              </a:extLst>
            </p:cNvPr>
            <p:cNvCxnSpPr>
              <a:cxnSpLocks/>
            </p:cNvCxnSpPr>
            <p:nvPr/>
          </p:nvCxnSpPr>
          <p:spPr>
            <a:xfrm flipH="1">
              <a:off x="10298562" y="3054446"/>
              <a:ext cx="219998" cy="20385"/>
            </a:xfrm>
            <a:prstGeom prst="line">
              <a:avLst/>
            </a:prstGeom>
            <a:noFill/>
            <a:ln w="6350" cap="flat" cmpd="sng" algn="ctr">
              <a:solidFill>
                <a:srgbClr val="FFFBDE"/>
              </a:solidFill>
              <a:prstDash val="sysDash"/>
              <a:miter lim="800000"/>
            </a:ln>
            <a:effectLst/>
          </p:spPr>
        </p:cxnSp>
        <p:cxnSp>
          <p:nvCxnSpPr>
            <p:cNvPr id="29" name="Straight Connector 28">
              <a:extLst>
                <a:ext uri="{FF2B5EF4-FFF2-40B4-BE49-F238E27FC236}">
                  <a16:creationId xmlns:a16="http://schemas.microsoft.com/office/drawing/2014/main" id="{229911CD-AD71-3A14-7042-DA4D239FDEFC}"/>
                </a:ext>
              </a:extLst>
            </p:cNvPr>
            <p:cNvCxnSpPr>
              <a:cxnSpLocks/>
            </p:cNvCxnSpPr>
            <p:nvPr/>
          </p:nvCxnSpPr>
          <p:spPr>
            <a:xfrm flipH="1">
              <a:off x="10298562" y="3208257"/>
              <a:ext cx="219997" cy="269721"/>
            </a:xfrm>
            <a:prstGeom prst="line">
              <a:avLst/>
            </a:prstGeom>
            <a:noFill/>
            <a:ln w="6350" cap="flat" cmpd="sng" algn="ctr">
              <a:solidFill>
                <a:srgbClr val="FFFBDE"/>
              </a:solidFill>
              <a:prstDash val="sysDash"/>
              <a:miter lim="800000"/>
            </a:ln>
            <a:effectLst/>
          </p:spPr>
        </p:cxnSp>
        <p:cxnSp>
          <p:nvCxnSpPr>
            <p:cNvPr id="30" name="Straight Connector 29">
              <a:extLst>
                <a:ext uri="{FF2B5EF4-FFF2-40B4-BE49-F238E27FC236}">
                  <a16:creationId xmlns:a16="http://schemas.microsoft.com/office/drawing/2014/main" id="{279F3071-9524-F8BD-BA4B-2AF670439D24}"/>
                </a:ext>
              </a:extLst>
            </p:cNvPr>
            <p:cNvCxnSpPr>
              <a:cxnSpLocks/>
            </p:cNvCxnSpPr>
            <p:nvPr/>
          </p:nvCxnSpPr>
          <p:spPr>
            <a:xfrm flipH="1" flipV="1">
              <a:off x="11415332" y="3166018"/>
              <a:ext cx="192693" cy="293116"/>
            </a:xfrm>
            <a:prstGeom prst="line">
              <a:avLst/>
            </a:prstGeom>
            <a:solidFill>
              <a:srgbClr val="B4F0FF"/>
            </a:solidFill>
            <a:ln w="6350" cap="flat" cmpd="sng" algn="ctr">
              <a:solidFill>
                <a:srgbClr val="B4F0FF"/>
              </a:solidFill>
              <a:prstDash val="sysDash"/>
              <a:miter lim="800000"/>
            </a:ln>
            <a:effectLst/>
          </p:spPr>
        </p:cxnSp>
        <p:cxnSp>
          <p:nvCxnSpPr>
            <p:cNvPr id="31" name="Straight Connector 30">
              <a:extLst>
                <a:ext uri="{FF2B5EF4-FFF2-40B4-BE49-F238E27FC236}">
                  <a16:creationId xmlns:a16="http://schemas.microsoft.com/office/drawing/2014/main" id="{3673805E-25C4-A29F-6A61-968BB1B64DAB}"/>
                </a:ext>
              </a:extLst>
            </p:cNvPr>
            <p:cNvCxnSpPr>
              <a:cxnSpLocks/>
            </p:cNvCxnSpPr>
            <p:nvPr/>
          </p:nvCxnSpPr>
          <p:spPr>
            <a:xfrm flipH="1" flipV="1">
              <a:off x="11415332" y="3036293"/>
              <a:ext cx="192693" cy="12063"/>
            </a:xfrm>
            <a:prstGeom prst="line">
              <a:avLst/>
            </a:prstGeom>
            <a:solidFill>
              <a:srgbClr val="B4F0FF"/>
            </a:solidFill>
            <a:ln w="6350" cap="flat" cmpd="sng" algn="ctr">
              <a:solidFill>
                <a:srgbClr val="B4F0FF"/>
              </a:solidFill>
              <a:prstDash val="sysDash"/>
              <a:miter lim="800000"/>
            </a:ln>
            <a:effectLst/>
          </p:spPr>
        </p:cxnSp>
      </p:grpSp>
      <p:pic>
        <p:nvPicPr>
          <p:cNvPr id="40" name="Picture 39" descr="Text, letter&#10;&#10;Description automatically generated">
            <a:extLst>
              <a:ext uri="{FF2B5EF4-FFF2-40B4-BE49-F238E27FC236}">
                <a16:creationId xmlns:a16="http://schemas.microsoft.com/office/drawing/2014/main" id="{2F91B65D-144E-ABF8-19BF-638005BD2479}"/>
              </a:ext>
            </a:extLst>
          </p:cNvPr>
          <p:cNvPicPr>
            <a:picLocks noChangeAspect="1"/>
          </p:cNvPicPr>
          <p:nvPr/>
        </p:nvPicPr>
        <p:blipFill>
          <a:blip r:embed="rId8"/>
          <a:stretch>
            <a:fillRect/>
          </a:stretch>
        </p:blipFill>
        <p:spPr>
          <a:xfrm>
            <a:off x="4145503" y="2663391"/>
            <a:ext cx="988297" cy="941463"/>
          </a:xfrm>
          <a:prstGeom prst="rect">
            <a:avLst/>
          </a:prstGeom>
        </p:spPr>
      </p:pic>
      <p:pic>
        <p:nvPicPr>
          <p:cNvPr id="41" name="Picture 40" descr="A picture containing text, monitor, electronics, display&#10;&#10;Description automatically generated">
            <a:extLst>
              <a:ext uri="{FF2B5EF4-FFF2-40B4-BE49-F238E27FC236}">
                <a16:creationId xmlns:a16="http://schemas.microsoft.com/office/drawing/2014/main" id="{D4C9D95B-9280-C31E-F84C-1C03F27737C4}"/>
              </a:ext>
            </a:extLst>
          </p:cNvPr>
          <p:cNvPicPr>
            <a:picLocks noChangeAspect="1"/>
          </p:cNvPicPr>
          <p:nvPr/>
        </p:nvPicPr>
        <p:blipFill>
          <a:blip r:embed="rId9"/>
          <a:stretch>
            <a:fillRect/>
          </a:stretch>
        </p:blipFill>
        <p:spPr>
          <a:xfrm>
            <a:off x="7715289" y="2593453"/>
            <a:ext cx="861421" cy="963971"/>
          </a:xfrm>
          <a:prstGeom prst="rect">
            <a:avLst/>
          </a:prstGeom>
        </p:spPr>
      </p:pic>
      <p:cxnSp>
        <p:nvCxnSpPr>
          <p:cNvPr id="42" name="Straight Connector 41">
            <a:extLst>
              <a:ext uri="{FF2B5EF4-FFF2-40B4-BE49-F238E27FC236}">
                <a16:creationId xmlns:a16="http://schemas.microsoft.com/office/drawing/2014/main" id="{D075DD48-B76D-652D-C1C1-7DE101808AAD}"/>
              </a:ext>
            </a:extLst>
          </p:cNvPr>
          <p:cNvCxnSpPr/>
          <p:nvPr/>
        </p:nvCxnSpPr>
        <p:spPr>
          <a:xfrm>
            <a:off x="2157457" y="2481941"/>
            <a:ext cx="0" cy="1304364"/>
          </a:xfrm>
          <a:prstGeom prst="line">
            <a:avLst/>
          </a:prstGeom>
          <a:noFill/>
          <a:ln w="6350" cap="flat" cmpd="sng" algn="ctr">
            <a:solidFill>
              <a:srgbClr val="FFFFFF">
                <a:alpha val="40000"/>
              </a:srgbClr>
            </a:solidFill>
            <a:prstDash val="solid"/>
            <a:miter lim="800000"/>
          </a:ln>
          <a:effectLst/>
        </p:spPr>
      </p:cxnSp>
      <p:cxnSp>
        <p:nvCxnSpPr>
          <p:cNvPr id="43" name="Straight Connector 42">
            <a:extLst>
              <a:ext uri="{FF2B5EF4-FFF2-40B4-BE49-F238E27FC236}">
                <a16:creationId xmlns:a16="http://schemas.microsoft.com/office/drawing/2014/main" id="{3CB86177-0226-C27F-02EA-DAD2D7CB9255}"/>
              </a:ext>
            </a:extLst>
          </p:cNvPr>
          <p:cNvCxnSpPr/>
          <p:nvPr/>
        </p:nvCxnSpPr>
        <p:spPr>
          <a:xfrm>
            <a:off x="3954881" y="2481941"/>
            <a:ext cx="0" cy="1304364"/>
          </a:xfrm>
          <a:prstGeom prst="line">
            <a:avLst/>
          </a:prstGeom>
          <a:noFill/>
          <a:ln w="6350" cap="flat" cmpd="sng" algn="ctr">
            <a:solidFill>
              <a:srgbClr val="FFFFFF">
                <a:alpha val="40000"/>
              </a:srgbClr>
            </a:solidFill>
            <a:prstDash val="solid"/>
            <a:miter lim="800000"/>
          </a:ln>
          <a:effectLst/>
        </p:spPr>
      </p:cxnSp>
      <p:cxnSp>
        <p:nvCxnSpPr>
          <p:cNvPr id="44" name="Straight Connector 43">
            <a:extLst>
              <a:ext uri="{FF2B5EF4-FFF2-40B4-BE49-F238E27FC236}">
                <a16:creationId xmlns:a16="http://schemas.microsoft.com/office/drawing/2014/main" id="{27AAAD2E-3D2B-D100-89B5-60BE7B378C85}"/>
              </a:ext>
            </a:extLst>
          </p:cNvPr>
          <p:cNvCxnSpPr>
            <a:cxnSpLocks/>
          </p:cNvCxnSpPr>
          <p:nvPr/>
        </p:nvCxnSpPr>
        <p:spPr>
          <a:xfrm>
            <a:off x="7239223" y="1662921"/>
            <a:ext cx="0" cy="2762223"/>
          </a:xfrm>
          <a:prstGeom prst="line">
            <a:avLst/>
          </a:prstGeom>
          <a:noFill/>
          <a:ln w="38100" cap="flat" cmpd="sng" algn="ctr">
            <a:solidFill>
              <a:srgbClr val="00285A"/>
            </a:solidFill>
            <a:prstDash val="solid"/>
            <a:miter lim="800000"/>
          </a:ln>
          <a:effectLst/>
        </p:spPr>
      </p:cxnSp>
      <p:cxnSp>
        <p:nvCxnSpPr>
          <p:cNvPr id="45" name="Straight Connector 44">
            <a:extLst>
              <a:ext uri="{FF2B5EF4-FFF2-40B4-BE49-F238E27FC236}">
                <a16:creationId xmlns:a16="http://schemas.microsoft.com/office/drawing/2014/main" id="{E77F0C79-2CD1-4BEB-801D-0573A02F9F0F}"/>
              </a:ext>
            </a:extLst>
          </p:cNvPr>
          <p:cNvCxnSpPr/>
          <p:nvPr/>
        </p:nvCxnSpPr>
        <p:spPr>
          <a:xfrm>
            <a:off x="5366822" y="2481941"/>
            <a:ext cx="0" cy="1304364"/>
          </a:xfrm>
          <a:prstGeom prst="line">
            <a:avLst/>
          </a:prstGeom>
          <a:noFill/>
          <a:ln w="6350" cap="flat" cmpd="sng" algn="ctr">
            <a:solidFill>
              <a:srgbClr val="FFFFFF">
                <a:alpha val="40000"/>
              </a:srgbClr>
            </a:solidFill>
            <a:prstDash val="solid"/>
            <a:miter lim="800000"/>
          </a:ln>
          <a:effectLst/>
        </p:spPr>
      </p:cxnSp>
      <p:cxnSp>
        <p:nvCxnSpPr>
          <p:cNvPr id="46" name="Straight Connector 45">
            <a:extLst>
              <a:ext uri="{FF2B5EF4-FFF2-40B4-BE49-F238E27FC236}">
                <a16:creationId xmlns:a16="http://schemas.microsoft.com/office/drawing/2014/main" id="{51672F41-BC1E-0C52-B4AC-6022461FBD73}"/>
              </a:ext>
            </a:extLst>
          </p:cNvPr>
          <p:cNvCxnSpPr/>
          <p:nvPr/>
        </p:nvCxnSpPr>
        <p:spPr>
          <a:xfrm>
            <a:off x="8922095" y="2476942"/>
            <a:ext cx="0" cy="1304364"/>
          </a:xfrm>
          <a:prstGeom prst="line">
            <a:avLst/>
          </a:prstGeom>
          <a:noFill/>
          <a:ln w="6350" cap="flat" cmpd="sng" algn="ctr">
            <a:solidFill>
              <a:srgbClr val="FFFFFF">
                <a:alpha val="40000"/>
              </a:srgbClr>
            </a:solidFill>
            <a:prstDash val="solid"/>
            <a:miter lim="800000"/>
          </a:ln>
          <a:effectLst/>
        </p:spPr>
      </p:cxnSp>
      <p:sp>
        <p:nvSpPr>
          <p:cNvPr id="47" name="TextBox 46">
            <a:extLst>
              <a:ext uri="{FF2B5EF4-FFF2-40B4-BE49-F238E27FC236}">
                <a16:creationId xmlns:a16="http://schemas.microsoft.com/office/drawing/2014/main" id="{5690C805-C99C-D049-A221-081C4EC4522C}"/>
              </a:ext>
            </a:extLst>
          </p:cNvPr>
          <p:cNvSpPr txBox="1"/>
          <p:nvPr/>
        </p:nvSpPr>
        <p:spPr>
          <a:xfrm>
            <a:off x="1062060" y="5814743"/>
            <a:ext cx="10024757" cy="19697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IntelOne Display Light"/>
                <a:cs typeface="Arial"/>
              </a:rPr>
              <a:t>Source: International Energy Agency, November 2021. Data Centers and Data Transmission Networks, Lead Author George </a:t>
            </a:r>
            <a:r>
              <a:rPr kumimoji="0" lang="en-US" sz="800" b="0" i="0" u="none" strike="noStrike" kern="1200" cap="none" spc="0" normalizeH="0" baseline="0" noProof="0" err="1">
                <a:ln>
                  <a:noFill/>
                </a:ln>
                <a:solidFill>
                  <a:srgbClr val="FFFFFF"/>
                </a:solidFill>
                <a:effectLst/>
                <a:uLnTx/>
                <a:uFillTx/>
                <a:latin typeface="IntelOne Display Light"/>
                <a:cs typeface="Arial"/>
              </a:rPr>
              <a:t>Kamiya</a:t>
            </a:r>
            <a:r>
              <a:rPr kumimoji="0" lang="en-US" sz="800" b="0" i="0" u="none" strike="noStrike" kern="1200" cap="none" spc="0" normalizeH="0" baseline="0" noProof="0">
                <a:ln>
                  <a:noFill/>
                </a:ln>
                <a:solidFill>
                  <a:srgbClr val="FFFFFF"/>
                </a:solidFill>
                <a:effectLst/>
                <a:uLnTx/>
                <a:uFillTx/>
                <a:latin typeface="IntelOne Display Light"/>
                <a:cs typeface="Arial"/>
              </a:rPr>
              <a:t>.  https://www.iea.org/reports/data-centres-and-data-transmission-networks</a:t>
            </a:r>
          </a:p>
        </p:txBody>
      </p:sp>
    </p:spTree>
    <p:extLst>
      <p:ext uri="{BB962C8B-B14F-4D97-AF65-F5344CB8AC3E}">
        <p14:creationId xmlns:p14="http://schemas.microsoft.com/office/powerpoint/2010/main" val="33408742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07B34-D54F-4ECE-A26A-56F41EC36868}"/>
              </a:ext>
            </a:extLst>
          </p:cNvPr>
          <p:cNvSpPr>
            <a:spLocks noGrp="1"/>
          </p:cNvSpPr>
          <p:nvPr>
            <p:ph type="title"/>
          </p:nvPr>
        </p:nvSpPr>
        <p:spPr>
          <a:xfrm>
            <a:off x="752697" y="221694"/>
            <a:ext cx="10833167" cy="1199822"/>
          </a:xfrm>
        </p:spPr>
        <p:txBody>
          <a:bodyPr>
            <a:normAutofit/>
          </a:bodyPr>
          <a:lstStyle/>
          <a:p>
            <a:pPr algn="ctr"/>
            <a:r>
              <a:rPr lang="en-US" sz="3600"/>
              <a:t>How Do You Get to Market?</a:t>
            </a:r>
          </a:p>
        </p:txBody>
      </p:sp>
      <p:sp>
        <p:nvSpPr>
          <p:cNvPr id="127" name="TextBox 126">
            <a:extLst>
              <a:ext uri="{FF2B5EF4-FFF2-40B4-BE49-F238E27FC236}">
                <a16:creationId xmlns:a16="http://schemas.microsoft.com/office/drawing/2014/main" id="{B2DE86E2-3AB3-5EDE-410C-507BD65BB378}"/>
              </a:ext>
            </a:extLst>
          </p:cNvPr>
          <p:cNvSpPr txBox="1"/>
          <p:nvPr/>
        </p:nvSpPr>
        <p:spPr>
          <a:xfrm>
            <a:off x="836360" y="5693453"/>
            <a:ext cx="10905518" cy="627864"/>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68B5"/>
                </a:solidFill>
                <a:effectLst/>
                <a:uLnTx/>
                <a:uFillTx/>
                <a:latin typeface="IntelOne Display Light" panose="020B0403020203020204" pitchFamily="34" charset="0"/>
                <a:cs typeface="Arial"/>
              </a:rPr>
              <a:t>Each device’s software stack adds complexity, making IHV and SW </a:t>
            </a:r>
            <a:br>
              <a:rPr kumimoji="0" lang="en-US" sz="2400" b="0" i="0" u="none" strike="noStrike" kern="1200" cap="none" spc="0" normalizeH="0" baseline="0" noProof="0">
                <a:ln>
                  <a:noFill/>
                </a:ln>
                <a:solidFill>
                  <a:srgbClr val="0068B5"/>
                </a:solidFill>
                <a:effectLst/>
                <a:uLnTx/>
                <a:uFillTx/>
                <a:latin typeface="IntelOne Display Light" panose="020B0403020203020204" pitchFamily="34" charset="0"/>
                <a:cs typeface="Arial"/>
              </a:rPr>
            </a:br>
            <a:r>
              <a:rPr kumimoji="0" lang="en-US" sz="2400" b="0" i="0" u="none" strike="noStrike" kern="1200" cap="none" spc="0" normalizeH="0" baseline="0" noProof="0">
                <a:ln>
                  <a:noFill/>
                </a:ln>
                <a:solidFill>
                  <a:srgbClr val="0068B5"/>
                </a:solidFill>
                <a:effectLst/>
                <a:uLnTx/>
                <a:uFillTx/>
                <a:latin typeface="IntelOne Display Light" panose="020B0403020203020204" pitchFamily="34" charset="0"/>
                <a:cs typeface="Arial"/>
              </a:rPr>
              <a:t>incur in higher developing costs, and longer time to market</a:t>
            </a:r>
          </a:p>
        </p:txBody>
      </p:sp>
      <p:grpSp>
        <p:nvGrpSpPr>
          <p:cNvPr id="42" name="Group 41">
            <a:extLst>
              <a:ext uri="{FF2B5EF4-FFF2-40B4-BE49-F238E27FC236}">
                <a16:creationId xmlns:a16="http://schemas.microsoft.com/office/drawing/2014/main" id="{5A4DBD34-8C5E-EC66-936C-DE4196F651A5}"/>
              </a:ext>
            </a:extLst>
          </p:cNvPr>
          <p:cNvGrpSpPr/>
          <p:nvPr/>
        </p:nvGrpSpPr>
        <p:grpSpPr>
          <a:xfrm>
            <a:off x="431484" y="1242503"/>
            <a:ext cx="11334256" cy="4289072"/>
            <a:chOff x="1524680" y="1219298"/>
            <a:chExt cx="9592262" cy="4879331"/>
          </a:xfrm>
        </p:grpSpPr>
        <p:sp>
          <p:nvSpPr>
            <p:cNvPr id="43" name="!!aboxd">
              <a:extLst>
                <a:ext uri="{FF2B5EF4-FFF2-40B4-BE49-F238E27FC236}">
                  <a16:creationId xmlns:a16="http://schemas.microsoft.com/office/drawing/2014/main" id="{6A14D01A-3B02-172C-4F48-345C8BBE5674}"/>
                </a:ext>
              </a:extLst>
            </p:cNvPr>
            <p:cNvSpPr/>
            <p:nvPr/>
          </p:nvSpPr>
          <p:spPr>
            <a:xfrm>
              <a:off x="1524680" y="1671816"/>
              <a:ext cx="9587846" cy="408320"/>
            </a:xfrm>
            <a:prstGeom prst="rect">
              <a:avLst/>
            </a:prstGeom>
            <a:solidFill>
              <a:srgbClr val="00285A"/>
            </a:solidFill>
            <a:ln w="38100" cap="flat">
              <a:no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IntelOne Display CY Medium" panose="020B0703020203020204" pitchFamily="34" charset="0"/>
                  <a:ea typeface="Intel Clear" panose="020B0604020203020204" pitchFamily="34" charset="0"/>
                  <a:cs typeface="Intel Clear" panose="020B0604020203020204" pitchFamily="34" charset="0"/>
                  <a:sym typeface="Intel Clear Bold"/>
                </a:rPr>
                <a:t>APPLICATIONS</a:t>
              </a:r>
            </a:p>
          </p:txBody>
        </p:sp>
        <p:sp>
          <p:nvSpPr>
            <p:cNvPr id="44" name="!!hboxc">
              <a:extLst>
                <a:ext uri="{FF2B5EF4-FFF2-40B4-BE49-F238E27FC236}">
                  <a16:creationId xmlns:a16="http://schemas.microsoft.com/office/drawing/2014/main" id="{AD87C6C0-E645-B845-7CBE-3F751503EE35}"/>
                </a:ext>
              </a:extLst>
            </p:cNvPr>
            <p:cNvSpPr/>
            <p:nvPr/>
          </p:nvSpPr>
          <p:spPr>
            <a:xfrm>
              <a:off x="9138990" y="5595595"/>
              <a:ext cx="1957873" cy="503034"/>
            </a:xfrm>
            <a:prstGeom prst="rect">
              <a:avLst/>
            </a:prstGeom>
            <a:solidFill>
              <a:srgbClr val="00285A"/>
            </a:solidFill>
            <a:ln w="12700" cap="flat">
              <a:noFill/>
              <a:miter lim="400000"/>
            </a:ln>
            <a:effectLst/>
          </p:spPr>
          <p:txBody>
            <a:bodyPr wrap="square" lIns="72000" tIns="22858" rIns="72000" bIns="22858" numCol="1"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white"/>
                  </a:solidFill>
                  <a:effectLst/>
                  <a:uLnTx/>
                  <a:uFillTx/>
                  <a:latin typeface="IntelOne Display Medium" panose="020B0703020203020204" pitchFamily="34" charset="0"/>
                  <a:ea typeface="Intel Clear" panose="020B0604020203020204" pitchFamily="34" charset="0"/>
                  <a:cs typeface="Intel Clear" panose="020B0604020203020204" pitchFamily="34" charset="0"/>
                  <a:sym typeface="Calibri"/>
                </a:rPr>
                <a:t>FPGA</a:t>
              </a:r>
            </a:p>
          </p:txBody>
        </p:sp>
        <p:sp>
          <p:nvSpPr>
            <p:cNvPr id="45" name="!!ssbox">
              <a:extLst>
                <a:ext uri="{FF2B5EF4-FFF2-40B4-BE49-F238E27FC236}">
                  <a16:creationId xmlns:a16="http://schemas.microsoft.com/office/drawing/2014/main" id="{DBD50783-DD8F-C5F9-866C-2D456FE2BEE4}"/>
                </a:ext>
              </a:extLst>
            </p:cNvPr>
            <p:cNvSpPr/>
            <p:nvPr/>
          </p:nvSpPr>
          <p:spPr>
            <a:xfrm>
              <a:off x="8763881" y="2152620"/>
              <a:ext cx="278363" cy="3376576"/>
            </a:xfrm>
            <a:prstGeom prst="rect">
              <a:avLst/>
            </a:prstGeom>
            <a:solidFill>
              <a:srgbClr val="00C7FD"/>
            </a:solidFill>
            <a:ln w="12700" cap="flat">
              <a:noFill/>
              <a:miter lim="400000"/>
            </a:ln>
            <a:effectLst/>
          </p:spPr>
          <p:txBody>
            <a:bodyPr vert="vert270" wrap="square" lIns="22858" tIns="22858" rIns="22858" bIns="22858" numCol="1"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50" b="0" i="0" u="none" strike="noStrike" kern="0" cap="none" spc="0" normalizeH="0" baseline="0" noProof="0">
                  <a:ln>
                    <a:noFill/>
                  </a:ln>
                  <a:solidFill>
                    <a:srgbClr val="FFFFFF"/>
                  </a:solidFill>
                  <a:effectLst/>
                  <a:uLnTx/>
                  <a:uFillTx/>
                  <a:latin typeface="IntelOne Display Medium" panose="020B0703020203020204" pitchFamily="34" charset="0"/>
                  <a:ea typeface="Intel Clear" panose="020B0604020203020204" pitchFamily="34" charset="0"/>
                  <a:cs typeface="Intel Clear" panose="020B0604020203020204" pitchFamily="34" charset="0"/>
                  <a:sym typeface="Intel Clear Bold"/>
                </a:rPr>
                <a:t>DEVELOPER TOOLS</a:t>
              </a:r>
            </a:p>
          </p:txBody>
        </p:sp>
        <p:sp>
          <p:nvSpPr>
            <p:cNvPr id="46" name="!!aboxd">
              <a:extLst>
                <a:ext uri="{FF2B5EF4-FFF2-40B4-BE49-F238E27FC236}">
                  <a16:creationId xmlns:a16="http://schemas.microsoft.com/office/drawing/2014/main" id="{B6D266D3-24DA-6E37-398E-967B212C4AF0}"/>
                </a:ext>
              </a:extLst>
            </p:cNvPr>
            <p:cNvSpPr/>
            <p:nvPr/>
          </p:nvSpPr>
          <p:spPr>
            <a:xfrm>
              <a:off x="1529096" y="1219298"/>
              <a:ext cx="9587846" cy="410766"/>
            </a:xfrm>
            <a:prstGeom prst="rect">
              <a:avLst/>
            </a:prstGeom>
            <a:solidFill>
              <a:srgbClr val="00285A"/>
            </a:solidFill>
            <a:ln w="38100" cap="flat">
              <a:no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FFFFFF"/>
                  </a:solidFill>
                  <a:effectLst/>
                  <a:uLnTx/>
                  <a:uFillTx/>
                  <a:latin typeface="IntelOne Display CY Medium" panose="020B0703020203020204" pitchFamily="34" charset="0"/>
                  <a:ea typeface="Intel Clear" panose="020B0604020203020204" pitchFamily="34" charset="0"/>
                  <a:cs typeface="Intel Clear" panose="020B0604020203020204" pitchFamily="34" charset="0"/>
                  <a:sym typeface="Intel Clear Bold"/>
                </a:rPr>
                <a:t>SERVICES AND SOLUTIONS</a:t>
              </a:r>
            </a:p>
          </p:txBody>
        </p:sp>
        <p:sp>
          <p:nvSpPr>
            <p:cNvPr id="47" name="!!ssbox">
              <a:extLst>
                <a:ext uri="{FF2B5EF4-FFF2-40B4-BE49-F238E27FC236}">
                  <a16:creationId xmlns:a16="http://schemas.microsoft.com/office/drawing/2014/main" id="{FCC9E78B-8EDD-0B90-A0E4-BE5F3B4E3EA7}"/>
                </a:ext>
              </a:extLst>
            </p:cNvPr>
            <p:cNvSpPr/>
            <p:nvPr/>
          </p:nvSpPr>
          <p:spPr>
            <a:xfrm>
              <a:off x="6336052" y="2152620"/>
              <a:ext cx="278363" cy="3381737"/>
            </a:xfrm>
            <a:prstGeom prst="rect">
              <a:avLst/>
            </a:prstGeom>
            <a:solidFill>
              <a:srgbClr val="00C7FD"/>
            </a:solidFill>
            <a:ln w="12700" cap="flat">
              <a:noFill/>
              <a:miter lim="400000"/>
            </a:ln>
            <a:effectLst/>
          </p:spPr>
          <p:txBody>
            <a:bodyPr vert="vert270" wrap="square" lIns="22858" tIns="22858" rIns="22858" bIns="22858" numCol="1"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50" b="0" i="0" u="none" strike="noStrike" kern="0" cap="none" spc="0" normalizeH="0" baseline="0" noProof="0">
                  <a:ln>
                    <a:noFill/>
                  </a:ln>
                  <a:solidFill>
                    <a:srgbClr val="FFFFFF"/>
                  </a:solidFill>
                  <a:effectLst/>
                  <a:uLnTx/>
                  <a:uFillTx/>
                  <a:latin typeface="IntelOne Display Medium" panose="020B0703020203020204" pitchFamily="34" charset="0"/>
                  <a:ea typeface="Intel Clear" panose="020B0604020203020204" pitchFamily="34" charset="0"/>
                  <a:cs typeface="Intel Clear" panose="020B0604020203020204" pitchFamily="34" charset="0"/>
                  <a:sym typeface="Intel Clear Bold"/>
                </a:rPr>
                <a:t>DEVELOPER TOOLS</a:t>
              </a:r>
            </a:p>
          </p:txBody>
        </p:sp>
        <p:sp>
          <p:nvSpPr>
            <p:cNvPr id="48" name="!!ssbox">
              <a:extLst>
                <a:ext uri="{FF2B5EF4-FFF2-40B4-BE49-F238E27FC236}">
                  <a16:creationId xmlns:a16="http://schemas.microsoft.com/office/drawing/2014/main" id="{08C27606-7B08-B926-0652-D577C71D9673}"/>
                </a:ext>
              </a:extLst>
            </p:cNvPr>
            <p:cNvSpPr/>
            <p:nvPr/>
          </p:nvSpPr>
          <p:spPr>
            <a:xfrm>
              <a:off x="3917977" y="2148459"/>
              <a:ext cx="278363" cy="3376576"/>
            </a:xfrm>
            <a:prstGeom prst="rect">
              <a:avLst/>
            </a:prstGeom>
            <a:solidFill>
              <a:srgbClr val="00C7FD"/>
            </a:solidFill>
            <a:ln w="12700" cap="flat">
              <a:noFill/>
              <a:miter lim="400000"/>
            </a:ln>
            <a:effectLst/>
          </p:spPr>
          <p:txBody>
            <a:bodyPr vert="vert270" wrap="square" lIns="22858" tIns="22858" rIns="22858" bIns="22858" numCol="1"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50" b="0" i="0" u="none" strike="noStrike" kern="0" cap="none" spc="0" normalizeH="0" baseline="0" noProof="0">
                  <a:ln>
                    <a:noFill/>
                  </a:ln>
                  <a:solidFill>
                    <a:srgbClr val="FFFFFF"/>
                  </a:solidFill>
                  <a:effectLst/>
                  <a:uLnTx/>
                  <a:uFillTx/>
                  <a:latin typeface="IntelOne Display Medium" panose="020B0703020203020204" pitchFamily="34" charset="0"/>
                  <a:ea typeface="Intel Clear" panose="020B0604020203020204" pitchFamily="34" charset="0"/>
                  <a:cs typeface="Intel Clear" panose="020B0604020203020204" pitchFamily="34" charset="0"/>
                  <a:sym typeface="Intel Clear Bold"/>
                </a:rPr>
                <a:t>DEVELOPER TOOLS</a:t>
              </a:r>
            </a:p>
          </p:txBody>
        </p:sp>
        <p:sp>
          <p:nvSpPr>
            <p:cNvPr id="49" name="!!ssbox">
              <a:extLst>
                <a:ext uri="{FF2B5EF4-FFF2-40B4-BE49-F238E27FC236}">
                  <a16:creationId xmlns:a16="http://schemas.microsoft.com/office/drawing/2014/main" id="{946275CF-627E-4DD4-39B9-BB02E22E2953}"/>
                </a:ext>
              </a:extLst>
            </p:cNvPr>
            <p:cNvSpPr/>
            <p:nvPr/>
          </p:nvSpPr>
          <p:spPr>
            <a:xfrm>
              <a:off x="1524680" y="2148458"/>
              <a:ext cx="271845" cy="3392320"/>
            </a:xfrm>
            <a:prstGeom prst="rect">
              <a:avLst/>
            </a:prstGeom>
            <a:solidFill>
              <a:srgbClr val="00C7FD"/>
            </a:solidFill>
            <a:ln w="12700" cap="flat">
              <a:noFill/>
              <a:miter lim="400000"/>
            </a:ln>
            <a:effectLst/>
          </p:spPr>
          <p:txBody>
            <a:bodyPr vert="vert270" wrap="square" lIns="22858" tIns="22858" rIns="22858" bIns="22858" numCol="1"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50" b="0" i="0" u="none" strike="noStrike" kern="0" cap="none" spc="0" normalizeH="0" baseline="0" noProof="0">
                  <a:ln>
                    <a:noFill/>
                  </a:ln>
                  <a:solidFill>
                    <a:srgbClr val="FFFFFF"/>
                  </a:solidFill>
                  <a:effectLst/>
                  <a:uLnTx/>
                  <a:uFillTx/>
                  <a:latin typeface="IntelOne Display Medium" panose="020B0703020203020204" pitchFamily="34" charset="0"/>
                  <a:ea typeface="Intel Clear" panose="020B0604020203020204" pitchFamily="34" charset="0"/>
                  <a:cs typeface="Intel Clear" panose="020B0604020203020204" pitchFamily="34" charset="0"/>
                  <a:sym typeface="Intel Clear Bold"/>
                </a:rPr>
                <a:t>DEVELOPER TOOLS</a:t>
              </a:r>
            </a:p>
          </p:txBody>
        </p:sp>
        <p:sp>
          <p:nvSpPr>
            <p:cNvPr id="50" name="!!fbboxd">
              <a:extLst>
                <a:ext uri="{FF2B5EF4-FFF2-40B4-BE49-F238E27FC236}">
                  <a16:creationId xmlns:a16="http://schemas.microsoft.com/office/drawing/2014/main" id="{FE57229B-4AB8-FF7F-EF2F-8A6228D996C9}"/>
                </a:ext>
              </a:extLst>
            </p:cNvPr>
            <p:cNvSpPr/>
            <p:nvPr/>
          </p:nvSpPr>
          <p:spPr>
            <a:xfrm>
              <a:off x="1872342" y="4598631"/>
              <a:ext cx="1953827" cy="436280"/>
            </a:xfrm>
            <a:prstGeom prst="rect">
              <a:avLst/>
            </a:prstGeom>
            <a:noFill/>
            <a:ln w="6350" cap="flat">
              <a:solidFill>
                <a:schemeClr val="accent1">
                  <a:alpha val="60000"/>
                </a:schemeClr>
              </a:solid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FW IP AND BIOS</a:t>
              </a:r>
              <a:endParaRPr kumimoji="0" lang="ru-RU" sz="800" b="0" i="0" u="none" strike="noStrike" kern="0" cap="none" spc="0" normalizeH="0" baseline="0" noProof="0">
                <a:ln>
                  <a:noFill/>
                </a:ln>
                <a:solidFill>
                  <a:srgbClr val="0068B5"/>
                </a:solidFill>
                <a:effectLst/>
                <a:uLnTx/>
                <a:uFillTx/>
                <a:ea typeface="Intel Clear" panose="020B0604020203020204" pitchFamily="34" charset="0"/>
                <a:cs typeface="Intel Clear" panose="020B0604020203020204" pitchFamily="34" charset="0"/>
                <a:sym typeface="Calibri"/>
              </a:endParaRPr>
            </a:p>
          </p:txBody>
        </p:sp>
        <p:sp>
          <p:nvSpPr>
            <p:cNvPr id="51" name="!!lllboxd">
              <a:extLst>
                <a:ext uri="{FF2B5EF4-FFF2-40B4-BE49-F238E27FC236}">
                  <a16:creationId xmlns:a16="http://schemas.microsoft.com/office/drawing/2014/main" id="{FE0CDE0C-1F65-F1AE-AC24-28CD7096324A}"/>
                </a:ext>
              </a:extLst>
            </p:cNvPr>
            <p:cNvSpPr/>
            <p:nvPr/>
          </p:nvSpPr>
          <p:spPr>
            <a:xfrm>
              <a:off x="1867334" y="2634006"/>
              <a:ext cx="1957873" cy="438107"/>
            </a:xfrm>
            <a:prstGeom prst="rect">
              <a:avLst/>
            </a:prstGeom>
            <a:noFill/>
            <a:ln w="6350" cap="flat">
              <a:solidFill>
                <a:schemeClr val="accent1">
                  <a:alpha val="60000"/>
                </a:schemeClr>
              </a:solid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LOW-LEVEL LIBRARIES </a:t>
              </a:r>
              <a:endParaRPr kumimoji="0" lang="ru-RU" sz="800" b="0" i="0" u="none" strike="noStrike" kern="0" cap="none" spc="0" normalizeH="0" baseline="0" noProof="0">
                <a:ln>
                  <a:noFill/>
                </a:ln>
                <a:solidFill>
                  <a:srgbClr val="0068B5"/>
                </a:solidFill>
                <a:effectLst/>
                <a:uLnTx/>
                <a:uFillTx/>
                <a:ea typeface="Intel Clear" panose="020B0604020203020204" pitchFamily="34" charset="0"/>
                <a:cs typeface="Intel Clear" panose="020B0604020203020204" pitchFamily="34" charset="0"/>
                <a:sym typeface="Calibri"/>
              </a:endParaRPr>
            </a:p>
          </p:txBody>
        </p:sp>
        <p:sp>
          <p:nvSpPr>
            <p:cNvPr id="52" name="!!voboxd">
              <a:extLst>
                <a:ext uri="{FF2B5EF4-FFF2-40B4-BE49-F238E27FC236}">
                  <a16:creationId xmlns:a16="http://schemas.microsoft.com/office/drawing/2014/main" id="{AC8AF325-20B5-3F57-3F19-7A9F0681DFA9}"/>
                </a:ext>
              </a:extLst>
            </p:cNvPr>
            <p:cNvSpPr/>
            <p:nvPr/>
          </p:nvSpPr>
          <p:spPr>
            <a:xfrm>
              <a:off x="1871150" y="3618794"/>
              <a:ext cx="1958834" cy="436541"/>
            </a:xfrm>
            <a:prstGeom prst="rect">
              <a:avLst/>
            </a:prstGeom>
            <a:noFill/>
            <a:ln w="6350" cap="flat">
              <a:solidFill>
                <a:schemeClr val="accent1">
                  <a:alpha val="60000"/>
                </a:schemeClr>
              </a:solid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VIRTUALIZATION/ORCHESTRATION </a:t>
              </a:r>
              <a:endParaRPr kumimoji="0" lang="ru-RU" sz="800" b="0" i="0" u="none" strike="noStrike" kern="0" cap="none" spc="0" normalizeH="0" baseline="0" noProof="0">
                <a:ln>
                  <a:noFill/>
                </a:ln>
                <a:solidFill>
                  <a:srgbClr val="0068B5"/>
                </a:solidFill>
                <a:effectLst/>
                <a:uLnTx/>
                <a:uFillTx/>
                <a:ea typeface="Intel Clear" panose="020B0604020203020204" pitchFamily="34" charset="0"/>
                <a:cs typeface="Intel Clear" panose="020B0604020203020204" pitchFamily="34" charset="0"/>
                <a:sym typeface="Calibri"/>
              </a:endParaRPr>
            </a:p>
          </p:txBody>
        </p:sp>
        <p:sp>
          <p:nvSpPr>
            <p:cNvPr id="53" name="!!dboxd">
              <a:extLst>
                <a:ext uri="{FF2B5EF4-FFF2-40B4-BE49-F238E27FC236}">
                  <a16:creationId xmlns:a16="http://schemas.microsoft.com/office/drawing/2014/main" id="{D2D6B0B3-1F60-486E-F709-0FDFB3EE6847}"/>
                </a:ext>
              </a:extLst>
            </p:cNvPr>
            <p:cNvSpPr/>
            <p:nvPr/>
          </p:nvSpPr>
          <p:spPr>
            <a:xfrm>
              <a:off x="1867334" y="5099502"/>
              <a:ext cx="1957758" cy="436280"/>
            </a:xfrm>
            <a:prstGeom prst="rect">
              <a:avLst/>
            </a:prstGeom>
            <a:noFill/>
            <a:ln w="6350" cap="flat">
              <a:solidFill>
                <a:schemeClr val="accent1">
                  <a:alpha val="60000"/>
                </a:schemeClr>
              </a:solid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DRIVERS</a:t>
              </a:r>
              <a:endParaRPr kumimoji="0" lang="ru-RU" sz="800" b="0" i="0" u="none" strike="noStrike" kern="0" cap="none" spc="0" normalizeH="0" baseline="0" noProof="0">
                <a:ln>
                  <a:noFill/>
                </a:ln>
                <a:solidFill>
                  <a:srgbClr val="0068B5"/>
                </a:solidFill>
                <a:effectLst/>
                <a:uLnTx/>
                <a:uFillTx/>
                <a:ea typeface="Intel Clear" panose="020B0604020203020204" pitchFamily="34" charset="0"/>
                <a:cs typeface="Intel Clear" panose="020B0604020203020204" pitchFamily="34" charset="0"/>
                <a:sym typeface="Calibri"/>
              </a:endParaRPr>
            </a:p>
          </p:txBody>
        </p:sp>
        <p:sp>
          <p:nvSpPr>
            <p:cNvPr id="54" name="!!odboxd">
              <a:extLst>
                <a:ext uri="{FF2B5EF4-FFF2-40B4-BE49-F238E27FC236}">
                  <a16:creationId xmlns:a16="http://schemas.microsoft.com/office/drawing/2014/main" id="{B6EB76F6-9784-9A2B-B944-DC5E3CF186D3}"/>
                </a:ext>
              </a:extLst>
            </p:cNvPr>
            <p:cNvSpPr/>
            <p:nvPr/>
          </p:nvSpPr>
          <p:spPr>
            <a:xfrm>
              <a:off x="1867334" y="4112050"/>
              <a:ext cx="1958835" cy="436280"/>
            </a:xfrm>
            <a:prstGeom prst="rect">
              <a:avLst/>
            </a:prstGeom>
            <a:noFill/>
            <a:ln w="6350" cap="flat">
              <a:solidFill>
                <a:schemeClr val="accent1">
                  <a:alpha val="60000"/>
                </a:schemeClr>
              </a:solid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OS</a:t>
              </a:r>
              <a:endParaRPr kumimoji="0" lang="ru-RU" sz="800" b="0" i="0" u="none" strike="noStrike" kern="0" cap="none" spc="0" normalizeH="0" baseline="0" noProof="0">
                <a:ln>
                  <a:noFill/>
                </a:ln>
                <a:solidFill>
                  <a:srgbClr val="0068B5"/>
                </a:solidFill>
                <a:effectLst/>
                <a:uLnTx/>
                <a:uFillTx/>
                <a:ea typeface="Intel Clear" panose="020B0604020203020204" pitchFamily="34" charset="0"/>
                <a:cs typeface="Intel Clear" panose="020B0604020203020204" pitchFamily="34" charset="0"/>
                <a:sym typeface="Calibri"/>
              </a:endParaRPr>
            </a:p>
          </p:txBody>
        </p:sp>
        <p:sp>
          <p:nvSpPr>
            <p:cNvPr id="55" name="!!mfrboxd">
              <a:extLst>
                <a:ext uri="{FF2B5EF4-FFF2-40B4-BE49-F238E27FC236}">
                  <a16:creationId xmlns:a16="http://schemas.microsoft.com/office/drawing/2014/main" id="{41353F70-42F9-D459-4577-EDBC2D54542C}"/>
                </a:ext>
              </a:extLst>
            </p:cNvPr>
            <p:cNvSpPr/>
            <p:nvPr/>
          </p:nvSpPr>
          <p:spPr>
            <a:xfrm>
              <a:off x="1867334" y="2152620"/>
              <a:ext cx="1957873" cy="432957"/>
            </a:xfrm>
            <a:prstGeom prst="rect">
              <a:avLst/>
            </a:prstGeom>
            <a:noFill/>
            <a:ln w="6350" cap="flat">
              <a:solidFill>
                <a:schemeClr val="accent1">
                  <a:alpha val="60000"/>
                </a:schemeClr>
              </a:solid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Intel Clear Bold"/>
                </a:rPr>
                <a:t>MIDDLEWARE FRAMEWORKS AND RUNTIMES</a:t>
              </a:r>
              <a:endParaRPr kumimoji="0" lang="ru-RU" sz="800" b="0" i="0" u="none" strike="noStrike" kern="0" cap="none" spc="0" normalizeH="0" baseline="0" noProof="0">
                <a:ln>
                  <a:noFill/>
                </a:ln>
                <a:solidFill>
                  <a:srgbClr val="0068B5"/>
                </a:solidFill>
                <a:effectLst/>
                <a:uLnTx/>
                <a:uFillTx/>
                <a:ea typeface="Intel Clear" panose="020B0604020203020204" pitchFamily="34" charset="0"/>
                <a:cs typeface="Intel Clear" panose="020B0604020203020204" pitchFamily="34" charset="0"/>
                <a:sym typeface="Intel Clear Bold"/>
              </a:endParaRPr>
            </a:p>
          </p:txBody>
        </p:sp>
        <p:sp>
          <p:nvSpPr>
            <p:cNvPr id="56" name="!!lllboxd">
              <a:extLst>
                <a:ext uri="{FF2B5EF4-FFF2-40B4-BE49-F238E27FC236}">
                  <a16:creationId xmlns:a16="http://schemas.microsoft.com/office/drawing/2014/main" id="{BF1F8D38-DC05-111F-2BE5-9A842B8DBB9E}"/>
                </a:ext>
              </a:extLst>
            </p:cNvPr>
            <p:cNvSpPr/>
            <p:nvPr/>
          </p:nvSpPr>
          <p:spPr>
            <a:xfrm>
              <a:off x="1871150" y="3133918"/>
              <a:ext cx="1956835" cy="429115"/>
            </a:xfrm>
            <a:prstGeom prst="rect">
              <a:avLst/>
            </a:prstGeom>
            <a:noFill/>
            <a:ln w="6350" cap="flat">
              <a:solidFill>
                <a:schemeClr val="accent1">
                  <a:alpha val="60000"/>
                </a:schemeClr>
              </a:solid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DIRECT LANGUAGE</a:t>
              </a:r>
            </a:p>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COMPILERS</a:t>
              </a:r>
              <a:endParaRPr kumimoji="0" lang="ru-RU" sz="800" b="0" i="0" u="none" strike="noStrike" kern="0" cap="none" spc="0" normalizeH="0" baseline="0" noProof="0">
                <a:ln>
                  <a:noFill/>
                </a:ln>
                <a:solidFill>
                  <a:srgbClr val="0068B5"/>
                </a:solidFill>
                <a:effectLst/>
                <a:uLnTx/>
                <a:uFillTx/>
                <a:ea typeface="Intel Clear" panose="020B0604020203020204" pitchFamily="34" charset="0"/>
                <a:cs typeface="Intel Clear" panose="020B0604020203020204" pitchFamily="34" charset="0"/>
                <a:sym typeface="Calibri"/>
              </a:endParaRPr>
            </a:p>
          </p:txBody>
        </p:sp>
        <p:sp>
          <p:nvSpPr>
            <p:cNvPr id="57" name="!!hboxc">
              <a:extLst>
                <a:ext uri="{FF2B5EF4-FFF2-40B4-BE49-F238E27FC236}">
                  <a16:creationId xmlns:a16="http://schemas.microsoft.com/office/drawing/2014/main" id="{D56C1E55-2781-AB1E-46FF-5A4295A2DB16}"/>
                </a:ext>
              </a:extLst>
            </p:cNvPr>
            <p:cNvSpPr/>
            <p:nvPr/>
          </p:nvSpPr>
          <p:spPr>
            <a:xfrm>
              <a:off x="6708268" y="5590622"/>
              <a:ext cx="1957873" cy="503034"/>
            </a:xfrm>
            <a:prstGeom prst="rect">
              <a:avLst/>
            </a:prstGeom>
            <a:solidFill>
              <a:srgbClr val="00285A"/>
            </a:solidFill>
            <a:ln w="12700" cap="flat">
              <a:noFill/>
              <a:miter lim="400000"/>
            </a:ln>
            <a:effectLst/>
          </p:spPr>
          <p:txBody>
            <a:bodyPr wrap="square" lIns="72000" tIns="22858" rIns="72000" bIns="22858" numCol="1"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white"/>
                  </a:solidFill>
                  <a:effectLst/>
                  <a:uLnTx/>
                  <a:uFillTx/>
                  <a:latin typeface="IntelOne Display Medium" panose="020B0703020203020204" pitchFamily="34" charset="0"/>
                  <a:ea typeface="Intel Clear" panose="020B0604020203020204" pitchFamily="34" charset="0"/>
                  <a:cs typeface="Intel Clear" panose="020B0604020203020204" pitchFamily="34" charset="0"/>
                  <a:sym typeface="Calibri"/>
                </a:rPr>
                <a:t>AI</a:t>
              </a:r>
            </a:p>
          </p:txBody>
        </p:sp>
        <p:sp>
          <p:nvSpPr>
            <p:cNvPr id="58" name="!!hboxc">
              <a:extLst>
                <a:ext uri="{FF2B5EF4-FFF2-40B4-BE49-F238E27FC236}">
                  <a16:creationId xmlns:a16="http://schemas.microsoft.com/office/drawing/2014/main" id="{A5134747-6627-CDE1-533B-2132A1121E4B}"/>
                </a:ext>
              </a:extLst>
            </p:cNvPr>
            <p:cNvSpPr/>
            <p:nvPr/>
          </p:nvSpPr>
          <p:spPr>
            <a:xfrm>
              <a:off x="4293658" y="5595272"/>
              <a:ext cx="1957873" cy="503034"/>
            </a:xfrm>
            <a:prstGeom prst="rect">
              <a:avLst/>
            </a:prstGeom>
            <a:solidFill>
              <a:srgbClr val="00285A"/>
            </a:solidFill>
            <a:ln w="12700" cap="flat">
              <a:noFill/>
              <a:miter lim="400000"/>
            </a:ln>
            <a:effectLst/>
          </p:spPr>
          <p:txBody>
            <a:bodyPr wrap="square" lIns="72000" tIns="22858" rIns="72000" bIns="22858" numCol="1"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white"/>
                  </a:solidFill>
                  <a:effectLst/>
                  <a:uLnTx/>
                  <a:uFillTx/>
                  <a:latin typeface="IntelOne Display Medium" panose="020B0703020203020204" pitchFamily="34" charset="0"/>
                  <a:ea typeface="Intel Clear" panose="020B0604020203020204" pitchFamily="34" charset="0"/>
                  <a:cs typeface="Intel Clear" panose="020B0604020203020204" pitchFamily="34" charset="0"/>
                  <a:sym typeface="Calibri"/>
                </a:rPr>
                <a:t>GPU</a:t>
              </a:r>
            </a:p>
          </p:txBody>
        </p:sp>
        <p:sp>
          <p:nvSpPr>
            <p:cNvPr id="59" name="!!hboxc">
              <a:extLst>
                <a:ext uri="{FF2B5EF4-FFF2-40B4-BE49-F238E27FC236}">
                  <a16:creationId xmlns:a16="http://schemas.microsoft.com/office/drawing/2014/main" id="{2259BE0D-663C-EA7F-DC4F-BE850A309626}"/>
                </a:ext>
              </a:extLst>
            </p:cNvPr>
            <p:cNvSpPr/>
            <p:nvPr/>
          </p:nvSpPr>
          <p:spPr>
            <a:xfrm>
              <a:off x="1872118" y="5595272"/>
              <a:ext cx="1953942" cy="503034"/>
            </a:xfrm>
            <a:prstGeom prst="rect">
              <a:avLst/>
            </a:prstGeom>
            <a:solidFill>
              <a:srgbClr val="00285A"/>
            </a:solidFill>
            <a:ln w="12700" cap="flat">
              <a:noFill/>
              <a:miter lim="400000"/>
            </a:ln>
            <a:effectLst/>
          </p:spPr>
          <p:txBody>
            <a:bodyPr wrap="square" lIns="72000" tIns="22858" rIns="72000" bIns="22858" numCol="1"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white"/>
                  </a:solidFill>
                  <a:effectLst/>
                  <a:uLnTx/>
                  <a:uFillTx/>
                  <a:latin typeface="IntelOne Display Medium" panose="020B0703020203020204" pitchFamily="34" charset="0"/>
                  <a:ea typeface="Intel Clear" panose="020B0604020203020204" pitchFamily="34" charset="0"/>
                  <a:cs typeface="Intel Clear" panose="020B0604020203020204" pitchFamily="34" charset="0"/>
                  <a:sym typeface="Calibri"/>
                </a:rPr>
                <a:t>CPU</a:t>
              </a:r>
            </a:p>
          </p:txBody>
        </p:sp>
        <p:sp>
          <p:nvSpPr>
            <p:cNvPr id="60" name="!!fbboxd">
              <a:extLst>
                <a:ext uri="{FF2B5EF4-FFF2-40B4-BE49-F238E27FC236}">
                  <a16:creationId xmlns:a16="http://schemas.microsoft.com/office/drawing/2014/main" id="{E62E49B3-898D-6A8D-9D22-E7F2FD4536AC}"/>
                </a:ext>
              </a:extLst>
            </p:cNvPr>
            <p:cNvSpPr/>
            <p:nvPr/>
          </p:nvSpPr>
          <p:spPr>
            <a:xfrm>
              <a:off x="4293324" y="4598631"/>
              <a:ext cx="1953827" cy="436280"/>
            </a:xfrm>
            <a:prstGeom prst="rect">
              <a:avLst/>
            </a:prstGeom>
            <a:noFill/>
            <a:ln w="6350" cap="flat">
              <a:solidFill>
                <a:schemeClr val="accent1">
                  <a:alpha val="60000"/>
                </a:schemeClr>
              </a:solid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FW IP AND BIOS</a:t>
              </a:r>
              <a:endParaRPr kumimoji="0" lang="ru-RU" sz="800" b="0" i="0" u="none" strike="noStrike" kern="0" cap="none" spc="0" normalizeH="0" baseline="0" noProof="0">
                <a:ln>
                  <a:noFill/>
                </a:ln>
                <a:solidFill>
                  <a:srgbClr val="0068B5"/>
                </a:solidFill>
                <a:effectLst/>
                <a:uLnTx/>
                <a:uFillTx/>
                <a:ea typeface="Intel Clear" panose="020B0604020203020204" pitchFamily="34" charset="0"/>
                <a:cs typeface="Intel Clear" panose="020B0604020203020204" pitchFamily="34" charset="0"/>
                <a:sym typeface="Calibri"/>
              </a:endParaRPr>
            </a:p>
          </p:txBody>
        </p:sp>
        <p:sp>
          <p:nvSpPr>
            <p:cNvPr id="61" name="!!lllboxd">
              <a:extLst>
                <a:ext uri="{FF2B5EF4-FFF2-40B4-BE49-F238E27FC236}">
                  <a16:creationId xmlns:a16="http://schemas.microsoft.com/office/drawing/2014/main" id="{404C2063-63B0-2BC4-321E-E47CE5610803}"/>
                </a:ext>
              </a:extLst>
            </p:cNvPr>
            <p:cNvSpPr/>
            <p:nvPr/>
          </p:nvSpPr>
          <p:spPr>
            <a:xfrm>
              <a:off x="4288316" y="2634006"/>
              <a:ext cx="1961000" cy="438107"/>
            </a:xfrm>
            <a:prstGeom prst="rect">
              <a:avLst/>
            </a:prstGeom>
            <a:noFill/>
            <a:ln w="6350" cap="flat">
              <a:solidFill>
                <a:schemeClr val="accent1">
                  <a:alpha val="60000"/>
                </a:schemeClr>
              </a:solid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LOW-LEVEL LIBRARIES </a:t>
              </a:r>
              <a:endParaRPr kumimoji="0" lang="ru-RU" sz="800" b="0" i="0" u="none" strike="noStrike" kern="0" cap="none" spc="0" normalizeH="0" baseline="0" noProof="0">
                <a:ln>
                  <a:noFill/>
                </a:ln>
                <a:solidFill>
                  <a:srgbClr val="0068B5"/>
                </a:solidFill>
                <a:effectLst/>
                <a:uLnTx/>
                <a:uFillTx/>
                <a:ea typeface="Intel Clear" panose="020B0604020203020204" pitchFamily="34" charset="0"/>
                <a:cs typeface="Intel Clear" panose="020B0604020203020204" pitchFamily="34" charset="0"/>
                <a:sym typeface="Calibri"/>
              </a:endParaRPr>
            </a:p>
          </p:txBody>
        </p:sp>
        <p:sp>
          <p:nvSpPr>
            <p:cNvPr id="62" name="!!voboxd">
              <a:extLst>
                <a:ext uri="{FF2B5EF4-FFF2-40B4-BE49-F238E27FC236}">
                  <a16:creationId xmlns:a16="http://schemas.microsoft.com/office/drawing/2014/main" id="{582270E8-F377-5811-F2B2-73EA0E85BFAE}"/>
                </a:ext>
              </a:extLst>
            </p:cNvPr>
            <p:cNvSpPr/>
            <p:nvPr/>
          </p:nvSpPr>
          <p:spPr>
            <a:xfrm>
              <a:off x="4292132" y="3618794"/>
              <a:ext cx="1958834" cy="436541"/>
            </a:xfrm>
            <a:prstGeom prst="rect">
              <a:avLst/>
            </a:prstGeom>
            <a:noFill/>
            <a:ln w="6350" cap="flat">
              <a:solidFill>
                <a:schemeClr val="accent1">
                  <a:alpha val="60000"/>
                </a:schemeClr>
              </a:solid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VIRTUALIZATION/ORCHESTRATION </a:t>
              </a:r>
              <a:endParaRPr kumimoji="0" lang="ru-RU" sz="800" b="0" i="0" u="none" strike="noStrike" kern="0" cap="none" spc="0" normalizeH="0" baseline="0" noProof="0">
                <a:ln>
                  <a:noFill/>
                </a:ln>
                <a:solidFill>
                  <a:srgbClr val="0068B5"/>
                </a:solidFill>
                <a:effectLst/>
                <a:uLnTx/>
                <a:uFillTx/>
                <a:ea typeface="Intel Clear" panose="020B0604020203020204" pitchFamily="34" charset="0"/>
                <a:cs typeface="Intel Clear" panose="020B0604020203020204" pitchFamily="34" charset="0"/>
                <a:sym typeface="Calibri"/>
              </a:endParaRPr>
            </a:p>
          </p:txBody>
        </p:sp>
        <p:sp>
          <p:nvSpPr>
            <p:cNvPr id="63" name="!!dboxd">
              <a:extLst>
                <a:ext uri="{FF2B5EF4-FFF2-40B4-BE49-F238E27FC236}">
                  <a16:creationId xmlns:a16="http://schemas.microsoft.com/office/drawing/2014/main" id="{C81FF084-53CB-8C48-0A4F-F57805738679}"/>
                </a:ext>
              </a:extLst>
            </p:cNvPr>
            <p:cNvSpPr/>
            <p:nvPr/>
          </p:nvSpPr>
          <p:spPr>
            <a:xfrm>
              <a:off x="4288316" y="5099502"/>
              <a:ext cx="1957758" cy="436280"/>
            </a:xfrm>
            <a:prstGeom prst="rect">
              <a:avLst/>
            </a:prstGeom>
            <a:noFill/>
            <a:ln w="6350" cap="flat">
              <a:solidFill>
                <a:schemeClr val="accent1">
                  <a:alpha val="60000"/>
                </a:schemeClr>
              </a:solid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DRIVERS</a:t>
              </a:r>
              <a:endParaRPr kumimoji="0" lang="ru-RU" sz="800" b="0" i="0" u="none" strike="noStrike" kern="0" cap="none" spc="0" normalizeH="0" baseline="0" noProof="0">
                <a:ln>
                  <a:noFill/>
                </a:ln>
                <a:solidFill>
                  <a:srgbClr val="0068B5"/>
                </a:solidFill>
                <a:effectLst/>
                <a:uLnTx/>
                <a:uFillTx/>
                <a:ea typeface="Intel Clear" panose="020B0604020203020204" pitchFamily="34" charset="0"/>
                <a:cs typeface="Intel Clear" panose="020B0604020203020204" pitchFamily="34" charset="0"/>
                <a:sym typeface="Calibri"/>
              </a:endParaRPr>
            </a:p>
          </p:txBody>
        </p:sp>
        <p:sp>
          <p:nvSpPr>
            <p:cNvPr id="64" name="!!odboxd">
              <a:extLst>
                <a:ext uri="{FF2B5EF4-FFF2-40B4-BE49-F238E27FC236}">
                  <a16:creationId xmlns:a16="http://schemas.microsoft.com/office/drawing/2014/main" id="{64511F8F-75D3-BB00-E01A-CF9879EAD90C}"/>
                </a:ext>
              </a:extLst>
            </p:cNvPr>
            <p:cNvSpPr/>
            <p:nvPr/>
          </p:nvSpPr>
          <p:spPr>
            <a:xfrm>
              <a:off x="4292166" y="4112050"/>
              <a:ext cx="1958835" cy="436280"/>
            </a:xfrm>
            <a:prstGeom prst="rect">
              <a:avLst/>
            </a:prstGeom>
            <a:noFill/>
            <a:ln w="6350" cap="flat">
              <a:solidFill>
                <a:schemeClr val="accent1">
                  <a:alpha val="60000"/>
                </a:schemeClr>
              </a:solid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OS</a:t>
              </a:r>
              <a:endParaRPr kumimoji="0" lang="ru-RU" sz="800" b="0" i="0" u="none" strike="noStrike" kern="0" cap="none" spc="0" normalizeH="0" baseline="0" noProof="0">
                <a:ln>
                  <a:noFill/>
                </a:ln>
                <a:solidFill>
                  <a:srgbClr val="0068B5"/>
                </a:solidFill>
                <a:effectLst/>
                <a:uLnTx/>
                <a:uFillTx/>
                <a:ea typeface="Intel Clear" panose="020B0604020203020204" pitchFamily="34" charset="0"/>
                <a:cs typeface="Intel Clear" panose="020B0604020203020204" pitchFamily="34" charset="0"/>
                <a:sym typeface="Calibri"/>
              </a:endParaRPr>
            </a:p>
          </p:txBody>
        </p:sp>
        <p:sp>
          <p:nvSpPr>
            <p:cNvPr id="65" name="!!mfrboxd">
              <a:extLst>
                <a:ext uri="{FF2B5EF4-FFF2-40B4-BE49-F238E27FC236}">
                  <a16:creationId xmlns:a16="http://schemas.microsoft.com/office/drawing/2014/main" id="{74617EF0-E0E4-9BEF-7E74-1D287F61DE98}"/>
                </a:ext>
              </a:extLst>
            </p:cNvPr>
            <p:cNvSpPr/>
            <p:nvPr/>
          </p:nvSpPr>
          <p:spPr>
            <a:xfrm>
              <a:off x="4288316" y="2152620"/>
              <a:ext cx="1961000" cy="432957"/>
            </a:xfrm>
            <a:prstGeom prst="rect">
              <a:avLst/>
            </a:prstGeom>
            <a:noFill/>
            <a:ln w="6350" cap="flat">
              <a:solidFill>
                <a:schemeClr val="accent1">
                  <a:alpha val="60000"/>
                </a:schemeClr>
              </a:solid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Intel Clear Bold"/>
                </a:rPr>
                <a:t>MIDDLEWARE FRAMEWORKS AND RUNTIMES</a:t>
              </a:r>
              <a:endParaRPr kumimoji="0" lang="ru-RU" sz="800" b="0" i="0" u="none" strike="noStrike" kern="0" cap="none" spc="0" normalizeH="0" baseline="0" noProof="0">
                <a:ln>
                  <a:noFill/>
                </a:ln>
                <a:solidFill>
                  <a:srgbClr val="0068B5"/>
                </a:solidFill>
                <a:effectLst/>
                <a:uLnTx/>
                <a:uFillTx/>
                <a:ea typeface="Intel Clear" panose="020B0604020203020204" pitchFamily="34" charset="0"/>
                <a:cs typeface="Intel Clear" panose="020B0604020203020204" pitchFamily="34" charset="0"/>
                <a:sym typeface="Intel Clear Bold"/>
              </a:endParaRPr>
            </a:p>
          </p:txBody>
        </p:sp>
        <p:sp>
          <p:nvSpPr>
            <p:cNvPr id="66" name="!!lllboxd">
              <a:extLst>
                <a:ext uri="{FF2B5EF4-FFF2-40B4-BE49-F238E27FC236}">
                  <a16:creationId xmlns:a16="http://schemas.microsoft.com/office/drawing/2014/main" id="{FE21516E-4817-7BA1-C28C-753266B54266}"/>
                </a:ext>
              </a:extLst>
            </p:cNvPr>
            <p:cNvSpPr/>
            <p:nvPr/>
          </p:nvSpPr>
          <p:spPr>
            <a:xfrm>
              <a:off x="4292131" y="3133918"/>
              <a:ext cx="1957745" cy="429115"/>
            </a:xfrm>
            <a:prstGeom prst="rect">
              <a:avLst/>
            </a:prstGeom>
            <a:noFill/>
            <a:ln w="6350" cap="flat">
              <a:solidFill>
                <a:schemeClr val="accent1">
                  <a:alpha val="60000"/>
                </a:schemeClr>
              </a:solid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DIRECT LANGUAGE</a:t>
              </a:r>
            </a:p>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COMPILERS</a:t>
              </a:r>
              <a:endParaRPr kumimoji="0" lang="ru-RU" sz="800" b="0" i="0" u="none" strike="noStrike" kern="0" cap="none" spc="0" normalizeH="0" baseline="0" noProof="0">
                <a:ln>
                  <a:noFill/>
                </a:ln>
                <a:solidFill>
                  <a:srgbClr val="0068B5"/>
                </a:solidFill>
                <a:effectLst/>
                <a:uLnTx/>
                <a:uFillTx/>
                <a:ea typeface="Intel Clear" panose="020B0604020203020204" pitchFamily="34" charset="0"/>
                <a:cs typeface="Intel Clear" panose="020B0604020203020204" pitchFamily="34" charset="0"/>
                <a:sym typeface="Calibri"/>
              </a:endParaRPr>
            </a:p>
          </p:txBody>
        </p:sp>
        <p:sp>
          <p:nvSpPr>
            <p:cNvPr id="67" name="!!fbboxd">
              <a:extLst>
                <a:ext uri="{FF2B5EF4-FFF2-40B4-BE49-F238E27FC236}">
                  <a16:creationId xmlns:a16="http://schemas.microsoft.com/office/drawing/2014/main" id="{DBC54063-A25A-EF55-CDAA-51A1E4292D11}"/>
                </a:ext>
              </a:extLst>
            </p:cNvPr>
            <p:cNvSpPr/>
            <p:nvPr/>
          </p:nvSpPr>
          <p:spPr>
            <a:xfrm>
              <a:off x="6705598" y="4598631"/>
              <a:ext cx="1953827" cy="436280"/>
            </a:xfrm>
            <a:prstGeom prst="rect">
              <a:avLst/>
            </a:prstGeom>
            <a:noFill/>
            <a:ln w="6350" cap="flat">
              <a:solidFill>
                <a:schemeClr val="accent1">
                  <a:alpha val="60000"/>
                </a:schemeClr>
              </a:solid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FW IP AND BIOS</a:t>
              </a:r>
              <a:endParaRPr kumimoji="0" lang="ru-RU" sz="800" b="0" i="0" u="none" strike="noStrike" kern="0" cap="none" spc="0" normalizeH="0" baseline="0" noProof="0">
                <a:ln>
                  <a:noFill/>
                </a:ln>
                <a:solidFill>
                  <a:srgbClr val="0068B5"/>
                </a:solidFill>
                <a:effectLst/>
                <a:uLnTx/>
                <a:uFillTx/>
                <a:ea typeface="Intel Clear" panose="020B0604020203020204" pitchFamily="34" charset="0"/>
                <a:cs typeface="Intel Clear" panose="020B0604020203020204" pitchFamily="34" charset="0"/>
                <a:sym typeface="Calibri"/>
              </a:endParaRPr>
            </a:p>
          </p:txBody>
        </p:sp>
        <p:sp>
          <p:nvSpPr>
            <p:cNvPr id="68" name="!!lllboxd">
              <a:extLst>
                <a:ext uri="{FF2B5EF4-FFF2-40B4-BE49-F238E27FC236}">
                  <a16:creationId xmlns:a16="http://schemas.microsoft.com/office/drawing/2014/main" id="{BFF68AD5-1876-FA2B-B04F-E77F3FD0D074}"/>
                </a:ext>
              </a:extLst>
            </p:cNvPr>
            <p:cNvSpPr/>
            <p:nvPr/>
          </p:nvSpPr>
          <p:spPr>
            <a:xfrm>
              <a:off x="6700590" y="2634006"/>
              <a:ext cx="1957873" cy="438107"/>
            </a:xfrm>
            <a:prstGeom prst="rect">
              <a:avLst/>
            </a:prstGeom>
            <a:noFill/>
            <a:ln w="6350" cap="flat">
              <a:solidFill>
                <a:schemeClr val="accent1">
                  <a:alpha val="60000"/>
                </a:schemeClr>
              </a:solid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LOW-LEVEL LIBRARIES </a:t>
              </a:r>
              <a:endParaRPr kumimoji="0" lang="ru-RU" sz="800" b="0" i="0" u="none" strike="noStrike" kern="0" cap="none" spc="0" normalizeH="0" baseline="0" noProof="0">
                <a:ln>
                  <a:noFill/>
                </a:ln>
                <a:solidFill>
                  <a:srgbClr val="0068B5"/>
                </a:solidFill>
                <a:effectLst/>
                <a:uLnTx/>
                <a:uFillTx/>
                <a:ea typeface="Intel Clear" panose="020B0604020203020204" pitchFamily="34" charset="0"/>
                <a:cs typeface="Intel Clear" panose="020B0604020203020204" pitchFamily="34" charset="0"/>
                <a:sym typeface="Calibri"/>
              </a:endParaRPr>
            </a:p>
          </p:txBody>
        </p:sp>
        <p:sp>
          <p:nvSpPr>
            <p:cNvPr id="69" name="!!voboxd">
              <a:extLst>
                <a:ext uri="{FF2B5EF4-FFF2-40B4-BE49-F238E27FC236}">
                  <a16:creationId xmlns:a16="http://schemas.microsoft.com/office/drawing/2014/main" id="{EF09B739-C84E-71B8-CB5B-E1FC59234A63}"/>
                </a:ext>
              </a:extLst>
            </p:cNvPr>
            <p:cNvSpPr/>
            <p:nvPr/>
          </p:nvSpPr>
          <p:spPr>
            <a:xfrm>
              <a:off x="6704406" y="3618794"/>
              <a:ext cx="1958834" cy="436541"/>
            </a:xfrm>
            <a:prstGeom prst="rect">
              <a:avLst/>
            </a:prstGeom>
            <a:noFill/>
            <a:ln w="6350" cap="flat">
              <a:solidFill>
                <a:schemeClr val="accent1">
                  <a:alpha val="60000"/>
                </a:schemeClr>
              </a:solid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VIRTUALIZATION/ORCHESTRATION </a:t>
              </a:r>
              <a:endParaRPr kumimoji="0" lang="ru-RU" sz="800" b="0" i="0" u="none" strike="noStrike" kern="0" cap="none" spc="0" normalizeH="0" baseline="0" noProof="0">
                <a:ln>
                  <a:noFill/>
                </a:ln>
                <a:solidFill>
                  <a:srgbClr val="0068B5"/>
                </a:solidFill>
                <a:effectLst/>
                <a:uLnTx/>
                <a:uFillTx/>
                <a:ea typeface="Intel Clear" panose="020B0604020203020204" pitchFamily="34" charset="0"/>
                <a:cs typeface="Intel Clear" panose="020B0604020203020204" pitchFamily="34" charset="0"/>
                <a:sym typeface="Calibri"/>
              </a:endParaRPr>
            </a:p>
          </p:txBody>
        </p:sp>
        <p:sp>
          <p:nvSpPr>
            <p:cNvPr id="70" name="!!dboxd">
              <a:extLst>
                <a:ext uri="{FF2B5EF4-FFF2-40B4-BE49-F238E27FC236}">
                  <a16:creationId xmlns:a16="http://schemas.microsoft.com/office/drawing/2014/main" id="{6654B6A5-542E-75C2-EA4F-6A46B1CA09FE}"/>
                </a:ext>
              </a:extLst>
            </p:cNvPr>
            <p:cNvSpPr/>
            <p:nvPr/>
          </p:nvSpPr>
          <p:spPr>
            <a:xfrm>
              <a:off x="6700590" y="5099502"/>
              <a:ext cx="1957758" cy="436280"/>
            </a:xfrm>
            <a:prstGeom prst="rect">
              <a:avLst/>
            </a:prstGeom>
            <a:noFill/>
            <a:ln w="6350" cap="flat">
              <a:solidFill>
                <a:schemeClr val="accent1">
                  <a:alpha val="60000"/>
                </a:schemeClr>
              </a:solid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DRIVERS</a:t>
              </a:r>
              <a:endParaRPr kumimoji="0" lang="ru-RU" sz="800" b="0" i="0" u="none" strike="noStrike" kern="0" cap="none" spc="0" normalizeH="0" baseline="0" noProof="0">
                <a:ln>
                  <a:noFill/>
                </a:ln>
                <a:solidFill>
                  <a:srgbClr val="0068B5"/>
                </a:solidFill>
                <a:effectLst/>
                <a:uLnTx/>
                <a:uFillTx/>
                <a:ea typeface="Intel Clear" panose="020B0604020203020204" pitchFamily="34" charset="0"/>
                <a:cs typeface="Intel Clear" panose="020B0604020203020204" pitchFamily="34" charset="0"/>
                <a:sym typeface="Calibri"/>
              </a:endParaRPr>
            </a:p>
          </p:txBody>
        </p:sp>
        <p:sp>
          <p:nvSpPr>
            <p:cNvPr id="71" name="!!odboxd">
              <a:extLst>
                <a:ext uri="{FF2B5EF4-FFF2-40B4-BE49-F238E27FC236}">
                  <a16:creationId xmlns:a16="http://schemas.microsoft.com/office/drawing/2014/main" id="{E144F66B-4027-64DD-E576-8EA0E99BB484}"/>
                </a:ext>
              </a:extLst>
            </p:cNvPr>
            <p:cNvSpPr/>
            <p:nvPr/>
          </p:nvSpPr>
          <p:spPr>
            <a:xfrm>
              <a:off x="6700590" y="4112050"/>
              <a:ext cx="1958835" cy="436280"/>
            </a:xfrm>
            <a:prstGeom prst="rect">
              <a:avLst/>
            </a:prstGeom>
            <a:noFill/>
            <a:ln w="6350" cap="flat">
              <a:solidFill>
                <a:schemeClr val="accent1">
                  <a:alpha val="60000"/>
                </a:schemeClr>
              </a:solid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OS</a:t>
              </a:r>
              <a:endParaRPr kumimoji="0" lang="ru-RU" sz="800" b="0" i="0" u="none" strike="noStrike" kern="0" cap="none" spc="0" normalizeH="0" baseline="0" noProof="0">
                <a:ln>
                  <a:noFill/>
                </a:ln>
                <a:solidFill>
                  <a:srgbClr val="0068B5"/>
                </a:solidFill>
                <a:effectLst/>
                <a:uLnTx/>
                <a:uFillTx/>
                <a:ea typeface="Intel Clear" panose="020B0604020203020204" pitchFamily="34" charset="0"/>
                <a:cs typeface="Intel Clear" panose="020B0604020203020204" pitchFamily="34" charset="0"/>
                <a:sym typeface="Calibri"/>
              </a:endParaRPr>
            </a:p>
          </p:txBody>
        </p:sp>
        <p:sp>
          <p:nvSpPr>
            <p:cNvPr id="72" name="!!mfrboxd">
              <a:extLst>
                <a:ext uri="{FF2B5EF4-FFF2-40B4-BE49-F238E27FC236}">
                  <a16:creationId xmlns:a16="http://schemas.microsoft.com/office/drawing/2014/main" id="{F47754B2-D0F7-95D4-C8E6-5209E2DFA0F9}"/>
                </a:ext>
              </a:extLst>
            </p:cNvPr>
            <p:cNvSpPr/>
            <p:nvPr/>
          </p:nvSpPr>
          <p:spPr>
            <a:xfrm>
              <a:off x="6700590" y="2152620"/>
              <a:ext cx="1957873" cy="432957"/>
            </a:xfrm>
            <a:prstGeom prst="rect">
              <a:avLst/>
            </a:prstGeom>
            <a:noFill/>
            <a:ln w="6350" cap="flat">
              <a:solidFill>
                <a:schemeClr val="accent1">
                  <a:alpha val="60000"/>
                </a:schemeClr>
              </a:solid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Intel Clear Bold"/>
                </a:rPr>
                <a:t>MIDDLEWARE FRAMEWORKS AND RUNTIMES</a:t>
              </a:r>
              <a:endParaRPr kumimoji="0" lang="ru-RU" sz="800" b="0" i="0" u="none" strike="noStrike" kern="0" cap="none" spc="0" normalizeH="0" baseline="0" noProof="0">
                <a:ln>
                  <a:noFill/>
                </a:ln>
                <a:solidFill>
                  <a:srgbClr val="0068B5"/>
                </a:solidFill>
                <a:effectLst/>
                <a:uLnTx/>
                <a:uFillTx/>
                <a:ea typeface="Intel Clear" panose="020B0604020203020204" pitchFamily="34" charset="0"/>
                <a:cs typeface="Intel Clear" panose="020B0604020203020204" pitchFamily="34" charset="0"/>
                <a:sym typeface="Intel Clear Bold"/>
              </a:endParaRPr>
            </a:p>
          </p:txBody>
        </p:sp>
        <p:sp>
          <p:nvSpPr>
            <p:cNvPr id="73" name="!!lllboxd">
              <a:extLst>
                <a:ext uri="{FF2B5EF4-FFF2-40B4-BE49-F238E27FC236}">
                  <a16:creationId xmlns:a16="http://schemas.microsoft.com/office/drawing/2014/main" id="{3CEFECDB-96D7-18FE-F6DC-495C1EFF5209}"/>
                </a:ext>
              </a:extLst>
            </p:cNvPr>
            <p:cNvSpPr/>
            <p:nvPr/>
          </p:nvSpPr>
          <p:spPr>
            <a:xfrm>
              <a:off x="6704406" y="3133918"/>
              <a:ext cx="1957873" cy="429115"/>
            </a:xfrm>
            <a:prstGeom prst="rect">
              <a:avLst/>
            </a:prstGeom>
            <a:noFill/>
            <a:ln w="6350" cap="flat">
              <a:solidFill>
                <a:schemeClr val="accent1">
                  <a:alpha val="60000"/>
                </a:schemeClr>
              </a:solid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DIRECT LANGUAGE</a:t>
              </a:r>
            </a:p>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COMPILERS</a:t>
              </a:r>
              <a:endParaRPr kumimoji="0" lang="ru-RU" sz="800" b="0" i="0" u="none" strike="noStrike" kern="0" cap="none" spc="0" normalizeH="0" baseline="0" noProof="0">
                <a:ln>
                  <a:noFill/>
                </a:ln>
                <a:solidFill>
                  <a:srgbClr val="0068B5"/>
                </a:solidFill>
                <a:effectLst/>
                <a:uLnTx/>
                <a:uFillTx/>
                <a:ea typeface="Intel Clear" panose="020B0604020203020204" pitchFamily="34" charset="0"/>
                <a:cs typeface="Intel Clear" panose="020B0604020203020204" pitchFamily="34" charset="0"/>
                <a:sym typeface="Calibri"/>
              </a:endParaRPr>
            </a:p>
          </p:txBody>
        </p:sp>
        <p:sp>
          <p:nvSpPr>
            <p:cNvPr id="74" name="!!fbboxd">
              <a:extLst>
                <a:ext uri="{FF2B5EF4-FFF2-40B4-BE49-F238E27FC236}">
                  <a16:creationId xmlns:a16="http://schemas.microsoft.com/office/drawing/2014/main" id="{87CA5E1A-51D2-DCCE-EFE7-8AA5D4D67FC8}"/>
                </a:ext>
              </a:extLst>
            </p:cNvPr>
            <p:cNvSpPr/>
            <p:nvPr/>
          </p:nvSpPr>
          <p:spPr>
            <a:xfrm>
              <a:off x="9143998" y="4598631"/>
              <a:ext cx="1953827" cy="436280"/>
            </a:xfrm>
            <a:prstGeom prst="rect">
              <a:avLst/>
            </a:prstGeom>
            <a:noFill/>
            <a:ln w="6350" cap="flat">
              <a:solidFill>
                <a:schemeClr val="accent1">
                  <a:alpha val="60000"/>
                </a:schemeClr>
              </a:solid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FW IP AND BIOS</a:t>
              </a:r>
              <a:endParaRPr kumimoji="0" lang="ru-RU" sz="800" b="0" i="0" u="none" strike="noStrike" kern="0" cap="none" spc="0" normalizeH="0" baseline="0" noProof="0">
                <a:ln>
                  <a:noFill/>
                </a:ln>
                <a:solidFill>
                  <a:srgbClr val="0068B5"/>
                </a:solidFill>
                <a:effectLst/>
                <a:uLnTx/>
                <a:uFillTx/>
                <a:ea typeface="Intel Clear" panose="020B0604020203020204" pitchFamily="34" charset="0"/>
                <a:cs typeface="Intel Clear" panose="020B0604020203020204" pitchFamily="34" charset="0"/>
                <a:sym typeface="Calibri"/>
              </a:endParaRPr>
            </a:p>
          </p:txBody>
        </p:sp>
        <p:sp>
          <p:nvSpPr>
            <p:cNvPr id="75" name="!!lllboxd">
              <a:extLst>
                <a:ext uri="{FF2B5EF4-FFF2-40B4-BE49-F238E27FC236}">
                  <a16:creationId xmlns:a16="http://schemas.microsoft.com/office/drawing/2014/main" id="{F720FFFC-2551-032C-5A2B-8C5BFB5CB6CE}"/>
                </a:ext>
              </a:extLst>
            </p:cNvPr>
            <p:cNvSpPr/>
            <p:nvPr/>
          </p:nvSpPr>
          <p:spPr>
            <a:xfrm>
              <a:off x="9138990" y="2634006"/>
              <a:ext cx="1957758" cy="438107"/>
            </a:xfrm>
            <a:prstGeom prst="rect">
              <a:avLst/>
            </a:prstGeom>
            <a:noFill/>
            <a:ln w="6350" cap="flat">
              <a:solidFill>
                <a:schemeClr val="accent1">
                  <a:alpha val="60000"/>
                </a:schemeClr>
              </a:solid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LOW-LEVEL LIBRARIES </a:t>
              </a:r>
              <a:endParaRPr kumimoji="0" lang="ru-RU" sz="800" b="0" i="0" u="none" strike="noStrike" kern="0" cap="none" spc="0" normalizeH="0" baseline="0" noProof="0">
                <a:ln>
                  <a:noFill/>
                </a:ln>
                <a:solidFill>
                  <a:srgbClr val="0068B5"/>
                </a:solidFill>
                <a:effectLst/>
                <a:uLnTx/>
                <a:uFillTx/>
                <a:ea typeface="Intel Clear" panose="020B0604020203020204" pitchFamily="34" charset="0"/>
                <a:cs typeface="Intel Clear" panose="020B0604020203020204" pitchFamily="34" charset="0"/>
                <a:sym typeface="Calibri"/>
              </a:endParaRPr>
            </a:p>
          </p:txBody>
        </p:sp>
        <p:sp>
          <p:nvSpPr>
            <p:cNvPr id="76" name="!!voboxd">
              <a:extLst>
                <a:ext uri="{FF2B5EF4-FFF2-40B4-BE49-F238E27FC236}">
                  <a16:creationId xmlns:a16="http://schemas.microsoft.com/office/drawing/2014/main" id="{AE6D5517-1AA4-47AE-014E-AA64597B4DC8}"/>
                </a:ext>
              </a:extLst>
            </p:cNvPr>
            <p:cNvSpPr/>
            <p:nvPr/>
          </p:nvSpPr>
          <p:spPr>
            <a:xfrm>
              <a:off x="9142806" y="3618794"/>
              <a:ext cx="1958834" cy="436541"/>
            </a:xfrm>
            <a:prstGeom prst="rect">
              <a:avLst/>
            </a:prstGeom>
            <a:noFill/>
            <a:ln w="6350" cap="flat">
              <a:solidFill>
                <a:schemeClr val="accent1">
                  <a:alpha val="60000"/>
                </a:schemeClr>
              </a:solid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VIRTUALIZATION/ORCHESTRATION </a:t>
              </a:r>
              <a:endParaRPr kumimoji="0" lang="ru-RU" sz="800" b="0" i="0" u="none" strike="noStrike" kern="0" cap="none" spc="0" normalizeH="0" baseline="0" noProof="0">
                <a:ln>
                  <a:noFill/>
                </a:ln>
                <a:solidFill>
                  <a:srgbClr val="0068B5"/>
                </a:solidFill>
                <a:effectLst/>
                <a:uLnTx/>
                <a:uFillTx/>
                <a:ea typeface="Intel Clear" panose="020B0604020203020204" pitchFamily="34" charset="0"/>
                <a:cs typeface="Intel Clear" panose="020B0604020203020204" pitchFamily="34" charset="0"/>
                <a:sym typeface="Calibri"/>
              </a:endParaRPr>
            </a:p>
          </p:txBody>
        </p:sp>
        <p:sp>
          <p:nvSpPr>
            <p:cNvPr id="77" name="!!dboxd">
              <a:extLst>
                <a:ext uri="{FF2B5EF4-FFF2-40B4-BE49-F238E27FC236}">
                  <a16:creationId xmlns:a16="http://schemas.microsoft.com/office/drawing/2014/main" id="{2DF49416-AB57-B3A5-65EF-0847F67F8A77}"/>
                </a:ext>
              </a:extLst>
            </p:cNvPr>
            <p:cNvSpPr/>
            <p:nvPr/>
          </p:nvSpPr>
          <p:spPr>
            <a:xfrm>
              <a:off x="9138990" y="5099502"/>
              <a:ext cx="1957758" cy="436280"/>
            </a:xfrm>
            <a:prstGeom prst="rect">
              <a:avLst/>
            </a:prstGeom>
            <a:noFill/>
            <a:ln w="6350" cap="flat">
              <a:solidFill>
                <a:schemeClr val="accent1">
                  <a:alpha val="60000"/>
                </a:schemeClr>
              </a:solid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DRIVERS</a:t>
              </a:r>
              <a:endParaRPr kumimoji="0" lang="ru-RU" sz="800" b="0" i="0" u="none" strike="noStrike" kern="0" cap="none" spc="0" normalizeH="0" baseline="0" noProof="0">
                <a:ln>
                  <a:noFill/>
                </a:ln>
                <a:solidFill>
                  <a:srgbClr val="0068B5"/>
                </a:solidFill>
                <a:effectLst/>
                <a:uLnTx/>
                <a:uFillTx/>
                <a:ea typeface="Intel Clear" panose="020B0604020203020204" pitchFamily="34" charset="0"/>
                <a:cs typeface="Intel Clear" panose="020B0604020203020204" pitchFamily="34" charset="0"/>
                <a:sym typeface="Calibri"/>
              </a:endParaRPr>
            </a:p>
          </p:txBody>
        </p:sp>
        <p:sp>
          <p:nvSpPr>
            <p:cNvPr id="78" name="!!odboxd">
              <a:extLst>
                <a:ext uri="{FF2B5EF4-FFF2-40B4-BE49-F238E27FC236}">
                  <a16:creationId xmlns:a16="http://schemas.microsoft.com/office/drawing/2014/main" id="{49F37B69-1082-B8CE-43FD-D31183DA74B7}"/>
                </a:ext>
              </a:extLst>
            </p:cNvPr>
            <p:cNvSpPr/>
            <p:nvPr/>
          </p:nvSpPr>
          <p:spPr>
            <a:xfrm>
              <a:off x="9138990" y="4112050"/>
              <a:ext cx="1958835" cy="436280"/>
            </a:xfrm>
            <a:prstGeom prst="rect">
              <a:avLst/>
            </a:prstGeom>
            <a:noFill/>
            <a:ln w="6350" cap="flat">
              <a:solidFill>
                <a:schemeClr val="accent1">
                  <a:alpha val="60000"/>
                </a:schemeClr>
              </a:solid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OS</a:t>
              </a:r>
              <a:endParaRPr kumimoji="0" lang="ru-RU" sz="800" b="0" i="0" u="none" strike="noStrike" kern="0" cap="none" spc="0" normalizeH="0" baseline="0" noProof="0">
                <a:ln>
                  <a:noFill/>
                </a:ln>
                <a:solidFill>
                  <a:srgbClr val="0068B5"/>
                </a:solidFill>
                <a:effectLst/>
                <a:uLnTx/>
                <a:uFillTx/>
                <a:ea typeface="Intel Clear" panose="020B0604020203020204" pitchFamily="34" charset="0"/>
                <a:cs typeface="Intel Clear" panose="020B0604020203020204" pitchFamily="34" charset="0"/>
                <a:sym typeface="Calibri"/>
              </a:endParaRPr>
            </a:p>
          </p:txBody>
        </p:sp>
        <p:sp>
          <p:nvSpPr>
            <p:cNvPr id="79" name="!!mfrboxd">
              <a:extLst>
                <a:ext uri="{FF2B5EF4-FFF2-40B4-BE49-F238E27FC236}">
                  <a16:creationId xmlns:a16="http://schemas.microsoft.com/office/drawing/2014/main" id="{CA7CF7D4-EA25-C733-23AE-7B9A5DC56F22}"/>
                </a:ext>
              </a:extLst>
            </p:cNvPr>
            <p:cNvSpPr/>
            <p:nvPr/>
          </p:nvSpPr>
          <p:spPr>
            <a:xfrm>
              <a:off x="9138990" y="2152620"/>
              <a:ext cx="1957757" cy="432957"/>
            </a:xfrm>
            <a:prstGeom prst="rect">
              <a:avLst/>
            </a:prstGeom>
            <a:noFill/>
            <a:ln w="6350" cap="flat">
              <a:solidFill>
                <a:schemeClr val="accent1">
                  <a:alpha val="60000"/>
                </a:schemeClr>
              </a:solid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Intel Clear Bold"/>
                </a:rPr>
                <a:t>MIDDLEWARE FRAMEWORKS AND RUNTIMES</a:t>
              </a:r>
              <a:endParaRPr kumimoji="0" lang="ru-RU" sz="800" b="0" i="0" u="none" strike="noStrike" kern="0" cap="none" spc="0" normalizeH="0" baseline="0" noProof="0">
                <a:ln>
                  <a:noFill/>
                </a:ln>
                <a:solidFill>
                  <a:srgbClr val="0068B5"/>
                </a:solidFill>
                <a:effectLst/>
                <a:uLnTx/>
                <a:uFillTx/>
                <a:ea typeface="Intel Clear" panose="020B0604020203020204" pitchFamily="34" charset="0"/>
                <a:cs typeface="Intel Clear" panose="020B0604020203020204" pitchFamily="34" charset="0"/>
                <a:sym typeface="Intel Clear Bold"/>
              </a:endParaRPr>
            </a:p>
          </p:txBody>
        </p:sp>
        <p:sp>
          <p:nvSpPr>
            <p:cNvPr id="80" name="!!lllboxd">
              <a:extLst>
                <a:ext uri="{FF2B5EF4-FFF2-40B4-BE49-F238E27FC236}">
                  <a16:creationId xmlns:a16="http://schemas.microsoft.com/office/drawing/2014/main" id="{67E65352-226D-2124-5D8B-AE12E01CADDE}"/>
                </a:ext>
              </a:extLst>
            </p:cNvPr>
            <p:cNvSpPr/>
            <p:nvPr/>
          </p:nvSpPr>
          <p:spPr>
            <a:xfrm>
              <a:off x="9142806" y="3133918"/>
              <a:ext cx="1953941" cy="429115"/>
            </a:xfrm>
            <a:prstGeom prst="rect">
              <a:avLst/>
            </a:prstGeom>
            <a:noFill/>
            <a:ln w="6350" cap="flat">
              <a:solidFill>
                <a:schemeClr val="accent1">
                  <a:alpha val="60000"/>
                </a:schemeClr>
              </a:solidFill>
              <a:prstDash val="solid"/>
              <a:miter lim="800000"/>
            </a:ln>
            <a:effectLst/>
            <a:sp3d/>
          </p:spPr>
          <p:txBody>
            <a:bodyPr rot="0" spcFirstLastPara="1" vertOverflow="overflow" horzOverflow="overflow" vert="horz" wrap="square" lIns="72000" tIns="22859" rIns="72000" bIns="22859" numCol="1" spcCol="38100" rtlCol="0" anchor="ctr">
              <a:noAutofit/>
            </a:bodyPr>
            <a:lstStyle/>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DIRECT LANGUAGE</a:t>
              </a:r>
            </a:p>
            <a:p>
              <a:pPr marL="0" marR="0" lvl="0" indent="0" algn="ctr" defTabSz="477803"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68B5"/>
                  </a:solidFill>
                  <a:effectLst/>
                  <a:uLnTx/>
                  <a:uFillTx/>
                  <a:latin typeface="IntelOne Display Light"/>
                  <a:ea typeface="Intel Clear" panose="020B0604020203020204" pitchFamily="34" charset="0"/>
                  <a:cs typeface="Intel Clear" panose="020B0604020203020204" pitchFamily="34" charset="0"/>
                  <a:sym typeface="Calibri"/>
                </a:rPr>
                <a:t>COMPILERS</a:t>
              </a:r>
              <a:endParaRPr kumimoji="0" lang="ru-RU" sz="800" b="0" i="0" u="none" strike="noStrike" kern="0" cap="none" spc="0" normalizeH="0" baseline="0" noProof="0">
                <a:ln>
                  <a:noFill/>
                </a:ln>
                <a:solidFill>
                  <a:srgbClr val="0068B5"/>
                </a:solidFill>
                <a:effectLst/>
                <a:uLnTx/>
                <a:uFillTx/>
                <a:ea typeface="Intel Clear" panose="020B0604020203020204" pitchFamily="34" charset="0"/>
                <a:cs typeface="Intel Clear" panose="020B0604020203020204" pitchFamily="34" charset="0"/>
                <a:sym typeface="Calibri"/>
              </a:endParaRPr>
            </a:p>
          </p:txBody>
        </p:sp>
      </p:grpSp>
    </p:spTree>
    <p:extLst>
      <p:ext uri="{BB962C8B-B14F-4D97-AF65-F5344CB8AC3E}">
        <p14:creationId xmlns:p14="http://schemas.microsoft.com/office/powerpoint/2010/main" val="31103394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S_UNIQUEID" val="4557"/>
</p:tagLst>
</file>

<file path=ppt/theme/theme1.xml><?xml version="1.0" encoding="utf-8"?>
<a:theme xmlns:a="http://schemas.openxmlformats.org/drawingml/2006/main" name="Intel-dark">
  <a:themeElements>
    <a:clrScheme name="Custom 19">
      <a:dk1>
        <a:srgbClr val="000000"/>
      </a:dk1>
      <a:lt1>
        <a:srgbClr val="FFFFFF"/>
      </a:lt1>
      <a:dk2>
        <a:srgbClr val="004A86"/>
      </a:dk2>
      <a:lt2>
        <a:srgbClr val="FFFFFF"/>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Custom 8">
      <a:majorFont>
        <a:latin typeface="IntelOne Text Light"/>
        <a:ea typeface="Arial"/>
        <a:cs typeface="Arial"/>
      </a:majorFont>
      <a:minorFont>
        <a:latin typeface="IntelOne Text"/>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Classic Tint 2">
      <a:srgbClr val="76CEFF"/>
    </a:custClr>
    <a:custClr name="Energy Tint 2">
      <a:srgbClr val="B4F0FF"/>
    </a:custClr>
    <a:custClr name="Carbon Tint 2">
      <a:srgbClr val="E9E9E9"/>
    </a:custClr>
    <a:custClr name="Steel Tint 2">
      <a:srgbClr val="B9D6E5"/>
    </a:custClr>
    <a:custClr name="Geode Tint 2">
      <a:srgbClr val="EEC3F7"/>
    </a:custClr>
    <a:custClr name="Moss Tint 2">
      <a:srgbClr val="D7F3A2"/>
    </a:custClr>
    <a:custClr name="Rust Tint 2">
      <a:srgbClr val="FFC599"/>
    </a:custClr>
    <a:custClr name="Cobalt Tint 2">
      <a:srgbClr val="98A1FF"/>
    </a:custClr>
    <a:custClr name="Coral Tint 2">
      <a:srgbClr val="FFB6B9"/>
    </a:custClr>
    <a:custClr name="white">
      <a:srgbClr val="FFFFFF"/>
    </a:custClr>
    <a:custClr name="Classic Tint 1">
      <a:srgbClr val="00A3F6"/>
    </a:custClr>
    <a:custClr name="Energy Tint 1">
      <a:srgbClr val="7BDEFF"/>
    </a:custClr>
    <a:custClr name="Carbon Tint 1">
      <a:srgbClr val="AEAEAE"/>
    </a:custClr>
    <a:custClr name="Steel Tint 1">
      <a:srgbClr val="86B3CA"/>
    </a:custClr>
    <a:custClr name="Geode Tint 1">
      <a:srgbClr val="CC94DA"/>
    </a:custClr>
    <a:custClr name="Moss Tint 1">
      <a:srgbClr val="B1D272"/>
    </a:custClr>
    <a:custClr name="Rust Tint 1">
      <a:srgbClr val="FF8F51"/>
    </a:custClr>
    <a:custClr name="Cobalt Tint 1">
      <a:srgbClr val="5B69FF"/>
    </a:custClr>
    <a:custClr name="Coral Tint 1">
      <a:srgbClr val="FF848A"/>
    </a:custClr>
    <a:custClr name="Daisy Tint 1">
      <a:srgbClr val="FFE17A"/>
    </a:custClr>
    <a:custClr name="Classic">
      <a:srgbClr val="0068B5"/>
    </a:custClr>
    <a:custClr name="Energy">
      <a:srgbClr val="00C7FD"/>
    </a:custClr>
    <a:custClr name="Carbon">
      <a:srgbClr val="808080"/>
    </a:custClr>
    <a:custClr name="Steel">
      <a:srgbClr val="548FAD"/>
    </a:custClr>
    <a:custClr name="Geode">
      <a:srgbClr val="8F5DA2"/>
    </a:custClr>
    <a:custClr name="Moss">
      <a:srgbClr val="8BAE46"/>
    </a:custClr>
    <a:custClr name="Rust">
      <a:srgbClr val="E96115"/>
    </a:custClr>
    <a:custClr name="Cobalt">
      <a:srgbClr val="1E2EB8"/>
    </a:custClr>
    <a:custClr name="Coral">
      <a:srgbClr val="FF5662"/>
    </a:custClr>
    <a:custClr name="Daisy">
      <a:srgbClr val="FEC91B"/>
    </a:custClr>
    <a:custClr name="Classic Shade 1">
      <a:srgbClr val="004A86"/>
    </a:custClr>
    <a:custClr name="Energy Shade 1">
      <a:srgbClr val="0095CA"/>
    </a:custClr>
    <a:custClr name="Carbon Shade 1">
      <a:srgbClr val="525252"/>
    </a:custClr>
    <a:custClr name="Steel Shade 1">
      <a:srgbClr val="41728A"/>
    </a:custClr>
    <a:custClr name="Geode Shade 1">
      <a:srgbClr val="653171"/>
    </a:custClr>
    <a:custClr name="Moss Shade 1">
      <a:srgbClr val="708541"/>
    </a:custClr>
    <a:custClr name="Rust Shade 1">
      <a:srgbClr val="B24501"/>
    </a:custClr>
    <a:custClr name="Cobalt Shade 1">
      <a:srgbClr val="000F8A"/>
    </a:custClr>
    <a:custClr name="Coral Shade 1">
      <a:srgbClr val="C81326"/>
    </a:custClr>
    <a:custClr name="Daisy Shade 1">
      <a:srgbClr val="EDB200"/>
    </a:custClr>
    <a:custClr name="Classic Shade 2">
      <a:srgbClr val="00285A"/>
    </a:custClr>
    <a:custClr name="Energy Shade 2">
      <a:srgbClr val="005B85"/>
    </a:custClr>
    <a:custClr name="Carbon Shade 2">
      <a:srgbClr val="262626"/>
    </a:custClr>
    <a:custClr name="Steel Shade 2">
      <a:srgbClr val="183544"/>
    </a:custClr>
    <a:custClr name="black">
      <a:srgbClr val="000000"/>
    </a:custClr>
    <a:custClr name="Moss Shade 2">
      <a:srgbClr val="515A3D"/>
    </a:custClr>
    <a:custClr name="black">
      <a:srgbClr val="000000"/>
    </a:custClr>
    <a:custClr name="Cobalt Shade 2">
      <a:srgbClr val="000864"/>
    </a:custClr>
    <a:custClr name="black">
      <a:srgbClr val="000000"/>
    </a:custClr>
    <a:custClr name="Daisy Shade 2">
      <a:srgbClr val="C98F00"/>
    </a:custClr>
  </a:custClrLst>
  <a:extLst>
    <a:ext uri="{05A4C25C-085E-4340-85A3-A5531E510DB2}">
      <thm15:themeFamily xmlns:thm15="http://schemas.microsoft.com/office/thememl/2012/main" name="Intel2020-Blue" id="{D9323E3A-118C-43A6-89C0-C96596E37B42}" vid="{AEA43C02-EC13-455A-B9B9-65B3CDA9AE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9">
    <a:dk1>
      <a:srgbClr val="000000"/>
    </a:dk1>
    <a:lt1>
      <a:srgbClr val="FFFFFF"/>
    </a:lt1>
    <a:dk2>
      <a:srgbClr val="004A86"/>
    </a:dk2>
    <a:lt2>
      <a:srgbClr val="FFFFFF"/>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themeOverride>
</file>

<file path=ppt/theme/themeOverride2.xml><?xml version="1.0" encoding="utf-8"?>
<a:themeOverride xmlns:a="http://schemas.openxmlformats.org/drawingml/2006/main">
  <a:clrScheme name="Intel2020">
    <a:dk1>
      <a:srgbClr val="000000"/>
    </a:dk1>
    <a:lt1>
      <a:srgbClr val="FFFFFF"/>
    </a:lt1>
    <a:dk2>
      <a:srgbClr val="004A86"/>
    </a:dk2>
    <a:lt2>
      <a:srgbClr val="525252"/>
    </a:lt2>
    <a:accent1>
      <a:srgbClr val="0068B5"/>
    </a:accent1>
    <a:accent2>
      <a:srgbClr val="00C7FD"/>
    </a:accent2>
    <a:accent3>
      <a:srgbClr val="F6CB4B"/>
    </a:accent3>
    <a:accent4>
      <a:srgbClr val="D96930"/>
    </a:accent4>
    <a:accent5>
      <a:srgbClr val="8F5DA2"/>
    </a:accent5>
    <a:accent6>
      <a:srgbClr val="8BAE46"/>
    </a:accent6>
    <a:hlink>
      <a:srgbClr val="0068B5"/>
    </a:hlink>
    <a:folHlink>
      <a:srgbClr val="0068B5"/>
    </a:folHlink>
  </a:clrScheme>
  <a:fontScheme name="Custom 11">
    <a:majorFont>
      <a:latin typeface="Intel Clear Light"/>
      <a:ea typeface="Helvetica Neue"/>
      <a:cs typeface="Helvetica Neue"/>
    </a:majorFont>
    <a:minorFont>
      <a:latin typeface="Intel Clear"/>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Metadata/LabelInfo.xml><?xml version="1.0" encoding="utf-8"?>
<clbl:labelList xmlns:clbl="http://schemas.microsoft.com/office/2020/mipLabelMetadata">
  <clbl:label id="{46c98d88-e344-4ed4-8496-4ed7712e255d}" enabled="0" method="" siteId="{46c98d88-e344-4ed4-8496-4ed7712e255d}" removed="1"/>
</clbl:labelList>
</file>

<file path=docProps/app.xml><?xml version="1.0" encoding="utf-8"?>
<Properties xmlns="http://schemas.openxmlformats.org/officeDocument/2006/extended-properties" xmlns:vt="http://schemas.openxmlformats.org/officeDocument/2006/docPropsVTypes">
  <TotalTime>737</TotalTime>
  <Words>4240</Words>
  <Application>Microsoft Office PowerPoint</Application>
  <PresentationFormat>Widescreen</PresentationFormat>
  <Paragraphs>624</Paragraphs>
  <Slides>28</Slides>
  <Notes>7</Notes>
  <HiddenSlides>0</HiddenSlides>
  <MMClips>0</MMClips>
  <ScaleCrop>false</ScaleCrop>
  <HeadingPairs>
    <vt:vector size="6" baseType="variant">
      <vt:variant>
        <vt:lpstr>Fonts Used</vt:lpstr>
      </vt:variant>
      <vt:variant>
        <vt:i4>29</vt:i4>
      </vt:variant>
      <vt:variant>
        <vt:lpstr>Theme</vt:lpstr>
      </vt:variant>
      <vt:variant>
        <vt:i4>1</vt:i4>
      </vt:variant>
      <vt:variant>
        <vt:lpstr>Slide Titles</vt:lpstr>
      </vt:variant>
      <vt:variant>
        <vt:i4>28</vt:i4>
      </vt:variant>
    </vt:vector>
  </HeadingPairs>
  <TitlesOfParts>
    <vt:vector size="58" baseType="lpstr">
      <vt:lpstr>Arial</vt:lpstr>
      <vt:lpstr>Arial Black</vt:lpstr>
      <vt:lpstr>Calibri</vt:lpstr>
      <vt:lpstr>Calibri Light</vt:lpstr>
      <vt:lpstr>Courier New</vt:lpstr>
      <vt:lpstr>Helvetica</vt:lpstr>
      <vt:lpstr>Helvetica Neue</vt:lpstr>
      <vt:lpstr>Helvetica Neue Medium</vt:lpstr>
      <vt:lpstr>Intel Clear</vt:lpstr>
      <vt:lpstr>Intel Clear Light</vt:lpstr>
      <vt:lpstr>Intel Clear Pro</vt:lpstr>
      <vt:lpstr>IntelOne Display Bold</vt:lpstr>
      <vt:lpstr>IntelOne Display CY Medium</vt:lpstr>
      <vt:lpstr>IntelOne Display HE Bold</vt:lpstr>
      <vt:lpstr>IntelOne Display HE Regular</vt:lpstr>
      <vt:lpstr>IntelOne Display Light</vt:lpstr>
      <vt:lpstr>IntelOne Display Medium</vt:lpstr>
      <vt:lpstr>IntelOne Display Regular</vt:lpstr>
      <vt:lpstr>IntelOne Text</vt:lpstr>
      <vt:lpstr>IntelOne Text Bold</vt:lpstr>
      <vt:lpstr>IntelOne Text Light</vt:lpstr>
      <vt:lpstr>IntelOne Text Medium</vt:lpstr>
      <vt:lpstr>Monospace</vt:lpstr>
      <vt:lpstr>Roboto</vt:lpstr>
      <vt:lpstr>Segoe UI</vt:lpstr>
      <vt:lpstr>Symbol</vt:lpstr>
      <vt:lpstr>Times New Roman</vt:lpstr>
      <vt:lpstr>Verdana</vt:lpstr>
      <vt:lpstr>Wingdings</vt:lpstr>
      <vt:lpstr>Intel-dark</vt:lpstr>
      <vt:lpstr>Building a Productive, Open, Accelerated Programming Model for Now and the Future</vt:lpstr>
      <vt:lpstr>Open Accelerated Computing with oneAPI</vt:lpstr>
      <vt:lpstr>Software is a competitive advantage for Intel Uniquely able to build on Foundational Software</vt:lpstr>
      <vt:lpstr>Market Differentiating</vt:lpstr>
      <vt:lpstr>Datacenter/Network Demand and Power</vt:lpstr>
      <vt:lpstr>A lot can happen in a year…</vt:lpstr>
      <vt:lpstr>Cambrian Explosion of Compute Architecture</vt:lpstr>
      <vt:lpstr>A New Golden Age for Computer Architecture</vt:lpstr>
      <vt:lpstr>How Do You Get to Market?</vt:lpstr>
      <vt:lpstr>Standards Drive Scale for Accelerated Computing </vt:lpstr>
      <vt:lpstr>oneAPI: One Name, Two Distinct Objectives</vt:lpstr>
      <vt:lpstr>Intel Developer Software</vt:lpstr>
      <vt:lpstr>Why SYCL?</vt:lpstr>
      <vt:lpstr>CUDA to SYCL Migration Made Easy</vt:lpstr>
      <vt:lpstr>On NVIDIA GPU – SYCL Provides Comparable  Performance to CUDA</vt:lpstr>
      <vt:lpstr>On AMD GPU – SYCL Provides Comparable  Performance to HIP</vt:lpstr>
      <vt:lpstr>Ecosystem Driven Innovation</vt:lpstr>
      <vt:lpstr>oneAPI Open Ecosystem Progress Open, Broad, Multiarchitecture / Multivendor Implementation</vt:lpstr>
      <vt:lpstr>Device Selector Programming in a Multi-Accelerator System</vt:lpstr>
      <vt:lpstr>Evolving Heterogeneity</vt:lpstr>
      <vt:lpstr>What If: Heterogeneous/Distributed Future</vt:lpstr>
      <vt:lpstr>It Takes A Community  Communities</vt:lpstr>
      <vt:lpstr>In Closing</vt:lpstr>
      <vt:lpstr>Notices and Disclaimers</vt:lpstr>
      <vt:lpstr>PowerPoint Presentation</vt:lpstr>
      <vt:lpstr>oneAPI Open-Source Projects Evolution</vt:lpstr>
      <vt:lpstr>Evolving Heterogeneity</vt:lpstr>
      <vt:lpstr>Domain-Specific Software Portfolio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a Productive, Open, Accelerated Programming Model for Now and the Future</dc:title>
  <dc:creator>Higuera, Bernardo</dc:creator>
  <cp:lastModifiedBy>Curley, Joseph C</cp:lastModifiedBy>
  <cp:revision>2</cp:revision>
  <dcterms:created xsi:type="dcterms:W3CDTF">2023-05-24T19:02:39Z</dcterms:created>
  <dcterms:modified xsi:type="dcterms:W3CDTF">2023-05-25T10:07:58Z</dcterms:modified>
</cp:coreProperties>
</file>