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39"/>
  </p:notesMasterIdLst>
  <p:sldIdLst>
    <p:sldId id="256" r:id="rId2"/>
    <p:sldId id="340" r:id="rId3"/>
    <p:sldId id="343" r:id="rId4"/>
    <p:sldId id="303" r:id="rId5"/>
    <p:sldId id="271" r:id="rId6"/>
    <p:sldId id="272" r:id="rId7"/>
    <p:sldId id="288" r:id="rId8"/>
    <p:sldId id="313" r:id="rId9"/>
    <p:sldId id="314" r:id="rId10"/>
    <p:sldId id="335" r:id="rId11"/>
    <p:sldId id="339" r:id="rId12"/>
    <p:sldId id="311" r:id="rId13"/>
    <p:sldId id="305" r:id="rId14"/>
    <p:sldId id="306" r:id="rId15"/>
    <p:sldId id="307" r:id="rId16"/>
    <p:sldId id="308" r:id="rId17"/>
    <p:sldId id="321" r:id="rId18"/>
    <p:sldId id="330" r:id="rId19"/>
    <p:sldId id="267" r:id="rId20"/>
    <p:sldId id="345" r:id="rId21"/>
    <p:sldId id="342" r:id="rId22"/>
    <p:sldId id="328" r:id="rId23"/>
    <p:sldId id="346" r:id="rId24"/>
    <p:sldId id="347" r:id="rId25"/>
    <p:sldId id="348" r:id="rId26"/>
    <p:sldId id="270" r:id="rId27"/>
    <p:sldId id="336" r:id="rId28"/>
    <p:sldId id="344" r:id="rId29"/>
    <p:sldId id="264" r:id="rId30"/>
    <p:sldId id="265" r:id="rId31"/>
    <p:sldId id="334" r:id="rId32"/>
    <p:sldId id="341" r:id="rId33"/>
    <p:sldId id="309" r:id="rId34"/>
    <p:sldId id="331" r:id="rId35"/>
    <p:sldId id="277" r:id="rId36"/>
    <p:sldId id="333" r:id="rId37"/>
    <p:sldId id="337"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49"/>
    <p:restoredTop sz="79412"/>
  </p:normalViewPr>
  <p:slideViewPr>
    <p:cSldViewPr snapToGrid="0" snapToObjects="1">
      <p:cViewPr varScale="1">
        <p:scale>
          <a:sx n="82" d="100"/>
          <a:sy n="82" d="100"/>
        </p:scale>
        <p:origin x="1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D3A76-46FB-6B4D-AB54-9FF029CD60C0}" type="datetimeFigureOut">
              <a:rPr kumimoji="1" lang="ja-JP" altLang="en-US" smtClean="0"/>
              <a:t>2019/1/14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A24E3-BF8E-9040-B3D8-17246D3DE63E}" type="slidenum">
              <a:rPr kumimoji="1" lang="ja-JP" altLang="en-US" smtClean="0"/>
              <a:t>‹#›</a:t>
            </a:fld>
            <a:endParaRPr kumimoji="1" lang="ja-JP" altLang="en-US"/>
          </a:p>
        </p:txBody>
      </p:sp>
    </p:spTree>
    <p:extLst>
      <p:ext uri="{BB962C8B-B14F-4D97-AF65-F5344CB8AC3E}">
        <p14:creationId xmlns:p14="http://schemas.microsoft.com/office/powerpoint/2010/main" val="2351563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 for your nice introduction and thank you all for coming today. </a:t>
            </a:r>
          </a:p>
          <a:p>
            <a:r>
              <a:rPr kumimoji="1" lang="en-US" altLang="ja-JP" dirty="0"/>
              <a:t>I’m </a:t>
            </a:r>
            <a:r>
              <a:rPr kumimoji="1" lang="en-US" altLang="ja-JP" dirty="0" err="1"/>
              <a:t>Ryohei</a:t>
            </a:r>
            <a:r>
              <a:rPr kumimoji="1" lang="en-US" altLang="ja-JP" dirty="0"/>
              <a:t> Kobayashi, and an assistant professor of University of Tsukuba. </a:t>
            </a:r>
          </a:p>
          <a:p>
            <a:r>
              <a:rPr kumimoji="1" lang="en-US" altLang="ja-JP" dirty="0"/>
              <a:t>Today, I would like to talk about OpenCL-enabled High performance DMA for GPU-FPGA Cooperative Computation.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OK, let’s get started. </a:t>
            </a:r>
          </a:p>
        </p:txBody>
      </p:sp>
      <p:sp>
        <p:nvSpPr>
          <p:cNvPr id="4" name="スライド番号プレースホルダー 3"/>
          <p:cNvSpPr>
            <a:spLocks noGrp="1"/>
          </p:cNvSpPr>
          <p:nvPr>
            <p:ph type="sldNum" sz="quarter" idx="5"/>
          </p:nvPr>
        </p:nvSpPr>
        <p:spPr/>
        <p:txBody>
          <a:bodyPr/>
          <a:lstStyle/>
          <a:p>
            <a:fld id="{E60A24E3-BF8E-9040-B3D8-17246D3DE63E}" type="slidenum">
              <a:rPr kumimoji="1" lang="ja-JP" altLang="en-US" smtClean="0"/>
              <a:t>0</a:t>
            </a:fld>
            <a:endParaRPr kumimoji="1" lang="ja-JP" altLang="en-US"/>
          </a:p>
        </p:txBody>
      </p:sp>
    </p:spTree>
    <p:extLst>
      <p:ext uri="{BB962C8B-B14F-4D97-AF65-F5344CB8AC3E}">
        <p14:creationId xmlns:p14="http://schemas.microsoft.com/office/powerpoint/2010/main" val="230338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Descriptor is a table for performing DMA transfer, which is composed of source and destination addresses, data length for transfer, ID of a descriptor.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For example, If </a:t>
            </a:r>
            <a:r>
              <a:rPr kumimoji="1" lang="en-US" altLang="ja-JP" dirty="0" err="1"/>
              <a:t>src</a:t>
            </a:r>
            <a:r>
              <a:rPr kumimoji="1" lang="en-US" altLang="ja-JP" dirty="0"/>
              <a:t> </a:t>
            </a:r>
            <a:r>
              <a:rPr kumimoji="1" lang="en-US" altLang="ja-JP" dirty="0" err="1"/>
              <a:t>addr</a:t>
            </a:r>
            <a:r>
              <a:rPr lang="en-US" altLang="ja-JP" dirty="0"/>
              <a:t> is </a:t>
            </a:r>
            <a:r>
              <a:rPr lang="en-US" altLang="ja-JP" dirty="0" err="1"/>
              <a:t>paddr</a:t>
            </a:r>
            <a:r>
              <a:rPr lang="en-US" altLang="ja-JP" dirty="0"/>
              <a:t> and </a:t>
            </a:r>
            <a:r>
              <a:rPr lang="en-US" altLang="ja-JP" dirty="0" err="1"/>
              <a:t>dst</a:t>
            </a:r>
            <a:r>
              <a:rPr lang="en-US" altLang="ja-JP" dirty="0"/>
              <a:t> </a:t>
            </a:r>
            <a:r>
              <a:rPr lang="en-US" altLang="ja-JP" dirty="0" err="1"/>
              <a:t>addr</a:t>
            </a:r>
            <a:r>
              <a:rPr lang="en-US" altLang="ja-JP" dirty="0"/>
              <a:t> is FPGA memory address, then FPGA ← GPU comm. is performed.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Here is kernel code for performing GPU-to-FPGA DMA transfer.</a:t>
            </a:r>
            <a:endParaRPr kumimoji="1" lang="ja-JP" altLang="en-US"/>
          </a:p>
        </p:txBody>
      </p:sp>
      <p:sp>
        <p:nvSpPr>
          <p:cNvPr id="4" name="スライド番号プレースホルダー 3"/>
          <p:cNvSpPr>
            <a:spLocks noGrp="1"/>
          </p:cNvSpPr>
          <p:nvPr>
            <p:ph type="sldNum" sz="quarter" idx="5"/>
          </p:nvPr>
        </p:nvSpPr>
        <p:spPr/>
        <p:txBody>
          <a:bodyPr/>
          <a:lstStyle/>
          <a:p>
            <a:fld id="{E60A24E3-BF8E-9040-B3D8-17246D3DE63E}" type="slidenum">
              <a:rPr kumimoji="1" lang="ja-JP" altLang="en-US" smtClean="0"/>
              <a:t>9</a:t>
            </a:fld>
            <a:endParaRPr kumimoji="1" lang="ja-JP" altLang="en-US"/>
          </a:p>
        </p:txBody>
      </p:sp>
    </p:spTree>
    <p:extLst>
      <p:ext uri="{BB962C8B-B14F-4D97-AF65-F5344CB8AC3E}">
        <p14:creationId xmlns:p14="http://schemas.microsoft.com/office/powerpoint/2010/main" val="26625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After DMA transfer completes, getting that completion notification is needed.</a:t>
            </a:r>
          </a:p>
          <a:p>
            <a:r>
              <a:rPr kumimoji="1" lang="en-US" altLang="ja-JP" dirty="0"/>
              <a:t>To do that, </a:t>
            </a:r>
            <a:r>
              <a:rPr kumimoji="1" lang="en-US" altLang="ja-JP" dirty="0" err="1"/>
              <a:t>read_channel_intel</a:t>
            </a:r>
            <a:r>
              <a:rPr kumimoji="1" lang="en-US" altLang="ja-JP" dirty="0"/>
              <a:t> function is used, which is also I/O channel API.</a:t>
            </a:r>
          </a:p>
          <a:p>
            <a:r>
              <a:rPr kumimoji="1" lang="en-US" altLang="ja-JP" dirty="0"/>
              <a:t>This reads the completion notification stored in the Descriptor Controller and here is a corresponding kernel code.</a:t>
            </a:r>
          </a:p>
          <a:p>
            <a:r>
              <a:rPr kumimoji="1" lang="en-US" altLang="ja-JP" dirty="0"/>
              <a:t>We use elapsed cycles from 3 to 7, for evaluation we will talk from the next slide.</a:t>
            </a:r>
            <a:endParaRPr kumimoji="1" lang="ja-JP" altLang="en-US"/>
          </a:p>
        </p:txBody>
      </p:sp>
      <p:sp>
        <p:nvSpPr>
          <p:cNvPr id="4" name="スライド番号プレースホルダー 3"/>
          <p:cNvSpPr>
            <a:spLocks noGrp="1"/>
          </p:cNvSpPr>
          <p:nvPr>
            <p:ph type="sldNum" sz="quarter" idx="5"/>
          </p:nvPr>
        </p:nvSpPr>
        <p:spPr/>
        <p:txBody>
          <a:bodyPr/>
          <a:lstStyle/>
          <a:p>
            <a:fld id="{E60A24E3-BF8E-9040-B3D8-17246D3DE63E}" type="slidenum">
              <a:rPr kumimoji="1" lang="ja-JP" altLang="en-US" smtClean="0"/>
              <a:t>10</a:t>
            </a:fld>
            <a:endParaRPr kumimoji="1" lang="ja-JP" altLang="en-US"/>
          </a:p>
        </p:txBody>
      </p:sp>
    </p:spTree>
    <p:extLst>
      <p:ext uri="{BB962C8B-B14F-4D97-AF65-F5344CB8AC3E}">
        <p14:creationId xmlns:p14="http://schemas.microsoft.com/office/powerpoint/2010/main" val="288132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our evaluation testbed called Pre-PACS-X, which is working at Center for Computational Sciences, University of Tsukuba. </a:t>
            </a:r>
          </a:p>
          <a:p>
            <a:r>
              <a:rPr kumimoji="1" lang="en-US" altLang="ja-JP" dirty="0"/>
              <a:t>This is not ‘X’, this is Roman numerals, OK. </a:t>
            </a:r>
          </a:p>
          <a:p>
            <a:r>
              <a:rPr kumimoji="1" lang="en-US" altLang="ja-JP" dirty="0"/>
              <a:t>A computation node of PPX has two Intel Xeon CPUs, two NVIDIA P100 GPUs, a single FPGA board and InfiniBand Host Channel Adapter. </a:t>
            </a:r>
          </a:p>
          <a:p>
            <a:r>
              <a:rPr kumimoji="1" lang="en-US" altLang="ja-JP" dirty="0"/>
              <a:t>The OS and software toolchains we used are shown here.</a:t>
            </a:r>
            <a:endParaRPr kumimoji="1" lang="ja-JP" altLang="en-US"/>
          </a:p>
        </p:txBody>
      </p:sp>
      <p:sp>
        <p:nvSpPr>
          <p:cNvPr id="4" name="スライド番号プレースホルダー 3"/>
          <p:cNvSpPr>
            <a:spLocks noGrp="1"/>
          </p:cNvSpPr>
          <p:nvPr>
            <p:ph type="sldNum" sz="quarter" idx="5"/>
          </p:nvPr>
        </p:nvSpPr>
        <p:spPr/>
        <p:txBody>
          <a:bodyPr/>
          <a:lstStyle/>
          <a:p>
            <a:fld id="{E60A24E3-BF8E-9040-B3D8-17246D3DE63E}" type="slidenum">
              <a:rPr kumimoji="1" lang="ja-JP" altLang="en-US" smtClean="0"/>
              <a:t>11</a:t>
            </a:fld>
            <a:endParaRPr kumimoji="1" lang="ja-JP" altLang="en-US"/>
          </a:p>
        </p:txBody>
      </p:sp>
    </p:spTree>
    <p:extLst>
      <p:ext uri="{BB962C8B-B14F-4D97-AF65-F5344CB8AC3E}">
        <p14:creationId xmlns:p14="http://schemas.microsoft.com/office/powerpoint/2010/main" val="385934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Here is two patterns of the GPU-FPGA data movement, which is traditional method and proposed method.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In traditional method, GPU-FPGA data movement is performed through a CPU, which means CPU-FPGA </a:t>
            </a:r>
            <a:r>
              <a:rPr kumimoji="1" lang="en-US" altLang="ja-JP" dirty="0" err="1"/>
              <a:t>comm</a:t>
            </a:r>
            <a:r>
              <a:rPr kumimoji="1" lang="en-US" altLang="ja-JP" dirty="0"/>
              <a:t> uses OpenCL API, </a:t>
            </a:r>
            <a:r>
              <a:rPr kumimoji="1" lang="en-US" altLang="ja-JP" dirty="0" err="1"/>
              <a:t>cudaMemcpy</a:t>
            </a:r>
            <a:r>
              <a:rPr kumimoji="1" lang="en-US" altLang="ja-JP" dirty="0"/>
              <a:t> is used for CPU-GPU comm.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In proposed method, </a:t>
            </a:r>
            <a:r>
              <a:rPr lang="en-US" altLang="ja-JP" sz="1200" dirty="0"/>
              <a:t>FPGA </a:t>
            </a:r>
            <a:r>
              <a:rPr lang="en-US" altLang="ja-JP" sz="1200" u="sng" dirty="0"/>
              <a:t>autonomously performs</a:t>
            </a:r>
            <a:r>
              <a:rPr lang="en-US" altLang="ja-JP" sz="1200" dirty="0"/>
              <a:t> GPU-FPGA DMA transfer</a:t>
            </a:r>
            <a:r>
              <a:rPr kumimoji="1" lang="en-US" altLang="ja-JP" sz="1200" dirty="0"/>
              <a:t> and in this evaluation, we use </a:t>
            </a:r>
            <a:r>
              <a:rPr lang="en" altLang="ja-JP" sz="1200" dirty="0"/>
              <a:t>an OpenCL helper function to get elapsed cycles for the DMA transfer.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12</a:t>
            </a:fld>
            <a:endParaRPr kumimoji="1" lang="ja-JP" altLang="en-US"/>
          </a:p>
        </p:txBody>
      </p:sp>
    </p:spTree>
    <p:extLst>
      <p:ext uri="{BB962C8B-B14F-4D97-AF65-F5344CB8AC3E}">
        <p14:creationId xmlns:p14="http://schemas.microsoft.com/office/powerpoint/2010/main" val="803492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OK, let’s get into the background</a:t>
            </a:r>
            <a:endParaRPr kumimoji="1" lang="ja-JP" altLang="en-US" dirty="0"/>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18</a:t>
            </a:fld>
            <a:endParaRPr kumimoji="1" lang="ja-JP" altLang="en-US"/>
          </a:p>
        </p:txBody>
      </p:sp>
    </p:spTree>
    <p:extLst>
      <p:ext uri="{BB962C8B-B14F-4D97-AF65-F5344CB8AC3E}">
        <p14:creationId xmlns:p14="http://schemas.microsoft.com/office/powerpoint/2010/main" val="2615446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There are a lot of accelerators such as Clear Speed, Cell Broadband Engine, GRAPE, Xeon Phi, </a:t>
            </a:r>
            <a:r>
              <a:rPr kumimoji="1" lang="en-US" altLang="ja-JP" sz="1200" b="0" kern="1200" dirty="0">
                <a:solidFill>
                  <a:schemeClr val="tx1"/>
                </a:solidFill>
                <a:effectLst/>
                <a:latin typeface="+mn-lt"/>
                <a:ea typeface="+mn-ea"/>
                <a:cs typeface="+mn-cs"/>
              </a:rPr>
              <a:t>MATRIX-2000,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effectLst/>
              </a:rPr>
              <a:t>And among them, the most popular one is GPU, you know? And here is GPU-based HPC clusters.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effectLst/>
              </a:rPr>
              <a:t>GPU are very suitable for parallel applications depending on very wide and regular computation because of the following two reasons.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effectLst/>
              </a:rPr>
              <a:t>But, GPU is not suitable for applications that employ “</a:t>
            </a:r>
            <a:r>
              <a:rPr lang="en-US" altLang="ja-JP" dirty="0">
                <a:solidFill>
                  <a:srgbClr val="FF0000"/>
                </a:solidFill>
              </a:rPr>
              <a:t>partially poor parallelism</a:t>
            </a:r>
            <a:r>
              <a:rPr lang="en-US" altLang="ja-JP" dirty="0">
                <a:effectLst/>
              </a:rPr>
              <a:t>”, “</a:t>
            </a:r>
            <a:r>
              <a:rPr lang="en-US" altLang="ja-JP" dirty="0">
                <a:solidFill>
                  <a:srgbClr val="FF0000"/>
                </a:solidFill>
              </a:rPr>
              <a:t>non-regular computation</a:t>
            </a:r>
            <a:r>
              <a:rPr lang="en-US" altLang="ja-JP" dirty="0">
                <a:effectLst/>
              </a:rPr>
              <a:t>”, “</a:t>
            </a:r>
            <a:r>
              <a:rPr lang="en-US" altLang="ja-JP" dirty="0">
                <a:solidFill>
                  <a:srgbClr val="FF0000"/>
                </a:solidFill>
              </a:rPr>
              <a:t>frequent inter-node communication</a:t>
            </a:r>
            <a:r>
              <a:rPr lang="en-US" altLang="ja-JP"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effectLst/>
              </a:rPr>
              <a:t>So, what I’d like to say is GPU is not </a:t>
            </a:r>
            <a:r>
              <a:rPr lang="en-US" altLang="ja-JP" dirty="0"/>
              <a:t>almighty, unfortunately. </a:t>
            </a:r>
            <a:endParaRPr lang="en-US" altLang="ja-JP" dirty="0">
              <a:effectLst/>
            </a:endParaRPr>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19</a:t>
            </a:fld>
            <a:endParaRPr kumimoji="1" lang="ja-JP" altLang="en-US"/>
          </a:p>
        </p:txBody>
      </p:sp>
    </p:spTree>
    <p:extLst>
      <p:ext uri="{BB962C8B-B14F-4D97-AF65-F5344CB8AC3E}">
        <p14:creationId xmlns:p14="http://schemas.microsoft.com/office/powerpoint/2010/main" val="203405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According to each device’s characteristics, we summarize each device’s strength and weakness in this table. This row is for CPU’s pros and cons. </a:t>
            </a:r>
          </a:p>
          <a:p>
            <a:r>
              <a:rPr kumimoji="1" lang="en-US" altLang="ja-JP" dirty="0"/>
              <a:t>Of course, each device’s strength and weakness are different. </a:t>
            </a:r>
          </a:p>
          <a:p>
            <a:r>
              <a:rPr kumimoji="1" lang="en-US" altLang="ja-JP" dirty="0"/>
              <a:t>What I‘d like to say is a technology to compensate with each other is needed for more driving HPC forward, which can offer good strong scalability. </a:t>
            </a:r>
          </a:p>
          <a:p>
            <a:r>
              <a:rPr kumimoji="1" lang="en-US" altLang="ja-JP"/>
              <a:t>For realizing such a technology, </a:t>
            </a:r>
            <a:endParaRPr kumimoji="1" lang="ja-JP" altLang="en-US" dirty="0"/>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20</a:t>
            </a:fld>
            <a:endParaRPr kumimoji="1" lang="ja-JP" altLang="en-US"/>
          </a:p>
        </p:txBody>
      </p:sp>
    </p:spTree>
    <p:extLst>
      <p:ext uri="{BB962C8B-B14F-4D97-AF65-F5344CB8AC3E}">
        <p14:creationId xmlns:p14="http://schemas.microsoft.com/office/powerpoint/2010/main" val="277373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From now on, I’ll talk about Intel FPGA SDK for OpenCL </a:t>
            </a:r>
            <a:endParaRPr kumimoji="1" lang="ja-JP" altLang="en-US" dirty="0"/>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21</a:t>
            </a:fld>
            <a:endParaRPr kumimoji="1" lang="ja-JP" altLang="en-US"/>
          </a:p>
        </p:txBody>
      </p:sp>
    </p:spTree>
    <p:extLst>
      <p:ext uri="{BB962C8B-B14F-4D97-AF65-F5344CB8AC3E}">
        <p14:creationId xmlns:p14="http://schemas.microsoft.com/office/powerpoint/2010/main" val="339903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BSP is a </a:t>
            </a:r>
            <a:r>
              <a:rPr lang="en-US" altLang="ja-JP" sz="1200" dirty="0"/>
              <a:t>description specifying FPGA chip and board peripherals configuration and how to access and how to control.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Basically, only minimum interface to enable OpenCL programming is supported. </a:t>
            </a:r>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22</a:t>
            </a:fld>
            <a:endParaRPr kumimoji="1" lang="ja-JP" altLang="en-US"/>
          </a:p>
        </p:txBody>
      </p:sp>
    </p:spTree>
    <p:extLst>
      <p:ext uri="{BB962C8B-B14F-4D97-AF65-F5344CB8AC3E}">
        <p14:creationId xmlns:p14="http://schemas.microsoft.com/office/powerpoint/2010/main" val="81925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if programmers want to perform inter-FPGA communication but BSPs do not offer the network controller, programmers must implement the controller and integrate it into the BSP, and that is what we did. </a:t>
            </a:r>
          </a:p>
          <a:p>
            <a:r>
              <a:rPr kumimoji="1" lang="en-US" altLang="ja-JP" dirty="0"/>
              <a:t>OK, let’s go on to the next slide and I’ll talk about the main content of this presentation.</a:t>
            </a:r>
          </a:p>
          <a:p>
            <a:endParaRPr kumimoji="1" lang="en-US" altLang="ja-JP" dirty="0"/>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23</a:t>
            </a:fld>
            <a:endParaRPr kumimoji="1" lang="ja-JP" altLang="en-US"/>
          </a:p>
        </p:txBody>
      </p:sp>
    </p:spTree>
    <p:extLst>
      <p:ext uri="{BB962C8B-B14F-4D97-AF65-F5344CB8AC3E}">
        <p14:creationId xmlns:p14="http://schemas.microsoft.com/office/powerpoint/2010/main" val="209233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Today, using accelerators for HPC applications is widely spread, and GPU is the most popular.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effectLst/>
              </a:rPr>
              <a:t>you know, GPU are very suitable for parallel applications depending on very wide and regular computation because of the following two reasons.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effectLst/>
              </a:rPr>
              <a:t>But, GPU is not suitable for applications that employ “</a:t>
            </a:r>
            <a:r>
              <a:rPr lang="en-US" altLang="ja-JP" dirty="0">
                <a:solidFill>
                  <a:srgbClr val="FF0000"/>
                </a:solidFill>
              </a:rPr>
              <a:t>partially poor parallelism</a:t>
            </a:r>
            <a:r>
              <a:rPr lang="en-US" altLang="ja-JP" dirty="0">
                <a:effectLst/>
              </a:rPr>
              <a:t>”, “</a:t>
            </a:r>
            <a:r>
              <a:rPr lang="en-US" altLang="ja-JP" dirty="0">
                <a:solidFill>
                  <a:srgbClr val="FF0000"/>
                </a:solidFill>
              </a:rPr>
              <a:t>non-regular computation</a:t>
            </a:r>
            <a:r>
              <a:rPr lang="en-US" altLang="ja-JP" dirty="0">
                <a:effectLst/>
              </a:rPr>
              <a:t>”, “</a:t>
            </a:r>
            <a:r>
              <a:rPr lang="en-US" altLang="ja-JP" dirty="0">
                <a:solidFill>
                  <a:srgbClr val="FF0000"/>
                </a:solidFill>
              </a:rPr>
              <a:t>frequent inter-node communication</a:t>
            </a:r>
            <a:r>
              <a:rPr lang="en-US" altLang="ja-JP"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effectLst/>
              </a:rPr>
              <a:t>So, GPU is not </a:t>
            </a:r>
            <a:r>
              <a:rPr lang="en-US" altLang="ja-JP" dirty="0"/>
              <a:t>almighty, unfortunately. </a:t>
            </a:r>
          </a:p>
          <a:p>
            <a:r>
              <a:rPr lang="en-US" altLang="ja-JP" dirty="0"/>
              <a:t>To solve these problems, FPGAs have been emerging in HPC. </a:t>
            </a:r>
          </a:p>
          <a:p>
            <a:r>
              <a:rPr kumimoji="1" lang="en-US" altLang="ja-JP" dirty="0"/>
              <a:t>Here is good points of today‘s FPGA for HPC. </a:t>
            </a:r>
          </a:p>
          <a:p>
            <a:r>
              <a:rPr kumimoji="1" lang="en-US" altLang="ja-JP" dirty="0"/>
              <a:t>It enables </a:t>
            </a:r>
            <a:r>
              <a:rPr lang="en-US" altLang="ja-JP" sz="1200" dirty="0"/>
              <a:t>true </a:t>
            </a:r>
            <a:r>
              <a:rPr lang="en-US" altLang="ja-JP" sz="1200" dirty="0">
                <a:solidFill>
                  <a:srgbClr val="FF0000"/>
                </a:solidFill>
              </a:rPr>
              <a:t>co-designing</a:t>
            </a:r>
            <a:r>
              <a:rPr lang="en-US" altLang="ja-JP" sz="1200" dirty="0"/>
              <a:t> with applications. </a:t>
            </a:r>
          </a:p>
          <a:p>
            <a:r>
              <a:rPr kumimoji="1" lang="en-US" altLang="ja-JP" sz="1200" dirty="0"/>
              <a:t>Its programming effort is reduced compared to the past.</a:t>
            </a:r>
          </a:p>
          <a:p>
            <a:r>
              <a:rPr kumimoji="1" lang="en-US" altLang="ja-JP" sz="1200" dirty="0"/>
              <a:t>It has high bandwidth interconnect. </a:t>
            </a:r>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1</a:t>
            </a:fld>
            <a:endParaRPr kumimoji="1" lang="ja-JP" altLang="en-US"/>
          </a:p>
        </p:txBody>
      </p:sp>
    </p:spTree>
    <p:extLst>
      <p:ext uri="{BB962C8B-B14F-4D97-AF65-F5344CB8AC3E}">
        <p14:creationId xmlns:p14="http://schemas.microsoft.com/office/powerpoint/2010/main" val="2447365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BSP is a </a:t>
            </a:r>
            <a:r>
              <a:rPr lang="en-US" altLang="ja-JP" sz="1200" dirty="0"/>
              <a:t>description specifying FPGA chip and board peripherals configuration and how to access and how to control.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Basically, only minimum interface to enable OpenCL programming is supported. </a:t>
            </a:r>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24</a:t>
            </a:fld>
            <a:endParaRPr kumimoji="1" lang="ja-JP" altLang="en-US"/>
          </a:p>
        </p:txBody>
      </p:sp>
    </p:spTree>
    <p:extLst>
      <p:ext uri="{BB962C8B-B14F-4D97-AF65-F5344CB8AC3E}">
        <p14:creationId xmlns:p14="http://schemas.microsoft.com/office/powerpoint/2010/main" val="2623854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From now on, I’ll talk about Intel FPGA SDK for OpenCL </a:t>
            </a:r>
            <a:endParaRPr kumimoji="1" lang="ja-JP" altLang="en-US" dirty="0"/>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25</a:t>
            </a:fld>
            <a:endParaRPr kumimoji="1" lang="ja-JP" altLang="en-US"/>
          </a:p>
        </p:txBody>
      </p:sp>
    </p:spTree>
    <p:extLst>
      <p:ext uri="{BB962C8B-B14F-4D97-AF65-F5344CB8AC3E}">
        <p14:creationId xmlns:p14="http://schemas.microsoft.com/office/powerpoint/2010/main" val="1171586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Oh, it‘s time to conclude this presentation</a:t>
            </a:r>
            <a:endParaRPr kumimoji="1" lang="ja-JP" altLang="en-US" dirty="0"/>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29</a:t>
            </a:fld>
            <a:endParaRPr kumimoji="1" lang="ja-JP" altLang="en-US"/>
          </a:p>
        </p:txBody>
      </p:sp>
    </p:spTree>
    <p:extLst>
      <p:ext uri="{BB962C8B-B14F-4D97-AF65-F5344CB8AC3E}">
        <p14:creationId xmlns:p14="http://schemas.microsoft.com/office/powerpoint/2010/main" val="280731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have a concept called Accelerator in Switch and this figure is what the concept looks like. </a:t>
            </a:r>
          </a:p>
          <a:p>
            <a:r>
              <a:rPr kumimoji="1" lang="en-US" altLang="ja-JP" dirty="0"/>
              <a:t>In this concept, FPGA is used for not only computation offloading but also communication. </a:t>
            </a:r>
          </a:p>
          <a:p>
            <a:r>
              <a:rPr kumimoji="1" lang="en-US" altLang="ja-JP" dirty="0"/>
              <a:t>The computation offloading means </a:t>
            </a:r>
            <a:r>
              <a:rPr lang="en-US" altLang="ja-JP" sz="1200" dirty="0"/>
              <a:t>covering GPU non-suited computation by FPGA. </a:t>
            </a:r>
            <a:endParaRPr kumimoji="1" lang="en-US" altLang="ja-JP" dirty="0"/>
          </a:p>
          <a:p>
            <a:r>
              <a:rPr kumimoji="1" lang="en-US" altLang="ja-JP" dirty="0"/>
              <a:t>So, we aims to combine computation offloading and ultra-low latency communication among FPGAs. </a:t>
            </a:r>
          </a:p>
          <a:p>
            <a:r>
              <a:rPr kumimoji="1" lang="en-US" altLang="ja-JP" dirty="0"/>
              <a:t>Because of low-latency data movement, </a:t>
            </a:r>
            <a:r>
              <a:rPr kumimoji="1" lang="en-US" altLang="ja-JP" sz="1200" dirty="0" err="1"/>
              <a:t>AiS</a:t>
            </a:r>
            <a:r>
              <a:rPr kumimoji="1" lang="en-US" altLang="ja-JP" sz="1200" dirty="0"/>
              <a:t> is especially good at </a:t>
            </a:r>
            <a:r>
              <a:rPr lang="en-US" altLang="ja-JP" sz="1200" dirty="0"/>
              <a:t>communication-related small/medium computation (such as collective communication).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And finally, this concept has been assuming that application users can use OpenCL programming environment and this is what we’ve been trying to realize </a:t>
            </a:r>
            <a:endParaRPr lang="en-US" altLang="ja-JP" sz="1200" dirty="0"/>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2</a:t>
            </a:fld>
            <a:endParaRPr kumimoji="1" lang="ja-JP" altLang="en-US"/>
          </a:p>
        </p:txBody>
      </p:sp>
    </p:spTree>
    <p:extLst>
      <p:ext uri="{BB962C8B-B14F-4D97-AF65-F5344CB8AC3E}">
        <p14:creationId xmlns:p14="http://schemas.microsoft.com/office/powerpoint/2010/main" val="78606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 altLang="ja-JP" dirty="0"/>
              <a:t>One issue for realizing that concept is how to make all devices, particularly GPUs and FPGAs, work together and to control that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In this study, we focus on </a:t>
            </a:r>
            <a:r>
              <a:rPr lang="en-US" altLang="ja-JP" dirty="0"/>
              <a:t>realizing data movement approaches for GPU-FPGA cooperative computation.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E60A24E3-BF8E-9040-B3D8-17246D3DE63E}" type="slidenum">
              <a:rPr kumimoji="1" lang="ja-JP" altLang="en-US" smtClean="0"/>
              <a:t>3</a:t>
            </a:fld>
            <a:endParaRPr kumimoji="1" lang="ja-JP" altLang="en-US"/>
          </a:p>
        </p:txBody>
      </p:sp>
    </p:spTree>
    <p:extLst>
      <p:ext uri="{BB962C8B-B14F-4D97-AF65-F5344CB8AC3E}">
        <p14:creationId xmlns:p14="http://schemas.microsoft.com/office/powerpoint/2010/main" val="238705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We use Intel FPGA SDK for OpenCL, which is OpenCL-based FPGA development toolchain, and here is the programming model. </a:t>
            </a:r>
          </a:p>
          <a:p>
            <a:r>
              <a:rPr lang="en-US" altLang="ja-JP" dirty="0"/>
              <a:t>Similar to CPUs and GPUs, programmers must prepare two kinds of code: OpenCL host and OpenCL kernel. </a:t>
            </a:r>
          </a:p>
          <a:p>
            <a:r>
              <a:rPr lang="en-US" altLang="ja-JP" dirty="0"/>
              <a:t>The host code is compiled using a standard C compiler like GCC to generate a host binary. </a:t>
            </a:r>
          </a:p>
          <a:p>
            <a:r>
              <a:rPr lang="en-US" altLang="ja-JP" dirty="0"/>
              <a:t>The kernel code is compiled using an Intel FPGA OpenCL compiler offered by the toolchain to convert into synthesizable Verilog HDL files, which are then used in </a:t>
            </a:r>
            <a:r>
              <a:rPr lang="en-US" altLang="ja-JP" dirty="0" err="1"/>
              <a:t>Quartus</a:t>
            </a:r>
            <a:r>
              <a:rPr lang="en-US" altLang="ja-JP" dirty="0"/>
              <a:t> Prime to generate an </a:t>
            </a:r>
            <a:r>
              <a:rPr lang="en-US" altLang="ja-JP" dirty="0" err="1"/>
              <a:t>aocx</a:t>
            </a:r>
            <a:r>
              <a:rPr lang="en-US" altLang="ja-JP" dirty="0"/>
              <a:t> file that includes FPGA configuration information. </a:t>
            </a:r>
          </a:p>
          <a:p>
            <a:r>
              <a:rPr lang="en-US" altLang="ja-JP" dirty="0"/>
              <a:t>The </a:t>
            </a:r>
            <a:r>
              <a:rPr lang="en-US" altLang="ja-JP" dirty="0" err="1"/>
              <a:t>aocx</a:t>
            </a:r>
            <a:r>
              <a:rPr lang="en-US" altLang="ja-JP" dirty="0"/>
              <a:t> file is downloaded to the FPGA at runtime of the host application by using APIs, and data required for the kernel execution as well as its resulting data are transferred via the </a:t>
            </a:r>
            <a:r>
              <a:rPr lang="en-US" altLang="ja-JP" dirty="0" err="1"/>
              <a:t>PCIe</a:t>
            </a:r>
            <a:r>
              <a:rPr lang="en-US" altLang="ja-JP" dirty="0"/>
              <a:t> bus. </a:t>
            </a:r>
            <a:endParaRPr kumimoji="1" lang="ja-JP" altLang="en-US" dirty="0"/>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4</a:t>
            </a:fld>
            <a:endParaRPr kumimoji="1" lang="ja-JP" altLang="en-US"/>
          </a:p>
        </p:txBody>
      </p:sp>
    </p:spTree>
    <p:extLst>
      <p:ext uri="{BB962C8B-B14F-4D97-AF65-F5344CB8AC3E}">
        <p14:creationId xmlns:p14="http://schemas.microsoft.com/office/powerpoint/2010/main" val="211708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a:t>
            </a:r>
            <a:r>
              <a:rPr lang="en-US" altLang="ja-JP" dirty="0"/>
              <a:t>a schematic of the Intel FPGA SDK for an OpenCL platform. </a:t>
            </a:r>
          </a:p>
          <a:p>
            <a:r>
              <a:rPr lang="en-US" altLang="ja-JP" dirty="0"/>
              <a:t>The host application is implemented using the OpenCL host code and the OpenCL kernel code is compiled into the application-specific pipelined hardware. </a:t>
            </a:r>
          </a:p>
          <a:p>
            <a:r>
              <a:rPr kumimoji="1" lang="en-US" altLang="ja-JP" dirty="0"/>
              <a:t>These features like PCIe/memory controllers, which are required for realizing OpenCL programming environment, are provided from Board Support Package</a:t>
            </a:r>
            <a:endParaRPr kumimoji="1" lang="ja-JP" altLang="en-US"/>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5</a:t>
            </a:fld>
            <a:endParaRPr kumimoji="1" lang="ja-JP" altLang="en-US"/>
          </a:p>
        </p:txBody>
      </p:sp>
    </p:spTree>
    <p:extLst>
      <p:ext uri="{BB962C8B-B14F-4D97-AF65-F5344CB8AC3E}">
        <p14:creationId xmlns:p14="http://schemas.microsoft.com/office/powerpoint/2010/main" val="378059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BSP is a </a:t>
            </a:r>
            <a:r>
              <a:rPr lang="en-US" altLang="ja-JP" sz="1200" dirty="0"/>
              <a:t>description specifying FPGA chip and board peripherals configuration and how to access and how to control.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In this study, what we have done is to</a:t>
            </a:r>
          </a:p>
        </p:txBody>
      </p:sp>
      <p:sp>
        <p:nvSpPr>
          <p:cNvPr id="4" name="スライド番号プレースホルダー 3"/>
          <p:cNvSpPr>
            <a:spLocks noGrp="1"/>
          </p:cNvSpPr>
          <p:nvPr>
            <p:ph type="sldNum" sz="quarter" idx="10"/>
          </p:nvPr>
        </p:nvSpPr>
        <p:spPr/>
        <p:txBody>
          <a:bodyPr/>
          <a:lstStyle/>
          <a:p>
            <a:fld id="{E60A24E3-BF8E-9040-B3D8-17246D3DE63E}" type="slidenum">
              <a:rPr kumimoji="1" lang="ja-JP" altLang="en-US" smtClean="0"/>
              <a:t>6</a:t>
            </a:fld>
            <a:endParaRPr kumimoji="1" lang="ja-JP" altLang="en-US"/>
          </a:p>
        </p:txBody>
      </p:sp>
    </p:spTree>
    <p:extLst>
      <p:ext uri="{BB962C8B-B14F-4D97-AF65-F5344CB8AC3E}">
        <p14:creationId xmlns:p14="http://schemas.microsoft.com/office/powerpoint/2010/main" val="120110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a:t>
            </a:r>
            <a:r>
              <a:rPr lang="en-US" altLang="ja-JP" dirty="0"/>
              <a:t>overview</a:t>
            </a:r>
            <a:r>
              <a:rPr lang="en" altLang="ja-JP" dirty="0"/>
              <a:t> of performing GPU-FPGA DMA we have proposed.</a:t>
            </a:r>
          </a:p>
          <a:p>
            <a:r>
              <a:rPr kumimoji="1" lang="en" altLang="ja-JP" dirty="0"/>
              <a:t>Unfortunately, I have no time to explain all of these parts in detail, so </a:t>
            </a:r>
            <a:r>
              <a:rPr kumimoji="1" lang="en-US" altLang="ja-JP" dirty="0"/>
              <a:t>I pick up the important procedures which are marked in red.</a:t>
            </a:r>
            <a:endParaRPr kumimoji="1" lang="ja-JP" altLang="en-US"/>
          </a:p>
        </p:txBody>
      </p:sp>
      <p:sp>
        <p:nvSpPr>
          <p:cNvPr id="4" name="スライド番号プレースホルダー 3"/>
          <p:cNvSpPr>
            <a:spLocks noGrp="1"/>
          </p:cNvSpPr>
          <p:nvPr>
            <p:ph type="sldNum" sz="quarter" idx="5"/>
          </p:nvPr>
        </p:nvSpPr>
        <p:spPr/>
        <p:txBody>
          <a:bodyPr/>
          <a:lstStyle/>
          <a:p>
            <a:fld id="{E60A24E3-BF8E-9040-B3D8-17246D3DE63E}" type="slidenum">
              <a:rPr kumimoji="1" lang="ja-JP" altLang="en-US" smtClean="0"/>
              <a:t>7</a:t>
            </a:fld>
            <a:endParaRPr kumimoji="1" lang="ja-JP" altLang="en-US"/>
          </a:p>
        </p:txBody>
      </p:sp>
    </p:spTree>
    <p:extLst>
      <p:ext uri="{BB962C8B-B14F-4D97-AF65-F5344CB8AC3E}">
        <p14:creationId xmlns:p14="http://schemas.microsoft.com/office/powerpoint/2010/main" val="406263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what we have to do is to map GPU global memory to PCIe address space and to get the mapped memory address information.</a:t>
            </a:r>
          </a:p>
          <a:p>
            <a:r>
              <a:rPr kumimoji="1" lang="en-US" altLang="ja-JP" dirty="0"/>
              <a:t>To do that, we use PEACH2 API, and here is corresponding part. </a:t>
            </a:r>
          </a:p>
          <a:p>
            <a:r>
              <a:rPr kumimoji="1" lang="en-US" altLang="ja-JP" dirty="0"/>
              <a:t>After getting the mapped address information, it is sent to FPGA to generate a descriptor. </a:t>
            </a:r>
            <a:endParaRPr kumimoji="1" lang="ja-JP" altLang="en-US"/>
          </a:p>
        </p:txBody>
      </p:sp>
      <p:sp>
        <p:nvSpPr>
          <p:cNvPr id="4" name="スライド番号プレースホルダー 3"/>
          <p:cNvSpPr>
            <a:spLocks noGrp="1"/>
          </p:cNvSpPr>
          <p:nvPr>
            <p:ph type="sldNum" sz="quarter" idx="5"/>
          </p:nvPr>
        </p:nvSpPr>
        <p:spPr/>
        <p:txBody>
          <a:bodyPr/>
          <a:lstStyle/>
          <a:p>
            <a:fld id="{E60A24E3-BF8E-9040-B3D8-17246D3DE63E}" type="slidenum">
              <a:rPr kumimoji="1" lang="ja-JP" altLang="en-US" smtClean="0"/>
              <a:t>8</a:t>
            </a:fld>
            <a:endParaRPr kumimoji="1" lang="ja-JP" altLang="en-US"/>
          </a:p>
        </p:txBody>
      </p:sp>
    </p:spTree>
    <p:extLst>
      <p:ext uri="{BB962C8B-B14F-4D97-AF65-F5344CB8AC3E}">
        <p14:creationId xmlns:p14="http://schemas.microsoft.com/office/powerpoint/2010/main" val="3817918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0" y="1440000"/>
            <a:ext cx="7772400" cy="1440000"/>
          </a:xfrm>
        </p:spPr>
        <p:txBody>
          <a:bodyPr anchor="ctr">
            <a:normAutofit/>
          </a:bodyPr>
          <a:lstStyle>
            <a:lvl1pPr algn="l">
              <a:defRPr sz="4400" i="1">
                <a:solidFill>
                  <a:schemeClr val="accent5">
                    <a:lumMod val="50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281522" y="3602038"/>
            <a:ext cx="6858000" cy="1655762"/>
          </a:xfrm>
        </p:spPr>
        <p:txBody>
          <a:bodyPr>
            <a:normAutofit/>
          </a:bodyPr>
          <a:lstStyle>
            <a:lvl1pPr marL="0" indent="0" algn="r">
              <a:buNone/>
              <a:defRPr sz="32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F201E7E-1247-1347-AD51-43AB4065951C}" type="datetime1">
              <a:rPr kumimoji="1" lang="ja-JP" altLang="en-US" smtClean="0"/>
              <a:t>2019/1/14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grpSp>
        <p:nvGrpSpPr>
          <p:cNvPr id="19" name="図形グループ 18"/>
          <p:cNvGrpSpPr>
            <a:grpSpLocks noChangeAspect="1"/>
          </p:cNvGrpSpPr>
          <p:nvPr userDrawn="1"/>
        </p:nvGrpSpPr>
        <p:grpSpPr>
          <a:xfrm>
            <a:off x="5729661" y="67795"/>
            <a:ext cx="3226846" cy="900000"/>
            <a:chOff x="6695149" y="103655"/>
            <a:chExt cx="2383858" cy="664882"/>
          </a:xfrm>
        </p:grpSpPr>
        <p:pic>
          <p:nvPicPr>
            <p:cNvPr id="15" name="図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149" y="103655"/>
              <a:ext cx="664882" cy="664882"/>
            </a:xfrm>
            <a:prstGeom prst="rect">
              <a:avLst/>
            </a:prstGeom>
          </p:spPr>
        </p:pic>
        <p:pic>
          <p:nvPicPr>
            <p:cNvPr id="16" name="図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306" y="170947"/>
              <a:ext cx="1632701" cy="597590"/>
            </a:xfrm>
            <a:prstGeom prst="rect">
              <a:avLst/>
            </a:prstGeom>
          </p:spPr>
        </p:pic>
      </p:grpSp>
      <p:pic>
        <p:nvPicPr>
          <p:cNvPr id="21" name="図 20"/>
          <p:cNvPicPr>
            <a:picLocks noChangeAspect="1"/>
          </p:cNvPicPr>
          <p:nvPr userDrawn="1"/>
        </p:nvPicPr>
        <p:blipFill>
          <a:blip r:embed="rId4"/>
          <a:stretch>
            <a:fillRect/>
          </a:stretch>
        </p:blipFill>
        <p:spPr>
          <a:xfrm>
            <a:off x="278446" y="3889919"/>
            <a:ext cx="1678818" cy="1080000"/>
          </a:xfrm>
          <a:prstGeom prst="rect">
            <a:avLst/>
          </a:prstGeom>
        </p:spPr>
      </p:pic>
    </p:spTree>
    <p:extLst>
      <p:ext uri="{BB962C8B-B14F-4D97-AF65-F5344CB8AC3E}">
        <p14:creationId xmlns:p14="http://schemas.microsoft.com/office/powerpoint/2010/main" val="36383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767399-8C7B-3441-B895-76B843B13548}" type="datetime1">
              <a:rPr kumimoji="1" lang="ja-JP" altLang="en-US" smtClean="0"/>
              <a:t>2019/1/14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spTree>
    <p:extLst>
      <p:ext uri="{BB962C8B-B14F-4D97-AF65-F5344CB8AC3E}">
        <p14:creationId xmlns:p14="http://schemas.microsoft.com/office/powerpoint/2010/main" val="46318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6BD3C3-D190-E241-9A5A-07F75B6B82A2}" type="datetime1">
              <a:rPr kumimoji="1" lang="ja-JP" altLang="en-US" smtClean="0"/>
              <a:t>2019/1/14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spTree>
    <p:extLst>
      <p:ext uri="{BB962C8B-B14F-4D97-AF65-F5344CB8AC3E}">
        <p14:creationId xmlns:p14="http://schemas.microsoft.com/office/powerpoint/2010/main" val="7469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199" y="273600"/>
            <a:ext cx="7554433" cy="1144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1883F6-0C29-1040-8221-006880A51FC6}" type="datetime1">
              <a:rPr kumimoji="1" lang="ja-JP" altLang="en-US" smtClean="0"/>
              <a:t>2019/1/14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cxnSp>
        <p:nvCxnSpPr>
          <p:cNvPr id="7" name="直線コネクタ 6"/>
          <p:cNvCxnSpPr/>
          <p:nvPr userDrawn="1"/>
        </p:nvCxnSpPr>
        <p:spPr>
          <a:xfrm>
            <a:off x="457199" y="1454000"/>
            <a:ext cx="8229601" cy="150"/>
          </a:xfrm>
          <a:prstGeom prst="line">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userDrawn="1"/>
        </p:nvPicPr>
        <p:blipFill>
          <a:blip r:embed="rId2">
            <a:alphaModFix/>
          </a:blip>
          <a:stretch>
            <a:fillRect/>
          </a:stretch>
        </p:blipFill>
        <p:spPr>
          <a:xfrm>
            <a:off x="7490460" y="455229"/>
            <a:ext cx="1196340" cy="769620"/>
          </a:xfrm>
          <a:prstGeom prst="rect">
            <a:avLst/>
          </a:prstGeom>
        </p:spPr>
      </p:pic>
    </p:spTree>
    <p:extLst>
      <p:ext uri="{BB962C8B-B14F-4D97-AF65-F5344CB8AC3E}">
        <p14:creationId xmlns:p14="http://schemas.microsoft.com/office/powerpoint/2010/main" val="117016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4" name="Date Placeholder 3"/>
          <p:cNvSpPr>
            <a:spLocks noGrp="1"/>
          </p:cNvSpPr>
          <p:nvPr>
            <p:ph type="dt" sz="half" idx="10"/>
          </p:nvPr>
        </p:nvSpPr>
        <p:spPr/>
        <p:txBody>
          <a:bodyPr/>
          <a:lstStyle/>
          <a:p>
            <a:fld id="{2B9DCC91-E3A2-BB45-A9E7-8B2B7C6A762F}" type="datetime1">
              <a:rPr kumimoji="1" lang="ja-JP" altLang="en-US" smtClean="0"/>
              <a:t>2019/1/14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spTree>
    <p:extLst>
      <p:ext uri="{BB962C8B-B14F-4D97-AF65-F5344CB8AC3E}">
        <p14:creationId xmlns:p14="http://schemas.microsoft.com/office/powerpoint/2010/main" val="28835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E3035D-5A21-F34B-A87E-4859181C0653}" type="datetime1">
              <a:rPr kumimoji="1" lang="ja-JP" altLang="en-US" smtClean="0"/>
              <a:t>2019/1/14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spTree>
    <p:extLst>
      <p:ext uri="{BB962C8B-B14F-4D97-AF65-F5344CB8AC3E}">
        <p14:creationId xmlns:p14="http://schemas.microsoft.com/office/powerpoint/2010/main" val="161611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C1677DC-1363-BD4B-B9E0-B04D60734480}" type="datetime1">
              <a:rPr kumimoji="1" lang="ja-JP" altLang="en-US" smtClean="0"/>
              <a:t>2019/1/14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spTree>
    <p:extLst>
      <p:ext uri="{BB962C8B-B14F-4D97-AF65-F5344CB8AC3E}">
        <p14:creationId xmlns:p14="http://schemas.microsoft.com/office/powerpoint/2010/main" val="69096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E4FCF04-528C-6840-B1A3-8FF9A1D0926A}" type="datetime1">
              <a:rPr kumimoji="1" lang="ja-JP" altLang="en-US" smtClean="0"/>
              <a:t>2019/1/14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spTree>
    <p:extLst>
      <p:ext uri="{BB962C8B-B14F-4D97-AF65-F5344CB8AC3E}">
        <p14:creationId xmlns:p14="http://schemas.microsoft.com/office/powerpoint/2010/main" val="161802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CCB65-A5E0-C045-87E8-E6313A2F2B5A}" type="datetime1">
              <a:rPr kumimoji="1" lang="ja-JP" altLang="en-US" smtClean="0"/>
              <a:t>2019/1/14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spTree>
    <p:extLst>
      <p:ext uri="{BB962C8B-B14F-4D97-AF65-F5344CB8AC3E}">
        <p14:creationId xmlns:p14="http://schemas.microsoft.com/office/powerpoint/2010/main" val="48392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fld id="{B495DC08-0A1A-684D-B61E-A9F39E5FC90E}" type="datetime1">
              <a:rPr kumimoji="1" lang="ja-JP" altLang="en-US" smtClean="0"/>
              <a:t>2019/1/14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spTree>
    <p:extLst>
      <p:ext uri="{BB962C8B-B14F-4D97-AF65-F5344CB8AC3E}">
        <p14:creationId xmlns:p14="http://schemas.microsoft.com/office/powerpoint/2010/main" val="86139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p>
        </p:txBody>
      </p:sp>
      <p:sp>
        <p:nvSpPr>
          <p:cNvPr id="5" name="Date Placeholder 4"/>
          <p:cNvSpPr>
            <a:spLocks noGrp="1"/>
          </p:cNvSpPr>
          <p:nvPr>
            <p:ph type="dt" sz="half" idx="10"/>
          </p:nvPr>
        </p:nvSpPr>
        <p:spPr/>
        <p:txBody>
          <a:bodyPr/>
          <a:lstStyle/>
          <a:p>
            <a:fld id="{D89572EE-142C-234E-B672-BA2F4520BE7F}" type="datetime1">
              <a:rPr kumimoji="1" lang="ja-JP" altLang="en-US" smtClean="0"/>
              <a:t>2019/1/14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A23CD1-3C38-6C4B-9DAB-562643DCB5AF}" type="slidenum">
              <a:rPr kumimoji="1" lang="ja-JP" altLang="en-US" smtClean="0"/>
              <a:t>‹#›</a:t>
            </a:fld>
            <a:endParaRPr kumimoji="1" lang="ja-JP" altLang="en-US"/>
          </a:p>
        </p:txBody>
      </p:sp>
    </p:spTree>
    <p:extLst>
      <p:ext uri="{BB962C8B-B14F-4D97-AF65-F5344CB8AC3E}">
        <p14:creationId xmlns:p14="http://schemas.microsoft.com/office/powerpoint/2010/main" val="122984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44800"/>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57200" y="1602000"/>
            <a:ext cx="8229600" cy="452520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Hiragino Maru Gothic Pro W4" charset="-128"/>
                <a:ea typeface="Hiragino Maru Gothic Pro W4" charset="-128"/>
                <a:cs typeface="Hiragino Maru Gothic Pro W4" charset="-128"/>
              </a:defRPr>
            </a:lvl1pPr>
          </a:lstStyle>
          <a:p>
            <a:fld id="{A36D96A6-49F6-6A46-85D3-8318387986B9}" type="datetime1">
              <a:rPr lang="ja-JP" altLang="en-US" smtClean="0"/>
              <a:t>2019/1/14</a:t>
            </a:fld>
            <a:endParaRPr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Hiragino Maru Gothic Pro W4" charset="-128"/>
                <a:ea typeface="Hiragino Maru Gothic Pro W4" charset="-128"/>
                <a:cs typeface="Hiragino Maru Gothic Pro W4" charset="-128"/>
              </a:defRPr>
            </a:lvl1pPr>
          </a:lstStyle>
          <a:p>
            <a:endParaRPr lang="ja-JP" altLang="en-US"/>
          </a:p>
        </p:txBody>
      </p:sp>
      <p:sp>
        <p:nvSpPr>
          <p:cNvPr id="6" name="Slide Number Placeholder 5"/>
          <p:cNvSpPr>
            <a:spLocks noGrp="1"/>
          </p:cNvSpPr>
          <p:nvPr>
            <p:ph type="sldNum" sz="quarter" idx="4"/>
          </p:nvPr>
        </p:nvSpPr>
        <p:spPr>
          <a:xfrm>
            <a:off x="7085480" y="6481861"/>
            <a:ext cx="2057400" cy="365125"/>
          </a:xfrm>
          <a:prstGeom prst="rect">
            <a:avLst/>
          </a:prstGeom>
        </p:spPr>
        <p:txBody>
          <a:bodyPr vert="horz" lIns="91440" tIns="45720" rIns="91440" bIns="45720" rtlCol="0" anchor="ctr"/>
          <a:lstStyle>
            <a:lvl1pPr algn="r">
              <a:defRPr sz="1600" b="1">
                <a:solidFill>
                  <a:schemeClr val="tx1"/>
                </a:solidFill>
                <a:latin typeface="Hiragino Maru Gothic Pro W4" charset="-128"/>
                <a:ea typeface="Hiragino Maru Gothic Pro W4" charset="-128"/>
                <a:cs typeface="Hiragino Maru Gothic Pro W4" charset="-128"/>
              </a:defRPr>
            </a:lvl1pPr>
          </a:lstStyle>
          <a:p>
            <a:fld id="{6AA23CD1-3C38-6C4B-9DAB-562643DCB5AF}" type="slidenum">
              <a:rPr lang="ja-JP" altLang="en-US" smtClean="0"/>
              <a:pPr/>
              <a:t>‹#›</a:t>
            </a:fld>
            <a:endParaRPr lang="ja-JP" altLang="en-US"/>
          </a:p>
        </p:txBody>
      </p:sp>
    </p:spTree>
    <p:extLst>
      <p:ext uri="{BB962C8B-B14F-4D97-AF65-F5344CB8AC3E}">
        <p14:creationId xmlns:p14="http://schemas.microsoft.com/office/powerpoint/2010/main" val="1708987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2800" kern="1200">
          <a:solidFill>
            <a:schemeClr val="accent5">
              <a:lumMod val="50000"/>
            </a:schemeClr>
          </a:solidFill>
          <a:latin typeface="Hiragino Maru Gothic Pro W4" charset="-128"/>
          <a:ea typeface="Hiragino Maru Gothic Pro W4" charset="-128"/>
          <a:cs typeface="Hiragino Maru Gothic Pro W4" charset="-128"/>
        </a:defRPr>
      </a:lvl1pPr>
    </p:titleStyle>
    <p:bodyStyle>
      <a:lvl1pPr marL="228600" indent="-228600" algn="l" defTabSz="914400" rtl="0" eaLnBrk="1" latinLnBrk="0" hangingPunct="1">
        <a:lnSpc>
          <a:spcPct val="90000"/>
        </a:lnSpc>
        <a:spcBef>
          <a:spcPts val="1000"/>
        </a:spcBef>
        <a:buFont typeface="Wingdings" charset="2"/>
        <a:buChar char="l"/>
        <a:defRPr kumimoji="1" sz="2400" kern="1200">
          <a:solidFill>
            <a:schemeClr val="accent1">
              <a:lumMod val="50000"/>
            </a:schemeClr>
          </a:solidFill>
          <a:latin typeface="Hiragino Maru Gothic Pro W4" charset="-128"/>
          <a:ea typeface="Hiragino Maru Gothic Pro W4" charset="-128"/>
          <a:cs typeface="Hiragino Maru Gothic Pro W4" charset="-128"/>
        </a:defRPr>
      </a:lvl1pPr>
      <a:lvl2pPr marL="685800" indent="-228600" algn="l" defTabSz="914400" rtl="0" eaLnBrk="1" latinLnBrk="0" hangingPunct="1">
        <a:lnSpc>
          <a:spcPct val="90000"/>
        </a:lnSpc>
        <a:spcBef>
          <a:spcPts val="500"/>
        </a:spcBef>
        <a:buClr>
          <a:schemeClr val="accent5"/>
        </a:buClr>
        <a:buFont typeface="Wingdings" charset="2"/>
        <a:buChar char="Ø"/>
        <a:defRPr kumimoji="1" sz="2000" kern="1200">
          <a:solidFill>
            <a:schemeClr val="tx1"/>
          </a:solidFill>
          <a:latin typeface="Hiragino Maru Gothic Pro W4" charset="-128"/>
          <a:ea typeface="Hiragino Maru Gothic Pro W4" charset="-128"/>
          <a:cs typeface="Hiragino Maru Gothic Pro W4" charset="-128"/>
        </a:defRPr>
      </a:lvl2pPr>
      <a:lvl3pPr marL="1143000" indent="-228600" algn="l" defTabSz="914400" rtl="0" eaLnBrk="1" latinLnBrk="0" hangingPunct="1">
        <a:lnSpc>
          <a:spcPct val="90000"/>
        </a:lnSpc>
        <a:spcBef>
          <a:spcPts val="500"/>
        </a:spcBef>
        <a:buFont typeface="Wingdings" charset="2"/>
        <a:buChar char="ü"/>
        <a:defRPr kumimoji="1" sz="1800" kern="1200">
          <a:solidFill>
            <a:schemeClr val="tx1"/>
          </a:solidFill>
          <a:latin typeface="Hiragino Maru Gothic Pro W4" charset="-128"/>
          <a:ea typeface="Hiragino Maru Gothic Pro W4" charset="-128"/>
          <a:cs typeface="Hiragino Maru Gothic Pro W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299284"/>
            <a:ext cx="9139522" cy="1440000"/>
          </a:xfrm>
        </p:spPr>
        <p:txBody>
          <a:bodyPr>
            <a:noAutofit/>
          </a:bodyPr>
          <a:lstStyle/>
          <a:p>
            <a:r>
              <a:rPr lang="en" altLang="ja-JP" sz="3600" dirty="0"/>
              <a:t>OpenCL-enabled High Performance Direct Memory Access for GPU-FPGA Cooperative Computation</a:t>
            </a:r>
            <a:endParaRPr kumimoji="1" lang="ja-JP" altLang="en-US" sz="3600"/>
          </a:p>
        </p:txBody>
      </p:sp>
      <p:sp>
        <p:nvSpPr>
          <p:cNvPr id="3" name="サブタイトル 2"/>
          <p:cNvSpPr>
            <a:spLocks noGrp="1"/>
          </p:cNvSpPr>
          <p:nvPr>
            <p:ph type="subTitle" idx="1"/>
          </p:nvPr>
        </p:nvSpPr>
        <p:spPr>
          <a:xfrm>
            <a:off x="7921" y="3457765"/>
            <a:ext cx="9131601" cy="1440001"/>
          </a:xfrm>
        </p:spPr>
        <p:txBody>
          <a:bodyPr>
            <a:noAutofit/>
          </a:bodyPr>
          <a:lstStyle/>
          <a:p>
            <a:r>
              <a:rPr lang="en-US" altLang="zh-TW" sz="2800" u="sng" dirty="0" err="1">
                <a:solidFill>
                  <a:schemeClr val="accent1">
                    <a:lumMod val="50000"/>
                  </a:schemeClr>
                </a:solidFill>
              </a:rPr>
              <a:t>Ryohei</a:t>
            </a:r>
            <a:r>
              <a:rPr lang="zh-TW" altLang="en-US" sz="2800" u="sng" dirty="0">
                <a:solidFill>
                  <a:schemeClr val="accent1">
                    <a:lumMod val="50000"/>
                  </a:schemeClr>
                </a:solidFill>
              </a:rPr>
              <a:t> </a:t>
            </a:r>
            <a:r>
              <a:rPr lang="en-US" altLang="zh-TW" sz="2800" u="sng" dirty="0">
                <a:solidFill>
                  <a:schemeClr val="accent1">
                    <a:lumMod val="50000"/>
                  </a:schemeClr>
                </a:solidFill>
              </a:rPr>
              <a:t>Kobayashi</a:t>
            </a:r>
            <a:r>
              <a:rPr lang="en-US" altLang="zh-TW" sz="2800" baseline="30000" dirty="0"/>
              <a:t>1,2)</a:t>
            </a:r>
            <a:r>
              <a:rPr lang="en-US" altLang="zh-TW" sz="2800" dirty="0"/>
              <a:t>, </a:t>
            </a:r>
            <a:r>
              <a:rPr lang="en-US" altLang="zh-TW" sz="2800" dirty="0" err="1"/>
              <a:t>Norihisa</a:t>
            </a:r>
            <a:r>
              <a:rPr lang="en-US" altLang="zh-TW" sz="2800" dirty="0"/>
              <a:t> Fujita</a:t>
            </a:r>
            <a:r>
              <a:rPr lang="en-US" altLang="zh-TW" sz="2800" baseline="30000" dirty="0"/>
              <a:t>1)</a:t>
            </a:r>
            <a:r>
              <a:rPr lang="en-US" altLang="zh-TW" sz="2800" dirty="0"/>
              <a:t>, </a:t>
            </a:r>
          </a:p>
          <a:p>
            <a:r>
              <a:rPr lang="en-US" altLang="zh-TW" sz="2800" dirty="0" err="1"/>
              <a:t>Yoshiki</a:t>
            </a:r>
            <a:r>
              <a:rPr lang="en-US" altLang="zh-TW" sz="2800" dirty="0"/>
              <a:t> Yamaguchi</a:t>
            </a:r>
            <a:r>
              <a:rPr lang="en-US" altLang="zh-TW" sz="2800" baseline="30000" dirty="0"/>
              <a:t>2,1)</a:t>
            </a:r>
            <a:r>
              <a:rPr lang="en-US" altLang="zh-TW" sz="2800" dirty="0"/>
              <a:t>, Taisuke Boku</a:t>
            </a:r>
            <a:r>
              <a:rPr lang="en-US" altLang="zh-TW" sz="2800" baseline="30000" dirty="0"/>
              <a:t>1,2)</a:t>
            </a:r>
          </a:p>
          <a:p>
            <a:endParaRPr kumimoji="1" lang="en-US" altLang="ja-JP" sz="2800" dirty="0"/>
          </a:p>
          <a:p>
            <a:pPr algn="l"/>
            <a:endParaRPr lang="en-US" altLang="ja-JP" sz="2800" dirty="0"/>
          </a:p>
          <a:p>
            <a:pPr algn="l"/>
            <a:endParaRPr lang="en-US" altLang="ja-JP" sz="2800" dirty="0"/>
          </a:p>
        </p:txBody>
      </p:sp>
      <p:sp>
        <p:nvSpPr>
          <p:cNvPr id="4" name="テキスト ボックス 3">
            <a:extLst>
              <a:ext uri="{FF2B5EF4-FFF2-40B4-BE49-F238E27FC236}">
                <a16:creationId xmlns:a16="http://schemas.microsoft.com/office/drawing/2014/main" id="{80EE7B86-959F-A64A-B938-DBA563546E8C}"/>
              </a:ext>
            </a:extLst>
          </p:cNvPr>
          <p:cNvSpPr txBox="1"/>
          <p:nvPr/>
        </p:nvSpPr>
        <p:spPr>
          <a:xfrm>
            <a:off x="7921" y="9477"/>
            <a:ext cx="4825336" cy="584775"/>
          </a:xfrm>
          <a:prstGeom prst="rect">
            <a:avLst/>
          </a:prstGeom>
          <a:noFill/>
        </p:spPr>
        <p:txBody>
          <a:bodyPr wrap="square" rtlCol="0">
            <a:spAutoFit/>
          </a:bodyPr>
          <a:lstStyle/>
          <a:p>
            <a:r>
              <a:rPr lang="en-US" altLang="zh-CN" sz="1600" dirty="0">
                <a:latin typeface="ヒラギノ丸ゴ Pro W4"/>
                <a:ea typeface="ヒラギノ丸ゴ Pro W4"/>
                <a:cs typeface="ヒラギノ丸ゴ Pro W4"/>
              </a:rPr>
              <a:t>IXPUG Asia Workshop </a:t>
            </a:r>
            <a:r>
              <a:rPr lang="en-US" altLang="ja-JP" sz="1600" dirty="0">
                <a:latin typeface="ヒラギノ丸ゴ Pro W4"/>
                <a:ea typeface="ヒラギノ丸ゴ Pro W4"/>
                <a:cs typeface="ヒラギノ丸ゴ Pro W4"/>
              </a:rPr>
              <a:t>@ Guangzhou, China</a:t>
            </a:r>
          </a:p>
          <a:p>
            <a:r>
              <a:rPr lang="en-US" altLang="ja-JP" sz="1600" dirty="0">
                <a:latin typeface="ヒラギノ丸ゴ Pro W4"/>
                <a:ea typeface="ヒラギノ丸ゴ Pro W4"/>
                <a:cs typeface="ヒラギノ丸ゴ Pro W4"/>
              </a:rPr>
              <a:t>15:40 - 16:00, January 14, 2019</a:t>
            </a:r>
          </a:p>
        </p:txBody>
      </p:sp>
      <p:sp>
        <p:nvSpPr>
          <p:cNvPr id="5" name="サブタイトル 2">
            <a:extLst>
              <a:ext uri="{FF2B5EF4-FFF2-40B4-BE49-F238E27FC236}">
                <a16:creationId xmlns:a16="http://schemas.microsoft.com/office/drawing/2014/main" id="{C4FE9947-5C90-FF42-B0AA-C2FC276D30E5}"/>
              </a:ext>
            </a:extLst>
          </p:cNvPr>
          <p:cNvSpPr txBox="1">
            <a:spLocks/>
          </p:cNvSpPr>
          <p:nvPr/>
        </p:nvSpPr>
        <p:spPr>
          <a:xfrm>
            <a:off x="14017" y="5195125"/>
            <a:ext cx="9131601" cy="88868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Wingdings" charset="2"/>
              <a:buNone/>
              <a:defRPr kumimoji="1" sz="3200" kern="1200">
                <a:solidFill>
                  <a:schemeClr val="accent5"/>
                </a:solidFill>
                <a:latin typeface="Hiragino Maru Gothic Pro W4" charset="-128"/>
                <a:ea typeface="Hiragino Maru Gothic Pro W4" charset="-128"/>
                <a:cs typeface="Hiragino Maru Gothic Pro W4" charset="-128"/>
              </a:defRPr>
            </a:lvl1pPr>
            <a:lvl2pPr marL="457200" indent="0" algn="ctr" defTabSz="914400" rtl="0" eaLnBrk="1" latinLnBrk="0" hangingPunct="1">
              <a:lnSpc>
                <a:spcPct val="90000"/>
              </a:lnSpc>
              <a:spcBef>
                <a:spcPts val="500"/>
              </a:spcBef>
              <a:buClr>
                <a:schemeClr val="accent5"/>
              </a:buClr>
              <a:buFont typeface="Wingdings" charset="2"/>
              <a:buNone/>
              <a:defRPr kumimoji="1" sz="2000" kern="1200">
                <a:solidFill>
                  <a:schemeClr val="tx1"/>
                </a:solidFill>
                <a:latin typeface="Hiragino Maru Gothic Pro W4" charset="-128"/>
                <a:ea typeface="Hiragino Maru Gothic Pro W4" charset="-128"/>
                <a:cs typeface="Hiragino Maru Gothic Pro W4" charset="-128"/>
              </a:defRPr>
            </a:lvl2pPr>
            <a:lvl3pPr marL="914400" indent="0" algn="ctr" defTabSz="914400" rtl="0" eaLnBrk="1" latinLnBrk="0" hangingPunct="1">
              <a:lnSpc>
                <a:spcPct val="90000"/>
              </a:lnSpc>
              <a:spcBef>
                <a:spcPts val="500"/>
              </a:spcBef>
              <a:buFont typeface="Wingdings" charset="2"/>
              <a:buNone/>
              <a:defRPr kumimoji="1" sz="1800" kern="1200">
                <a:solidFill>
                  <a:schemeClr val="tx1"/>
                </a:solidFill>
                <a:latin typeface="Hiragino Maru Gothic Pro W4" charset="-128"/>
                <a:ea typeface="Hiragino Maru Gothic Pro W4" charset="-128"/>
                <a:cs typeface="Hiragino Maru Gothic Pro W4" charset="-128"/>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Hiragino Maru Gothic Pro W4" charset="-128"/>
                <a:ea typeface="Hiragino Maru Gothic Pro W4" charset="-128"/>
                <a:cs typeface="Hiragino Maru Gothic Pro W4" charset="-128"/>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Hiragino Maru Gothic Pro W4" charset="-128"/>
                <a:ea typeface="Hiragino Maru Gothic Pro W4" charset="-128"/>
                <a:cs typeface="Hiragino Maru Gothic Pro W4" charset="-128"/>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 altLang="zh-TW" sz="1800" dirty="0"/>
              <a:t>1: Center for Computational Sciences, University of Tsukuba</a:t>
            </a:r>
          </a:p>
          <a:p>
            <a:pPr algn="l"/>
            <a:r>
              <a:rPr lang="en" altLang="zh-TW" sz="1800" dirty="0"/>
              <a:t>2: Faculty of Engineering Information and Systems, University of Tsukuba</a:t>
            </a:r>
            <a:endParaRPr lang="en-US" altLang="ja-JP" sz="1800" dirty="0"/>
          </a:p>
          <a:p>
            <a:pPr algn="l"/>
            <a:endParaRPr lang="en-US" altLang="ja-JP" sz="1800" dirty="0"/>
          </a:p>
          <a:p>
            <a:pPr algn="l"/>
            <a:endParaRPr lang="en-US" altLang="ja-JP" sz="1800" dirty="0"/>
          </a:p>
        </p:txBody>
      </p:sp>
    </p:spTree>
    <p:extLst>
      <p:ext uri="{BB962C8B-B14F-4D97-AF65-F5344CB8AC3E}">
        <p14:creationId xmlns:p14="http://schemas.microsoft.com/office/powerpoint/2010/main" val="125776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AD649-3316-2848-8E04-7E07F6539333}"/>
              </a:ext>
            </a:extLst>
          </p:cNvPr>
          <p:cNvSpPr>
            <a:spLocks noGrp="1"/>
          </p:cNvSpPr>
          <p:nvPr>
            <p:ph type="title"/>
          </p:nvPr>
        </p:nvSpPr>
        <p:spPr/>
        <p:txBody>
          <a:bodyPr/>
          <a:lstStyle/>
          <a:p>
            <a:r>
              <a:rPr kumimoji="1" lang="en-US" altLang="ja-JP" dirty="0"/>
              <a:t>③ </a:t>
            </a:r>
            <a:r>
              <a:rPr lang="en" altLang="ja-JP" dirty="0"/>
              <a:t>generating a descriptor and sending</a:t>
            </a:r>
            <a:endParaRPr kumimoji="1" lang="ja-JP" altLang="en-US"/>
          </a:p>
        </p:txBody>
      </p:sp>
      <p:sp>
        <p:nvSpPr>
          <p:cNvPr id="3" name="コンテンツ プレースホルダー 2">
            <a:extLst>
              <a:ext uri="{FF2B5EF4-FFF2-40B4-BE49-F238E27FC236}">
                <a16:creationId xmlns:a16="http://schemas.microsoft.com/office/drawing/2014/main" id="{D22CB46C-C427-554E-89EA-9E25EC59EC60}"/>
              </a:ext>
            </a:extLst>
          </p:cNvPr>
          <p:cNvSpPr>
            <a:spLocks noGrp="1"/>
          </p:cNvSpPr>
          <p:nvPr>
            <p:ph idx="1"/>
          </p:nvPr>
        </p:nvSpPr>
        <p:spPr/>
        <p:txBody>
          <a:bodyPr/>
          <a:lstStyle/>
          <a:p>
            <a:r>
              <a:rPr kumimoji="1" lang="en-US" altLang="ja-JP" dirty="0"/>
              <a:t>Descriptor: a table for DMA transfer</a:t>
            </a:r>
            <a:endParaRPr lang="en-US" altLang="ja-JP" dirty="0"/>
          </a:p>
          <a:p>
            <a:pPr lvl="1"/>
            <a:r>
              <a:rPr lang="en-US" altLang="ja-JP" dirty="0" err="1"/>
              <a:t>src</a:t>
            </a:r>
            <a:r>
              <a:rPr lang="en-US" altLang="ja-JP" dirty="0"/>
              <a:t> </a:t>
            </a:r>
            <a:r>
              <a:rPr lang="en-US" altLang="ja-JP" dirty="0" err="1"/>
              <a:t>addr</a:t>
            </a:r>
            <a:r>
              <a:rPr lang="en-US" altLang="ja-JP" dirty="0"/>
              <a:t>, </a:t>
            </a:r>
            <a:r>
              <a:rPr lang="en-US" altLang="ja-JP" dirty="0" err="1"/>
              <a:t>dst</a:t>
            </a:r>
            <a:r>
              <a:rPr lang="en-US" altLang="ja-JP" dirty="0"/>
              <a:t> </a:t>
            </a:r>
            <a:r>
              <a:rPr lang="en-US" altLang="ja-JP" dirty="0" err="1"/>
              <a:t>addr</a:t>
            </a:r>
            <a:r>
              <a:rPr lang="en-US" altLang="ja-JP" dirty="0"/>
              <a:t>, data length, ID of a descriptor</a:t>
            </a:r>
          </a:p>
          <a:p>
            <a:pPr lvl="2"/>
            <a:r>
              <a:rPr kumimoji="1" lang="en-US" altLang="ja-JP" dirty="0"/>
              <a:t>If </a:t>
            </a:r>
            <a:r>
              <a:rPr kumimoji="1" lang="en-US" altLang="ja-JP" dirty="0" err="1"/>
              <a:t>src</a:t>
            </a:r>
            <a:r>
              <a:rPr kumimoji="1" lang="en-US" altLang="ja-JP" dirty="0"/>
              <a:t> </a:t>
            </a:r>
            <a:r>
              <a:rPr kumimoji="1" lang="en-US" altLang="ja-JP" dirty="0" err="1"/>
              <a:t>addr</a:t>
            </a:r>
            <a:r>
              <a:rPr lang="en-US" altLang="ja-JP" dirty="0"/>
              <a:t> is </a:t>
            </a:r>
            <a:r>
              <a:rPr lang="en-US" altLang="ja-JP" dirty="0" err="1"/>
              <a:t>paddr</a:t>
            </a:r>
            <a:r>
              <a:rPr lang="en-US" altLang="ja-JP" dirty="0"/>
              <a:t> and </a:t>
            </a:r>
            <a:r>
              <a:rPr lang="en-US" altLang="ja-JP" dirty="0" err="1"/>
              <a:t>dst</a:t>
            </a:r>
            <a:r>
              <a:rPr lang="en-US" altLang="ja-JP" dirty="0"/>
              <a:t> </a:t>
            </a:r>
            <a:r>
              <a:rPr lang="en-US" altLang="ja-JP" dirty="0" err="1"/>
              <a:t>addr</a:t>
            </a:r>
            <a:r>
              <a:rPr lang="en-US" altLang="ja-JP" dirty="0"/>
              <a:t> is FPGA memory address, then FPGA ← GPU comm. is invoked.</a:t>
            </a:r>
            <a:endParaRPr kumimoji="1" lang="ja-JP" altLang="en-US"/>
          </a:p>
        </p:txBody>
      </p:sp>
      <p:sp>
        <p:nvSpPr>
          <p:cNvPr id="4" name="スライド番号プレースホルダー 3">
            <a:extLst>
              <a:ext uri="{FF2B5EF4-FFF2-40B4-BE49-F238E27FC236}">
                <a16:creationId xmlns:a16="http://schemas.microsoft.com/office/drawing/2014/main" id="{F356BEBD-E861-5044-AEF6-8DEE09E6A987}"/>
              </a:ext>
            </a:extLst>
          </p:cNvPr>
          <p:cNvSpPr>
            <a:spLocks noGrp="1"/>
          </p:cNvSpPr>
          <p:nvPr>
            <p:ph type="sldNum" sz="quarter" idx="12"/>
          </p:nvPr>
        </p:nvSpPr>
        <p:spPr/>
        <p:txBody>
          <a:bodyPr/>
          <a:lstStyle/>
          <a:p>
            <a:fld id="{6AA23CD1-3C38-6C4B-9DAB-562643DCB5AF}" type="slidenum">
              <a:rPr kumimoji="1" lang="ja-JP" altLang="en-US" smtClean="0"/>
              <a:t>9</a:t>
            </a:fld>
            <a:endParaRPr kumimoji="1" lang="ja-JP" altLang="en-US"/>
          </a:p>
        </p:txBody>
      </p:sp>
      <p:pic>
        <p:nvPicPr>
          <p:cNvPr id="7" name="図 6">
            <a:extLst>
              <a:ext uri="{FF2B5EF4-FFF2-40B4-BE49-F238E27FC236}">
                <a16:creationId xmlns:a16="http://schemas.microsoft.com/office/drawing/2014/main" id="{DDC0FDC9-FBBC-604F-9E84-95330841F43D}"/>
              </a:ext>
            </a:extLst>
          </p:cNvPr>
          <p:cNvPicPr>
            <a:picLocks noChangeAspect="1"/>
          </p:cNvPicPr>
          <p:nvPr/>
        </p:nvPicPr>
        <p:blipFill>
          <a:blip r:embed="rId3"/>
          <a:stretch>
            <a:fillRect/>
          </a:stretch>
        </p:blipFill>
        <p:spPr>
          <a:xfrm>
            <a:off x="279511" y="3514749"/>
            <a:ext cx="4715266" cy="2779135"/>
          </a:xfrm>
          <a:prstGeom prst="rect">
            <a:avLst/>
          </a:prstGeom>
        </p:spPr>
      </p:pic>
      <p:sp>
        <p:nvSpPr>
          <p:cNvPr id="8" name="テキスト ボックス 7">
            <a:extLst>
              <a:ext uri="{FF2B5EF4-FFF2-40B4-BE49-F238E27FC236}">
                <a16:creationId xmlns:a16="http://schemas.microsoft.com/office/drawing/2014/main" id="{50251F29-8500-CB46-9F0F-7C3564C4613B}"/>
              </a:ext>
            </a:extLst>
          </p:cNvPr>
          <p:cNvSpPr txBox="1"/>
          <p:nvPr/>
        </p:nvSpPr>
        <p:spPr>
          <a:xfrm>
            <a:off x="279511" y="3155507"/>
            <a:ext cx="1372492" cy="338554"/>
          </a:xfrm>
          <a:prstGeom prst="rect">
            <a:avLst/>
          </a:prstGeom>
          <a:noFill/>
        </p:spPr>
        <p:txBody>
          <a:bodyPr wrap="none" rtlCol="0">
            <a:spAutoFit/>
          </a:bodyPr>
          <a:lstStyle/>
          <a:p>
            <a:r>
              <a:rPr lang="en-US" altLang="ja-JP" sz="1600" dirty="0">
                <a:latin typeface="Hiragino Maru Gothic Pro W4" panose="020F0400000000000000" pitchFamily="34" charset="-128"/>
                <a:ea typeface="Hiragino Maru Gothic Pro W4" panose="020F0400000000000000" pitchFamily="34" charset="-128"/>
              </a:rPr>
              <a:t>Kernel code</a:t>
            </a:r>
            <a:endParaRPr kumimoji="1" lang="ja-JP" altLang="en-US" sz="1600">
              <a:latin typeface="Hiragino Maru Gothic Pro W4" panose="020F0400000000000000" pitchFamily="34" charset="-128"/>
              <a:ea typeface="Hiragino Maru Gothic Pro W4" panose="020F0400000000000000" pitchFamily="34" charset="-128"/>
            </a:endParaRPr>
          </a:p>
        </p:txBody>
      </p:sp>
      <p:pic>
        <p:nvPicPr>
          <p:cNvPr id="9" name="図 8">
            <a:extLst>
              <a:ext uri="{FF2B5EF4-FFF2-40B4-BE49-F238E27FC236}">
                <a16:creationId xmlns:a16="http://schemas.microsoft.com/office/drawing/2014/main" id="{7ED98E17-9267-0349-9109-5D2F40DEEF77}"/>
              </a:ext>
            </a:extLst>
          </p:cNvPr>
          <p:cNvPicPr>
            <a:picLocks noChangeAspect="1"/>
          </p:cNvPicPr>
          <p:nvPr/>
        </p:nvPicPr>
        <p:blipFill>
          <a:blip r:embed="rId4"/>
          <a:stretch>
            <a:fillRect/>
          </a:stretch>
        </p:blipFill>
        <p:spPr>
          <a:xfrm>
            <a:off x="5155489" y="3275542"/>
            <a:ext cx="3588336" cy="3541992"/>
          </a:xfrm>
          <a:prstGeom prst="rect">
            <a:avLst/>
          </a:prstGeom>
        </p:spPr>
      </p:pic>
      <p:sp>
        <p:nvSpPr>
          <p:cNvPr id="10" name="円/楕円 9">
            <a:extLst>
              <a:ext uri="{FF2B5EF4-FFF2-40B4-BE49-F238E27FC236}">
                <a16:creationId xmlns:a16="http://schemas.microsoft.com/office/drawing/2014/main" id="{D6107E12-35EB-5145-8A03-1D83CD40B3DD}"/>
              </a:ext>
            </a:extLst>
          </p:cNvPr>
          <p:cNvSpPr/>
          <p:nvPr/>
        </p:nvSpPr>
        <p:spPr>
          <a:xfrm>
            <a:off x="6816435" y="5577736"/>
            <a:ext cx="343043" cy="5356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中かっこ 10">
            <a:extLst>
              <a:ext uri="{FF2B5EF4-FFF2-40B4-BE49-F238E27FC236}">
                <a16:creationId xmlns:a16="http://schemas.microsoft.com/office/drawing/2014/main" id="{89B0E17D-F1AC-2E45-BB4B-11101C59E22D}"/>
              </a:ext>
            </a:extLst>
          </p:cNvPr>
          <p:cNvSpPr/>
          <p:nvPr/>
        </p:nvSpPr>
        <p:spPr>
          <a:xfrm>
            <a:off x="3288887" y="5634288"/>
            <a:ext cx="155448" cy="37398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D10D67F-65D7-0242-A04D-026B2E28D2EA}"/>
              </a:ext>
            </a:extLst>
          </p:cNvPr>
          <p:cNvSpPr txBox="1"/>
          <p:nvPr/>
        </p:nvSpPr>
        <p:spPr>
          <a:xfrm>
            <a:off x="3405503" y="5685288"/>
            <a:ext cx="1260281" cy="307777"/>
          </a:xfrm>
          <a:prstGeom prst="rect">
            <a:avLst/>
          </a:prstGeom>
          <a:noFill/>
        </p:spPr>
        <p:txBody>
          <a:bodyPr wrap="none" rtlCol="0">
            <a:spAutoFit/>
          </a:bodyPr>
          <a:lstStyle/>
          <a:p>
            <a:r>
              <a:rPr kumimoji="1" lang="en-US" altLang="ja-JP" sz="1400" dirty="0">
                <a:latin typeface="Hiragino Maru Gothic Pro W4" panose="020F0400000000000000" pitchFamily="34" charset="-128"/>
                <a:ea typeface="Hiragino Maru Gothic Pro W4" panose="020F0400000000000000" pitchFamily="34" charset="-128"/>
              </a:rPr>
              <a:t>Setting data</a:t>
            </a:r>
            <a:endParaRPr kumimoji="1" lang="ja-JP" altLang="en-US" sz="14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C4DFC4D1-75C1-0A4A-9B16-548ACA610097}"/>
              </a:ext>
            </a:extLst>
          </p:cNvPr>
          <p:cNvSpPr txBox="1"/>
          <p:nvPr/>
        </p:nvSpPr>
        <p:spPr>
          <a:xfrm>
            <a:off x="466429" y="6287256"/>
            <a:ext cx="2380780" cy="523220"/>
          </a:xfrm>
          <a:prstGeom prst="rect">
            <a:avLst/>
          </a:prstGeom>
          <a:noFill/>
        </p:spPr>
        <p:txBody>
          <a:bodyPr wrap="none" rtlCol="0">
            <a:spAutoFit/>
          </a:bodyPr>
          <a:lstStyle/>
          <a:p>
            <a:pPr algn="ctr"/>
            <a:r>
              <a:rPr kumimoji="1" lang="en-US" altLang="ja-JP" sz="1400" dirty="0">
                <a:latin typeface="Hiragino Maru Gothic Pro W4" panose="020F0400000000000000" pitchFamily="34" charset="-128"/>
                <a:ea typeface="Hiragino Maru Gothic Pro W4" panose="020F0400000000000000" pitchFamily="34" charset="-128"/>
              </a:rPr>
              <a:t>Sending </a:t>
            </a:r>
            <a:r>
              <a:rPr lang="en-US" altLang="ja-JP" sz="1400" dirty="0">
                <a:latin typeface="Hiragino Maru Gothic Pro W4" panose="020F0400000000000000" pitchFamily="34" charset="-128"/>
                <a:ea typeface="Hiragino Maru Gothic Pro W4" panose="020F0400000000000000" pitchFamily="34" charset="-128"/>
              </a:rPr>
              <a:t>a </a:t>
            </a:r>
            <a:r>
              <a:rPr kumimoji="1" lang="en-US" altLang="ja-JP" sz="1400" dirty="0">
                <a:latin typeface="Hiragino Maru Gothic Pro W4" panose="020F0400000000000000" pitchFamily="34" charset="-128"/>
                <a:ea typeface="Hiragino Maru Gothic Pro W4" panose="020F0400000000000000" pitchFamily="34" charset="-128"/>
              </a:rPr>
              <a:t>descriptor to </a:t>
            </a:r>
          </a:p>
          <a:p>
            <a:pPr algn="ctr"/>
            <a:r>
              <a:rPr kumimoji="1" lang="en-US" altLang="ja-JP" sz="1400" dirty="0">
                <a:latin typeface="Hiragino Maru Gothic Pro W4" panose="020F0400000000000000" pitchFamily="34" charset="-128"/>
                <a:ea typeface="Hiragino Maru Gothic Pro W4" panose="020F0400000000000000" pitchFamily="34" charset="-128"/>
              </a:rPr>
              <a:t>the Descriptor Controller</a:t>
            </a:r>
            <a:endParaRPr kumimoji="1" lang="ja-JP" altLang="en-US" sz="1400">
              <a:latin typeface="Hiragino Maru Gothic Pro W4" panose="020F0400000000000000" pitchFamily="34" charset="-128"/>
              <a:ea typeface="Hiragino Maru Gothic Pro W4" panose="020F0400000000000000" pitchFamily="34" charset="-128"/>
            </a:endParaRPr>
          </a:p>
        </p:txBody>
      </p:sp>
      <p:cxnSp>
        <p:nvCxnSpPr>
          <p:cNvPr id="14" name="直線コネクタ 13">
            <a:extLst>
              <a:ext uri="{FF2B5EF4-FFF2-40B4-BE49-F238E27FC236}">
                <a16:creationId xmlns:a16="http://schemas.microsoft.com/office/drawing/2014/main" id="{33A3F0B8-ACB7-6D40-B051-5F5A338703DF}"/>
              </a:ext>
            </a:extLst>
          </p:cNvPr>
          <p:cNvCxnSpPr>
            <a:cxnSpLocks/>
          </p:cNvCxnSpPr>
          <p:nvPr/>
        </p:nvCxnSpPr>
        <p:spPr>
          <a:xfrm>
            <a:off x="339626" y="6228031"/>
            <a:ext cx="26088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右中かっこ 14">
            <a:extLst>
              <a:ext uri="{FF2B5EF4-FFF2-40B4-BE49-F238E27FC236}">
                <a16:creationId xmlns:a16="http://schemas.microsoft.com/office/drawing/2014/main" id="{685605BD-E01C-1446-812D-27C9E1CC4E06}"/>
              </a:ext>
            </a:extLst>
          </p:cNvPr>
          <p:cNvSpPr/>
          <p:nvPr/>
        </p:nvSpPr>
        <p:spPr>
          <a:xfrm rot="10800000">
            <a:off x="181250" y="4216303"/>
            <a:ext cx="158376" cy="73451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16143A0B-889A-4E40-A9DA-376266CEF1E8}"/>
              </a:ext>
            </a:extLst>
          </p:cNvPr>
          <p:cNvCxnSpPr>
            <a:cxnSpLocks/>
          </p:cNvCxnSpPr>
          <p:nvPr/>
        </p:nvCxnSpPr>
        <p:spPr>
          <a:xfrm>
            <a:off x="181250" y="5100271"/>
            <a:ext cx="32242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0DDF41F-CB48-904B-81CF-2DBC5A628F9E}"/>
              </a:ext>
            </a:extLst>
          </p:cNvPr>
          <p:cNvCxnSpPr>
            <a:cxnSpLocks/>
          </p:cNvCxnSpPr>
          <p:nvPr/>
        </p:nvCxnSpPr>
        <p:spPr>
          <a:xfrm>
            <a:off x="181250" y="4572072"/>
            <a:ext cx="0" cy="527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0A22E7F1-C40C-3140-B1AE-BC291B70C07D}"/>
              </a:ext>
            </a:extLst>
          </p:cNvPr>
          <p:cNvSpPr txBox="1"/>
          <p:nvPr/>
        </p:nvSpPr>
        <p:spPr>
          <a:xfrm>
            <a:off x="3405502" y="4937683"/>
            <a:ext cx="1976823" cy="307777"/>
          </a:xfrm>
          <a:prstGeom prst="rect">
            <a:avLst/>
          </a:prstGeom>
          <a:noFill/>
        </p:spPr>
        <p:txBody>
          <a:bodyPr wrap="none" rtlCol="0">
            <a:spAutoFit/>
          </a:bodyPr>
          <a:lstStyle/>
          <a:p>
            <a:r>
              <a:rPr kumimoji="1" lang="en-US" altLang="ja-JP" sz="1400" dirty="0">
                <a:latin typeface="Hiragino Maru Gothic Pro W4" panose="020F0400000000000000" pitchFamily="34" charset="-128"/>
                <a:ea typeface="Hiragino Maru Gothic Pro W4" panose="020F0400000000000000" pitchFamily="34" charset="-128"/>
              </a:rPr>
              <a:t>Descriptor definition</a:t>
            </a:r>
            <a:endParaRPr kumimoji="1" lang="ja-JP" altLang="en-US" sz="14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228389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AD649-3316-2848-8E04-7E07F6539333}"/>
              </a:ext>
            </a:extLst>
          </p:cNvPr>
          <p:cNvSpPr>
            <a:spLocks noGrp="1"/>
          </p:cNvSpPr>
          <p:nvPr>
            <p:ph type="title"/>
          </p:nvPr>
        </p:nvSpPr>
        <p:spPr/>
        <p:txBody>
          <a:bodyPr/>
          <a:lstStyle/>
          <a:p>
            <a:r>
              <a:rPr lang="en-US" altLang="ja-JP" dirty="0"/>
              <a:t>⑦ </a:t>
            </a:r>
            <a:r>
              <a:rPr lang="en" altLang="ja-JP" dirty="0"/>
              <a:t>getting the completion notification through an I/O channel</a:t>
            </a:r>
            <a:endParaRPr kumimoji="1" lang="ja-JP" altLang="en-US"/>
          </a:p>
        </p:txBody>
      </p:sp>
      <p:sp>
        <p:nvSpPr>
          <p:cNvPr id="3" name="コンテンツ プレースホルダー 2">
            <a:extLst>
              <a:ext uri="{FF2B5EF4-FFF2-40B4-BE49-F238E27FC236}">
                <a16:creationId xmlns:a16="http://schemas.microsoft.com/office/drawing/2014/main" id="{D22CB46C-C427-554E-89EA-9E25EC59EC60}"/>
              </a:ext>
            </a:extLst>
          </p:cNvPr>
          <p:cNvSpPr>
            <a:spLocks noGrp="1"/>
          </p:cNvSpPr>
          <p:nvPr>
            <p:ph idx="1"/>
          </p:nvPr>
        </p:nvSpPr>
        <p:spPr/>
        <p:txBody>
          <a:bodyPr/>
          <a:lstStyle/>
          <a:p>
            <a:r>
              <a:rPr kumimoji="1" lang="en-US" altLang="ja-JP" dirty="0"/>
              <a:t>using </a:t>
            </a:r>
            <a:r>
              <a:rPr kumimoji="1" lang="en-US" altLang="ja-JP" dirty="0" err="1"/>
              <a:t>read_channel_intel</a:t>
            </a:r>
            <a:r>
              <a:rPr kumimoji="1" lang="en-US" altLang="ja-JP" dirty="0"/>
              <a:t> function</a:t>
            </a:r>
          </a:p>
          <a:p>
            <a:pPr lvl="1"/>
            <a:r>
              <a:rPr lang="en-US" altLang="ja-JP" dirty="0"/>
              <a:t>reading the completion notification stored in the Descriptor Controller</a:t>
            </a:r>
          </a:p>
          <a:p>
            <a:pPr lvl="1"/>
            <a:r>
              <a:rPr lang="en-US" altLang="ja-JP" dirty="0"/>
              <a:t>We use elapsed cycles from ③ to ⑦ for comm. evaluation</a:t>
            </a:r>
          </a:p>
        </p:txBody>
      </p:sp>
      <p:sp>
        <p:nvSpPr>
          <p:cNvPr id="4" name="スライド番号プレースホルダー 3">
            <a:extLst>
              <a:ext uri="{FF2B5EF4-FFF2-40B4-BE49-F238E27FC236}">
                <a16:creationId xmlns:a16="http://schemas.microsoft.com/office/drawing/2014/main" id="{F356BEBD-E861-5044-AEF6-8DEE09E6A987}"/>
              </a:ext>
            </a:extLst>
          </p:cNvPr>
          <p:cNvSpPr>
            <a:spLocks noGrp="1"/>
          </p:cNvSpPr>
          <p:nvPr>
            <p:ph type="sldNum" sz="quarter" idx="12"/>
          </p:nvPr>
        </p:nvSpPr>
        <p:spPr/>
        <p:txBody>
          <a:bodyPr/>
          <a:lstStyle/>
          <a:p>
            <a:fld id="{6AA23CD1-3C38-6C4B-9DAB-562643DCB5AF}" type="slidenum">
              <a:rPr kumimoji="1" lang="ja-JP" altLang="en-US" smtClean="0"/>
              <a:t>10</a:t>
            </a:fld>
            <a:endParaRPr kumimoji="1" lang="ja-JP" altLang="en-US"/>
          </a:p>
        </p:txBody>
      </p:sp>
      <p:sp>
        <p:nvSpPr>
          <p:cNvPr id="8" name="テキスト ボックス 7">
            <a:extLst>
              <a:ext uri="{FF2B5EF4-FFF2-40B4-BE49-F238E27FC236}">
                <a16:creationId xmlns:a16="http://schemas.microsoft.com/office/drawing/2014/main" id="{50251F29-8500-CB46-9F0F-7C3564C4613B}"/>
              </a:ext>
            </a:extLst>
          </p:cNvPr>
          <p:cNvSpPr txBox="1"/>
          <p:nvPr/>
        </p:nvSpPr>
        <p:spPr>
          <a:xfrm>
            <a:off x="242418" y="3494808"/>
            <a:ext cx="1372492" cy="338554"/>
          </a:xfrm>
          <a:prstGeom prst="rect">
            <a:avLst/>
          </a:prstGeom>
          <a:noFill/>
        </p:spPr>
        <p:txBody>
          <a:bodyPr wrap="none" rtlCol="0">
            <a:spAutoFit/>
          </a:bodyPr>
          <a:lstStyle/>
          <a:p>
            <a:r>
              <a:rPr lang="en-US" altLang="ja-JP" sz="1600" dirty="0">
                <a:latin typeface="Hiragino Maru Gothic Pro W4" panose="020F0400000000000000" pitchFamily="34" charset="-128"/>
                <a:ea typeface="Hiragino Maru Gothic Pro W4" panose="020F0400000000000000" pitchFamily="34" charset="-128"/>
              </a:rPr>
              <a:t>Kernel code</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5" name="正方形/長方形 4">
            <a:extLst>
              <a:ext uri="{FF2B5EF4-FFF2-40B4-BE49-F238E27FC236}">
                <a16:creationId xmlns:a16="http://schemas.microsoft.com/office/drawing/2014/main" id="{01D62CF7-07B6-CD40-A18D-8A351F004F1F}"/>
              </a:ext>
            </a:extLst>
          </p:cNvPr>
          <p:cNvSpPr/>
          <p:nvPr/>
        </p:nvSpPr>
        <p:spPr>
          <a:xfrm>
            <a:off x="227670" y="3849469"/>
            <a:ext cx="4800522" cy="1892826"/>
          </a:xfrm>
          <a:prstGeom prst="rect">
            <a:avLst/>
          </a:prstGeom>
          <a:ln>
            <a:solidFill>
              <a:schemeClr val="tx1"/>
            </a:solidFill>
            <a:prstDash val="dash"/>
          </a:ln>
        </p:spPr>
        <p:txBody>
          <a:bodyPr wrap="square">
            <a:spAutoFit/>
          </a:bodyPr>
          <a:lstStyle/>
          <a:p>
            <a:r>
              <a:rPr lang="en-US" altLang="ja-JP" sz="1300" dirty="0">
                <a:solidFill>
                  <a:srgbClr val="0744B8"/>
                </a:solidFill>
                <a:latin typeface="Consolas" panose="020B0609020204030204" pitchFamily="49" charset="0"/>
              </a:rPr>
              <a:t>#pragma</a:t>
            </a:r>
            <a:r>
              <a:rPr lang="en-US" altLang="ja-JP" sz="1300" dirty="0">
                <a:solidFill>
                  <a:srgbClr val="1B1F22"/>
                </a:solidFill>
                <a:latin typeface="Consolas" panose="020B0609020204030204" pitchFamily="49" charset="0"/>
              </a:rPr>
              <a:t> OPENCL EXTENSION </a:t>
            </a:r>
            <a:r>
              <a:rPr lang="en-US" altLang="ja-JP" sz="1300" dirty="0" err="1">
                <a:solidFill>
                  <a:srgbClr val="1B1F22"/>
                </a:solidFill>
                <a:latin typeface="Consolas" panose="020B0609020204030204" pitchFamily="49" charset="0"/>
              </a:rPr>
              <a:t>cl_intel_channels</a:t>
            </a:r>
            <a:r>
              <a:rPr lang="en-US" altLang="ja-JP" sz="1300" dirty="0">
                <a:solidFill>
                  <a:srgbClr val="1B1F22"/>
                </a:solidFill>
                <a:latin typeface="Consolas" panose="020B0609020204030204" pitchFamily="49" charset="0"/>
              </a:rPr>
              <a:t> : enable		</a:t>
            </a:r>
          </a:p>
          <a:p>
            <a:r>
              <a:rPr lang="it" altLang="ja-JP" sz="1300" dirty="0">
                <a:solidFill>
                  <a:srgbClr val="1B1F22"/>
                </a:solidFill>
                <a:latin typeface="Consolas" panose="020B0609020204030204" pitchFamily="49" charset="0"/>
              </a:rPr>
              <a:t>channel ulong dma_stat </a:t>
            </a:r>
          </a:p>
          <a:p>
            <a:r>
              <a:rPr lang="it" altLang="ja-JP" sz="1300" dirty="0">
                <a:solidFill>
                  <a:srgbClr val="1B1F22"/>
                </a:solidFill>
                <a:latin typeface="Consolas" panose="020B0609020204030204" pitchFamily="49" charset="0"/>
              </a:rPr>
              <a:t>__attribute__((depth(</a:t>
            </a:r>
            <a:r>
              <a:rPr lang="it" altLang="ja-JP" sz="1300" dirty="0">
                <a:solidFill>
                  <a:srgbClr val="0744B8"/>
                </a:solidFill>
                <a:latin typeface="Consolas" panose="020B0609020204030204" pitchFamily="49" charset="0"/>
              </a:rPr>
              <a:t>0</a:t>
            </a:r>
            <a:r>
              <a:rPr lang="it" altLang="ja-JP" sz="1300" dirty="0">
                <a:solidFill>
                  <a:srgbClr val="1B1F22"/>
                </a:solidFill>
                <a:latin typeface="Consolas" panose="020B0609020204030204" pitchFamily="49" charset="0"/>
              </a:rPr>
              <a:t>))) __attribute__((io(</a:t>
            </a:r>
            <a:r>
              <a:rPr lang="it" altLang="ja-JP" sz="1300" dirty="0">
                <a:solidFill>
                  <a:srgbClr val="06214F"/>
                </a:solidFill>
                <a:latin typeface="Consolas" panose="020B0609020204030204" pitchFamily="49" charset="0"/>
              </a:rPr>
              <a:t>"chan_dma_stat"</a:t>
            </a:r>
            <a:r>
              <a:rPr lang="it" altLang="ja-JP" sz="1300" dirty="0">
                <a:solidFill>
                  <a:srgbClr val="1B1F22"/>
                </a:solidFill>
                <a:latin typeface="Consolas" panose="020B0609020204030204" pitchFamily="49" charset="0"/>
              </a:rPr>
              <a:t>)))</a:t>
            </a:r>
            <a:r>
              <a:rPr lang="it" altLang="ja-JP" sz="1300" dirty="0">
                <a:solidFill>
                  <a:srgbClr val="57606A"/>
                </a:solidFill>
                <a:latin typeface="Consolas" panose="020B0609020204030204" pitchFamily="49" charset="0"/>
              </a:rPr>
              <a:t>;</a:t>
            </a:r>
            <a:r>
              <a:rPr lang="it" altLang="ja-JP" sz="1300" dirty="0">
                <a:solidFill>
                  <a:srgbClr val="1B1F22"/>
                </a:solidFill>
                <a:latin typeface="Consolas" panose="020B0609020204030204" pitchFamily="49" charset="0"/>
              </a:rPr>
              <a:t>	</a:t>
            </a:r>
          </a:p>
          <a:p>
            <a:r>
              <a:rPr lang="ja-JP" altLang="en-US" sz="1300">
                <a:solidFill>
                  <a:srgbClr val="1B1F22"/>
                </a:solidFill>
                <a:latin typeface="Consolas" panose="020B0609020204030204" pitchFamily="49" charset="0"/>
              </a:rPr>
              <a:t>		</a:t>
            </a:r>
          </a:p>
          <a:p>
            <a:r>
              <a:rPr lang="en-US" altLang="ja-JP" sz="1300" dirty="0">
                <a:solidFill>
                  <a:srgbClr val="1B1F22"/>
                </a:solidFill>
                <a:latin typeface="Consolas" panose="020B0609020204030204" pitchFamily="49" charset="0"/>
              </a:rPr>
              <a:t>...	</a:t>
            </a:r>
          </a:p>
          <a:p>
            <a:r>
              <a:rPr lang="en-US" altLang="ja-JP" sz="1300" dirty="0" err="1">
                <a:solidFill>
                  <a:srgbClr val="1B1F22"/>
                </a:solidFill>
                <a:latin typeface="Consolas" panose="020B0609020204030204" pitchFamily="49" charset="0"/>
              </a:rPr>
              <a:t>ulong</a:t>
            </a:r>
            <a:r>
              <a:rPr lang="en-US" altLang="ja-JP" sz="1300" dirty="0">
                <a:solidFill>
                  <a:srgbClr val="1B1F22"/>
                </a:solidFill>
                <a:latin typeface="Consolas" panose="020B0609020204030204" pitchFamily="49" charset="0"/>
              </a:rPr>
              <a:t> status</a:t>
            </a:r>
            <a:r>
              <a:rPr lang="en-US" altLang="ja-JP" sz="1300" dirty="0">
                <a:solidFill>
                  <a:srgbClr val="57606A"/>
                </a:solidFill>
                <a:latin typeface="Consolas" panose="020B0609020204030204" pitchFamily="49" charset="0"/>
              </a:rPr>
              <a:t>;  </a:t>
            </a:r>
            <a:r>
              <a:rPr lang="en-US" altLang="ja-JP" sz="1300" dirty="0">
                <a:solidFill>
                  <a:srgbClr val="1B1F22"/>
                </a:solidFill>
                <a:latin typeface="Consolas" panose="020B0609020204030204" pitchFamily="49" charset="0"/>
              </a:rPr>
              <a:t>	</a:t>
            </a:r>
          </a:p>
          <a:p>
            <a:r>
              <a:rPr lang="en" altLang="ja-JP" sz="1300" dirty="0">
                <a:solidFill>
                  <a:srgbClr val="1B1F22"/>
                </a:solidFill>
                <a:latin typeface="Consolas" panose="020B0609020204030204" pitchFamily="49" charset="0"/>
              </a:rPr>
              <a:t>status = </a:t>
            </a:r>
            <a:r>
              <a:rPr lang="en" altLang="ja-JP" sz="1300" dirty="0" err="1">
                <a:solidFill>
                  <a:srgbClr val="1B1F22"/>
                </a:solidFill>
                <a:latin typeface="Consolas" panose="020B0609020204030204" pitchFamily="49" charset="0"/>
              </a:rPr>
              <a:t>read_channel_intel</a:t>
            </a:r>
            <a:r>
              <a:rPr lang="en" altLang="ja-JP" sz="1300" dirty="0">
                <a:solidFill>
                  <a:srgbClr val="1B1F22"/>
                </a:solidFill>
                <a:latin typeface="Consolas" panose="020B0609020204030204" pitchFamily="49" charset="0"/>
              </a:rPr>
              <a:t>(</a:t>
            </a:r>
            <a:r>
              <a:rPr lang="en" altLang="ja-JP" sz="1300" dirty="0" err="1">
                <a:solidFill>
                  <a:srgbClr val="1B1F22"/>
                </a:solidFill>
                <a:latin typeface="Consolas" panose="020B0609020204030204" pitchFamily="49" charset="0"/>
              </a:rPr>
              <a:t>dma_stat</a:t>
            </a:r>
            <a:r>
              <a:rPr lang="en" altLang="ja-JP" sz="1300" dirty="0">
                <a:solidFill>
                  <a:srgbClr val="1B1F22"/>
                </a:solidFill>
                <a:latin typeface="Consolas" panose="020B0609020204030204" pitchFamily="49" charset="0"/>
              </a:rPr>
              <a:t>)</a:t>
            </a:r>
            <a:r>
              <a:rPr lang="en" altLang="ja-JP" sz="1300" dirty="0">
                <a:solidFill>
                  <a:srgbClr val="57606A"/>
                </a:solidFill>
                <a:latin typeface="Consolas" panose="020B0609020204030204" pitchFamily="49" charset="0"/>
              </a:rPr>
              <a:t>;</a:t>
            </a:r>
            <a:r>
              <a:rPr lang="en" altLang="ja-JP" sz="1300" dirty="0">
                <a:solidFill>
                  <a:srgbClr val="1B1F22"/>
                </a:solidFill>
                <a:latin typeface="Consolas" panose="020B0609020204030204" pitchFamily="49" charset="0"/>
              </a:rPr>
              <a:t>	</a:t>
            </a:r>
          </a:p>
        </p:txBody>
      </p:sp>
      <p:pic>
        <p:nvPicPr>
          <p:cNvPr id="15" name="図 14">
            <a:extLst>
              <a:ext uri="{FF2B5EF4-FFF2-40B4-BE49-F238E27FC236}">
                <a16:creationId xmlns:a16="http://schemas.microsoft.com/office/drawing/2014/main" id="{927364E1-BDB6-3D42-AE81-C619EBB1BF83}"/>
              </a:ext>
            </a:extLst>
          </p:cNvPr>
          <p:cNvPicPr>
            <a:picLocks noChangeAspect="1"/>
          </p:cNvPicPr>
          <p:nvPr/>
        </p:nvPicPr>
        <p:blipFill>
          <a:blip r:embed="rId3"/>
          <a:stretch>
            <a:fillRect/>
          </a:stretch>
        </p:blipFill>
        <p:spPr>
          <a:xfrm>
            <a:off x="5155489" y="3275542"/>
            <a:ext cx="3588336" cy="3541992"/>
          </a:xfrm>
          <a:prstGeom prst="rect">
            <a:avLst/>
          </a:prstGeom>
        </p:spPr>
      </p:pic>
      <p:sp>
        <p:nvSpPr>
          <p:cNvPr id="16" name="円/楕円 15">
            <a:extLst>
              <a:ext uri="{FF2B5EF4-FFF2-40B4-BE49-F238E27FC236}">
                <a16:creationId xmlns:a16="http://schemas.microsoft.com/office/drawing/2014/main" id="{A918A324-6F6D-2A47-9708-942CAA4A0123}"/>
              </a:ext>
            </a:extLst>
          </p:cNvPr>
          <p:cNvSpPr/>
          <p:nvPr/>
        </p:nvSpPr>
        <p:spPr>
          <a:xfrm>
            <a:off x="7214639" y="5562988"/>
            <a:ext cx="343043" cy="5356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506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56C401-2503-9345-BE18-F46949F69763}"/>
              </a:ext>
            </a:extLst>
          </p:cNvPr>
          <p:cNvSpPr>
            <a:spLocks noGrp="1"/>
          </p:cNvSpPr>
          <p:nvPr>
            <p:ph type="title"/>
          </p:nvPr>
        </p:nvSpPr>
        <p:spPr/>
        <p:txBody>
          <a:bodyPr/>
          <a:lstStyle/>
          <a:p>
            <a:r>
              <a:rPr lang="en-US" altLang="ja-JP" dirty="0"/>
              <a:t>Evaluation testbed</a:t>
            </a:r>
            <a:endParaRPr kumimoji="1" lang="ja-JP" altLang="en-US"/>
          </a:p>
        </p:txBody>
      </p:sp>
      <p:sp>
        <p:nvSpPr>
          <p:cNvPr id="3" name="コンテンツ プレースホルダー 2">
            <a:extLst>
              <a:ext uri="{FF2B5EF4-FFF2-40B4-BE49-F238E27FC236}">
                <a16:creationId xmlns:a16="http://schemas.microsoft.com/office/drawing/2014/main" id="{1D428403-6770-7643-8063-2544248618F9}"/>
              </a:ext>
            </a:extLst>
          </p:cNvPr>
          <p:cNvSpPr>
            <a:spLocks noGrp="1"/>
          </p:cNvSpPr>
          <p:nvPr>
            <p:ph idx="1"/>
          </p:nvPr>
        </p:nvSpPr>
        <p:spPr/>
        <p:txBody>
          <a:bodyPr/>
          <a:lstStyle/>
          <a:p>
            <a:r>
              <a:rPr lang="en-US" altLang="ja-JP" dirty="0"/>
              <a:t>Pre-PACS version X (PPX)</a:t>
            </a:r>
          </a:p>
          <a:p>
            <a:pPr lvl="1"/>
            <a:r>
              <a:rPr lang="en" altLang="ja-JP" dirty="0"/>
              <a:t>working at Center for Computational Sciences, University of Tsukuba.</a:t>
            </a:r>
            <a:endParaRPr lang="en-US" altLang="ja-JP" dirty="0"/>
          </a:p>
        </p:txBody>
      </p:sp>
      <p:sp>
        <p:nvSpPr>
          <p:cNvPr id="4" name="スライド番号プレースホルダー 3">
            <a:extLst>
              <a:ext uri="{FF2B5EF4-FFF2-40B4-BE49-F238E27FC236}">
                <a16:creationId xmlns:a16="http://schemas.microsoft.com/office/drawing/2014/main" id="{B8987C37-05B3-D74F-8971-3A651B1305FC}"/>
              </a:ext>
            </a:extLst>
          </p:cNvPr>
          <p:cNvSpPr>
            <a:spLocks noGrp="1"/>
          </p:cNvSpPr>
          <p:nvPr>
            <p:ph type="sldNum" sz="quarter" idx="12"/>
          </p:nvPr>
        </p:nvSpPr>
        <p:spPr/>
        <p:txBody>
          <a:bodyPr/>
          <a:lstStyle/>
          <a:p>
            <a:fld id="{6AA23CD1-3C38-6C4B-9DAB-562643DCB5AF}" type="slidenum">
              <a:rPr kumimoji="1" lang="ja-JP" altLang="en-US" smtClean="0"/>
              <a:t>11</a:t>
            </a:fld>
            <a:endParaRPr kumimoji="1" lang="ja-JP" altLang="en-US"/>
          </a:p>
        </p:txBody>
      </p:sp>
      <p:graphicFrame>
        <p:nvGraphicFramePr>
          <p:cNvPr id="5" name="表 4">
            <a:extLst>
              <a:ext uri="{FF2B5EF4-FFF2-40B4-BE49-F238E27FC236}">
                <a16:creationId xmlns:a16="http://schemas.microsoft.com/office/drawing/2014/main" id="{4CA155B9-ED1A-D941-BACD-CCDD256B3A02}"/>
              </a:ext>
            </a:extLst>
          </p:cNvPr>
          <p:cNvGraphicFramePr>
            <a:graphicFrameLocks noGrp="1"/>
          </p:cNvGraphicFramePr>
          <p:nvPr>
            <p:extLst>
              <p:ext uri="{D42A27DB-BD31-4B8C-83A1-F6EECF244321}">
                <p14:modId xmlns:p14="http://schemas.microsoft.com/office/powerpoint/2010/main" val="1708032810"/>
              </p:ext>
            </p:extLst>
          </p:nvPr>
        </p:nvGraphicFramePr>
        <p:xfrm>
          <a:off x="346270" y="3110231"/>
          <a:ext cx="4424963" cy="367284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0000"/>
                    </a:ext>
                  </a:extLst>
                </a:gridCol>
                <a:gridCol w="2996213">
                  <a:extLst>
                    <a:ext uri="{9D8B030D-6E8A-4147-A177-3AD203B41FA5}">
                      <a16:colId xmlns:a16="http://schemas.microsoft.com/office/drawing/2014/main" val="20001"/>
                    </a:ext>
                  </a:extLst>
                </a:gridCol>
              </a:tblGrid>
              <a:tr h="278130">
                <a:tc gridSpan="2">
                  <a:txBody>
                    <a:bodyPr/>
                    <a:lstStyle/>
                    <a:p>
                      <a:r>
                        <a:rPr kumimoji="1" lang="en-US" altLang="ja-JP" sz="1400" dirty="0">
                          <a:latin typeface="Hiragino Maru Gothic Pro W4" panose="020F0400000000000000" pitchFamily="34" charset="-128"/>
                          <a:ea typeface="Hiragino Maru Gothic Pro W4" panose="020F0400000000000000" pitchFamily="34" charset="-128"/>
                        </a:rPr>
                        <a:t>Hardware specification</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tc hMerge="1">
                  <a:txBody>
                    <a:bodyPr/>
                    <a:lstStyle/>
                    <a:p>
                      <a:endParaRPr kumimoji="1" lang="ja-JP" altLang="en-US"/>
                    </a:p>
                  </a:txBody>
                  <a:tcPr/>
                </a:tc>
                <a:extLst>
                  <a:ext uri="{0D108BD9-81ED-4DB2-BD59-A6C34878D82A}">
                    <a16:rowId xmlns:a16="http://schemas.microsoft.com/office/drawing/2014/main" val="10000"/>
                  </a:ext>
                </a:extLst>
              </a:tr>
              <a:tr h="278130">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CPU</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it-IT"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Intel </a:t>
                      </a:r>
                      <a:r>
                        <a:rPr kumimoji="1" lang="it-IT" altLang="ja-JP" sz="1400" kern="1200" dirty="0" err="1">
                          <a:solidFill>
                            <a:schemeClr val="dk1"/>
                          </a:solidFill>
                          <a:effectLst/>
                          <a:latin typeface="Hiragino Maru Gothic Pro W4" panose="020F0400000000000000" pitchFamily="34" charset="-128"/>
                          <a:ea typeface="Hiragino Maru Gothic Pro W4" panose="020F0400000000000000" pitchFamily="34" charset="-128"/>
                          <a:cs typeface="+mn-cs"/>
                        </a:rPr>
                        <a:t>Xeon</a:t>
                      </a:r>
                      <a:r>
                        <a:rPr kumimoji="1" lang="it-IT"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E5-2660 v4</a:t>
                      </a:r>
                      <a:r>
                        <a:rPr kumimoji="1" lang="it-IT" altLang="ja-JP" sz="1400" kern="1200" baseline="0" dirty="0">
                          <a:solidFill>
                            <a:schemeClr val="dk1"/>
                          </a:solidFill>
                          <a:effectLst/>
                          <a:latin typeface="Hiragino Maru Gothic Pro W4" panose="020F0400000000000000" pitchFamily="34" charset="-128"/>
                          <a:ea typeface="Hiragino Maru Gothic Pro W4" panose="020F0400000000000000" pitchFamily="34" charset="-128"/>
                          <a:cs typeface="+mn-cs"/>
                        </a:rPr>
                        <a:t> x2</a:t>
                      </a:r>
                      <a:endParaRPr lang="it-IT" altLang="ja-JP" sz="1400"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1"/>
                  </a:ext>
                </a:extLst>
              </a:tr>
              <a:tr h="278130">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Host Memory</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ja-JP" sz="1400" dirty="0">
                          <a:latin typeface="Hiragino Maru Gothic Pro W4" panose="020F0400000000000000" pitchFamily="34" charset="-128"/>
                          <a:ea typeface="Hiragino Maru Gothic Pro W4" panose="020F0400000000000000" pitchFamily="34" charset="-128"/>
                        </a:rPr>
                        <a:t>DDR4-2400 16GB x4</a:t>
                      </a:r>
                    </a:p>
                  </a:txBody>
                  <a:tcPr marL="68580" marR="68580" marT="34290" marB="34290"/>
                </a:tc>
                <a:extLst>
                  <a:ext uri="{0D108BD9-81ED-4DB2-BD59-A6C34878D82A}">
                    <a16:rowId xmlns:a16="http://schemas.microsoft.com/office/drawing/2014/main" val="10002"/>
                  </a:ext>
                </a:extLst>
              </a:tr>
              <a:tr h="278130">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GPU</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NVIDIA Tesla P100 x2 (</a:t>
                      </a:r>
                      <a:r>
                        <a:rPr kumimoji="1" lang="en-US" altLang="ja-JP" sz="1400" kern="1200" dirty="0" err="1">
                          <a:solidFill>
                            <a:schemeClr val="dk1"/>
                          </a:solidFill>
                          <a:effectLst/>
                          <a:latin typeface="Hiragino Maru Gothic Pro W4" panose="020F0400000000000000" pitchFamily="34" charset="-128"/>
                          <a:ea typeface="Hiragino Maru Gothic Pro W4" panose="020F0400000000000000" pitchFamily="34" charset="-128"/>
                          <a:cs typeface="+mn-cs"/>
                        </a:rPr>
                        <a:t>PCIe</a:t>
                      </a: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Gen3 x16)</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3"/>
                  </a:ext>
                </a:extLst>
              </a:tr>
              <a:tr h="480060">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FPGA</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Intel </a:t>
                      </a:r>
                      <a:r>
                        <a:rPr kumimoji="1" lang="en-US" altLang="ja-JP" sz="1400" kern="1200" dirty="0" err="1">
                          <a:solidFill>
                            <a:schemeClr val="dk1"/>
                          </a:solidFill>
                          <a:effectLst/>
                          <a:latin typeface="Hiragino Maru Gothic Pro W4" panose="020F0400000000000000" pitchFamily="34" charset="-128"/>
                          <a:ea typeface="Hiragino Maru Gothic Pro W4" panose="020F0400000000000000" pitchFamily="34" charset="-128"/>
                          <a:cs typeface="+mn-cs"/>
                        </a:rPr>
                        <a:t>Arria</a:t>
                      </a: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10 GX</a:t>
                      </a:r>
                      <a:r>
                        <a:rPr kumimoji="1" lang="en-US" altLang="ja-JP" sz="1400" kern="1200" baseline="0" dirty="0">
                          <a:solidFill>
                            <a:schemeClr val="dk1"/>
                          </a:solidFill>
                          <a:effectLst/>
                          <a:latin typeface="Hiragino Maru Gothic Pro W4" panose="020F0400000000000000" pitchFamily="34" charset="-128"/>
                          <a:ea typeface="Hiragino Maru Gothic Pro W4" panose="020F0400000000000000" pitchFamily="34" charset="-128"/>
                          <a:cs typeface="+mn-cs"/>
                        </a:rPr>
                        <a:t> </a:t>
                      </a: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a:t>
                      </a:r>
                      <a:r>
                        <a:rPr kumimoji="1" lang="en-US" altLang="ja-JP" sz="1400" kern="1200" dirty="0" err="1">
                          <a:solidFill>
                            <a:schemeClr val="dk1"/>
                          </a:solidFill>
                          <a:effectLst/>
                          <a:latin typeface="Hiragino Maru Gothic Pro W4" panose="020F0400000000000000" pitchFamily="34" charset="-128"/>
                          <a:ea typeface="Hiragino Maru Gothic Pro W4" panose="020F0400000000000000" pitchFamily="34" charset="-128"/>
                          <a:cs typeface="+mn-cs"/>
                        </a:rPr>
                        <a:t>BittWare</a:t>
                      </a: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A10PL4)</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a:t>
                      </a:r>
                      <a:r>
                        <a:rPr kumimoji="1" lang="en-US" altLang="ja-JP" sz="1400" kern="1200" dirty="0" err="1">
                          <a:solidFill>
                            <a:schemeClr val="dk1"/>
                          </a:solidFill>
                          <a:effectLst/>
                          <a:latin typeface="Hiragino Maru Gothic Pro W4" panose="020F0400000000000000" pitchFamily="34" charset="-128"/>
                          <a:ea typeface="Hiragino Maru Gothic Pro W4" panose="020F0400000000000000" pitchFamily="34" charset="-128"/>
                          <a:cs typeface="+mn-cs"/>
                        </a:rPr>
                        <a:t>PCIe</a:t>
                      </a: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Gen3 x8) </a:t>
                      </a:r>
                      <a:endParaRPr lang="en-US" altLang="ja-JP" sz="1400"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4"/>
                  </a:ext>
                </a:extLst>
              </a:tr>
              <a:tr h="278130">
                <a:tc gridSpan="2">
                  <a:txBody>
                    <a:bodyPr/>
                    <a:lstStyle/>
                    <a:p>
                      <a:r>
                        <a:rPr kumimoji="1" lang="en-US" altLang="ja-JP" sz="1400" b="1" dirty="0">
                          <a:solidFill>
                            <a:schemeClr val="bg1"/>
                          </a:solidFill>
                          <a:latin typeface="Hiragino Maru Gothic Pro W4" panose="020F0400000000000000" pitchFamily="34" charset="-128"/>
                          <a:ea typeface="Hiragino Maru Gothic Pro W4" panose="020F0400000000000000" pitchFamily="34" charset="-128"/>
                        </a:rPr>
                        <a:t>Software specification</a:t>
                      </a:r>
                      <a:endParaRPr kumimoji="1" lang="ja-JP" altLang="en-US" sz="1400" b="1" dirty="0">
                        <a:solidFill>
                          <a:schemeClr val="bg1"/>
                        </a:solidFill>
                        <a:latin typeface="Hiragino Maru Gothic Pro W4" panose="020F0400000000000000" pitchFamily="34" charset="-128"/>
                        <a:ea typeface="Hiragino Maru Gothic Pro W4" panose="020F0400000000000000" pitchFamily="34" charset="-128"/>
                      </a:endParaRPr>
                    </a:p>
                  </a:txBody>
                  <a:tcPr marL="68580" marR="68580" marT="34290" marB="34290">
                    <a:solidFill>
                      <a:schemeClr val="accent1"/>
                    </a:solidFill>
                  </a:tcPr>
                </a:tc>
                <a:tc hMerge="1">
                  <a:txBody>
                    <a:bodyPr/>
                    <a:lstStyle/>
                    <a:p>
                      <a:endParaRPr kumimoji="1" lang="ja-JP" altLang="en-US"/>
                    </a:p>
                  </a:txBody>
                  <a:tcPr/>
                </a:tc>
                <a:extLst>
                  <a:ext uri="{0D108BD9-81ED-4DB2-BD59-A6C34878D82A}">
                    <a16:rowId xmlns:a16="http://schemas.microsoft.com/office/drawing/2014/main" val="10005"/>
                  </a:ext>
                </a:extLst>
              </a:tr>
              <a:tr h="278130">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OS</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sk-SK" altLang="ja-JP" sz="1400" kern="1200" dirty="0" err="1">
                          <a:solidFill>
                            <a:schemeClr val="dk1"/>
                          </a:solidFill>
                          <a:effectLst/>
                          <a:latin typeface="Hiragino Maru Gothic Pro W4" panose="020F0400000000000000" pitchFamily="34" charset="-128"/>
                          <a:ea typeface="Hiragino Maru Gothic Pro W4" panose="020F0400000000000000" pitchFamily="34" charset="-128"/>
                          <a:cs typeface="+mn-cs"/>
                        </a:rPr>
                        <a:t>CentOS</a:t>
                      </a:r>
                      <a:r>
                        <a:rPr kumimoji="1" lang="sk-SK"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7.3</a:t>
                      </a:r>
                      <a:endParaRPr lang="sk-SK" altLang="ja-JP" sz="1400"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6"/>
                  </a:ext>
                </a:extLst>
              </a:tr>
              <a:tr h="278130">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Host Compiler</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400" kern="1200" dirty="0" err="1">
                          <a:solidFill>
                            <a:schemeClr val="dk1"/>
                          </a:solidFill>
                          <a:effectLst/>
                          <a:latin typeface="Hiragino Maru Gothic Pro W4" panose="020F0400000000000000" pitchFamily="34" charset="-128"/>
                          <a:ea typeface="Hiragino Maru Gothic Pro W4" panose="020F0400000000000000" pitchFamily="34" charset="-128"/>
                          <a:cs typeface="+mn-cs"/>
                        </a:rPr>
                        <a:t>gcc</a:t>
                      </a:r>
                      <a:r>
                        <a:rPr kumimoji="1" lang="de-DE"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4.8.5, </a:t>
                      </a:r>
                      <a:r>
                        <a:rPr kumimoji="1" lang="de-DE" altLang="ja-JP" sz="1400" kern="1200" dirty="0" err="1">
                          <a:solidFill>
                            <a:schemeClr val="dk1"/>
                          </a:solidFill>
                          <a:effectLst/>
                          <a:latin typeface="Hiragino Maru Gothic Pro W4" panose="020F0400000000000000" pitchFamily="34" charset="-128"/>
                          <a:ea typeface="Hiragino Maru Gothic Pro W4" panose="020F0400000000000000" pitchFamily="34" charset="-128"/>
                          <a:cs typeface="+mn-cs"/>
                        </a:rPr>
                        <a:t>g</a:t>
                      </a:r>
                      <a:r>
                        <a:rPr kumimoji="1" lang="de-DE"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++ 4.8.5 </a:t>
                      </a:r>
                      <a:endParaRPr lang="de-DE" altLang="ja-JP" sz="1400"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7"/>
                  </a:ext>
                </a:extLst>
              </a:tr>
              <a:tr h="278130">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GPU Compiler</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hr-HR"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CUDA 9.1.85</a:t>
                      </a:r>
                      <a:endParaRPr lang="hr-HR" altLang="ja-JP" sz="1400"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8"/>
                  </a:ext>
                </a:extLst>
              </a:tr>
              <a:tr h="480060">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FPGA Compiler</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Intel </a:t>
                      </a:r>
                      <a:r>
                        <a:rPr kumimoji="1" lang="en-US" altLang="ja-JP" sz="1400" kern="1200" dirty="0" err="1">
                          <a:solidFill>
                            <a:schemeClr val="dk1"/>
                          </a:solidFill>
                          <a:effectLst/>
                          <a:latin typeface="Hiragino Maru Gothic Pro W4" panose="020F0400000000000000" pitchFamily="34" charset="-128"/>
                          <a:ea typeface="Hiragino Maru Gothic Pro W4" panose="020F0400000000000000" pitchFamily="34" charset="-128"/>
                          <a:cs typeface="+mn-cs"/>
                        </a:rPr>
                        <a:t>Quartus</a:t>
                      </a: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 Prime Pro</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dk1"/>
                          </a:solidFill>
                          <a:effectLst/>
                          <a:latin typeface="Hiragino Maru Gothic Pro W4" panose="020F0400000000000000" pitchFamily="34" charset="-128"/>
                          <a:ea typeface="Hiragino Maru Gothic Pro W4" panose="020F0400000000000000" pitchFamily="34" charset="-128"/>
                          <a:cs typeface="+mn-cs"/>
                        </a:rPr>
                        <a:t>Version 17.1.2.304</a:t>
                      </a:r>
                      <a:endParaRPr lang="en-US" altLang="ja-JP" sz="1400"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9"/>
                  </a:ext>
                </a:extLst>
              </a:tr>
            </a:tbl>
          </a:graphicData>
        </a:graphic>
      </p:graphicFrame>
      <p:sp>
        <p:nvSpPr>
          <p:cNvPr id="6" name="テキスト ボックス 5">
            <a:extLst>
              <a:ext uri="{FF2B5EF4-FFF2-40B4-BE49-F238E27FC236}">
                <a16:creationId xmlns:a16="http://schemas.microsoft.com/office/drawing/2014/main" id="{E2F0FAC3-8774-CE4E-AD86-399A29A6E2D0}"/>
              </a:ext>
            </a:extLst>
          </p:cNvPr>
          <p:cNvSpPr txBox="1"/>
          <p:nvPr/>
        </p:nvSpPr>
        <p:spPr>
          <a:xfrm>
            <a:off x="5306852" y="6363098"/>
            <a:ext cx="3347391" cy="369332"/>
          </a:xfrm>
          <a:prstGeom prst="rect">
            <a:avLst/>
          </a:prstGeom>
          <a:noFill/>
        </p:spPr>
        <p:txBody>
          <a:bodyPr wrap="none" rtlCol="0">
            <a:spAutoFit/>
          </a:bodyPr>
          <a:lstStyle/>
          <a:p>
            <a:r>
              <a:rPr kumimoji="1" lang="en-US" altLang="ja-JP" dirty="0">
                <a:latin typeface="Hiragino Maru Gothic Pro W4" panose="020F0400000000000000" pitchFamily="34" charset="-128"/>
                <a:ea typeface="Hiragino Maru Gothic Pro W4" panose="020F0400000000000000" pitchFamily="34" charset="-128"/>
              </a:rPr>
              <a:t>A computation node of PPX</a:t>
            </a:r>
          </a:p>
        </p:txBody>
      </p:sp>
      <p:pic>
        <p:nvPicPr>
          <p:cNvPr id="7" name="図 6">
            <a:extLst>
              <a:ext uri="{FF2B5EF4-FFF2-40B4-BE49-F238E27FC236}">
                <a16:creationId xmlns:a16="http://schemas.microsoft.com/office/drawing/2014/main" id="{BA37FFF5-0276-924F-AF23-38289F641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2270" y="3115898"/>
            <a:ext cx="3815460" cy="3247200"/>
          </a:xfrm>
          <a:prstGeom prst="rect">
            <a:avLst/>
          </a:prstGeom>
        </p:spPr>
      </p:pic>
      <p:sp>
        <p:nvSpPr>
          <p:cNvPr id="8" name="正方形/長方形 7">
            <a:extLst>
              <a:ext uri="{FF2B5EF4-FFF2-40B4-BE49-F238E27FC236}">
                <a16:creationId xmlns:a16="http://schemas.microsoft.com/office/drawing/2014/main" id="{4F7AEF66-13A8-9648-921D-5A8E64D81CD2}"/>
              </a:ext>
            </a:extLst>
          </p:cNvPr>
          <p:cNvSpPr/>
          <p:nvPr/>
        </p:nvSpPr>
        <p:spPr>
          <a:xfrm>
            <a:off x="6523348" y="3825098"/>
            <a:ext cx="914400" cy="18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963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1FDF1E-B6E4-0D4C-9D25-075D3C133676}"/>
              </a:ext>
            </a:extLst>
          </p:cNvPr>
          <p:cNvSpPr>
            <a:spLocks noGrp="1"/>
          </p:cNvSpPr>
          <p:nvPr>
            <p:ph type="title"/>
          </p:nvPr>
        </p:nvSpPr>
        <p:spPr/>
        <p:txBody>
          <a:bodyPr/>
          <a:lstStyle/>
          <a:p>
            <a:r>
              <a:rPr lang="en" altLang="ja-JP" dirty="0"/>
              <a:t>Communication paths for GPU-FPGA data movement</a:t>
            </a:r>
            <a:endParaRPr kumimoji="1" lang="ja-JP" altLang="en-US"/>
          </a:p>
        </p:txBody>
      </p:sp>
      <p:sp>
        <p:nvSpPr>
          <p:cNvPr id="3" name="コンテンツ プレースホルダー 2">
            <a:extLst>
              <a:ext uri="{FF2B5EF4-FFF2-40B4-BE49-F238E27FC236}">
                <a16:creationId xmlns:a16="http://schemas.microsoft.com/office/drawing/2014/main" id="{86B7E549-002C-8941-B523-41AF81FC3E6C}"/>
              </a:ext>
            </a:extLst>
          </p:cNvPr>
          <p:cNvSpPr>
            <a:spLocks noGrp="1"/>
          </p:cNvSpPr>
          <p:nvPr>
            <p:ph idx="1"/>
          </p:nvPr>
        </p:nvSpPr>
        <p:spPr/>
        <p:txBody>
          <a:bodyPr/>
          <a:lstStyle/>
          <a:p>
            <a:r>
              <a:rPr lang="en-US" altLang="ja-JP" sz="2000" dirty="0"/>
              <a:t>Traditional method</a:t>
            </a:r>
            <a:endParaRPr kumimoji="1" lang="en-US" altLang="ja-JP" sz="2000" dirty="0"/>
          </a:p>
          <a:p>
            <a:pPr lvl="1"/>
            <a:r>
              <a:rPr kumimoji="1" lang="en-US" altLang="ja-JP" sz="1600" dirty="0"/>
              <a:t>GPU-FPGA data movement </a:t>
            </a:r>
            <a:r>
              <a:rPr kumimoji="1" lang="en-US" altLang="ja-JP" sz="1600" u="sng" dirty="0"/>
              <a:t>through a CPU</a:t>
            </a:r>
            <a:r>
              <a:rPr kumimoji="1" lang="en-US" altLang="ja-JP" sz="1600" dirty="0"/>
              <a:t> </a:t>
            </a:r>
            <a:endParaRPr lang="en-US" altLang="ja-JP" sz="1600" dirty="0"/>
          </a:p>
          <a:p>
            <a:pPr lvl="2"/>
            <a:r>
              <a:rPr lang="en-US" altLang="ja-JP" sz="1400" dirty="0"/>
              <a:t>CPU-FPGA: OpenCL API, CPU-GPU: </a:t>
            </a:r>
            <a:r>
              <a:rPr lang="en-US" altLang="ja-JP" sz="1400" dirty="0" err="1"/>
              <a:t>cudaMemcpy</a:t>
            </a:r>
            <a:r>
              <a:rPr lang="en-US" altLang="ja-JP" sz="1400" dirty="0"/>
              <a:t> </a:t>
            </a:r>
          </a:p>
          <a:p>
            <a:pPr lvl="1"/>
            <a:r>
              <a:rPr lang="en" altLang="ja-JP" sz="1600" dirty="0"/>
              <a:t>This entire communication time is measured with </a:t>
            </a:r>
            <a:r>
              <a:rPr lang="en" altLang="ja-JP" sz="1600" dirty="0" err="1"/>
              <a:t>high_resolution_clock</a:t>
            </a:r>
            <a:r>
              <a:rPr lang="en" altLang="ja-JP" sz="1600" dirty="0"/>
              <a:t> function implemented in the C++11 chrono library</a:t>
            </a:r>
            <a:endParaRPr lang="en-US" altLang="ja-JP" sz="1600" dirty="0"/>
          </a:p>
          <a:p>
            <a:r>
              <a:rPr lang="en-US" altLang="ja-JP" sz="2000" dirty="0"/>
              <a:t>Proposed method</a:t>
            </a:r>
          </a:p>
          <a:p>
            <a:pPr lvl="1"/>
            <a:r>
              <a:rPr lang="en-US" altLang="ja-JP" sz="1600" dirty="0"/>
              <a:t>FPGA </a:t>
            </a:r>
            <a:r>
              <a:rPr lang="en-US" altLang="ja-JP" sz="1600" u="sng" dirty="0"/>
              <a:t>autonomously performs</a:t>
            </a:r>
            <a:r>
              <a:rPr lang="en-US" altLang="ja-JP" sz="1600" dirty="0"/>
              <a:t> GPU-FPGA DMA transfer</a:t>
            </a:r>
          </a:p>
          <a:p>
            <a:pPr lvl="1"/>
            <a:r>
              <a:rPr lang="en-US" altLang="ja-JP" sz="1600" dirty="0"/>
              <a:t>Time measurement: </a:t>
            </a:r>
          </a:p>
          <a:p>
            <a:pPr lvl="2"/>
            <a:r>
              <a:rPr lang="en-US" altLang="ja-JP" sz="1400" dirty="0"/>
              <a:t>using </a:t>
            </a:r>
            <a:r>
              <a:rPr lang="en" altLang="ja-JP" sz="1400" dirty="0"/>
              <a:t>an OpenCL helper function to get elapsed cycles for the DMA transfer</a:t>
            </a:r>
            <a:endParaRPr lang="en-US" altLang="ja-JP" sz="1400" dirty="0"/>
          </a:p>
          <a:p>
            <a:pPr lvl="1"/>
            <a:r>
              <a:rPr lang="en-US" altLang="ja-JP" sz="1600" u="sng" dirty="0"/>
              <a:t>Measurement of elapsed time for FPGA </a:t>
            </a:r>
            <a:r>
              <a:rPr lang="ja-JP" altLang="en-US" sz="1600" u="sng"/>
              <a:t>→</a:t>
            </a:r>
            <a:r>
              <a:rPr lang="en-US" altLang="ja-JP" sz="1600" u="sng" dirty="0"/>
              <a:t> GPU data comm.</a:t>
            </a:r>
            <a:r>
              <a:rPr lang="ja-JP" altLang="en-US" sz="1600" u="sng"/>
              <a:t> </a:t>
            </a:r>
            <a:endParaRPr lang="en-US" altLang="ja-JP" sz="1600" u="sng" dirty="0"/>
          </a:p>
          <a:p>
            <a:pPr lvl="2"/>
            <a:r>
              <a:rPr lang="en-US" altLang="ja-JP" sz="1400" dirty="0"/>
              <a:t>(time of FPGA </a:t>
            </a:r>
            <a:r>
              <a:rPr lang="ja-JP" altLang="en-US" sz="1400"/>
              <a:t>→</a:t>
            </a:r>
            <a:r>
              <a:rPr lang="en-US" altLang="ja-JP" sz="1400" dirty="0"/>
              <a:t> GPU </a:t>
            </a:r>
            <a:r>
              <a:rPr lang="ja-JP" altLang="en-US" sz="1400"/>
              <a:t>→</a:t>
            </a:r>
            <a:r>
              <a:rPr lang="en-US" altLang="ja-JP" sz="1400" dirty="0"/>
              <a:t> FPGA comm.) – (time of GPU </a:t>
            </a:r>
            <a:r>
              <a:rPr lang="ja-JP" altLang="en-US" sz="1400"/>
              <a:t>→</a:t>
            </a:r>
            <a:r>
              <a:rPr lang="en-US" altLang="ja-JP" sz="1400" dirty="0"/>
              <a:t> FPGA comm.)</a:t>
            </a:r>
          </a:p>
          <a:p>
            <a:pPr lvl="1"/>
            <a:endParaRPr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CA641F66-E82A-DC4E-B242-CCFD0DE53AB5}"/>
              </a:ext>
            </a:extLst>
          </p:cNvPr>
          <p:cNvSpPr>
            <a:spLocks noGrp="1"/>
          </p:cNvSpPr>
          <p:nvPr>
            <p:ph type="sldNum" sz="quarter" idx="12"/>
          </p:nvPr>
        </p:nvSpPr>
        <p:spPr/>
        <p:txBody>
          <a:bodyPr/>
          <a:lstStyle/>
          <a:p>
            <a:fld id="{6AA23CD1-3C38-6C4B-9DAB-562643DCB5AF}" type="slidenum">
              <a:rPr kumimoji="1" lang="ja-JP" altLang="en-US" smtClean="0"/>
              <a:t>12</a:t>
            </a:fld>
            <a:endParaRPr kumimoji="1" lang="ja-JP" altLang="en-US"/>
          </a:p>
        </p:txBody>
      </p:sp>
      <p:sp>
        <p:nvSpPr>
          <p:cNvPr id="5" name="テキスト ボックス 4">
            <a:extLst>
              <a:ext uri="{FF2B5EF4-FFF2-40B4-BE49-F238E27FC236}">
                <a16:creationId xmlns:a16="http://schemas.microsoft.com/office/drawing/2014/main" id="{DE30E1B3-1289-4F4C-ABB4-62F5266280FF}"/>
              </a:ext>
            </a:extLst>
          </p:cNvPr>
          <p:cNvSpPr txBox="1"/>
          <p:nvPr/>
        </p:nvSpPr>
        <p:spPr>
          <a:xfrm>
            <a:off x="1707946" y="6481864"/>
            <a:ext cx="2311851" cy="369332"/>
          </a:xfrm>
          <a:prstGeom prst="rect">
            <a:avLst/>
          </a:prstGeom>
          <a:noFill/>
        </p:spPr>
        <p:txBody>
          <a:bodyPr wrap="none" rtlCol="0">
            <a:spAutoFit/>
          </a:bodyPr>
          <a:lstStyle/>
          <a:p>
            <a:r>
              <a:rPr kumimoji="1" lang="en-US" altLang="ja-JP" dirty="0">
                <a:latin typeface="Hiragino Maru Gothic Pro W4" panose="020F0400000000000000" pitchFamily="34" charset="-128"/>
                <a:ea typeface="Hiragino Maru Gothic Pro W4" panose="020F0400000000000000" pitchFamily="34" charset="-128"/>
              </a:rPr>
              <a:t>Traditional method</a:t>
            </a:r>
            <a:endParaRPr kumimoji="1" lang="ja-JP" altLang="en-US" dirty="0">
              <a:latin typeface="Hiragino Maru Gothic Pro W4" panose="020F0400000000000000" pitchFamily="34" charset="-128"/>
              <a:ea typeface="Hiragino Maru Gothic Pro W4" panose="020F0400000000000000" pitchFamily="34" charset="-128"/>
            </a:endParaRPr>
          </a:p>
        </p:txBody>
      </p:sp>
      <p:pic>
        <p:nvPicPr>
          <p:cNvPr id="6" name="図 5">
            <a:extLst>
              <a:ext uri="{FF2B5EF4-FFF2-40B4-BE49-F238E27FC236}">
                <a16:creationId xmlns:a16="http://schemas.microsoft.com/office/drawing/2014/main" id="{1849D19D-6F20-FE4F-A24C-FC0F9CC42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507" y="4965505"/>
            <a:ext cx="2492991" cy="1516356"/>
          </a:xfrm>
          <a:prstGeom prst="rect">
            <a:avLst/>
          </a:prstGeom>
        </p:spPr>
      </p:pic>
      <p:sp>
        <p:nvSpPr>
          <p:cNvPr id="7" name="テキスト ボックス 6">
            <a:extLst>
              <a:ext uri="{FF2B5EF4-FFF2-40B4-BE49-F238E27FC236}">
                <a16:creationId xmlns:a16="http://schemas.microsoft.com/office/drawing/2014/main" id="{296F70FB-8973-A941-85A2-F8BB5A2102D6}"/>
              </a:ext>
            </a:extLst>
          </p:cNvPr>
          <p:cNvSpPr txBox="1"/>
          <p:nvPr/>
        </p:nvSpPr>
        <p:spPr>
          <a:xfrm>
            <a:off x="5238016" y="6477151"/>
            <a:ext cx="2198038" cy="369332"/>
          </a:xfrm>
          <a:prstGeom prst="rect">
            <a:avLst/>
          </a:prstGeom>
          <a:noFill/>
        </p:spPr>
        <p:txBody>
          <a:bodyPr wrap="none" rtlCol="0">
            <a:spAutoFit/>
          </a:bodyPr>
          <a:lstStyle/>
          <a:p>
            <a:r>
              <a:rPr kumimoji="1" lang="en-US" altLang="ja-JP" dirty="0">
                <a:latin typeface="Hiragino Maru Gothic Pro W4" panose="020F0400000000000000" pitchFamily="34" charset="-128"/>
                <a:ea typeface="Hiragino Maru Gothic Pro W4" panose="020F0400000000000000" pitchFamily="34" charset="-128"/>
              </a:rPr>
              <a:t>Proposed method</a:t>
            </a:r>
            <a:endParaRPr kumimoji="1" lang="ja-JP" altLang="en-US" dirty="0">
              <a:latin typeface="Hiragino Maru Gothic Pro W4" panose="020F0400000000000000" pitchFamily="34" charset="-128"/>
              <a:ea typeface="Hiragino Maru Gothic Pro W4" panose="020F0400000000000000" pitchFamily="34" charset="-128"/>
            </a:endParaRPr>
          </a:p>
        </p:txBody>
      </p:sp>
      <p:pic>
        <p:nvPicPr>
          <p:cNvPr id="8" name="図 7">
            <a:extLst>
              <a:ext uri="{FF2B5EF4-FFF2-40B4-BE49-F238E27FC236}">
                <a16:creationId xmlns:a16="http://schemas.microsoft.com/office/drawing/2014/main" id="{6C4AB563-DA0B-6144-8FE1-B51097BFA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540" y="4960795"/>
            <a:ext cx="2492991" cy="1516356"/>
          </a:xfrm>
          <a:prstGeom prst="rect">
            <a:avLst/>
          </a:prstGeom>
        </p:spPr>
      </p:pic>
      <p:sp>
        <p:nvSpPr>
          <p:cNvPr id="10" name="正方形/長方形 9">
            <a:extLst>
              <a:ext uri="{FF2B5EF4-FFF2-40B4-BE49-F238E27FC236}">
                <a16:creationId xmlns:a16="http://schemas.microsoft.com/office/drawing/2014/main" id="{690E8DFF-2B2D-AF4C-B82F-F27889448145}"/>
              </a:ext>
            </a:extLst>
          </p:cNvPr>
          <p:cNvSpPr/>
          <p:nvPr/>
        </p:nvSpPr>
        <p:spPr>
          <a:xfrm rot="2458906">
            <a:off x="2025548" y="5014247"/>
            <a:ext cx="84735" cy="10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80E69ED-4E1B-4144-9FD6-A026A49CAC00}"/>
              </a:ext>
            </a:extLst>
          </p:cNvPr>
          <p:cNvSpPr/>
          <p:nvPr/>
        </p:nvSpPr>
        <p:spPr>
          <a:xfrm rot="2458906">
            <a:off x="5535677" y="5013049"/>
            <a:ext cx="84735" cy="10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732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08F45-9EE9-1B48-B57A-9794DEDCF888}"/>
              </a:ext>
            </a:extLst>
          </p:cNvPr>
          <p:cNvSpPr>
            <a:spLocks noGrp="1"/>
          </p:cNvSpPr>
          <p:nvPr>
            <p:ph type="title"/>
          </p:nvPr>
        </p:nvSpPr>
        <p:spPr/>
        <p:txBody>
          <a:bodyPr/>
          <a:lstStyle/>
          <a:p>
            <a:r>
              <a:rPr lang="en-US" altLang="ja-JP" dirty="0"/>
              <a:t>Communication latency</a:t>
            </a:r>
            <a:endParaRPr kumimoji="1" lang="ja-JP" altLang="en-US"/>
          </a:p>
        </p:txBody>
      </p:sp>
      <p:sp>
        <p:nvSpPr>
          <p:cNvPr id="3" name="コンテンツ プレースホルダー 2">
            <a:extLst>
              <a:ext uri="{FF2B5EF4-FFF2-40B4-BE49-F238E27FC236}">
                <a16:creationId xmlns:a16="http://schemas.microsoft.com/office/drawing/2014/main" id="{A8524B3C-A5E0-1441-90AE-CB4DA0747DFD}"/>
              </a:ext>
            </a:extLst>
          </p:cNvPr>
          <p:cNvSpPr>
            <a:spLocks noGrp="1"/>
          </p:cNvSpPr>
          <p:nvPr>
            <p:ph idx="1"/>
          </p:nvPr>
        </p:nvSpPr>
        <p:spPr/>
        <p:txBody>
          <a:bodyPr/>
          <a:lstStyle/>
          <a:p>
            <a:r>
              <a:rPr lang="en-US" altLang="ja-JP" dirty="0"/>
              <a:t>Data size: 4 Bytes</a:t>
            </a:r>
          </a:p>
          <a:p>
            <a:pPr lvl="1"/>
            <a:r>
              <a:rPr lang="en" altLang="ja-JP" dirty="0"/>
              <a:t>the minimum data size that the DMA controller in the PCIe IP core can handle</a:t>
            </a:r>
            <a:endParaRPr lang="en-US" altLang="ja-JP" dirty="0"/>
          </a:p>
          <a:p>
            <a:r>
              <a:rPr lang="en-US" altLang="ja-JP" dirty="0"/>
              <a:t>FPGA </a:t>
            </a:r>
            <a:r>
              <a:rPr lang="ja-JP" altLang="en-US"/>
              <a:t>←</a:t>
            </a:r>
            <a:r>
              <a:rPr lang="en-US" altLang="ja-JP" dirty="0"/>
              <a:t> GPU data comm.</a:t>
            </a:r>
          </a:p>
          <a:p>
            <a:pPr lvl="1"/>
            <a:r>
              <a:rPr lang="en-US" altLang="ja-JP" dirty="0"/>
              <a:t>11.8x improvement</a:t>
            </a:r>
          </a:p>
          <a:p>
            <a:endParaRPr lang="en-US" altLang="ja-JP" dirty="0"/>
          </a:p>
          <a:p>
            <a:endParaRPr lang="en-US" altLang="ja-JP" dirty="0"/>
          </a:p>
          <a:p>
            <a:endParaRPr lang="en-US" altLang="ja-JP" dirty="0"/>
          </a:p>
          <a:p>
            <a:r>
              <a:rPr lang="en-US" altLang="ja-JP" dirty="0"/>
              <a:t>FPGA </a:t>
            </a:r>
            <a:r>
              <a:rPr lang="ja-JP" altLang="en-US"/>
              <a:t>→</a:t>
            </a:r>
            <a:r>
              <a:rPr lang="en-US" altLang="ja-JP" dirty="0"/>
              <a:t> GPU data comm.</a:t>
            </a:r>
          </a:p>
          <a:p>
            <a:pPr lvl="1"/>
            <a:r>
              <a:rPr lang="en-US" altLang="ja-JP" dirty="0"/>
              <a:t> 33.3x improvement</a:t>
            </a:r>
          </a:p>
        </p:txBody>
      </p:sp>
      <p:sp>
        <p:nvSpPr>
          <p:cNvPr id="4" name="スライド番号プレースホルダー 3">
            <a:extLst>
              <a:ext uri="{FF2B5EF4-FFF2-40B4-BE49-F238E27FC236}">
                <a16:creationId xmlns:a16="http://schemas.microsoft.com/office/drawing/2014/main" id="{33B2DAA5-7667-094C-8D5F-39B787A59BD3}"/>
              </a:ext>
            </a:extLst>
          </p:cNvPr>
          <p:cNvSpPr>
            <a:spLocks noGrp="1"/>
          </p:cNvSpPr>
          <p:nvPr>
            <p:ph type="sldNum" sz="quarter" idx="12"/>
          </p:nvPr>
        </p:nvSpPr>
        <p:spPr/>
        <p:txBody>
          <a:bodyPr/>
          <a:lstStyle/>
          <a:p>
            <a:fld id="{6AA23CD1-3C38-6C4B-9DAB-562643DCB5AF}" type="slidenum">
              <a:rPr kumimoji="1" lang="ja-JP" altLang="en-US" smtClean="0"/>
              <a:t>13</a:t>
            </a:fld>
            <a:endParaRPr kumimoji="1" lang="ja-JP" altLang="en-US"/>
          </a:p>
        </p:txBody>
      </p:sp>
      <p:graphicFrame>
        <p:nvGraphicFramePr>
          <p:cNvPr id="5" name="表 4">
            <a:extLst>
              <a:ext uri="{FF2B5EF4-FFF2-40B4-BE49-F238E27FC236}">
                <a16:creationId xmlns:a16="http://schemas.microsoft.com/office/drawing/2014/main" id="{E6A31E76-1D94-A249-9BB7-8BF1AAB22E25}"/>
              </a:ext>
            </a:extLst>
          </p:cNvPr>
          <p:cNvGraphicFramePr>
            <a:graphicFrameLocks noGrp="1"/>
          </p:cNvGraphicFramePr>
          <p:nvPr>
            <p:extLst>
              <p:ext uri="{D42A27DB-BD31-4B8C-83A1-F6EECF244321}">
                <p14:modId xmlns:p14="http://schemas.microsoft.com/office/powerpoint/2010/main" val="61593933"/>
              </p:ext>
            </p:extLst>
          </p:nvPr>
        </p:nvGraphicFramePr>
        <p:xfrm>
          <a:off x="2306762" y="3430619"/>
          <a:ext cx="4530476" cy="1249363"/>
        </p:xfrm>
        <a:graphic>
          <a:graphicData uri="http://schemas.openxmlformats.org/drawingml/2006/table">
            <a:tbl>
              <a:tblPr firstRow="1" bandRow="1">
                <a:tableStyleId>{5C22544A-7EE6-4342-B048-85BDC9FD1C3A}</a:tableStyleId>
              </a:tblPr>
              <a:tblGrid>
                <a:gridCol w="2265238">
                  <a:extLst>
                    <a:ext uri="{9D8B030D-6E8A-4147-A177-3AD203B41FA5}">
                      <a16:colId xmlns:a16="http://schemas.microsoft.com/office/drawing/2014/main" val="20000"/>
                    </a:ext>
                  </a:extLst>
                </a:gridCol>
                <a:gridCol w="2265238">
                  <a:extLst>
                    <a:ext uri="{9D8B030D-6E8A-4147-A177-3AD203B41FA5}">
                      <a16:colId xmlns:a16="http://schemas.microsoft.com/office/drawing/2014/main" val="20001"/>
                    </a:ext>
                  </a:extLst>
                </a:gridCol>
              </a:tblGrid>
              <a:tr h="305781">
                <a:tc>
                  <a:txBody>
                    <a:bodyPr/>
                    <a:lstStyle/>
                    <a:p>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Latency</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0"/>
                  </a:ext>
                </a:extLst>
              </a:tr>
              <a:tr h="471791">
                <a:tc>
                  <a:txBody>
                    <a:bodyPr/>
                    <a:lstStyle/>
                    <a:p>
                      <a:r>
                        <a:rPr kumimoji="1" lang="en-US" altLang="ja-JP" sz="1800" b="1" dirty="0">
                          <a:latin typeface="Hiragino Maru Gothic Pro W4" panose="020F0400000000000000" pitchFamily="34" charset="-128"/>
                          <a:ea typeface="Hiragino Maru Gothic Pro W4" panose="020F0400000000000000" pitchFamily="34" charset="-128"/>
                        </a:rPr>
                        <a:t>Traditional</a:t>
                      </a:r>
                      <a:endParaRPr kumimoji="1" lang="ja-JP" altLang="en-US" sz="1800" b="1"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r>
                        <a:rPr kumimoji="1" lang="en-US" altLang="ja-JP" sz="1800" b="1" dirty="0">
                          <a:latin typeface="Hiragino Maru Gothic Pro W4" panose="020F0400000000000000" pitchFamily="34" charset="-128"/>
                          <a:ea typeface="Hiragino Maru Gothic Pro W4" panose="020F0400000000000000" pitchFamily="34" charset="-128"/>
                        </a:rPr>
                        <a:t>17 </a:t>
                      </a:r>
                      <a:r>
                        <a:rPr kumimoji="1" lang="en-US" altLang="ja-JP" sz="1800" b="1" dirty="0" err="1">
                          <a:latin typeface="Hiragino Maru Gothic Pro W4" panose="020F0400000000000000" pitchFamily="34" charset="-128"/>
                          <a:ea typeface="Hiragino Maru Gothic Pro W4" panose="020F0400000000000000" pitchFamily="34" charset="-128"/>
                        </a:rPr>
                        <a:t>μsec</a:t>
                      </a:r>
                      <a:endParaRPr kumimoji="1" lang="ja-JP" altLang="en-US" sz="1800" b="1"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1"/>
                  </a:ext>
                </a:extLst>
              </a:tr>
              <a:tr h="471791">
                <a:tc>
                  <a:txBody>
                    <a:bodyPr/>
                    <a:lstStyle/>
                    <a:p>
                      <a:r>
                        <a:rPr kumimoji="1" lang="en-US" altLang="ja-JP" sz="1800" b="1" dirty="0">
                          <a:latin typeface="Hiragino Maru Gothic Pro W4" panose="020F0400000000000000" pitchFamily="34" charset="-128"/>
                          <a:ea typeface="Hiragino Maru Gothic Pro W4" panose="020F0400000000000000" pitchFamily="34" charset="-128"/>
                        </a:rPr>
                        <a:t>Proposed</a:t>
                      </a:r>
                      <a:endParaRPr kumimoji="1" lang="ja-JP" altLang="en-US" sz="1800" b="1"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r>
                        <a:rPr kumimoji="1" lang="en-US" altLang="ja-JP" sz="1800" b="1" dirty="0">
                          <a:solidFill>
                            <a:srgbClr val="FF0000"/>
                          </a:solidFill>
                          <a:latin typeface="Hiragino Maru Gothic Pro W4" panose="020F0400000000000000" pitchFamily="34" charset="-128"/>
                          <a:ea typeface="Hiragino Maru Gothic Pro W4" panose="020F0400000000000000" pitchFamily="34" charset="-128"/>
                        </a:rPr>
                        <a:t>1.44</a:t>
                      </a:r>
                      <a:r>
                        <a:rPr kumimoji="1" lang="en-US" altLang="ja-JP" sz="1800" b="1" dirty="0">
                          <a:latin typeface="Hiragino Maru Gothic Pro W4" panose="020F0400000000000000" pitchFamily="34" charset="-128"/>
                          <a:ea typeface="Hiragino Maru Gothic Pro W4" panose="020F0400000000000000" pitchFamily="34" charset="-128"/>
                        </a:rPr>
                        <a:t> </a:t>
                      </a:r>
                      <a:r>
                        <a:rPr kumimoji="1" lang="en-US" altLang="ja-JP" sz="1800" b="1" dirty="0" err="1">
                          <a:latin typeface="Hiragino Maru Gothic Pro W4" panose="020F0400000000000000" pitchFamily="34" charset="-128"/>
                          <a:ea typeface="Hiragino Maru Gothic Pro W4" panose="020F0400000000000000" pitchFamily="34" charset="-128"/>
                        </a:rPr>
                        <a:t>μsec</a:t>
                      </a:r>
                      <a:endParaRPr kumimoji="1" lang="ja-JP" altLang="en-US" sz="1800" b="1"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6" name="表 5">
            <a:extLst>
              <a:ext uri="{FF2B5EF4-FFF2-40B4-BE49-F238E27FC236}">
                <a16:creationId xmlns:a16="http://schemas.microsoft.com/office/drawing/2014/main" id="{E94E5ECB-DC81-4C44-9C9F-E323858E8FFC}"/>
              </a:ext>
            </a:extLst>
          </p:cNvPr>
          <p:cNvGraphicFramePr>
            <a:graphicFrameLocks noGrp="1"/>
          </p:cNvGraphicFramePr>
          <p:nvPr>
            <p:extLst>
              <p:ext uri="{D42A27DB-BD31-4B8C-83A1-F6EECF244321}">
                <p14:modId xmlns:p14="http://schemas.microsoft.com/office/powerpoint/2010/main" val="2662783529"/>
              </p:ext>
            </p:extLst>
          </p:nvPr>
        </p:nvGraphicFramePr>
        <p:xfrm>
          <a:off x="2306762" y="5575319"/>
          <a:ext cx="4530476" cy="1249363"/>
        </p:xfrm>
        <a:graphic>
          <a:graphicData uri="http://schemas.openxmlformats.org/drawingml/2006/table">
            <a:tbl>
              <a:tblPr firstRow="1" bandRow="1">
                <a:tableStyleId>{5C22544A-7EE6-4342-B048-85BDC9FD1C3A}</a:tableStyleId>
              </a:tblPr>
              <a:tblGrid>
                <a:gridCol w="2265238">
                  <a:extLst>
                    <a:ext uri="{9D8B030D-6E8A-4147-A177-3AD203B41FA5}">
                      <a16:colId xmlns:a16="http://schemas.microsoft.com/office/drawing/2014/main" val="20000"/>
                    </a:ext>
                  </a:extLst>
                </a:gridCol>
                <a:gridCol w="2265238">
                  <a:extLst>
                    <a:ext uri="{9D8B030D-6E8A-4147-A177-3AD203B41FA5}">
                      <a16:colId xmlns:a16="http://schemas.microsoft.com/office/drawing/2014/main" val="20001"/>
                    </a:ext>
                  </a:extLst>
                </a:gridCol>
              </a:tblGrid>
              <a:tr h="305781">
                <a:tc>
                  <a:txBody>
                    <a:bodyPr/>
                    <a:lstStyle/>
                    <a:p>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r>
                        <a:rPr kumimoji="1" lang="en-US" altLang="ja-JP" sz="1400" dirty="0">
                          <a:latin typeface="Hiragino Maru Gothic Pro W4" panose="020F0400000000000000" pitchFamily="34" charset="-128"/>
                          <a:ea typeface="Hiragino Maru Gothic Pro W4" panose="020F0400000000000000" pitchFamily="34" charset="-128"/>
                        </a:rPr>
                        <a:t>Latency</a:t>
                      </a:r>
                      <a:endParaRPr kumimoji="1" lang="ja-JP" altLang="en-US" sz="1400"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0"/>
                  </a:ext>
                </a:extLst>
              </a:tr>
              <a:tr h="471791">
                <a:tc>
                  <a:txBody>
                    <a:bodyPr/>
                    <a:lstStyle/>
                    <a:p>
                      <a:r>
                        <a:rPr kumimoji="1" lang="en-US" altLang="ja-JP" sz="1800" b="1" dirty="0">
                          <a:latin typeface="Hiragino Maru Gothic Pro W4" panose="020F0400000000000000" pitchFamily="34" charset="-128"/>
                          <a:ea typeface="Hiragino Maru Gothic Pro W4" panose="020F0400000000000000" pitchFamily="34" charset="-128"/>
                        </a:rPr>
                        <a:t>Traditional</a:t>
                      </a:r>
                      <a:endParaRPr kumimoji="1" lang="ja-JP" altLang="en-US" sz="1800" b="1"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r>
                        <a:rPr kumimoji="1" lang="en-US" altLang="ja-JP" sz="1800" b="1" dirty="0">
                          <a:latin typeface="Hiragino Maru Gothic Pro W4" panose="020F0400000000000000" pitchFamily="34" charset="-128"/>
                          <a:ea typeface="Hiragino Maru Gothic Pro W4" panose="020F0400000000000000" pitchFamily="34" charset="-128"/>
                        </a:rPr>
                        <a:t>20 </a:t>
                      </a:r>
                      <a:r>
                        <a:rPr kumimoji="1" lang="en-US" altLang="ja-JP" sz="1800" b="1" dirty="0" err="1">
                          <a:latin typeface="Hiragino Maru Gothic Pro W4" panose="020F0400000000000000" pitchFamily="34" charset="-128"/>
                          <a:ea typeface="Hiragino Maru Gothic Pro W4" panose="020F0400000000000000" pitchFamily="34" charset="-128"/>
                        </a:rPr>
                        <a:t>μsec</a:t>
                      </a:r>
                      <a:endParaRPr kumimoji="1" lang="ja-JP" altLang="en-US" sz="1800" b="1"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1"/>
                  </a:ext>
                </a:extLst>
              </a:tr>
              <a:tr h="471791">
                <a:tc>
                  <a:txBody>
                    <a:bodyPr/>
                    <a:lstStyle/>
                    <a:p>
                      <a:r>
                        <a:rPr kumimoji="1" lang="en-US" altLang="ja-JP" sz="1800" b="1" dirty="0">
                          <a:latin typeface="Hiragino Maru Gothic Pro W4" panose="020F0400000000000000" pitchFamily="34" charset="-128"/>
                          <a:ea typeface="Hiragino Maru Gothic Pro W4" panose="020F0400000000000000" pitchFamily="34" charset="-128"/>
                        </a:rPr>
                        <a:t>Proposed</a:t>
                      </a:r>
                      <a:endParaRPr kumimoji="1" lang="ja-JP" altLang="en-US" sz="1800" b="1" dirty="0">
                        <a:latin typeface="Hiragino Maru Gothic Pro W4" panose="020F0400000000000000" pitchFamily="34" charset="-128"/>
                        <a:ea typeface="Hiragino Maru Gothic Pro W4" panose="020F0400000000000000" pitchFamily="34" charset="-128"/>
                      </a:endParaRPr>
                    </a:p>
                  </a:txBody>
                  <a:tcPr marL="68580" marR="68580" marT="34290" marB="34290"/>
                </a:tc>
                <a:tc>
                  <a:txBody>
                    <a:bodyPr/>
                    <a:lstStyle/>
                    <a:p>
                      <a:r>
                        <a:rPr kumimoji="1" lang="en-US" altLang="ja-JP" sz="1800" b="1" dirty="0">
                          <a:solidFill>
                            <a:srgbClr val="FF0000"/>
                          </a:solidFill>
                          <a:latin typeface="Hiragino Maru Gothic Pro W4" panose="020F0400000000000000" pitchFamily="34" charset="-128"/>
                          <a:ea typeface="Hiragino Maru Gothic Pro W4" panose="020F0400000000000000" pitchFamily="34" charset="-128"/>
                        </a:rPr>
                        <a:t>0.60</a:t>
                      </a:r>
                      <a:r>
                        <a:rPr kumimoji="1" lang="en-US" altLang="ja-JP" sz="1800" b="1" dirty="0">
                          <a:latin typeface="Hiragino Maru Gothic Pro W4" panose="020F0400000000000000" pitchFamily="34" charset="-128"/>
                          <a:ea typeface="Hiragino Maru Gothic Pro W4" panose="020F0400000000000000" pitchFamily="34" charset="-128"/>
                        </a:rPr>
                        <a:t> </a:t>
                      </a:r>
                      <a:r>
                        <a:rPr kumimoji="1" lang="en-US" altLang="ja-JP" sz="1800" b="1" dirty="0" err="1">
                          <a:latin typeface="Hiragino Maru Gothic Pro W4" panose="020F0400000000000000" pitchFamily="34" charset="-128"/>
                          <a:ea typeface="Hiragino Maru Gothic Pro W4" panose="020F0400000000000000" pitchFamily="34" charset="-128"/>
                        </a:rPr>
                        <a:t>μsec</a:t>
                      </a:r>
                      <a:endParaRPr kumimoji="1" lang="ja-JP" altLang="en-US" sz="1800" b="1" dirty="0">
                        <a:latin typeface="Hiragino Maru Gothic Pro W4" panose="020F0400000000000000" pitchFamily="34" charset="-128"/>
                        <a:ea typeface="Hiragino Maru Gothic Pro W4" panose="020F0400000000000000" pitchFamily="34" charset="-128"/>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8435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6B1CD7C-F390-4744-87DA-0DE63908C43C}"/>
              </a:ext>
            </a:extLst>
          </p:cNvPr>
          <p:cNvPicPr>
            <a:picLocks noChangeAspect="1"/>
          </p:cNvPicPr>
          <p:nvPr/>
        </p:nvPicPr>
        <p:blipFill>
          <a:blip r:embed="rId2"/>
          <a:stretch>
            <a:fillRect/>
          </a:stretch>
        </p:blipFill>
        <p:spPr>
          <a:xfrm>
            <a:off x="471818" y="2015371"/>
            <a:ext cx="8200363" cy="4837566"/>
          </a:xfrm>
          <a:prstGeom prst="rect">
            <a:avLst/>
          </a:prstGeom>
        </p:spPr>
      </p:pic>
      <p:sp>
        <p:nvSpPr>
          <p:cNvPr id="2" name="タイトル 1">
            <a:extLst>
              <a:ext uri="{FF2B5EF4-FFF2-40B4-BE49-F238E27FC236}">
                <a16:creationId xmlns:a16="http://schemas.microsoft.com/office/drawing/2014/main" id="{3376E923-EE0C-8949-964B-461A447C47DC}"/>
              </a:ext>
            </a:extLst>
          </p:cNvPr>
          <p:cNvSpPr>
            <a:spLocks noGrp="1"/>
          </p:cNvSpPr>
          <p:nvPr>
            <p:ph type="title"/>
          </p:nvPr>
        </p:nvSpPr>
        <p:spPr/>
        <p:txBody>
          <a:bodyPr/>
          <a:lstStyle/>
          <a:p>
            <a:r>
              <a:rPr lang="en-US" altLang="ja-JP" dirty="0"/>
              <a:t>Communication bandwidth</a:t>
            </a:r>
            <a:endParaRPr kumimoji="1" lang="ja-JP" altLang="en-US"/>
          </a:p>
        </p:txBody>
      </p:sp>
      <p:sp>
        <p:nvSpPr>
          <p:cNvPr id="3" name="コンテンツ プレースホルダー 2">
            <a:extLst>
              <a:ext uri="{FF2B5EF4-FFF2-40B4-BE49-F238E27FC236}">
                <a16:creationId xmlns:a16="http://schemas.microsoft.com/office/drawing/2014/main" id="{EA569323-3DD3-A449-8393-BD170CED967A}"/>
              </a:ext>
            </a:extLst>
          </p:cNvPr>
          <p:cNvSpPr>
            <a:spLocks noGrp="1"/>
          </p:cNvSpPr>
          <p:nvPr>
            <p:ph idx="1"/>
          </p:nvPr>
        </p:nvSpPr>
        <p:spPr/>
        <p:txBody>
          <a:bodyPr/>
          <a:lstStyle/>
          <a:p>
            <a:r>
              <a:rPr kumimoji="1" lang="en-US" altLang="ja-JP" dirty="0"/>
              <a:t>Data size: 4 ~ 2G(2</a:t>
            </a:r>
            <a:r>
              <a:rPr kumimoji="1" lang="en-US" altLang="ja-JP" baseline="30000" dirty="0"/>
              <a:t>30</a:t>
            </a:r>
            <a:r>
              <a:rPr kumimoji="1" lang="en-US" altLang="ja-JP" dirty="0"/>
              <a:t>) Bytes</a:t>
            </a:r>
          </a:p>
          <a:p>
            <a:endParaRPr kumimoji="1" lang="ja-JP" altLang="en-US"/>
          </a:p>
        </p:txBody>
      </p:sp>
      <p:sp>
        <p:nvSpPr>
          <p:cNvPr id="4" name="スライド番号プレースホルダー 3">
            <a:extLst>
              <a:ext uri="{FF2B5EF4-FFF2-40B4-BE49-F238E27FC236}">
                <a16:creationId xmlns:a16="http://schemas.microsoft.com/office/drawing/2014/main" id="{2DB52E74-503B-6042-84FF-BA5B57F91013}"/>
              </a:ext>
            </a:extLst>
          </p:cNvPr>
          <p:cNvSpPr>
            <a:spLocks noGrp="1"/>
          </p:cNvSpPr>
          <p:nvPr>
            <p:ph type="sldNum" sz="quarter" idx="12"/>
          </p:nvPr>
        </p:nvSpPr>
        <p:spPr/>
        <p:txBody>
          <a:bodyPr/>
          <a:lstStyle/>
          <a:p>
            <a:fld id="{6AA23CD1-3C38-6C4B-9DAB-562643DCB5AF}" type="slidenum">
              <a:rPr kumimoji="1" lang="ja-JP" altLang="en-US" smtClean="0"/>
              <a:t>14</a:t>
            </a:fld>
            <a:endParaRPr kumimoji="1" lang="ja-JP" altLang="en-US"/>
          </a:p>
        </p:txBody>
      </p:sp>
      <p:sp>
        <p:nvSpPr>
          <p:cNvPr id="16" name="右矢印 15">
            <a:extLst>
              <a:ext uri="{FF2B5EF4-FFF2-40B4-BE49-F238E27FC236}">
                <a16:creationId xmlns:a16="http://schemas.microsoft.com/office/drawing/2014/main" id="{EFEE84BD-54DA-0746-B7E7-EFEDD1989449}"/>
              </a:ext>
            </a:extLst>
          </p:cNvPr>
          <p:cNvSpPr/>
          <p:nvPr/>
        </p:nvSpPr>
        <p:spPr>
          <a:xfrm rot="16200000">
            <a:off x="-1744323" y="3923284"/>
            <a:ext cx="41768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Hiragino Maru Gothic Pro W4" panose="020F0400000000000000" pitchFamily="34" charset="-128"/>
                <a:ea typeface="Hiragino Maru Gothic Pro W4" panose="020F0400000000000000" pitchFamily="34" charset="-128"/>
              </a:rPr>
              <a:t>Higher is Better</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23" name="正方形/長方形 22">
            <a:extLst>
              <a:ext uri="{FF2B5EF4-FFF2-40B4-BE49-F238E27FC236}">
                <a16:creationId xmlns:a16="http://schemas.microsoft.com/office/drawing/2014/main" id="{15C3D6F9-068D-524C-ABFD-A9F4087E9E98}"/>
              </a:ext>
            </a:extLst>
          </p:cNvPr>
          <p:cNvSpPr/>
          <p:nvPr/>
        </p:nvSpPr>
        <p:spPr>
          <a:xfrm>
            <a:off x="3524108" y="6288137"/>
            <a:ext cx="509082" cy="27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bg2">
                    <a:lumMod val="50000"/>
                  </a:schemeClr>
                </a:solidFill>
                <a:latin typeface="Hiragino Maru Gothic Pro W4" panose="020F0400000000000000" pitchFamily="34" charset="-128"/>
                <a:ea typeface="Hiragino Maru Gothic Pro W4" panose="020F0400000000000000" pitchFamily="34" charset="-128"/>
              </a:rPr>
              <a:t>4K</a:t>
            </a:r>
            <a:endParaRPr kumimoji="1" lang="ja-JP" altLang="en-US" sz="1100">
              <a:solidFill>
                <a:schemeClr val="bg2">
                  <a:lumMod val="50000"/>
                </a:schemeClr>
              </a:solidFill>
              <a:latin typeface="Hiragino Maru Gothic Pro W4" panose="020F0400000000000000" pitchFamily="34" charset="-128"/>
              <a:ea typeface="Hiragino Maru Gothic Pro W4" panose="020F0400000000000000" pitchFamily="34" charset="-128"/>
            </a:endParaRPr>
          </a:p>
        </p:txBody>
      </p:sp>
      <p:sp>
        <p:nvSpPr>
          <p:cNvPr id="24" name="正方形/長方形 23">
            <a:extLst>
              <a:ext uri="{FF2B5EF4-FFF2-40B4-BE49-F238E27FC236}">
                <a16:creationId xmlns:a16="http://schemas.microsoft.com/office/drawing/2014/main" id="{272C9978-2BE7-6D4C-8A8F-891993A0E934}"/>
              </a:ext>
            </a:extLst>
          </p:cNvPr>
          <p:cNvSpPr/>
          <p:nvPr/>
        </p:nvSpPr>
        <p:spPr>
          <a:xfrm>
            <a:off x="4450614" y="6286508"/>
            <a:ext cx="509082" cy="27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bg2">
                    <a:lumMod val="50000"/>
                  </a:schemeClr>
                </a:solidFill>
                <a:latin typeface="Hiragino Maru Gothic Pro W4" panose="020F0400000000000000" pitchFamily="34" charset="-128"/>
                <a:ea typeface="Hiragino Maru Gothic Pro W4" panose="020F0400000000000000" pitchFamily="34" charset="-128"/>
              </a:rPr>
              <a:t>64K</a:t>
            </a:r>
            <a:endParaRPr kumimoji="1" lang="ja-JP" altLang="en-US" sz="1100">
              <a:solidFill>
                <a:schemeClr val="bg2">
                  <a:lumMod val="50000"/>
                </a:schemeClr>
              </a:solidFill>
              <a:latin typeface="Hiragino Maru Gothic Pro W4" panose="020F0400000000000000" pitchFamily="34" charset="-128"/>
              <a:ea typeface="Hiragino Maru Gothic Pro W4" panose="020F0400000000000000" pitchFamily="34" charset="-128"/>
            </a:endParaRPr>
          </a:p>
        </p:txBody>
      </p:sp>
      <p:sp>
        <p:nvSpPr>
          <p:cNvPr id="25" name="正方形/長方形 24">
            <a:extLst>
              <a:ext uri="{FF2B5EF4-FFF2-40B4-BE49-F238E27FC236}">
                <a16:creationId xmlns:a16="http://schemas.microsoft.com/office/drawing/2014/main" id="{3E4215DC-62D6-024D-B896-D04FD423FA00}"/>
              </a:ext>
            </a:extLst>
          </p:cNvPr>
          <p:cNvSpPr/>
          <p:nvPr/>
        </p:nvSpPr>
        <p:spPr>
          <a:xfrm>
            <a:off x="5277156" y="6290706"/>
            <a:ext cx="695864" cy="27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bg2">
                    <a:lumMod val="50000"/>
                  </a:schemeClr>
                </a:solidFill>
                <a:latin typeface="Hiragino Maru Gothic Pro W4" panose="020F0400000000000000" pitchFamily="34" charset="-128"/>
                <a:ea typeface="Hiragino Maru Gothic Pro W4" panose="020F0400000000000000" pitchFamily="34" charset="-128"/>
              </a:rPr>
              <a:t>1M</a:t>
            </a:r>
            <a:endParaRPr kumimoji="1" lang="ja-JP" altLang="en-US" sz="1100">
              <a:solidFill>
                <a:schemeClr val="bg2">
                  <a:lumMod val="50000"/>
                </a:schemeClr>
              </a:solidFill>
              <a:latin typeface="Hiragino Maru Gothic Pro W4" panose="020F0400000000000000" pitchFamily="34" charset="-128"/>
              <a:ea typeface="Hiragino Maru Gothic Pro W4" panose="020F0400000000000000" pitchFamily="34" charset="-128"/>
            </a:endParaRPr>
          </a:p>
        </p:txBody>
      </p:sp>
      <p:sp>
        <p:nvSpPr>
          <p:cNvPr id="26" name="正方形/長方形 25">
            <a:extLst>
              <a:ext uri="{FF2B5EF4-FFF2-40B4-BE49-F238E27FC236}">
                <a16:creationId xmlns:a16="http://schemas.microsoft.com/office/drawing/2014/main" id="{F7C00E12-EDF8-F442-882B-DF626C713950}"/>
              </a:ext>
            </a:extLst>
          </p:cNvPr>
          <p:cNvSpPr/>
          <p:nvPr/>
        </p:nvSpPr>
        <p:spPr>
          <a:xfrm>
            <a:off x="6196787" y="6284433"/>
            <a:ext cx="695864" cy="27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bg2">
                    <a:lumMod val="50000"/>
                  </a:schemeClr>
                </a:solidFill>
                <a:latin typeface="Hiragino Maru Gothic Pro W4" panose="020F0400000000000000" pitchFamily="34" charset="-128"/>
                <a:ea typeface="Hiragino Maru Gothic Pro W4" panose="020F0400000000000000" pitchFamily="34" charset="-128"/>
              </a:rPr>
              <a:t>16M</a:t>
            </a:r>
            <a:endParaRPr kumimoji="1" lang="ja-JP" altLang="en-US" sz="1100">
              <a:solidFill>
                <a:schemeClr val="bg2">
                  <a:lumMod val="50000"/>
                </a:schemeClr>
              </a:solidFill>
              <a:latin typeface="Hiragino Maru Gothic Pro W4" panose="020F0400000000000000" pitchFamily="34" charset="-128"/>
              <a:ea typeface="Hiragino Maru Gothic Pro W4" panose="020F0400000000000000" pitchFamily="34" charset="-128"/>
            </a:endParaRPr>
          </a:p>
        </p:txBody>
      </p:sp>
      <p:sp>
        <p:nvSpPr>
          <p:cNvPr id="27" name="正方形/長方形 26">
            <a:extLst>
              <a:ext uri="{FF2B5EF4-FFF2-40B4-BE49-F238E27FC236}">
                <a16:creationId xmlns:a16="http://schemas.microsoft.com/office/drawing/2014/main" id="{1CF9C25F-8B2A-3F4C-B1DE-9BAB82193F77}"/>
              </a:ext>
            </a:extLst>
          </p:cNvPr>
          <p:cNvSpPr/>
          <p:nvPr/>
        </p:nvSpPr>
        <p:spPr>
          <a:xfrm>
            <a:off x="7000514" y="6293575"/>
            <a:ext cx="935305" cy="27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bg2">
                    <a:lumMod val="50000"/>
                  </a:schemeClr>
                </a:solidFill>
                <a:latin typeface="Hiragino Maru Gothic Pro W4" panose="020F0400000000000000" pitchFamily="34" charset="-128"/>
                <a:ea typeface="Hiragino Maru Gothic Pro W4" panose="020F0400000000000000" pitchFamily="34" charset="-128"/>
              </a:rPr>
              <a:t>256M</a:t>
            </a:r>
            <a:endParaRPr kumimoji="1" lang="ja-JP" altLang="en-US" sz="1100">
              <a:solidFill>
                <a:schemeClr val="bg2">
                  <a:lumMod val="50000"/>
                </a:schemeClr>
              </a:solidFill>
              <a:latin typeface="Hiragino Maru Gothic Pro W4" panose="020F0400000000000000" pitchFamily="34" charset="-128"/>
              <a:ea typeface="Hiragino Maru Gothic Pro W4" panose="020F0400000000000000" pitchFamily="34" charset="-128"/>
            </a:endParaRPr>
          </a:p>
        </p:txBody>
      </p:sp>
      <p:sp>
        <p:nvSpPr>
          <p:cNvPr id="28" name="角丸四角形吹き出し 27">
            <a:extLst>
              <a:ext uri="{FF2B5EF4-FFF2-40B4-BE49-F238E27FC236}">
                <a16:creationId xmlns:a16="http://schemas.microsoft.com/office/drawing/2014/main" id="{7B5B4015-6B06-0E49-9BFB-36579FFE7EBA}"/>
              </a:ext>
            </a:extLst>
          </p:cNvPr>
          <p:cNvSpPr/>
          <p:nvPr/>
        </p:nvSpPr>
        <p:spPr>
          <a:xfrm>
            <a:off x="5973021" y="5060315"/>
            <a:ext cx="2168846" cy="778290"/>
          </a:xfrm>
          <a:prstGeom prst="wedgeRoundRectCallout">
            <a:avLst>
              <a:gd name="adj1" fmla="val -33002"/>
              <a:gd name="adj2" fmla="val -71944"/>
              <a:gd name="adj3" fmla="val 16667"/>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Hiragino Maru Gothic Pro W4" panose="020F0400000000000000" pitchFamily="34" charset="-128"/>
                <a:ea typeface="Hiragino Maru Gothic Pro W4" panose="020F0400000000000000" pitchFamily="34" charset="-128"/>
              </a:rPr>
              <a:t>Performance degradation begins</a:t>
            </a:r>
          </a:p>
          <a:p>
            <a:pPr algn="ctr"/>
            <a:r>
              <a:rPr lang="en-US" altLang="ja-JP" sz="1600" dirty="0">
                <a:solidFill>
                  <a:schemeClr val="tx1"/>
                </a:solidFill>
                <a:latin typeface="Hiragino Maru Gothic Pro W4" panose="020F0400000000000000" pitchFamily="34" charset="-128"/>
                <a:ea typeface="Hiragino Maru Gothic Pro W4" panose="020F0400000000000000" pitchFamily="34" charset="-128"/>
              </a:rPr>
              <a:t>(FPGA </a:t>
            </a:r>
            <a:r>
              <a:rPr lang="ja-JP" altLang="en-US" sz="1600">
                <a:solidFill>
                  <a:schemeClr val="tx1"/>
                </a:solidFill>
                <a:latin typeface="Hiragino Maru Gothic Pro W4" panose="020F0400000000000000" pitchFamily="34" charset="-128"/>
                <a:ea typeface="Hiragino Maru Gothic Pro W4" panose="020F0400000000000000" pitchFamily="34" charset="-128"/>
              </a:rPr>
              <a:t>←</a:t>
            </a:r>
            <a:r>
              <a:rPr lang="en-US" altLang="ja-JP" sz="1600" dirty="0">
                <a:solidFill>
                  <a:schemeClr val="tx1"/>
                </a:solidFill>
                <a:latin typeface="Hiragino Maru Gothic Pro W4" panose="020F0400000000000000" pitchFamily="34" charset="-128"/>
                <a:ea typeface="Hiragino Maru Gothic Pro W4" panose="020F0400000000000000" pitchFamily="34" charset="-128"/>
              </a:rPr>
              <a:t> GPU)</a:t>
            </a:r>
            <a:endParaRPr kumimoji="1" lang="en-US" altLang="ja-JP" sz="1600" dirty="0">
              <a:solidFill>
                <a:schemeClr val="tx1"/>
              </a:solidFill>
              <a:latin typeface="Hiragino Maru Gothic Pro W4" panose="020F0400000000000000" pitchFamily="34" charset="-128"/>
              <a:ea typeface="Hiragino Maru Gothic Pro W4" panose="020F0400000000000000" pitchFamily="34" charset="-128"/>
            </a:endParaRPr>
          </a:p>
        </p:txBody>
      </p:sp>
      <p:sp>
        <p:nvSpPr>
          <p:cNvPr id="30" name="円/楕円 29">
            <a:extLst>
              <a:ext uri="{FF2B5EF4-FFF2-40B4-BE49-F238E27FC236}">
                <a16:creationId xmlns:a16="http://schemas.microsoft.com/office/drawing/2014/main" id="{E066AD1F-56FD-8440-83B5-403DA4C093C9}"/>
              </a:ext>
            </a:extLst>
          </p:cNvPr>
          <p:cNvSpPr/>
          <p:nvPr/>
        </p:nvSpPr>
        <p:spPr>
          <a:xfrm rot="20189951">
            <a:off x="6095633" y="4200947"/>
            <a:ext cx="310643" cy="713607"/>
          </a:xfrm>
          <a:prstGeom prst="ellipse">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a:extLst>
              <a:ext uri="{FF2B5EF4-FFF2-40B4-BE49-F238E27FC236}">
                <a16:creationId xmlns:a16="http://schemas.microsoft.com/office/drawing/2014/main" id="{4C11A024-2A0C-004A-95B0-0669DA4A0E2E}"/>
              </a:ext>
            </a:extLst>
          </p:cNvPr>
          <p:cNvSpPr/>
          <p:nvPr/>
        </p:nvSpPr>
        <p:spPr>
          <a:xfrm rot="1728588">
            <a:off x="3606541" y="2613007"/>
            <a:ext cx="788045" cy="3763983"/>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a:extLst>
              <a:ext uri="{FF2B5EF4-FFF2-40B4-BE49-F238E27FC236}">
                <a16:creationId xmlns:a16="http://schemas.microsoft.com/office/drawing/2014/main" id="{A6316FF9-DE72-F941-8636-9DD9AF797A14}"/>
              </a:ext>
            </a:extLst>
          </p:cNvPr>
          <p:cNvSpPr/>
          <p:nvPr/>
        </p:nvSpPr>
        <p:spPr>
          <a:xfrm>
            <a:off x="763572" y="2725470"/>
            <a:ext cx="3293088" cy="1030301"/>
          </a:xfrm>
          <a:prstGeom prst="wedgeRoundRectCallout">
            <a:avLst>
              <a:gd name="adj1" fmla="val 41608"/>
              <a:gd name="adj2" fmla="val 74119"/>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ja-JP" sz="1600" dirty="0">
                <a:solidFill>
                  <a:schemeClr val="tx1"/>
                </a:solidFill>
                <a:latin typeface="Hiragino Maru Gothic Pro W4" panose="020F0400000000000000" pitchFamily="34" charset="-128"/>
                <a:ea typeface="Hiragino Maru Gothic Pro W4" panose="020F0400000000000000" pitchFamily="34" charset="-128"/>
              </a:rPr>
              <a:t>The maximum effective bandwidth is achieved at the earlier phase by low latency</a:t>
            </a:r>
            <a:endParaRPr kumimoji="1" lang="en-US" altLang="ja-JP" sz="1600" dirty="0">
              <a:solidFill>
                <a:schemeClr val="tx1"/>
              </a:solidFill>
              <a:latin typeface="Hiragino Maru Gothic Pro W4" panose="020F0400000000000000" pitchFamily="34" charset="-128"/>
              <a:ea typeface="Hiragino Maru Gothic Pro W4" panose="020F0400000000000000" pitchFamily="34" charset="-128"/>
            </a:endParaRPr>
          </a:p>
        </p:txBody>
      </p:sp>
      <p:sp>
        <p:nvSpPr>
          <p:cNvPr id="33" name="角丸四角形吹き出し 32">
            <a:extLst>
              <a:ext uri="{FF2B5EF4-FFF2-40B4-BE49-F238E27FC236}">
                <a16:creationId xmlns:a16="http://schemas.microsoft.com/office/drawing/2014/main" id="{B491D16B-F163-BB4D-A43C-6741E96DB79D}"/>
              </a:ext>
            </a:extLst>
          </p:cNvPr>
          <p:cNvSpPr/>
          <p:nvPr/>
        </p:nvSpPr>
        <p:spPr>
          <a:xfrm>
            <a:off x="6310297" y="1816240"/>
            <a:ext cx="1860331" cy="749282"/>
          </a:xfrm>
          <a:prstGeom prst="wedgeRoundRectCallout">
            <a:avLst>
              <a:gd name="adj1" fmla="val -91543"/>
              <a:gd name="adj2" fmla="val 734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Hiragino Maru Gothic Pro W4" panose="020F0400000000000000" pitchFamily="34" charset="-128"/>
                <a:ea typeface="Hiragino Maru Gothic Pro W4" panose="020F0400000000000000" pitchFamily="34" charset="-128"/>
              </a:rPr>
              <a:t>Up to 6.9 GB/s</a:t>
            </a:r>
            <a:r>
              <a:rPr lang="ja-JP" altLang="en-US" sz="1600">
                <a:solidFill>
                  <a:schemeClr val="tx1"/>
                </a:solidFill>
                <a:latin typeface="Hiragino Maru Gothic Pro W4" panose="020F0400000000000000" pitchFamily="34" charset="-128"/>
                <a:ea typeface="Hiragino Maru Gothic Pro W4" panose="020F0400000000000000" pitchFamily="34" charset="-128"/>
              </a:rPr>
              <a:t> </a:t>
            </a:r>
            <a:r>
              <a:rPr lang="en-US" altLang="ja-JP" sz="1600" dirty="0">
                <a:solidFill>
                  <a:schemeClr val="tx1"/>
                </a:solidFill>
                <a:latin typeface="Hiragino Maru Gothic Pro W4" panose="020F0400000000000000" pitchFamily="34" charset="-128"/>
                <a:ea typeface="Hiragino Maru Gothic Pro W4" panose="020F0400000000000000" pitchFamily="34" charset="-128"/>
              </a:rPr>
              <a:t>  (FPGA </a:t>
            </a:r>
            <a:r>
              <a:rPr lang="ja-JP" altLang="en-US" sz="1600">
                <a:solidFill>
                  <a:schemeClr val="tx1"/>
                </a:solidFill>
                <a:latin typeface="Hiragino Maru Gothic Pro W4" panose="020F0400000000000000" pitchFamily="34" charset="-128"/>
                <a:ea typeface="Hiragino Maru Gothic Pro W4" panose="020F0400000000000000" pitchFamily="34" charset="-128"/>
              </a:rPr>
              <a:t>→</a:t>
            </a:r>
            <a:r>
              <a:rPr lang="en-US" altLang="ja-JP" sz="1600" dirty="0">
                <a:solidFill>
                  <a:schemeClr val="tx1"/>
                </a:solidFill>
                <a:latin typeface="Hiragino Maru Gothic Pro W4" panose="020F0400000000000000" pitchFamily="34" charset="-128"/>
                <a:ea typeface="Hiragino Maru Gothic Pro W4" panose="020F0400000000000000" pitchFamily="34" charset="-128"/>
              </a:rPr>
              <a:t> GPU)</a:t>
            </a:r>
            <a:endParaRPr kumimoji="1" lang="en-US" altLang="ja-JP" sz="1600" dirty="0">
              <a:solidFill>
                <a:schemeClr val="tx1"/>
              </a:solidFill>
              <a:latin typeface="Hiragino Maru Gothic Pro W4" panose="020F0400000000000000" pitchFamily="34" charset="-128"/>
              <a:ea typeface="Hiragino Maru Gothic Pro W4" panose="020F0400000000000000" pitchFamily="34" charset="-128"/>
            </a:endParaRPr>
          </a:p>
        </p:txBody>
      </p:sp>
      <p:sp>
        <p:nvSpPr>
          <p:cNvPr id="34" name="左大かっこ 33">
            <a:extLst>
              <a:ext uri="{FF2B5EF4-FFF2-40B4-BE49-F238E27FC236}">
                <a16:creationId xmlns:a16="http://schemas.microsoft.com/office/drawing/2014/main" id="{9BD31F5A-8162-074F-B343-A0AAB1FBE438}"/>
              </a:ext>
            </a:extLst>
          </p:cNvPr>
          <p:cNvSpPr/>
          <p:nvPr/>
        </p:nvSpPr>
        <p:spPr>
          <a:xfrm>
            <a:off x="5537689" y="2675631"/>
            <a:ext cx="73152" cy="1827969"/>
          </a:xfrm>
          <a:prstGeom prst="leftBracket">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角丸四角形吹き出し 35">
            <a:extLst>
              <a:ext uri="{FF2B5EF4-FFF2-40B4-BE49-F238E27FC236}">
                <a16:creationId xmlns:a16="http://schemas.microsoft.com/office/drawing/2014/main" id="{00322492-F733-0441-9210-B293673B675E}"/>
              </a:ext>
            </a:extLst>
          </p:cNvPr>
          <p:cNvSpPr/>
          <p:nvPr/>
        </p:nvSpPr>
        <p:spPr>
          <a:xfrm>
            <a:off x="6310297" y="3079673"/>
            <a:ext cx="1860331" cy="749282"/>
          </a:xfrm>
          <a:prstGeom prst="wedgeRoundRectCallout">
            <a:avLst>
              <a:gd name="adj1" fmla="val -61591"/>
              <a:gd name="adj2" fmla="val 867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Hiragino Maru Gothic Pro W4" panose="020F0400000000000000" pitchFamily="34" charset="-128"/>
                <a:ea typeface="Hiragino Maru Gothic Pro W4" panose="020F0400000000000000" pitchFamily="34" charset="-128"/>
              </a:rPr>
              <a:t>Up to 4.1 GB/s</a:t>
            </a:r>
            <a:r>
              <a:rPr lang="ja-JP" altLang="en-US" sz="1600">
                <a:solidFill>
                  <a:schemeClr val="tx1"/>
                </a:solidFill>
                <a:latin typeface="Hiragino Maru Gothic Pro W4" panose="020F0400000000000000" pitchFamily="34" charset="-128"/>
                <a:ea typeface="Hiragino Maru Gothic Pro W4" panose="020F0400000000000000" pitchFamily="34" charset="-128"/>
              </a:rPr>
              <a:t> </a:t>
            </a:r>
            <a:r>
              <a:rPr lang="en-US" altLang="ja-JP" sz="1600" dirty="0">
                <a:solidFill>
                  <a:schemeClr val="tx1"/>
                </a:solidFill>
                <a:latin typeface="Hiragino Maru Gothic Pro W4" panose="020F0400000000000000" pitchFamily="34" charset="-128"/>
                <a:ea typeface="Hiragino Maru Gothic Pro W4" panose="020F0400000000000000" pitchFamily="34" charset="-128"/>
              </a:rPr>
              <a:t> (FPGA </a:t>
            </a:r>
            <a:r>
              <a:rPr lang="ja-JP" altLang="en-US" sz="1600">
                <a:solidFill>
                  <a:schemeClr val="tx1"/>
                </a:solidFill>
                <a:latin typeface="Hiragino Maru Gothic Pro W4" panose="020F0400000000000000" pitchFamily="34" charset="-128"/>
                <a:ea typeface="Hiragino Maru Gothic Pro W4" panose="020F0400000000000000" pitchFamily="34" charset="-128"/>
              </a:rPr>
              <a:t>←</a:t>
            </a:r>
            <a:r>
              <a:rPr lang="en-US" altLang="ja-JP" sz="1600" dirty="0">
                <a:solidFill>
                  <a:schemeClr val="tx1"/>
                </a:solidFill>
                <a:latin typeface="Hiragino Maru Gothic Pro W4" panose="020F0400000000000000" pitchFamily="34" charset="-128"/>
                <a:ea typeface="Hiragino Maru Gothic Pro W4" panose="020F0400000000000000" pitchFamily="34" charset="-128"/>
              </a:rPr>
              <a:t> GPU)</a:t>
            </a:r>
            <a:endParaRPr kumimoji="1" lang="en-US" altLang="ja-JP" sz="1600" dirty="0">
              <a:solidFill>
                <a:schemeClr val="tx1"/>
              </a:solidFill>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219344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
                                        <p:tgtEl>
                                          <p:spTgt spid="32"/>
                                        </p:tgtEl>
                                      </p:cBhvr>
                                    </p:animEffect>
                                    <p:set>
                                      <p:cBhvr>
                                        <p:cTn id="15" dur="1" fill="hold">
                                          <p:stCondLst>
                                            <p:cond delay="9"/>
                                          </p:stCondLst>
                                        </p:cTn>
                                        <p:tgtEl>
                                          <p:spTgt spid="3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
                                        <p:tgtEl>
                                          <p:spTgt spid="31"/>
                                        </p:tgtEl>
                                      </p:cBhvr>
                                    </p:animEffect>
                                    <p:set>
                                      <p:cBhvr>
                                        <p:cTn id="18" dur="1" fill="hold">
                                          <p:stCondLst>
                                            <p:cond delay="9"/>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10"/>
                                        <p:tgtEl>
                                          <p:spTgt spid="33"/>
                                        </p:tgtEl>
                                      </p:cBhvr>
                                    </p:animEffect>
                                    <p:set>
                                      <p:cBhvr>
                                        <p:cTn id="31" dur="1" fill="hold">
                                          <p:stCondLst>
                                            <p:cond delay="9"/>
                                          </p:stCondLst>
                                        </p:cTn>
                                        <p:tgtEl>
                                          <p:spTgt spid="3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10"/>
                                        <p:tgtEl>
                                          <p:spTgt spid="34"/>
                                        </p:tgtEl>
                                      </p:cBhvr>
                                    </p:animEffect>
                                    <p:set>
                                      <p:cBhvr>
                                        <p:cTn id="34" dur="1" fill="hold">
                                          <p:stCondLst>
                                            <p:cond delay="9"/>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10"/>
                                        <p:tgtEl>
                                          <p:spTgt spid="36"/>
                                        </p:tgtEl>
                                      </p:cBhvr>
                                    </p:animEffect>
                                    <p:set>
                                      <p:cBhvr>
                                        <p:cTn id="44" dur="1" fill="hold">
                                          <p:stCondLst>
                                            <p:cond delay="9"/>
                                          </p:stCondLst>
                                        </p:cTn>
                                        <p:tgtEl>
                                          <p:spTgt spid="3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10"/>
                                        <p:tgtEl>
                                          <p:spTgt spid="30"/>
                                        </p:tgtEl>
                                      </p:cBhvr>
                                    </p:animEffect>
                                    <p:set>
                                      <p:cBhvr>
                                        <p:cTn id="57" dur="1" fill="hold">
                                          <p:stCondLst>
                                            <p:cond delay="9"/>
                                          </p:stCondLst>
                                        </p:cTn>
                                        <p:tgtEl>
                                          <p:spTgt spid="3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
                                        <p:tgtEl>
                                          <p:spTgt spid="28"/>
                                        </p:tgtEl>
                                      </p:cBhvr>
                                    </p:animEffect>
                                    <p:set>
                                      <p:cBhvr>
                                        <p:cTn id="60" dur="1" fill="hold">
                                          <p:stCondLst>
                                            <p:cond delay="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D729A-9C5A-1946-8EB9-E24F8B612BB5}"/>
              </a:ext>
            </a:extLst>
          </p:cNvPr>
          <p:cNvSpPr>
            <a:spLocks noGrp="1"/>
          </p:cNvSpPr>
          <p:nvPr>
            <p:ph type="title"/>
          </p:nvPr>
        </p:nvSpPr>
        <p:spPr/>
        <p:txBody>
          <a:bodyPr/>
          <a:lstStyle/>
          <a:p>
            <a:r>
              <a:rPr lang="en-US" altLang="ja-JP" dirty="0"/>
              <a:t>Conclusion</a:t>
            </a:r>
            <a:endParaRPr kumimoji="1" lang="ja-JP" altLang="en-US"/>
          </a:p>
        </p:txBody>
      </p:sp>
      <p:sp>
        <p:nvSpPr>
          <p:cNvPr id="3" name="コンテンツ プレースホルダー 2">
            <a:extLst>
              <a:ext uri="{FF2B5EF4-FFF2-40B4-BE49-F238E27FC236}">
                <a16:creationId xmlns:a16="http://schemas.microsoft.com/office/drawing/2014/main" id="{373D80F2-CE73-764C-8441-0F189772B63A}"/>
              </a:ext>
            </a:extLst>
          </p:cNvPr>
          <p:cNvSpPr>
            <a:spLocks noGrp="1"/>
          </p:cNvSpPr>
          <p:nvPr>
            <p:ph idx="1"/>
          </p:nvPr>
        </p:nvSpPr>
        <p:spPr>
          <a:xfrm>
            <a:off x="457200" y="1601999"/>
            <a:ext cx="8229600" cy="4879861"/>
          </a:xfrm>
        </p:spPr>
        <p:txBody>
          <a:bodyPr>
            <a:normAutofit/>
          </a:bodyPr>
          <a:lstStyle/>
          <a:p>
            <a:r>
              <a:rPr lang="en-US" altLang="ja-JP" dirty="0"/>
              <a:t>Proposal</a:t>
            </a:r>
            <a:endParaRPr kumimoji="1" lang="en-US" altLang="ja-JP" dirty="0"/>
          </a:p>
          <a:p>
            <a:pPr lvl="1"/>
            <a:r>
              <a:rPr lang="en" altLang="ja-JP" dirty="0"/>
              <a:t>a high-performance OpenCL-enabled GPU-FPGA DMA method for making both devices work together</a:t>
            </a:r>
            <a:endParaRPr lang="en-US" altLang="ja-JP" dirty="0"/>
          </a:p>
          <a:p>
            <a:pPr lvl="2"/>
            <a:r>
              <a:rPr lang="en" altLang="ja-JP" dirty="0"/>
              <a:t>allowing the FPGA (</a:t>
            </a:r>
            <a:r>
              <a:rPr lang="en" altLang="ja-JP" dirty="0">
                <a:solidFill>
                  <a:srgbClr val="FF0000"/>
                </a:solidFill>
              </a:rPr>
              <a:t>OpenCL</a:t>
            </a:r>
            <a:r>
              <a:rPr lang="en" altLang="ja-JP" dirty="0"/>
              <a:t> kernel) to </a:t>
            </a:r>
            <a:r>
              <a:rPr lang="en" altLang="ja-JP" b="1" dirty="0"/>
              <a:t>autonomously perform</a:t>
            </a:r>
            <a:r>
              <a:rPr lang="en" altLang="ja-JP" dirty="0"/>
              <a:t> the DMA-based data movement (</a:t>
            </a:r>
            <a:r>
              <a:rPr lang="en" altLang="ja-JP" dirty="0">
                <a:solidFill>
                  <a:srgbClr val="FF0000"/>
                </a:solidFill>
              </a:rPr>
              <a:t>not through CPU</a:t>
            </a:r>
            <a:r>
              <a:rPr lang="en" altLang="ja-JP" dirty="0"/>
              <a:t>)</a:t>
            </a:r>
            <a:endParaRPr lang="en-US" altLang="ja-JP" dirty="0"/>
          </a:p>
          <a:p>
            <a:r>
              <a:rPr lang="en-US" altLang="ja-JP" dirty="0"/>
              <a:t>Evaluation</a:t>
            </a:r>
          </a:p>
          <a:p>
            <a:pPr lvl="1"/>
            <a:r>
              <a:rPr kumimoji="1" lang="en-US" altLang="ja-JP" dirty="0"/>
              <a:t>latency: </a:t>
            </a:r>
          </a:p>
          <a:p>
            <a:pPr lvl="2"/>
            <a:r>
              <a:rPr kumimoji="1" lang="en-US" altLang="ja-JP" dirty="0"/>
              <a:t>our proposed method is better in both cases</a:t>
            </a:r>
            <a:endParaRPr lang="en-US" altLang="ja-JP" dirty="0"/>
          </a:p>
          <a:p>
            <a:pPr lvl="2"/>
            <a:r>
              <a:rPr lang="en-US" altLang="ja-JP" dirty="0"/>
              <a:t>up to 33.3x improvement</a:t>
            </a:r>
          </a:p>
          <a:p>
            <a:pPr lvl="1"/>
            <a:r>
              <a:rPr lang="en-US" altLang="ja-JP" dirty="0"/>
              <a:t>bandwidth: </a:t>
            </a:r>
          </a:p>
          <a:p>
            <a:pPr lvl="2"/>
            <a:r>
              <a:rPr lang="en-US" altLang="ja-JP" dirty="0"/>
              <a:t>FPGA </a:t>
            </a:r>
            <a:r>
              <a:rPr lang="ja-JP" altLang="en-US"/>
              <a:t>←</a:t>
            </a:r>
            <a:r>
              <a:rPr lang="en-US" altLang="ja-JP" dirty="0"/>
              <a:t> GPU: better in the case of less than 4MB </a:t>
            </a:r>
          </a:p>
          <a:p>
            <a:pPr lvl="2"/>
            <a:r>
              <a:rPr lang="en-US" altLang="ja-JP" dirty="0"/>
              <a:t>FPGA </a:t>
            </a:r>
            <a:r>
              <a:rPr lang="ja-JP" altLang="en-US"/>
              <a:t>→</a:t>
            </a:r>
            <a:r>
              <a:rPr lang="en-US" altLang="ja-JP" dirty="0"/>
              <a:t> GPU: always better</a:t>
            </a:r>
          </a:p>
          <a:p>
            <a:pPr lvl="3"/>
            <a:r>
              <a:rPr lang="en-US" altLang="ja-JP" dirty="0"/>
              <a:t>up to 6.9 GB/s (2.0x improvement)</a:t>
            </a:r>
          </a:p>
        </p:txBody>
      </p:sp>
      <p:sp>
        <p:nvSpPr>
          <p:cNvPr id="4" name="スライド番号プレースホルダー 3">
            <a:extLst>
              <a:ext uri="{FF2B5EF4-FFF2-40B4-BE49-F238E27FC236}">
                <a16:creationId xmlns:a16="http://schemas.microsoft.com/office/drawing/2014/main" id="{CDD7BDCF-CD0A-E74E-BD06-1BD8CCF4FC1F}"/>
              </a:ext>
            </a:extLst>
          </p:cNvPr>
          <p:cNvSpPr>
            <a:spLocks noGrp="1"/>
          </p:cNvSpPr>
          <p:nvPr>
            <p:ph type="sldNum" sz="quarter" idx="12"/>
          </p:nvPr>
        </p:nvSpPr>
        <p:spPr/>
        <p:txBody>
          <a:bodyPr/>
          <a:lstStyle/>
          <a:p>
            <a:fld id="{6AA23CD1-3C38-6C4B-9DAB-562643DCB5AF}" type="slidenum">
              <a:rPr kumimoji="1" lang="ja-JP" altLang="en-US" smtClean="0"/>
              <a:t>15</a:t>
            </a:fld>
            <a:endParaRPr kumimoji="1" lang="ja-JP" altLang="en-US"/>
          </a:p>
        </p:txBody>
      </p:sp>
    </p:spTree>
    <p:extLst>
      <p:ext uri="{BB962C8B-B14F-4D97-AF65-F5344CB8AC3E}">
        <p14:creationId xmlns:p14="http://schemas.microsoft.com/office/powerpoint/2010/main" val="206784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92A09B-62C2-A346-A946-5C0ABF1A250E}"/>
              </a:ext>
            </a:extLst>
          </p:cNvPr>
          <p:cNvSpPr>
            <a:spLocks noGrp="1"/>
          </p:cNvSpPr>
          <p:nvPr>
            <p:ph type="title"/>
          </p:nvPr>
        </p:nvSpPr>
        <p:spPr/>
        <p:txBody>
          <a:bodyPr/>
          <a:lstStyle/>
          <a:p>
            <a:r>
              <a:rPr kumimoji="1" lang="en-US" altLang="ja-JP" dirty="0"/>
              <a:t>Future work</a:t>
            </a:r>
            <a:endParaRPr kumimoji="1" lang="ja-JP" altLang="en-US"/>
          </a:p>
        </p:txBody>
      </p:sp>
      <p:sp>
        <p:nvSpPr>
          <p:cNvPr id="3" name="コンテンツ プレースホルダー 2">
            <a:extLst>
              <a:ext uri="{FF2B5EF4-FFF2-40B4-BE49-F238E27FC236}">
                <a16:creationId xmlns:a16="http://schemas.microsoft.com/office/drawing/2014/main" id="{2C0DAA5D-B708-E540-BADC-CB6DD3EAF5D5}"/>
              </a:ext>
            </a:extLst>
          </p:cNvPr>
          <p:cNvSpPr>
            <a:spLocks noGrp="1"/>
          </p:cNvSpPr>
          <p:nvPr>
            <p:ph idx="1"/>
          </p:nvPr>
        </p:nvSpPr>
        <p:spPr>
          <a:xfrm>
            <a:off x="457200" y="1601999"/>
            <a:ext cx="8229600" cy="5244987"/>
          </a:xfrm>
        </p:spPr>
        <p:txBody>
          <a:bodyPr>
            <a:normAutofit/>
          </a:bodyPr>
          <a:lstStyle/>
          <a:p>
            <a:r>
              <a:rPr lang="en-US" altLang="ja-JP" dirty="0"/>
              <a:t>How FPGA knows GPU computation completion?</a:t>
            </a:r>
          </a:p>
          <a:p>
            <a:pPr lvl="1"/>
            <a:r>
              <a:rPr lang="en-US" altLang="ja-JP" dirty="0"/>
              <a:t>A sophisticated synchronization mechanism is needed</a:t>
            </a:r>
          </a:p>
          <a:p>
            <a:r>
              <a:rPr lang="en-US" altLang="ja-JP" dirty="0"/>
              <a:t>We do not want to write multiple code!!</a:t>
            </a:r>
            <a:br>
              <a:rPr lang="en-US" altLang="ja-JP" dirty="0"/>
            </a:br>
            <a:r>
              <a:rPr lang="en-US" altLang="ja-JP" dirty="0"/>
              <a:t>(CUDA, OpenCL, </a:t>
            </a:r>
            <a:r>
              <a:rPr lang="en-US" altLang="ja-JP" dirty="0" err="1"/>
              <a:t>etc</a:t>
            </a:r>
            <a:r>
              <a:rPr lang="en-US" altLang="ja-JP" dirty="0"/>
              <a:t>)</a:t>
            </a:r>
          </a:p>
          <a:p>
            <a:pPr lvl="1"/>
            <a:r>
              <a:rPr lang="en-US" altLang="ja-JP" dirty="0"/>
              <a:t>needs a comprehensive programming framework </a:t>
            </a:r>
          </a:p>
          <a:p>
            <a:pPr lvl="2"/>
            <a:r>
              <a:rPr lang="en-US" altLang="ja-JP" dirty="0"/>
              <a:t>enabling the programming in a single language</a:t>
            </a:r>
          </a:p>
          <a:p>
            <a:r>
              <a:rPr lang="en-US" altLang="ja-JP" dirty="0"/>
              <a:t>Targeting real applications</a:t>
            </a:r>
          </a:p>
          <a:p>
            <a:pPr lvl="2"/>
            <a:r>
              <a:rPr lang="en-US" altLang="ja-JP" dirty="0"/>
              <a:t>Currently, we are focusing on astrophysics application</a:t>
            </a:r>
          </a:p>
        </p:txBody>
      </p:sp>
      <p:sp>
        <p:nvSpPr>
          <p:cNvPr id="4" name="スライド番号プレースホルダー 3">
            <a:extLst>
              <a:ext uri="{FF2B5EF4-FFF2-40B4-BE49-F238E27FC236}">
                <a16:creationId xmlns:a16="http://schemas.microsoft.com/office/drawing/2014/main" id="{F35C414C-2811-BC4B-9B4F-FB17D7537799}"/>
              </a:ext>
            </a:extLst>
          </p:cNvPr>
          <p:cNvSpPr>
            <a:spLocks noGrp="1"/>
          </p:cNvSpPr>
          <p:nvPr>
            <p:ph type="sldNum" sz="quarter" idx="12"/>
          </p:nvPr>
        </p:nvSpPr>
        <p:spPr/>
        <p:txBody>
          <a:bodyPr/>
          <a:lstStyle/>
          <a:p>
            <a:fld id="{6AA23CD1-3C38-6C4B-9DAB-562643DCB5AF}" type="slidenum">
              <a:rPr kumimoji="1" lang="ja-JP" altLang="en-US" smtClean="0"/>
              <a:t>16</a:t>
            </a:fld>
            <a:endParaRPr kumimoji="1" lang="ja-JP" altLang="en-US"/>
          </a:p>
        </p:txBody>
      </p:sp>
    </p:spTree>
    <p:extLst>
      <p:ext uri="{BB962C8B-B14F-4D97-AF65-F5344CB8AC3E}">
        <p14:creationId xmlns:p14="http://schemas.microsoft.com/office/powerpoint/2010/main" val="198800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AF2205-4EA1-9247-94FC-22B838E2AA6B}"/>
              </a:ext>
            </a:extLst>
          </p:cNvPr>
          <p:cNvSpPr>
            <a:spLocks noGrp="1"/>
          </p:cNvSpPr>
          <p:nvPr>
            <p:ph type="sldNum" sz="quarter" idx="12"/>
          </p:nvPr>
        </p:nvSpPr>
        <p:spPr/>
        <p:txBody>
          <a:bodyPr/>
          <a:lstStyle/>
          <a:p>
            <a:fld id="{6AA23CD1-3C38-6C4B-9DAB-562643DCB5AF}" type="slidenum">
              <a:rPr kumimoji="1" lang="ja-JP" altLang="en-US" smtClean="0"/>
              <a:t>17</a:t>
            </a:fld>
            <a:endParaRPr kumimoji="1" lang="ja-JP" altLang="en-US"/>
          </a:p>
        </p:txBody>
      </p:sp>
    </p:spTree>
    <p:extLst>
      <p:ext uri="{BB962C8B-B14F-4D97-AF65-F5344CB8AC3E}">
        <p14:creationId xmlns:p14="http://schemas.microsoft.com/office/powerpoint/2010/main" val="357350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18</a:t>
            </a:fld>
            <a:endParaRPr kumimoji="1" lang="ja-JP" altLang="en-US"/>
          </a:p>
        </p:txBody>
      </p:sp>
      <p:sp>
        <p:nvSpPr>
          <p:cNvPr id="5" name="テキスト ボックス 4"/>
          <p:cNvSpPr txBox="1"/>
          <p:nvPr/>
        </p:nvSpPr>
        <p:spPr>
          <a:xfrm>
            <a:off x="2824566" y="2696109"/>
            <a:ext cx="3494867" cy="769441"/>
          </a:xfrm>
          <a:prstGeom prst="rect">
            <a:avLst/>
          </a:prstGeom>
          <a:noFill/>
        </p:spPr>
        <p:txBody>
          <a:bodyPr wrap="none" rtlCol="0">
            <a:spAutoFit/>
          </a:bodyPr>
          <a:lstStyle/>
          <a:p>
            <a:r>
              <a:rPr kumimoji="1" lang="en-US" altLang="ja-JP" sz="4400" dirty="0">
                <a:solidFill>
                  <a:schemeClr val="accent1">
                    <a:lumMod val="50000"/>
                  </a:schemeClr>
                </a:solidFill>
                <a:latin typeface="Hiragino Maru Gothic Pro W4" charset="-128"/>
                <a:ea typeface="Hiragino Maru Gothic Pro W4" charset="-128"/>
                <a:cs typeface="Hiragino Maru Gothic Pro W4" charset="-128"/>
              </a:rPr>
              <a:t>Background</a:t>
            </a:r>
            <a:endParaRPr kumimoji="1" lang="ja-JP" altLang="en-US" sz="4400" dirty="0">
              <a:solidFill>
                <a:schemeClr val="accent1">
                  <a:lumMod val="50000"/>
                </a:schemeClr>
              </a:solidFill>
              <a:latin typeface="Hiragino Maru Gothic Pro W4" charset="-128"/>
              <a:ea typeface="Hiragino Maru Gothic Pro W4" charset="-128"/>
              <a:cs typeface="Hiragino Maru Gothic Pro W4" charset="-128"/>
            </a:endParaRPr>
          </a:p>
        </p:txBody>
      </p:sp>
    </p:spTree>
    <p:extLst>
      <p:ext uri="{BB962C8B-B14F-4D97-AF65-F5344CB8AC3E}">
        <p14:creationId xmlns:p14="http://schemas.microsoft.com/office/powerpoint/2010/main" val="36385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1E374-0CB6-D24D-B6C3-A0C0E6D88663}"/>
              </a:ext>
            </a:extLst>
          </p:cNvPr>
          <p:cNvSpPr>
            <a:spLocks noGrp="1"/>
          </p:cNvSpPr>
          <p:nvPr>
            <p:ph type="title"/>
          </p:nvPr>
        </p:nvSpPr>
        <p:spPr/>
        <p:txBody>
          <a:bodyPr/>
          <a:lstStyle/>
          <a:p>
            <a:r>
              <a:rPr lang="en-US" altLang="ja-JP" dirty="0"/>
              <a:t>Accelerators in HPC</a:t>
            </a:r>
            <a:endParaRPr kumimoji="1" lang="ja-JP" altLang="en-US" dirty="0"/>
          </a:p>
        </p:txBody>
      </p:sp>
      <p:sp>
        <p:nvSpPr>
          <p:cNvPr id="3" name="コンテンツ プレースホルダー 2">
            <a:extLst>
              <a:ext uri="{FF2B5EF4-FFF2-40B4-BE49-F238E27FC236}">
                <a16:creationId xmlns:a16="http://schemas.microsoft.com/office/drawing/2014/main" id="{935BDF85-E600-0C4E-A007-23F35846E514}"/>
              </a:ext>
            </a:extLst>
          </p:cNvPr>
          <p:cNvSpPr>
            <a:spLocks noGrp="1"/>
          </p:cNvSpPr>
          <p:nvPr>
            <p:ph idx="1"/>
          </p:nvPr>
        </p:nvSpPr>
        <p:spPr>
          <a:xfrm>
            <a:off x="457200" y="1601999"/>
            <a:ext cx="8229600" cy="4879861"/>
          </a:xfrm>
        </p:spPr>
        <p:txBody>
          <a:bodyPr>
            <a:normAutofit/>
          </a:bodyPr>
          <a:lstStyle/>
          <a:p>
            <a:r>
              <a:rPr lang="en" altLang="ja-JP" dirty="0"/>
              <a:t>The most popular one: GPU</a:t>
            </a:r>
            <a:endParaRPr lang="en-US" altLang="ja-JP" dirty="0"/>
          </a:p>
          <a:p>
            <a:pPr lvl="1"/>
            <a:r>
              <a:rPr lang="en-US" altLang="ja-JP" dirty="0"/>
              <a:t>Strengths</a:t>
            </a:r>
          </a:p>
          <a:p>
            <a:pPr lvl="2"/>
            <a:r>
              <a:rPr lang="en-US" altLang="ja-JP" dirty="0"/>
              <a:t>large scale SIMD (SIMT) fabric in a chip</a:t>
            </a:r>
          </a:p>
          <a:p>
            <a:pPr lvl="2"/>
            <a:r>
              <a:rPr lang="en-US" altLang="ja-JP" dirty="0"/>
              <a:t>high bandwidth memory (GDDR5, HBM)</a:t>
            </a:r>
          </a:p>
          <a:p>
            <a:pPr lvl="1"/>
            <a:r>
              <a:rPr lang="en" altLang="ja-JP" dirty="0"/>
              <a:t>GPUs </a:t>
            </a:r>
            <a:r>
              <a:rPr lang="en" altLang="ja-JP" u="sng" dirty="0"/>
              <a:t>do not work well</a:t>
            </a:r>
            <a:r>
              <a:rPr lang="en" altLang="ja-JP" dirty="0"/>
              <a:t> on applications that employ</a:t>
            </a:r>
            <a:endParaRPr lang="en-US" altLang="ja-JP" dirty="0"/>
          </a:p>
          <a:p>
            <a:pPr lvl="2"/>
            <a:r>
              <a:rPr lang="en-US" altLang="ja-JP" dirty="0"/>
              <a:t>partially poor parallelism</a:t>
            </a:r>
          </a:p>
          <a:p>
            <a:pPr lvl="2"/>
            <a:r>
              <a:rPr lang="en-US" altLang="ja-JP" dirty="0"/>
              <a:t>non-regular computation (warp divergence)</a:t>
            </a:r>
          </a:p>
          <a:p>
            <a:pPr lvl="2"/>
            <a:r>
              <a:rPr lang="en-US" altLang="ja-JP" dirty="0"/>
              <a:t>frequent inter-node communication</a:t>
            </a:r>
          </a:p>
          <a:p>
            <a:r>
              <a:rPr lang="en" altLang="ja-JP" dirty="0"/>
              <a:t>FPGAs have been emerging in HPC</a:t>
            </a:r>
            <a:endParaRPr lang="en-US" altLang="ja-JP" dirty="0"/>
          </a:p>
          <a:p>
            <a:pPr lvl="1"/>
            <a:r>
              <a:rPr lang="en" altLang="ja-JP" dirty="0"/>
              <a:t>true </a:t>
            </a:r>
            <a:r>
              <a:rPr lang="en" altLang="ja-JP" dirty="0">
                <a:solidFill>
                  <a:srgbClr val="FF0000"/>
                </a:solidFill>
              </a:rPr>
              <a:t>co-designing</a:t>
            </a:r>
            <a:r>
              <a:rPr lang="en" altLang="ja-JP" dirty="0"/>
              <a:t> with applications (</a:t>
            </a:r>
            <a:r>
              <a:rPr lang="en" altLang="ja-JP" b="1" dirty="0"/>
              <a:t>indispensable</a:t>
            </a:r>
            <a:r>
              <a:rPr lang="en" altLang="ja-JP" dirty="0"/>
              <a:t>)</a:t>
            </a:r>
            <a:endParaRPr lang="en-US" altLang="ja-JP" dirty="0"/>
          </a:p>
          <a:p>
            <a:pPr lvl="1"/>
            <a:r>
              <a:rPr lang="en" altLang="ja-JP" dirty="0">
                <a:solidFill>
                  <a:srgbClr val="FF0000"/>
                </a:solidFill>
              </a:rPr>
              <a:t>OpenCL</a:t>
            </a:r>
            <a:r>
              <a:rPr lang="en" altLang="ja-JP" dirty="0"/>
              <a:t>-based FPGA development toolchains are available</a:t>
            </a:r>
            <a:endParaRPr lang="en-US" altLang="ja-JP" dirty="0"/>
          </a:p>
          <a:p>
            <a:pPr lvl="1"/>
            <a:r>
              <a:rPr lang="en-US" altLang="ja-JP" dirty="0"/>
              <a:t>high bandwidth interconnect: ~100 Gbps x 4</a:t>
            </a:r>
          </a:p>
          <a:p>
            <a:pPr lvl="1"/>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E8308246-3D22-B943-B889-20B7E9A12653}"/>
              </a:ext>
            </a:extLst>
          </p:cNvPr>
          <p:cNvSpPr>
            <a:spLocks noGrp="1"/>
          </p:cNvSpPr>
          <p:nvPr>
            <p:ph type="sldNum" sz="quarter" idx="12"/>
          </p:nvPr>
        </p:nvSpPr>
        <p:spPr/>
        <p:txBody>
          <a:bodyPr/>
          <a:lstStyle/>
          <a:p>
            <a:fld id="{6AA23CD1-3C38-6C4B-9DAB-562643DCB5AF}" type="slidenum">
              <a:rPr kumimoji="1" lang="ja-JP" altLang="en-US" smtClean="0"/>
              <a:t>1</a:t>
            </a:fld>
            <a:endParaRPr kumimoji="1" lang="ja-JP" altLang="en-US"/>
          </a:p>
        </p:txBody>
      </p:sp>
    </p:spTree>
    <p:extLst>
      <p:ext uri="{BB962C8B-B14F-4D97-AF65-F5344CB8AC3E}">
        <p14:creationId xmlns:p14="http://schemas.microsoft.com/office/powerpoint/2010/main" val="184916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1E374-0CB6-D24D-B6C3-A0C0E6D88663}"/>
              </a:ext>
            </a:extLst>
          </p:cNvPr>
          <p:cNvSpPr>
            <a:spLocks noGrp="1"/>
          </p:cNvSpPr>
          <p:nvPr>
            <p:ph type="title"/>
          </p:nvPr>
        </p:nvSpPr>
        <p:spPr/>
        <p:txBody>
          <a:bodyPr/>
          <a:lstStyle/>
          <a:p>
            <a:r>
              <a:rPr lang="en-US" altLang="ja-JP" dirty="0"/>
              <a:t>Accelerators in HPC</a:t>
            </a:r>
            <a:endParaRPr kumimoji="1" lang="ja-JP" altLang="en-US" dirty="0"/>
          </a:p>
        </p:txBody>
      </p:sp>
      <p:sp>
        <p:nvSpPr>
          <p:cNvPr id="3" name="コンテンツ プレースホルダー 2">
            <a:extLst>
              <a:ext uri="{FF2B5EF4-FFF2-40B4-BE49-F238E27FC236}">
                <a16:creationId xmlns:a16="http://schemas.microsoft.com/office/drawing/2014/main" id="{935BDF85-E600-0C4E-A007-23F35846E514}"/>
              </a:ext>
            </a:extLst>
          </p:cNvPr>
          <p:cNvSpPr>
            <a:spLocks noGrp="1"/>
          </p:cNvSpPr>
          <p:nvPr>
            <p:ph idx="1"/>
          </p:nvPr>
        </p:nvSpPr>
        <p:spPr>
          <a:xfrm>
            <a:off x="457200" y="1601999"/>
            <a:ext cx="8229600" cy="4879861"/>
          </a:xfrm>
        </p:spPr>
        <p:txBody>
          <a:bodyPr>
            <a:normAutofit fontScale="92500" lnSpcReduction="10000"/>
          </a:bodyPr>
          <a:lstStyle/>
          <a:p>
            <a:r>
              <a:rPr lang="en" altLang="ja-JP" dirty="0"/>
              <a:t>The most popular one: GPU</a:t>
            </a:r>
            <a:endParaRPr lang="en-US" altLang="ja-JP" dirty="0"/>
          </a:p>
          <a:p>
            <a:pPr lvl="1"/>
            <a:r>
              <a:rPr lang="en-US" altLang="ja-JP" dirty="0"/>
              <a:t>Strengths</a:t>
            </a:r>
          </a:p>
          <a:p>
            <a:pPr lvl="2"/>
            <a:r>
              <a:rPr lang="en-US" altLang="ja-JP" dirty="0"/>
              <a:t>large scale SIMD (SIMT) fabric in a chip</a:t>
            </a:r>
          </a:p>
          <a:p>
            <a:pPr lvl="2"/>
            <a:r>
              <a:rPr lang="en-US" altLang="ja-JP" dirty="0"/>
              <a:t>high bandwidth memory (GDDR5, HBM)</a:t>
            </a:r>
          </a:p>
          <a:p>
            <a:pPr lvl="1"/>
            <a:r>
              <a:rPr lang="en" altLang="ja-JP" dirty="0"/>
              <a:t>GPUs </a:t>
            </a:r>
            <a:r>
              <a:rPr lang="en" altLang="ja-JP" u="sng" dirty="0"/>
              <a:t>do not work well</a:t>
            </a:r>
            <a:r>
              <a:rPr lang="en" altLang="ja-JP" dirty="0"/>
              <a:t> on applications that employ</a:t>
            </a:r>
            <a:endParaRPr lang="en-US" altLang="ja-JP" dirty="0"/>
          </a:p>
          <a:p>
            <a:pPr lvl="2"/>
            <a:r>
              <a:rPr lang="en-US" altLang="ja-JP" dirty="0"/>
              <a:t>partially poor parallelism</a:t>
            </a:r>
          </a:p>
          <a:p>
            <a:pPr lvl="2"/>
            <a:r>
              <a:rPr lang="en-US" altLang="ja-JP" dirty="0"/>
              <a:t>non-regular computation (warp divergence)</a:t>
            </a:r>
          </a:p>
          <a:p>
            <a:pPr lvl="2"/>
            <a:r>
              <a:rPr lang="en-US" altLang="ja-JP" dirty="0"/>
              <a:t>frequent inter-node communication</a:t>
            </a:r>
          </a:p>
          <a:p>
            <a:r>
              <a:rPr lang="en" altLang="ja-JP" dirty="0"/>
              <a:t>FPGAs have been emerging in HPC</a:t>
            </a:r>
            <a:endParaRPr kumimoji="1" lang="en-US" altLang="ja-JP" dirty="0"/>
          </a:p>
          <a:p>
            <a:pPr lvl="1"/>
            <a:r>
              <a:rPr lang="en-US" altLang="ja-JP" dirty="0"/>
              <a:t>Strengths</a:t>
            </a:r>
          </a:p>
          <a:p>
            <a:pPr lvl="2"/>
            <a:r>
              <a:rPr lang="en" altLang="ja-JP" dirty="0"/>
              <a:t>true </a:t>
            </a:r>
            <a:r>
              <a:rPr lang="en" altLang="ja-JP" dirty="0">
                <a:solidFill>
                  <a:srgbClr val="FF0000"/>
                </a:solidFill>
              </a:rPr>
              <a:t>co-designing</a:t>
            </a:r>
            <a:r>
              <a:rPr lang="en" altLang="ja-JP" dirty="0"/>
              <a:t> with applications (</a:t>
            </a:r>
            <a:r>
              <a:rPr lang="en" altLang="ja-JP" b="1" dirty="0"/>
              <a:t>indispensable</a:t>
            </a:r>
            <a:r>
              <a:rPr lang="en" altLang="ja-JP" dirty="0"/>
              <a:t>)</a:t>
            </a:r>
            <a:endParaRPr lang="en-US" altLang="ja-JP" dirty="0"/>
          </a:p>
          <a:p>
            <a:pPr lvl="2"/>
            <a:r>
              <a:rPr lang="en" altLang="ja-JP" dirty="0">
                <a:solidFill>
                  <a:srgbClr val="FF0000"/>
                </a:solidFill>
              </a:rPr>
              <a:t>OpenCL</a:t>
            </a:r>
            <a:r>
              <a:rPr lang="en" altLang="ja-JP" dirty="0"/>
              <a:t>-based FPGA development toolchains are available</a:t>
            </a:r>
            <a:endParaRPr lang="en-US" altLang="ja-JP" dirty="0"/>
          </a:p>
          <a:p>
            <a:pPr lvl="2"/>
            <a:r>
              <a:rPr lang="en-US" altLang="ja-JP" dirty="0"/>
              <a:t>high bandwidth interconnect: ~100 Gbps x 4</a:t>
            </a:r>
          </a:p>
          <a:p>
            <a:pPr lvl="1"/>
            <a:r>
              <a:rPr lang="en-US" altLang="ja-JP" dirty="0"/>
              <a:t>Problems</a:t>
            </a:r>
          </a:p>
          <a:p>
            <a:pPr lvl="2"/>
            <a:r>
              <a:rPr lang="en" altLang="ja-JP" dirty="0"/>
              <a:t>FPGAs still cannot beat GPU in terms of</a:t>
            </a:r>
            <a:endParaRPr lang="en-US" altLang="ja-JP" dirty="0"/>
          </a:p>
          <a:p>
            <a:pPr lvl="3"/>
            <a:r>
              <a:rPr lang="en-US" altLang="ja-JP" dirty="0"/>
              <a:t>absolute performance (FLOPS)</a:t>
            </a:r>
          </a:p>
          <a:p>
            <a:pPr lvl="3"/>
            <a:r>
              <a:rPr lang="en-US" altLang="ja-JP" dirty="0"/>
              <a:t>memory bandwidth</a:t>
            </a:r>
          </a:p>
          <a:p>
            <a:pPr lvl="1"/>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E8308246-3D22-B943-B889-20B7E9A12653}"/>
              </a:ext>
            </a:extLst>
          </p:cNvPr>
          <p:cNvSpPr>
            <a:spLocks noGrp="1"/>
          </p:cNvSpPr>
          <p:nvPr>
            <p:ph type="sldNum" sz="quarter" idx="12"/>
          </p:nvPr>
        </p:nvSpPr>
        <p:spPr/>
        <p:txBody>
          <a:bodyPr/>
          <a:lstStyle/>
          <a:p>
            <a:fld id="{6AA23CD1-3C38-6C4B-9DAB-562643DCB5AF}" type="slidenum">
              <a:rPr kumimoji="1" lang="ja-JP" altLang="en-US" smtClean="0"/>
              <a:t>19</a:t>
            </a:fld>
            <a:endParaRPr kumimoji="1" lang="ja-JP" altLang="en-US"/>
          </a:p>
        </p:txBody>
      </p:sp>
      <p:sp>
        <p:nvSpPr>
          <p:cNvPr id="5" name="テキスト ボックス 4">
            <a:extLst>
              <a:ext uri="{FF2B5EF4-FFF2-40B4-BE49-F238E27FC236}">
                <a16:creationId xmlns:a16="http://schemas.microsoft.com/office/drawing/2014/main" id="{23768C5B-148F-9D4A-84C9-80DB63D4769E}"/>
              </a:ext>
            </a:extLst>
          </p:cNvPr>
          <p:cNvSpPr txBox="1"/>
          <p:nvPr/>
        </p:nvSpPr>
        <p:spPr>
          <a:xfrm>
            <a:off x="1423582" y="6458800"/>
            <a:ext cx="4695516" cy="369332"/>
          </a:xfrm>
          <a:prstGeom prst="rect">
            <a:avLst/>
          </a:prstGeom>
          <a:noFill/>
        </p:spPr>
        <p:txBody>
          <a:bodyPr wrap="none" rtlCol="0">
            <a:spAutoFit/>
          </a:bodyPr>
          <a:lstStyle/>
          <a:p>
            <a:r>
              <a:rPr kumimoji="1" lang="ja-JP" altLang="en-US">
                <a:latin typeface="Hiragino Maru Gothic Pro W4" panose="020F0400000000000000" pitchFamily="34" charset="-128"/>
                <a:ea typeface="Hiragino Maru Gothic Pro W4" panose="020F0400000000000000" pitchFamily="34" charset="-128"/>
              </a:rPr>
              <a:t>→</a:t>
            </a:r>
            <a:r>
              <a:rPr kumimoji="1" lang="en-US" altLang="ja-JP" dirty="0">
                <a:latin typeface="Hiragino Maru Gothic Pro W4" panose="020F0400000000000000" pitchFamily="34" charset="-128"/>
                <a:ea typeface="Hiragino Maru Gothic Pro W4" panose="020F0400000000000000" pitchFamily="34" charset="-128"/>
              </a:rPr>
              <a:t> </a:t>
            </a:r>
            <a:r>
              <a:rPr lang="en-US" altLang="ja-JP" dirty="0">
                <a:latin typeface="Hiragino Maru Gothic Pro W4" panose="020F0400000000000000" pitchFamily="34" charset="-128"/>
                <a:ea typeface="Hiragino Maru Gothic Pro W4" panose="020F0400000000000000" pitchFamily="34" charset="-128"/>
              </a:rPr>
              <a:t>Don’t try what GPU can perform well</a:t>
            </a:r>
          </a:p>
        </p:txBody>
      </p:sp>
    </p:spTree>
    <p:extLst>
      <p:ext uri="{BB962C8B-B14F-4D97-AF65-F5344CB8AC3E}">
        <p14:creationId xmlns:p14="http://schemas.microsoft.com/office/powerpoint/2010/main" val="60549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B2976D-D1DA-2642-972C-B1D8FC4CE7FD}"/>
              </a:ext>
            </a:extLst>
          </p:cNvPr>
          <p:cNvSpPr>
            <a:spLocks noGrp="1"/>
          </p:cNvSpPr>
          <p:nvPr>
            <p:ph type="title"/>
          </p:nvPr>
        </p:nvSpPr>
        <p:spPr/>
        <p:txBody>
          <a:bodyPr/>
          <a:lstStyle/>
          <a:p>
            <a:r>
              <a:rPr kumimoji="1" lang="en-US" altLang="ja-JP" dirty="0"/>
              <a:t>Each device’s pros and cons</a:t>
            </a:r>
            <a:endParaRPr kumimoji="1" lang="ja-JP" altLang="en-US" dirty="0"/>
          </a:p>
        </p:txBody>
      </p:sp>
      <p:sp>
        <p:nvSpPr>
          <p:cNvPr id="3" name="コンテンツ プレースホルダー 2">
            <a:extLst>
              <a:ext uri="{FF2B5EF4-FFF2-40B4-BE49-F238E27FC236}">
                <a16:creationId xmlns:a16="http://schemas.microsoft.com/office/drawing/2014/main" id="{6347EB93-3A6E-AE42-93D5-CE38D95525EA}"/>
              </a:ext>
            </a:extLst>
          </p:cNvPr>
          <p:cNvSpPr>
            <a:spLocks noGrp="1"/>
          </p:cNvSpPr>
          <p:nvPr>
            <p:ph idx="1"/>
          </p:nvPr>
        </p:nvSpPr>
        <p:spPr>
          <a:xfrm>
            <a:off x="457200" y="4243600"/>
            <a:ext cx="8229600" cy="2347700"/>
          </a:xfrm>
        </p:spPr>
        <p:txBody>
          <a:bodyPr/>
          <a:lstStyle/>
          <a:p>
            <a:r>
              <a:rPr lang="en-US" altLang="ja-JP" dirty="0"/>
              <a:t>Each device’s strength and weakness are different</a:t>
            </a:r>
          </a:p>
          <a:p>
            <a:r>
              <a:rPr kumimoji="1" lang="en-US" altLang="ja-JP" dirty="0"/>
              <a:t>A </a:t>
            </a:r>
            <a:r>
              <a:rPr lang="en-US" altLang="ja-JP" u="sng" dirty="0"/>
              <a:t>technology</a:t>
            </a:r>
            <a:r>
              <a:rPr kumimoji="1" lang="en-US" altLang="ja-JP" u="sng" dirty="0"/>
              <a:t> to </a:t>
            </a:r>
            <a:r>
              <a:rPr lang="en-US" altLang="ja-JP" u="sng" dirty="0"/>
              <a:t>compensate with each other</a:t>
            </a:r>
            <a:r>
              <a:rPr lang="en-US" altLang="ja-JP" dirty="0"/>
              <a:t> is needed for more driving HPC forward</a:t>
            </a:r>
          </a:p>
          <a:p>
            <a:pPr lvl="1"/>
            <a:r>
              <a:rPr kumimoji="1" lang="en-US" altLang="ja-JP" dirty="0"/>
              <a:t>offering </a:t>
            </a:r>
            <a:r>
              <a:rPr kumimoji="1" lang="en-US" altLang="ja-JP" dirty="0">
                <a:solidFill>
                  <a:srgbClr val="FF0000"/>
                </a:solidFill>
              </a:rPr>
              <a:t>large degree of strong scalability</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530FE556-7B9D-E44A-BBED-B40348956E50}"/>
              </a:ext>
            </a:extLst>
          </p:cNvPr>
          <p:cNvSpPr>
            <a:spLocks noGrp="1"/>
          </p:cNvSpPr>
          <p:nvPr>
            <p:ph type="sldNum" sz="quarter" idx="12"/>
          </p:nvPr>
        </p:nvSpPr>
        <p:spPr/>
        <p:txBody>
          <a:bodyPr/>
          <a:lstStyle/>
          <a:p>
            <a:fld id="{6AA23CD1-3C38-6C4B-9DAB-562643DCB5AF}" type="slidenum">
              <a:rPr kumimoji="1" lang="ja-JP" altLang="en-US" smtClean="0"/>
              <a:t>20</a:t>
            </a:fld>
            <a:endParaRPr kumimoji="1" lang="ja-JP" altLang="en-US"/>
          </a:p>
        </p:txBody>
      </p:sp>
      <p:graphicFrame>
        <p:nvGraphicFramePr>
          <p:cNvPr id="6" name="表 5">
            <a:extLst>
              <a:ext uri="{FF2B5EF4-FFF2-40B4-BE49-F238E27FC236}">
                <a16:creationId xmlns:a16="http://schemas.microsoft.com/office/drawing/2014/main" id="{DC5C42CC-E307-A44D-A47D-5D8EB4EF684F}"/>
              </a:ext>
            </a:extLst>
          </p:cNvPr>
          <p:cNvGraphicFramePr>
            <a:graphicFrameLocks noGrp="1"/>
          </p:cNvGraphicFramePr>
          <p:nvPr>
            <p:extLst/>
          </p:nvPr>
        </p:nvGraphicFramePr>
        <p:xfrm>
          <a:off x="457199" y="1633361"/>
          <a:ext cx="8229600" cy="2413530"/>
        </p:xfrm>
        <a:graphic>
          <a:graphicData uri="http://schemas.openxmlformats.org/drawingml/2006/table">
            <a:tbl>
              <a:tblPr firstRow="1" bandRow="1">
                <a:tableStyleId>{69012ECD-51FC-41F1-AA8D-1B2483CD663E}</a:tableStyleId>
              </a:tblPr>
              <a:tblGrid>
                <a:gridCol w="2057400">
                  <a:extLst>
                    <a:ext uri="{9D8B030D-6E8A-4147-A177-3AD203B41FA5}">
                      <a16:colId xmlns:a16="http://schemas.microsoft.com/office/drawing/2014/main" val="2792303334"/>
                    </a:ext>
                  </a:extLst>
                </a:gridCol>
                <a:gridCol w="2057400">
                  <a:extLst>
                    <a:ext uri="{9D8B030D-6E8A-4147-A177-3AD203B41FA5}">
                      <a16:colId xmlns:a16="http://schemas.microsoft.com/office/drawing/2014/main" val="3956599749"/>
                    </a:ext>
                  </a:extLst>
                </a:gridCol>
                <a:gridCol w="2057400">
                  <a:extLst>
                    <a:ext uri="{9D8B030D-6E8A-4147-A177-3AD203B41FA5}">
                      <a16:colId xmlns:a16="http://schemas.microsoft.com/office/drawing/2014/main" val="2056317660"/>
                    </a:ext>
                  </a:extLst>
                </a:gridCol>
                <a:gridCol w="2057400">
                  <a:extLst>
                    <a:ext uri="{9D8B030D-6E8A-4147-A177-3AD203B41FA5}">
                      <a16:colId xmlns:a16="http://schemas.microsoft.com/office/drawing/2014/main" val="826137891"/>
                    </a:ext>
                  </a:extLst>
                </a:gridCol>
              </a:tblGrid>
              <a:tr h="591150">
                <a:tc>
                  <a:txBody>
                    <a:bodyPr/>
                    <a:lstStyle/>
                    <a:p>
                      <a:pPr algn="ctr"/>
                      <a:endParaRPr kumimoji="1" lang="ja-JP" altLang="en-US" dirty="0">
                        <a:latin typeface="Hiragino Maru Gothic Pro W4" panose="020F0400000000000000" pitchFamily="34" charset="-128"/>
                        <a:ea typeface="Hiragino Maru Gothic Pro W4" panose="020F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iragino Maru Gothic Pro W4" panose="020F0400000000000000" pitchFamily="34" charset="-128"/>
                          <a:ea typeface="Hiragino Maru Gothic Pro W4" panose="020F0400000000000000" pitchFamily="34" charset="-128"/>
                        </a:rPr>
                        <a:t>performance</a:t>
                      </a:r>
                    </a:p>
                    <a:p>
                      <a:pPr algn="ctr"/>
                      <a:r>
                        <a:rPr kumimoji="1" lang="en-US" altLang="ja-JP" dirty="0">
                          <a:latin typeface="Hiragino Maru Gothic Pro W4" panose="020F0400000000000000" pitchFamily="34" charset="-128"/>
                          <a:ea typeface="Hiragino Maru Gothic Pro W4" panose="020F0400000000000000" pitchFamily="34" charset="-128"/>
                        </a:rPr>
                        <a:t>(FLOPS)</a:t>
                      </a:r>
                      <a:endParaRPr kumimoji="1" lang="ja-JP" altLang="en-US" dirty="0">
                        <a:latin typeface="Hiragino Maru Gothic Pro W4" panose="020F0400000000000000" pitchFamily="34" charset="-128"/>
                        <a:ea typeface="Hiragino Maru Gothic Pro W4" panose="020F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iragino Maru Gothic Pro W4" panose="020F0400000000000000" pitchFamily="34" charset="-128"/>
                          <a:ea typeface="Hiragino Maru Gothic Pro W4" panose="020F0400000000000000" pitchFamily="34" charset="-128"/>
                        </a:rPr>
                        <a:t>external comm.</a:t>
                      </a:r>
                      <a:endParaRPr kumimoji="1" lang="ja-JP" altLang="en-US" dirty="0">
                        <a:latin typeface="Hiragino Maru Gothic Pro W4" panose="020F0400000000000000" pitchFamily="34" charset="-128"/>
                        <a:ea typeface="Hiragino Maru Gothic Pro W4" panose="020F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iragino Maru Gothic Pro W4" panose="020F0400000000000000" pitchFamily="34" charset="-128"/>
                          <a:ea typeface="Hiragino Maru Gothic Pro W4" panose="020F0400000000000000" pitchFamily="34" charset="-128"/>
                        </a:rPr>
                        <a:t>programming</a:t>
                      </a:r>
                    </a:p>
                    <a:p>
                      <a:pPr algn="ctr"/>
                      <a:r>
                        <a:rPr kumimoji="1" lang="en-US" altLang="ja-JP" dirty="0">
                          <a:latin typeface="Hiragino Maru Gothic Pro W4" panose="020F0400000000000000" pitchFamily="34" charset="-128"/>
                          <a:ea typeface="Hiragino Maru Gothic Pro W4" panose="020F0400000000000000" pitchFamily="34" charset="-128"/>
                        </a:rPr>
                        <a:t>effort</a:t>
                      </a:r>
                      <a:endParaRPr kumimoji="1" lang="ja-JP" altLang="en-US" dirty="0">
                        <a:latin typeface="Hiragino Maru Gothic Pro W4" panose="020F0400000000000000" pitchFamily="34" charset="-128"/>
                        <a:ea typeface="Hiragino Maru Gothic Pro W4" panose="020F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019299"/>
                  </a:ext>
                </a:extLst>
              </a:tr>
              <a:tr h="591150">
                <a:tc>
                  <a:txBody>
                    <a:bodyPr/>
                    <a:lstStyle/>
                    <a:p>
                      <a:pPr algn="ctr"/>
                      <a:r>
                        <a:rPr kumimoji="1" lang="en-US" altLang="ja-JP" dirty="0">
                          <a:latin typeface="Hiragino Maru Gothic Pro W4" panose="020F0400000000000000" pitchFamily="34" charset="-128"/>
                          <a:ea typeface="Hiragino Maru Gothic Pro W4" panose="020F0400000000000000" pitchFamily="34" charset="-128"/>
                        </a:rPr>
                        <a:t>CPU</a:t>
                      </a:r>
                      <a:endParaRPr kumimoji="1" lang="ja-JP" altLang="en-US" dirty="0">
                        <a:latin typeface="Hiragino Maru Gothic Pro W4" panose="020F0400000000000000" pitchFamily="34" charset="-128"/>
                        <a:ea typeface="Hiragino Maru Gothic Pro W4" panose="020F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iragino Maru Gothic Pro W4" panose="020F0400000000000000" pitchFamily="34" charset="-128"/>
                          <a:ea typeface="Hiragino Maru Gothic Pro W4" panose="020F0400000000000000"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iragino Maru Gothic Pro W4" panose="020F0400000000000000" pitchFamily="34" charset="-128"/>
                          <a:ea typeface="Hiragino Maru Gothic Pro W4" panose="020F0400000000000000"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iragino Maru Gothic Pro W4" panose="020F0400000000000000" pitchFamily="34" charset="-128"/>
                          <a:ea typeface="Hiragino Maru Gothic Pro W4" panose="020F0400000000000000"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755129"/>
                  </a:ext>
                </a:extLst>
              </a:tr>
              <a:tr h="591150">
                <a:tc>
                  <a:txBody>
                    <a:bodyPr/>
                    <a:lstStyle/>
                    <a:p>
                      <a:pPr algn="ctr"/>
                      <a:r>
                        <a:rPr kumimoji="1" lang="en-US" altLang="ja-JP" dirty="0">
                          <a:latin typeface="Hiragino Maru Gothic Pro W4" panose="020F0400000000000000" pitchFamily="34" charset="-128"/>
                          <a:ea typeface="Hiragino Maru Gothic Pro W4" panose="020F0400000000000000" pitchFamily="34" charset="-128"/>
                        </a:rPr>
                        <a:t>GPU</a:t>
                      </a:r>
                      <a:endParaRPr kumimoji="1" lang="ja-JP" altLang="en-US" dirty="0">
                        <a:latin typeface="Hiragino Maru Gothic Pro W4" panose="020F0400000000000000" pitchFamily="34" charset="-128"/>
                        <a:ea typeface="Hiragino Maru Gothic Pro W4" panose="020F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iragino Maru Gothic Pro W4" panose="020F0400000000000000" pitchFamily="34" charset="-128"/>
                          <a:ea typeface="Hiragino Maru Gothic Pro W4" panose="020F0400000000000000"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iragino Maru Gothic Pro W4" panose="020F0400000000000000" pitchFamily="34" charset="-128"/>
                          <a:ea typeface="Hiragino Maru Gothic Pro W4" panose="020F0400000000000000"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iragino Maru Gothic Pro W4" panose="020F0400000000000000" pitchFamily="34" charset="-128"/>
                          <a:ea typeface="Hiragino Maru Gothic Pro W4" panose="020F0400000000000000"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892011"/>
                  </a:ext>
                </a:extLst>
              </a:tr>
              <a:tr h="591150">
                <a:tc>
                  <a:txBody>
                    <a:bodyPr/>
                    <a:lstStyle/>
                    <a:p>
                      <a:pPr algn="ctr"/>
                      <a:r>
                        <a:rPr kumimoji="1" lang="en-US" altLang="ja-JP" dirty="0">
                          <a:latin typeface="Hiragino Maru Gothic Pro W4" panose="020F0400000000000000" pitchFamily="34" charset="-128"/>
                          <a:ea typeface="Hiragino Maru Gothic Pro W4" panose="020F0400000000000000" pitchFamily="34" charset="-128"/>
                        </a:rPr>
                        <a:t>FPGA</a:t>
                      </a:r>
                      <a:endParaRPr kumimoji="1" lang="ja-JP" altLang="en-US" dirty="0">
                        <a:latin typeface="Hiragino Maru Gothic Pro W4" panose="020F0400000000000000" pitchFamily="34" charset="-128"/>
                        <a:ea typeface="Hiragino Maru Gothic Pro W4" panose="020F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iragino Maru Gothic Pro W4" panose="020F0400000000000000" pitchFamily="34" charset="-128"/>
                          <a:ea typeface="Hiragino Maru Gothic Pro W4" panose="020F0400000000000000"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Hiragino Maru Gothic Pro W4" panose="020F0400000000000000" pitchFamily="34" charset="-128"/>
                          <a:ea typeface="Hiragino Maru Gothic Pro W4" panose="020F0400000000000000"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Hiragino Maru Gothic Pro W4" panose="020F0400000000000000" pitchFamily="34" charset="-128"/>
                          <a:ea typeface="Hiragino Maru Gothic Pro W4" panose="020F0400000000000000" pitchFamily="34" charset="-128"/>
                        </a:rPr>
                        <a:t>× -&gt; </a:t>
                      </a:r>
                      <a:r>
                        <a:rPr kumimoji="1" lang="ja-JP" altLang="en-US" dirty="0">
                          <a:latin typeface="Hiragino Maru Gothic Pro W4" panose="020F0400000000000000" pitchFamily="34" charset="-128"/>
                          <a:ea typeface="Hiragino Maru Gothic Pro W4" panose="020F0400000000000000" pitchFamily="34" charset="-128"/>
                        </a:rPr>
                        <a:t>△</a:t>
                      </a:r>
                      <a:r>
                        <a:rPr kumimoji="1" lang="en-US" altLang="ja-JP" dirty="0">
                          <a:latin typeface="Hiragino Maru Gothic Pro W4" panose="020F0400000000000000" pitchFamily="34" charset="-128"/>
                          <a:ea typeface="Hiragino Maru Gothic Pro W4" panose="020F0400000000000000" pitchFamily="34" charset="-128"/>
                        </a:rPr>
                        <a:t>?</a:t>
                      </a:r>
                    </a:p>
                    <a:p>
                      <a:pPr algn="ctr"/>
                      <a:r>
                        <a:rPr kumimoji="1" lang="en-US" altLang="ja-JP" sz="1200" dirty="0">
                          <a:latin typeface="Hiragino Maru Gothic Pro W4" panose="020F0400000000000000" pitchFamily="34" charset="-128"/>
                          <a:ea typeface="Hiragino Maru Gothic Pro W4" panose="020F0400000000000000" pitchFamily="34" charset="-128"/>
                        </a:rPr>
                        <a:t>recently getting better </a:t>
                      </a:r>
                      <a:endParaRPr kumimoji="1" lang="ja-JP" altLang="en-US" sz="1200" dirty="0">
                        <a:latin typeface="Hiragino Maru Gothic Pro W4" panose="020F0400000000000000" pitchFamily="34" charset="-128"/>
                        <a:ea typeface="Hiragino Maru Gothic Pro W4" panose="020F04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440303"/>
                  </a:ext>
                </a:extLst>
              </a:tr>
            </a:tbl>
          </a:graphicData>
        </a:graphic>
      </p:graphicFrame>
    </p:spTree>
    <p:extLst>
      <p:ext uri="{BB962C8B-B14F-4D97-AF65-F5344CB8AC3E}">
        <p14:creationId xmlns:p14="http://schemas.microsoft.com/office/powerpoint/2010/main" val="190280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21</a:t>
            </a:fld>
            <a:endParaRPr kumimoji="1" lang="ja-JP" altLang="en-US"/>
          </a:p>
        </p:txBody>
      </p:sp>
      <p:sp>
        <p:nvSpPr>
          <p:cNvPr id="6" name="テキスト ボックス 5"/>
          <p:cNvSpPr txBox="1"/>
          <p:nvPr/>
        </p:nvSpPr>
        <p:spPr>
          <a:xfrm>
            <a:off x="577958" y="2688758"/>
            <a:ext cx="7988084" cy="769441"/>
          </a:xfrm>
          <a:prstGeom prst="rect">
            <a:avLst/>
          </a:prstGeom>
          <a:noFill/>
        </p:spPr>
        <p:txBody>
          <a:bodyPr wrap="none" rtlCol="0">
            <a:spAutoFit/>
          </a:bodyPr>
          <a:lstStyle/>
          <a:p>
            <a:r>
              <a:rPr lang="en-US" altLang="ja-JP" sz="4400">
                <a:solidFill>
                  <a:schemeClr val="accent1">
                    <a:lumMod val="50000"/>
                  </a:schemeClr>
                </a:solidFill>
                <a:latin typeface="Hiragino Maru Gothic Pro W4" charset="-128"/>
                <a:ea typeface="Hiragino Maru Gothic Pro W4" charset="-128"/>
                <a:cs typeface="Hiragino Maru Gothic Pro W4" charset="-128"/>
              </a:rPr>
              <a:t>Intel FPGA SDK for OpenCL</a:t>
            </a:r>
            <a:endParaRPr kumimoji="1" lang="ja-JP" altLang="en-US" sz="4400" dirty="0">
              <a:solidFill>
                <a:schemeClr val="accent1">
                  <a:lumMod val="50000"/>
                </a:schemeClr>
              </a:solidFill>
              <a:latin typeface="Hiragino Maru Gothic Pro W4" charset="-128"/>
              <a:ea typeface="Hiragino Maru Gothic Pro W4" charset="-128"/>
              <a:cs typeface="Hiragino Maru Gothic Pro W4" charset="-128"/>
            </a:endParaRPr>
          </a:p>
        </p:txBody>
      </p:sp>
    </p:spTree>
    <p:extLst>
      <p:ext uri="{BB962C8B-B14F-4D97-AF65-F5344CB8AC3E}">
        <p14:creationId xmlns:p14="http://schemas.microsoft.com/office/powerpoint/2010/main" val="3828986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コンテンツ プレースホルダー 39">
            <a:extLst>
              <a:ext uri="{FF2B5EF4-FFF2-40B4-BE49-F238E27FC236}">
                <a16:creationId xmlns:a16="http://schemas.microsoft.com/office/drawing/2014/main" id="{F8B90793-DC04-554F-8B22-D246C2FD78EA}"/>
              </a:ext>
            </a:extLst>
          </p:cNvPr>
          <p:cNvSpPr>
            <a:spLocks noGrp="1"/>
          </p:cNvSpPr>
          <p:nvPr>
            <p:ph idx="1"/>
          </p:nvPr>
        </p:nvSpPr>
        <p:spPr/>
        <p:txBody>
          <a:bodyPr/>
          <a:lstStyle/>
          <a:p>
            <a:endParaRPr lang="ja-JP" altLang="en-US" dirty="0"/>
          </a:p>
        </p:txBody>
      </p:sp>
      <p:sp>
        <p:nvSpPr>
          <p:cNvPr id="2" name="タイトル 1"/>
          <p:cNvSpPr>
            <a:spLocks noGrp="1"/>
          </p:cNvSpPr>
          <p:nvPr>
            <p:ph type="title"/>
          </p:nvPr>
        </p:nvSpPr>
        <p:spPr/>
        <p:txBody>
          <a:bodyPr/>
          <a:lstStyle/>
          <a:p>
            <a:r>
              <a:rPr lang="en-US" altLang="ja-JP" dirty="0"/>
              <a:t>BSP: Board Support Package</a:t>
            </a:r>
            <a:endParaRPr kumimoji="1" lang="ja-JP" altLang="en-US" dirty="0"/>
          </a:p>
        </p:txBody>
      </p:sp>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22</a:t>
            </a:fld>
            <a:endParaRPr kumimoji="1" lang="ja-JP" altLang="en-US"/>
          </a:p>
        </p:txBody>
      </p:sp>
      <p:pic>
        <p:nvPicPr>
          <p:cNvPr id="31" name="図 30">
            <a:extLst>
              <a:ext uri="{FF2B5EF4-FFF2-40B4-BE49-F238E27FC236}">
                <a16:creationId xmlns:a16="http://schemas.microsoft.com/office/drawing/2014/main" id="{6271085C-40CB-9149-B995-1962C424BB26}"/>
              </a:ext>
            </a:extLst>
          </p:cNvPr>
          <p:cNvPicPr>
            <a:picLocks noChangeAspect="1"/>
          </p:cNvPicPr>
          <p:nvPr/>
        </p:nvPicPr>
        <p:blipFill>
          <a:blip r:embed="rId3"/>
          <a:stretch>
            <a:fillRect/>
          </a:stretch>
        </p:blipFill>
        <p:spPr>
          <a:xfrm>
            <a:off x="5083047" y="1897547"/>
            <a:ext cx="3332281" cy="4886148"/>
          </a:xfrm>
          <a:prstGeom prst="rect">
            <a:avLst/>
          </a:prstGeom>
        </p:spPr>
      </p:pic>
      <p:sp>
        <p:nvSpPr>
          <p:cNvPr id="37" name="テキスト ボックス 36">
            <a:extLst>
              <a:ext uri="{FF2B5EF4-FFF2-40B4-BE49-F238E27FC236}">
                <a16:creationId xmlns:a16="http://schemas.microsoft.com/office/drawing/2014/main" id="{A2D050D1-77AB-E649-8111-2C5651B9C8C1}"/>
              </a:ext>
            </a:extLst>
          </p:cNvPr>
          <p:cNvSpPr txBox="1"/>
          <p:nvPr/>
        </p:nvSpPr>
        <p:spPr>
          <a:xfrm>
            <a:off x="4850635" y="1551589"/>
            <a:ext cx="1428596" cy="338554"/>
          </a:xfrm>
          <a:prstGeom prst="rect">
            <a:avLst/>
          </a:prstGeom>
          <a:noFill/>
        </p:spPr>
        <p:txBody>
          <a:bodyPr wrap="none" rtlCol="0">
            <a:spAutoFit/>
          </a:bodyPr>
          <a:lstStyle/>
          <a:p>
            <a:r>
              <a:rPr lang="en-US" altLang="ja-JP" sz="1600" dirty="0">
                <a:latin typeface="Hiragino Maru Gothic Pro W4" charset="-128"/>
                <a:ea typeface="Hiragino Maru Gothic Pro W4" charset="-128"/>
                <a:cs typeface="Hiragino Maru Gothic Pro W4" charset="-128"/>
              </a:rPr>
              <a:t>FPGA board</a:t>
            </a:r>
            <a:endParaRPr kumimoji="1" lang="ja-JP" altLang="en-US" sz="1600" dirty="0">
              <a:latin typeface="Hiragino Maru Gothic Pro W4" charset="-128"/>
              <a:ea typeface="Hiragino Maru Gothic Pro W4" charset="-128"/>
              <a:cs typeface="Hiragino Maru Gothic Pro W4" charset="-128"/>
            </a:endParaRPr>
          </a:p>
        </p:txBody>
      </p:sp>
      <p:sp>
        <p:nvSpPr>
          <p:cNvPr id="14" name="テキスト ボックス 13">
            <a:extLst>
              <a:ext uri="{FF2B5EF4-FFF2-40B4-BE49-F238E27FC236}">
                <a16:creationId xmlns:a16="http://schemas.microsoft.com/office/drawing/2014/main" id="{FE939006-A4FD-F945-9840-6D19D63D44B3}"/>
              </a:ext>
            </a:extLst>
          </p:cNvPr>
          <p:cNvSpPr txBox="1"/>
          <p:nvPr/>
        </p:nvSpPr>
        <p:spPr>
          <a:xfrm>
            <a:off x="5058768" y="3496049"/>
            <a:ext cx="559769" cy="307777"/>
          </a:xfrm>
          <a:prstGeom prst="rect">
            <a:avLst/>
          </a:prstGeom>
          <a:noFill/>
        </p:spPr>
        <p:txBody>
          <a:bodyPr wrap="none" rtlCol="0">
            <a:spAutoFit/>
          </a:bodyPr>
          <a:lstStyle/>
          <a:p>
            <a:r>
              <a:rPr kumimoji="1" lang="en-US" altLang="ja-JP" sz="1400" dirty="0">
                <a:solidFill>
                  <a:srgbClr val="FF0000"/>
                </a:solidFill>
                <a:latin typeface="Hiragino Maru Gothic ProN W4" charset="-128"/>
                <a:ea typeface="Hiragino Maru Gothic ProN W4" charset="-128"/>
                <a:cs typeface="Hiragino Maru Gothic ProN W4" charset="-128"/>
              </a:rPr>
              <a:t>BSP</a:t>
            </a:r>
            <a:endParaRPr kumimoji="1" lang="ja-JP" altLang="en-US" sz="1400" dirty="0">
              <a:solidFill>
                <a:srgbClr val="FF0000"/>
              </a:solidFill>
              <a:latin typeface="Hiragino Maru Gothic ProN W4" charset="-128"/>
              <a:ea typeface="Hiragino Maru Gothic ProN W4" charset="-128"/>
              <a:cs typeface="Hiragino Maru Gothic ProN W4" charset="-128"/>
            </a:endParaRPr>
          </a:p>
        </p:txBody>
      </p:sp>
      <p:pic>
        <p:nvPicPr>
          <p:cNvPr id="38" name="図 37">
            <a:extLst>
              <a:ext uri="{FF2B5EF4-FFF2-40B4-BE49-F238E27FC236}">
                <a16:creationId xmlns:a16="http://schemas.microsoft.com/office/drawing/2014/main" id="{63067855-0276-7A44-8B8C-AEB2AF68F78F}"/>
              </a:ext>
            </a:extLst>
          </p:cNvPr>
          <p:cNvPicPr>
            <a:picLocks noChangeAspect="1"/>
          </p:cNvPicPr>
          <p:nvPr/>
        </p:nvPicPr>
        <p:blipFill>
          <a:blip r:embed="rId4"/>
          <a:stretch>
            <a:fillRect/>
          </a:stretch>
        </p:blipFill>
        <p:spPr>
          <a:xfrm>
            <a:off x="6150935" y="5243280"/>
            <a:ext cx="923914" cy="541911"/>
          </a:xfrm>
          <a:prstGeom prst="rect">
            <a:avLst/>
          </a:prstGeom>
        </p:spPr>
      </p:pic>
      <p:sp>
        <p:nvSpPr>
          <p:cNvPr id="42" name="右矢印 41">
            <a:extLst>
              <a:ext uri="{FF2B5EF4-FFF2-40B4-BE49-F238E27FC236}">
                <a16:creationId xmlns:a16="http://schemas.microsoft.com/office/drawing/2014/main" id="{6DF384CD-FD27-5B4E-8C69-9FF10724BA0F}"/>
              </a:ext>
            </a:extLst>
          </p:cNvPr>
          <p:cNvSpPr/>
          <p:nvPr/>
        </p:nvSpPr>
        <p:spPr>
          <a:xfrm>
            <a:off x="4565459" y="4033227"/>
            <a:ext cx="550956" cy="484632"/>
          </a:xfrm>
          <a:prstGeom prst="rightArrow">
            <a:avLst>
              <a:gd name="adj1" fmla="val 4197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E25AEC8-FE90-D040-B3E6-CF0D2F17146D}"/>
              </a:ext>
            </a:extLst>
          </p:cNvPr>
          <p:cNvSpPr/>
          <p:nvPr/>
        </p:nvSpPr>
        <p:spPr>
          <a:xfrm>
            <a:off x="5637685" y="2328373"/>
            <a:ext cx="2181886" cy="13110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latin typeface="Hiragino Maru Gothic Pro W4" panose="020F0400000000000000" pitchFamily="34" charset="-128"/>
                <a:ea typeface="Hiragino Maru Gothic Pro W4" panose="020F0400000000000000" pitchFamily="34" charset="-128"/>
                <a:cs typeface="Hiragino Maru Gothic ProN W4" charset="-128"/>
              </a:rPr>
              <a:t>OpenCL kernel</a:t>
            </a:r>
          </a:p>
        </p:txBody>
      </p:sp>
      <p:cxnSp>
        <p:nvCxnSpPr>
          <p:cNvPr id="39" name="直線コネクタ 38">
            <a:extLst>
              <a:ext uri="{FF2B5EF4-FFF2-40B4-BE49-F238E27FC236}">
                <a16:creationId xmlns:a16="http://schemas.microsoft.com/office/drawing/2014/main" id="{BD8553D4-CD1B-6544-8314-71EF01D8F7A5}"/>
              </a:ext>
            </a:extLst>
          </p:cNvPr>
          <p:cNvCxnSpPr>
            <a:cxnSpLocks/>
          </p:cNvCxnSpPr>
          <p:nvPr/>
        </p:nvCxnSpPr>
        <p:spPr>
          <a:xfrm>
            <a:off x="4847151" y="1552219"/>
            <a:ext cx="0" cy="425067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678FC43-6942-AE4B-AB27-F78955045A56}"/>
              </a:ext>
            </a:extLst>
          </p:cNvPr>
          <p:cNvCxnSpPr>
            <a:cxnSpLocks/>
          </p:cNvCxnSpPr>
          <p:nvPr/>
        </p:nvCxnSpPr>
        <p:spPr>
          <a:xfrm flipH="1">
            <a:off x="4852558" y="1552806"/>
            <a:ext cx="380602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8F5AE147-C0EC-8347-9BDE-223C4AC6039F}"/>
              </a:ext>
            </a:extLst>
          </p:cNvPr>
          <p:cNvCxnSpPr>
            <a:cxnSpLocks/>
          </p:cNvCxnSpPr>
          <p:nvPr/>
        </p:nvCxnSpPr>
        <p:spPr>
          <a:xfrm>
            <a:off x="8658578" y="1552219"/>
            <a:ext cx="0" cy="350716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9D152C02-E292-0544-9B17-35456FFDD70B}"/>
              </a:ext>
            </a:extLst>
          </p:cNvPr>
          <p:cNvCxnSpPr>
            <a:cxnSpLocks/>
          </p:cNvCxnSpPr>
          <p:nvPr/>
        </p:nvCxnSpPr>
        <p:spPr>
          <a:xfrm flipH="1">
            <a:off x="7085480" y="5050675"/>
            <a:ext cx="1597378"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2EFC4D4-A98F-3A45-8241-F7789D439DD3}"/>
              </a:ext>
            </a:extLst>
          </p:cNvPr>
          <p:cNvCxnSpPr>
            <a:cxnSpLocks/>
          </p:cNvCxnSpPr>
          <p:nvPr/>
        </p:nvCxnSpPr>
        <p:spPr>
          <a:xfrm flipH="1">
            <a:off x="4847151" y="5802890"/>
            <a:ext cx="223832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72CD2A3-39CA-794D-B0B1-73481C4A2B7B}"/>
              </a:ext>
            </a:extLst>
          </p:cNvPr>
          <p:cNvCxnSpPr>
            <a:cxnSpLocks/>
          </p:cNvCxnSpPr>
          <p:nvPr/>
        </p:nvCxnSpPr>
        <p:spPr>
          <a:xfrm flipV="1">
            <a:off x="7102414" y="5036643"/>
            <a:ext cx="0" cy="76624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コンテンツ プレースホルダー 2">
            <a:extLst>
              <a:ext uri="{FF2B5EF4-FFF2-40B4-BE49-F238E27FC236}">
                <a16:creationId xmlns:a16="http://schemas.microsoft.com/office/drawing/2014/main" id="{6115331C-2F4F-344C-B052-1AA938F96464}"/>
              </a:ext>
            </a:extLst>
          </p:cNvPr>
          <p:cNvSpPr txBox="1">
            <a:spLocks/>
          </p:cNvSpPr>
          <p:nvPr/>
        </p:nvSpPr>
        <p:spPr>
          <a:xfrm>
            <a:off x="173412" y="2106064"/>
            <a:ext cx="4343400" cy="3506468"/>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l"/>
              <a:defRPr kumimoji="1" sz="2400" kern="1200">
                <a:solidFill>
                  <a:schemeClr val="accent5"/>
                </a:solidFill>
                <a:latin typeface="Hiragino Maru Gothic Pro W4" charset="-128"/>
                <a:ea typeface="Hiragino Maru Gothic Pro W4" charset="-128"/>
                <a:cs typeface="Hiragino Maru Gothic Pro W4" charset="-128"/>
              </a:defRPr>
            </a:lvl1pPr>
            <a:lvl2pPr marL="685800" indent="-228600" algn="l" defTabSz="914400" rtl="0" eaLnBrk="1" latinLnBrk="0" hangingPunct="1">
              <a:lnSpc>
                <a:spcPct val="90000"/>
              </a:lnSpc>
              <a:spcBef>
                <a:spcPts val="500"/>
              </a:spcBef>
              <a:buClr>
                <a:schemeClr val="accent5"/>
              </a:buClr>
              <a:buFont typeface="Wingdings" charset="2"/>
              <a:buChar char="Ø"/>
              <a:defRPr kumimoji="1" sz="2000" kern="1200">
                <a:solidFill>
                  <a:schemeClr val="tx1"/>
                </a:solidFill>
                <a:latin typeface="Hiragino Maru Gothic Pro W4" charset="-128"/>
                <a:ea typeface="Hiragino Maru Gothic Pro W4" charset="-128"/>
                <a:cs typeface="Hiragino Maru Gothic Pro W4" charset="-128"/>
              </a:defRPr>
            </a:lvl2pPr>
            <a:lvl3pPr marL="1143000" indent="-228600" algn="l" defTabSz="914400" rtl="0" eaLnBrk="1" latinLnBrk="0" hangingPunct="1">
              <a:lnSpc>
                <a:spcPct val="90000"/>
              </a:lnSpc>
              <a:spcBef>
                <a:spcPts val="500"/>
              </a:spcBef>
              <a:buFont typeface="Wingdings" charset="2"/>
              <a:buChar char="ü"/>
              <a:defRPr kumimoji="1" sz="1800" kern="1200">
                <a:solidFill>
                  <a:schemeClr val="tx1"/>
                </a:solidFill>
                <a:latin typeface="Hiragino Maru Gothic Pro W4" charset="-128"/>
                <a:ea typeface="Hiragino Maru Gothic Pro W4" charset="-128"/>
                <a:cs typeface="Hiragino Maru Gothic Pro W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dirty="0">
                <a:solidFill>
                  <a:schemeClr val="accent1">
                    <a:lumMod val="50000"/>
                  </a:schemeClr>
                </a:solidFill>
              </a:rPr>
              <a:t>description specifying FPGA chip and board peripherals configuration and access/control method</a:t>
            </a:r>
          </a:p>
          <a:p>
            <a:pPr lvl="1"/>
            <a:r>
              <a:rPr lang="en-US" altLang="ja-JP" sz="1400" dirty="0"/>
              <a:t>a sort of virtualization to enable same kernel development on an FPGA</a:t>
            </a:r>
          </a:p>
          <a:p>
            <a:pPr lvl="1"/>
            <a:r>
              <a:rPr lang="en-US" altLang="ja-JP" sz="1400" dirty="0"/>
              <a:t>independent for each board with FPGA</a:t>
            </a:r>
          </a:p>
          <a:p>
            <a:r>
              <a:rPr lang="en-US" altLang="ja-JP" sz="1800" dirty="0">
                <a:solidFill>
                  <a:schemeClr val="accent1">
                    <a:lumMod val="50000"/>
                  </a:schemeClr>
                </a:solidFill>
              </a:rPr>
              <a:t>Basically, only minimum interface is supported</a:t>
            </a:r>
          </a:p>
          <a:p>
            <a:pPr lvl="1"/>
            <a:r>
              <a:rPr lang="en-US" altLang="ja-JP" sz="1400" dirty="0"/>
              <a:t>minimum interface: </a:t>
            </a:r>
            <a:br>
              <a:rPr lang="en-US" altLang="ja-JP" sz="1400" dirty="0"/>
            </a:br>
            <a:r>
              <a:rPr lang="en-US" altLang="ja-JP" sz="1400" dirty="0"/>
              <a:t>external (DDR) memory and </a:t>
            </a:r>
            <a:r>
              <a:rPr lang="en-US" altLang="ja-JP" sz="1400" dirty="0" err="1"/>
              <a:t>PCIe</a:t>
            </a:r>
            <a:endParaRPr lang="en-US" altLang="ja-JP" sz="1400" dirty="0"/>
          </a:p>
        </p:txBody>
      </p:sp>
    </p:spTree>
    <p:extLst>
      <p:ext uri="{BB962C8B-B14F-4D97-AF65-F5344CB8AC3E}">
        <p14:creationId xmlns:p14="http://schemas.microsoft.com/office/powerpoint/2010/main" val="1015556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コンテンツ プレースホルダー 39">
            <a:extLst>
              <a:ext uri="{FF2B5EF4-FFF2-40B4-BE49-F238E27FC236}">
                <a16:creationId xmlns:a16="http://schemas.microsoft.com/office/drawing/2014/main" id="{F8B90793-DC04-554F-8B22-D246C2FD78EA}"/>
              </a:ext>
            </a:extLst>
          </p:cNvPr>
          <p:cNvSpPr>
            <a:spLocks noGrp="1"/>
          </p:cNvSpPr>
          <p:nvPr>
            <p:ph idx="1"/>
          </p:nvPr>
        </p:nvSpPr>
        <p:spPr>
          <a:xfrm>
            <a:off x="457200" y="1602000"/>
            <a:ext cx="8229600" cy="4525200"/>
          </a:xfrm>
        </p:spPr>
        <p:txBody>
          <a:bodyPr/>
          <a:lstStyle/>
          <a:p>
            <a:endParaRPr lang="ja-JP" altLang="en-US" dirty="0"/>
          </a:p>
        </p:txBody>
      </p:sp>
      <p:sp>
        <p:nvSpPr>
          <p:cNvPr id="2" name="タイトル 1"/>
          <p:cNvSpPr>
            <a:spLocks noGrp="1"/>
          </p:cNvSpPr>
          <p:nvPr>
            <p:ph type="title"/>
          </p:nvPr>
        </p:nvSpPr>
        <p:spPr/>
        <p:txBody>
          <a:bodyPr>
            <a:normAutofit/>
          </a:bodyPr>
          <a:lstStyle/>
          <a:p>
            <a:r>
              <a:rPr kumimoji="1" lang="en-US" altLang="ja-JP" dirty="0"/>
              <a:t>What if we (you) want to control other </a:t>
            </a:r>
            <a:r>
              <a:rPr lang="en-US" altLang="ja-JP" dirty="0"/>
              <a:t>peripherals from </a:t>
            </a:r>
            <a:r>
              <a:rPr kumimoji="1" lang="en-US" altLang="ja-JP" dirty="0"/>
              <a:t>OpenCL kernel? </a:t>
            </a:r>
            <a:endParaRPr kumimoji="1" lang="ja-JP" altLang="en-US" dirty="0"/>
          </a:p>
        </p:txBody>
      </p:sp>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23</a:t>
            </a:fld>
            <a:endParaRPr kumimoji="1" lang="ja-JP" altLang="en-US"/>
          </a:p>
        </p:txBody>
      </p:sp>
      <p:pic>
        <p:nvPicPr>
          <p:cNvPr id="31" name="図 30">
            <a:extLst>
              <a:ext uri="{FF2B5EF4-FFF2-40B4-BE49-F238E27FC236}">
                <a16:creationId xmlns:a16="http://schemas.microsoft.com/office/drawing/2014/main" id="{6271085C-40CB-9149-B995-1962C424BB26}"/>
              </a:ext>
            </a:extLst>
          </p:cNvPr>
          <p:cNvPicPr>
            <a:picLocks noChangeAspect="1"/>
          </p:cNvPicPr>
          <p:nvPr/>
        </p:nvPicPr>
        <p:blipFill>
          <a:blip r:embed="rId3"/>
          <a:stretch>
            <a:fillRect/>
          </a:stretch>
        </p:blipFill>
        <p:spPr>
          <a:xfrm>
            <a:off x="5083047" y="1897547"/>
            <a:ext cx="3332281" cy="4886148"/>
          </a:xfrm>
          <a:prstGeom prst="rect">
            <a:avLst/>
          </a:prstGeom>
        </p:spPr>
      </p:pic>
      <p:sp>
        <p:nvSpPr>
          <p:cNvPr id="37" name="テキスト ボックス 36">
            <a:extLst>
              <a:ext uri="{FF2B5EF4-FFF2-40B4-BE49-F238E27FC236}">
                <a16:creationId xmlns:a16="http://schemas.microsoft.com/office/drawing/2014/main" id="{A2D050D1-77AB-E649-8111-2C5651B9C8C1}"/>
              </a:ext>
            </a:extLst>
          </p:cNvPr>
          <p:cNvSpPr txBox="1"/>
          <p:nvPr/>
        </p:nvSpPr>
        <p:spPr>
          <a:xfrm>
            <a:off x="4850635" y="1551589"/>
            <a:ext cx="1428596" cy="338554"/>
          </a:xfrm>
          <a:prstGeom prst="rect">
            <a:avLst/>
          </a:prstGeom>
          <a:noFill/>
        </p:spPr>
        <p:txBody>
          <a:bodyPr wrap="none" rtlCol="0">
            <a:spAutoFit/>
          </a:bodyPr>
          <a:lstStyle/>
          <a:p>
            <a:r>
              <a:rPr lang="en-US" altLang="ja-JP" sz="1600" dirty="0">
                <a:latin typeface="Hiragino Maru Gothic Pro W4" charset="-128"/>
                <a:ea typeface="Hiragino Maru Gothic Pro W4" charset="-128"/>
                <a:cs typeface="Hiragino Maru Gothic Pro W4" charset="-128"/>
              </a:rPr>
              <a:t>FPGA board</a:t>
            </a:r>
            <a:endParaRPr kumimoji="1" lang="ja-JP" altLang="en-US" sz="1600" dirty="0">
              <a:latin typeface="Hiragino Maru Gothic Pro W4" charset="-128"/>
              <a:ea typeface="Hiragino Maru Gothic Pro W4" charset="-128"/>
              <a:cs typeface="Hiragino Maru Gothic Pro W4" charset="-128"/>
            </a:endParaRPr>
          </a:p>
        </p:txBody>
      </p:sp>
      <p:sp>
        <p:nvSpPr>
          <p:cNvPr id="14" name="テキスト ボックス 13">
            <a:extLst>
              <a:ext uri="{FF2B5EF4-FFF2-40B4-BE49-F238E27FC236}">
                <a16:creationId xmlns:a16="http://schemas.microsoft.com/office/drawing/2014/main" id="{FE939006-A4FD-F945-9840-6D19D63D44B3}"/>
              </a:ext>
            </a:extLst>
          </p:cNvPr>
          <p:cNvSpPr txBox="1"/>
          <p:nvPr/>
        </p:nvSpPr>
        <p:spPr>
          <a:xfrm>
            <a:off x="5058768" y="3496049"/>
            <a:ext cx="559769" cy="307777"/>
          </a:xfrm>
          <a:prstGeom prst="rect">
            <a:avLst/>
          </a:prstGeom>
          <a:noFill/>
        </p:spPr>
        <p:txBody>
          <a:bodyPr wrap="none" rtlCol="0">
            <a:spAutoFit/>
          </a:bodyPr>
          <a:lstStyle/>
          <a:p>
            <a:r>
              <a:rPr kumimoji="1" lang="en-US" altLang="ja-JP" sz="1400" dirty="0">
                <a:solidFill>
                  <a:srgbClr val="FF0000"/>
                </a:solidFill>
                <a:latin typeface="Hiragino Maru Gothic ProN W4" charset="-128"/>
                <a:ea typeface="Hiragino Maru Gothic ProN W4" charset="-128"/>
                <a:cs typeface="Hiragino Maru Gothic ProN W4" charset="-128"/>
              </a:rPr>
              <a:t>BSP</a:t>
            </a:r>
            <a:endParaRPr kumimoji="1" lang="ja-JP" altLang="en-US" sz="1400" dirty="0">
              <a:solidFill>
                <a:srgbClr val="FF0000"/>
              </a:solidFill>
              <a:latin typeface="Hiragino Maru Gothic ProN W4" charset="-128"/>
              <a:ea typeface="Hiragino Maru Gothic ProN W4" charset="-128"/>
              <a:cs typeface="Hiragino Maru Gothic ProN W4" charset="-128"/>
            </a:endParaRPr>
          </a:p>
        </p:txBody>
      </p:sp>
      <p:pic>
        <p:nvPicPr>
          <p:cNvPr id="38" name="図 37">
            <a:extLst>
              <a:ext uri="{FF2B5EF4-FFF2-40B4-BE49-F238E27FC236}">
                <a16:creationId xmlns:a16="http://schemas.microsoft.com/office/drawing/2014/main" id="{63067855-0276-7A44-8B8C-AEB2AF68F78F}"/>
              </a:ext>
            </a:extLst>
          </p:cNvPr>
          <p:cNvPicPr>
            <a:picLocks noChangeAspect="1"/>
          </p:cNvPicPr>
          <p:nvPr/>
        </p:nvPicPr>
        <p:blipFill>
          <a:blip r:embed="rId4"/>
          <a:stretch>
            <a:fillRect/>
          </a:stretch>
        </p:blipFill>
        <p:spPr>
          <a:xfrm>
            <a:off x="6150935" y="5243280"/>
            <a:ext cx="923914" cy="541911"/>
          </a:xfrm>
          <a:prstGeom prst="rect">
            <a:avLst/>
          </a:prstGeom>
        </p:spPr>
      </p:pic>
      <p:sp>
        <p:nvSpPr>
          <p:cNvPr id="41" name="コンテンツ プレースホルダー 2">
            <a:extLst>
              <a:ext uri="{FF2B5EF4-FFF2-40B4-BE49-F238E27FC236}">
                <a16:creationId xmlns:a16="http://schemas.microsoft.com/office/drawing/2014/main" id="{054CCCCD-94D3-B842-AE08-E5329C03C601}"/>
              </a:ext>
            </a:extLst>
          </p:cNvPr>
          <p:cNvSpPr txBox="1">
            <a:spLocks/>
          </p:cNvSpPr>
          <p:nvPr/>
        </p:nvSpPr>
        <p:spPr>
          <a:xfrm>
            <a:off x="47135" y="1587586"/>
            <a:ext cx="4787293" cy="365569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l"/>
              <a:defRPr kumimoji="1" sz="2400" kern="1200">
                <a:solidFill>
                  <a:schemeClr val="accent5"/>
                </a:solidFill>
                <a:latin typeface="Hiragino Maru Gothic Pro W4" charset="-128"/>
                <a:ea typeface="Hiragino Maru Gothic Pro W4" charset="-128"/>
                <a:cs typeface="Hiragino Maru Gothic Pro W4" charset="-128"/>
              </a:defRPr>
            </a:lvl1pPr>
            <a:lvl2pPr marL="685800" indent="-228600" algn="l" defTabSz="914400" rtl="0" eaLnBrk="1" latinLnBrk="0" hangingPunct="1">
              <a:lnSpc>
                <a:spcPct val="90000"/>
              </a:lnSpc>
              <a:spcBef>
                <a:spcPts val="500"/>
              </a:spcBef>
              <a:buClr>
                <a:schemeClr val="accent5"/>
              </a:buClr>
              <a:buFont typeface="Wingdings" charset="2"/>
              <a:buChar char="Ø"/>
              <a:defRPr kumimoji="1" sz="2000" kern="1200">
                <a:solidFill>
                  <a:schemeClr val="tx1"/>
                </a:solidFill>
                <a:latin typeface="Hiragino Maru Gothic Pro W4" charset="-128"/>
                <a:ea typeface="Hiragino Maru Gothic Pro W4" charset="-128"/>
                <a:cs typeface="Hiragino Maru Gothic Pro W4" charset="-128"/>
              </a:defRPr>
            </a:lvl2pPr>
            <a:lvl3pPr marL="1143000" indent="-228600" algn="l" defTabSz="914400" rtl="0" eaLnBrk="1" latinLnBrk="0" hangingPunct="1">
              <a:lnSpc>
                <a:spcPct val="90000"/>
              </a:lnSpc>
              <a:spcBef>
                <a:spcPts val="500"/>
              </a:spcBef>
              <a:buFont typeface="Wingdings" charset="2"/>
              <a:buChar char="ü"/>
              <a:defRPr kumimoji="1" sz="1800" kern="1200">
                <a:solidFill>
                  <a:schemeClr val="tx1"/>
                </a:solidFill>
                <a:latin typeface="Hiragino Maru Gothic Pro W4" charset="-128"/>
                <a:ea typeface="Hiragino Maru Gothic Pro W4" charset="-128"/>
                <a:cs typeface="Hiragino Maru Gothic Pro W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 altLang="ja-JP" sz="1800" dirty="0">
                <a:solidFill>
                  <a:schemeClr val="accent1">
                    <a:lumMod val="50000"/>
                  </a:schemeClr>
                </a:solidFill>
              </a:rPr>
              <a:t>implementing that controller and integrating it into the BSP</a:t>
            </a:r>
            <a:endParaRPr lang="en-US" altLang="ja-JP" sz="1800" dirty="0">
              <a:solidFill>
                <a:schemeClr val="accent1">
                  <a:lumMod val="50000"/>
                </a:schemeClr>
              </a:solidFill>
            </a:endParaRPr>
          </a:p>
          <a:p>
            <a:pPr lvl="1"/>
            <a:r>
              <a:rPr lang="en-US" altLang="ja-JP" sz="1400" dirty="0" err="1"/>
              <a:t>Ryohei</a:t>
            </a:r>
            <a:r>
              <a:rPr lang="en-US" altLang="ja-JP" sz="1400" dirty="0"/>
              <a:t> Kobayashi et al., OpenCL-ready High Speed FPGA Network for Reconfigurable High Performance Computing, HPC Asia 2018, pp. 192-201</a:t>
            </a:r>
          </a:p>
          <a:p>
            <a:pPr lvl="2"/>
            <a:r>
              <a:rPr lang="en" altLang="ja-JP" sz="1400" dirty="0"/>
              <a:t>integrating a network (QSFP+) controller into the BSP</a:t>
            </a:r>
            <a:endParaRPr lang="en-US" altLang="ja-JP" sz="1400" dirty="0"/>
          </a:p>
          <a:p>
            <a:r>
              <a:rPr lang="en" altLang="ja-JP" sz="1800" dirty="0">
                <a:solidFill>
                  <a:schemeClr val="accent1">
                    <a:lumMod val="50000"/>
                  </a:schemeClr>
                </a:solidFill>
              </a:rPr>
              <a:t>The network controller can be controlled from OpenCL kernel code using an </a:t>
            </a:r>
            <a:r>
              <a:rPr lang="en" altLang="ja-JP" sz="1800" u="sng" dirty="0">
                <a:solidFill>
                  <a:schemeClr val="accent1">
                    <a:lumMod val="50000"/>
                  </a:schemeClr>
                </a:solidFill>
              </a:rPr>
              <a:t>I/O Channel API</a:t>
            </a:r>
            <a:endParaRPr lang="en-US" altLang="ja-JP" sz="1800" u="sng" dirty="0">
              <a:solidFill>
                <a:schemeClr val="accent1">
                  <a:lumMod val="50000"/>
                </a:schemeClr>
              </a:solidFill>
            </a:endParaRPr>
          </a:p>
          <a:p>
            <a:pPr lvl="1"/>
            <a:r>
              <a:rPr lang="en-US" altLang="ja-JP" sz="1400" dirty="0"/>
              <a:t>E.g. FPGA-to-FPGA comm. in OpenCL</a:t>
            </a:r>
          </a:p>
        </p:txBody>
      </p:sp>
      <p:pic>
        <p:nvPicPr>
          <p:cNvPr id="17" name="図 16">
            <a:extLst>
              <a:ext uri="{FF2B5EF4-FFF2-40B4-BE49-F238E27FC236}">
                <a16:creationId xmlns:a16="http://schemas.microsoft.com/office/drawing/2014/main" id="{7A89A96E-BE41-3F43-8CEA-B87F8796E877}"/>
              </a:ext>
            </a:extLst>
          </p:cNvPr>
          <p:cNvPicPr>
            <a:picLocks noChangeAspect="1"/>
          </p:cNvPicPr>
          <p:nvPr/>
        </p:nvPicPr>
        <p:blipFill>
          <a:blip r:embed="rId5"/>
          <a:stretch>
            <a:fillRect/>
          </a:stretch>
        </p:blipFill>
        <p:spPr>
          <a:xfrm>
            <a:off x="6215518" y="4496309"/>
            <a:ext cx="1009489" cy="522149"/>
          </a:xfrm>
          <a:prstGeom prst="rect">
            <a:avLst/>
          </a:prstGeom>
        </p:spPr>
      </p:pic>
      <p:cxnSp>
        <p:nvCxnSpPr>
          <p:cNvPr id="18" name="直線矢印コネクタ 17">
            <a:extLst>
              <a:ext uri="{FF2B5EF4-FFF2-40B4-BE49-F238E27FC236}">
                <a16:creationId xmlns:a16="http://schemas.microsoft.com/office/drawing/2014/main" id="{FA77E8C1-D4A9-104B-BDBC-193D802D4A8A}"/>
              </a:ext>
            </a:extLst>
          </p:cNvPr>
          <p:cNvCxnSpPr>
            <a:cxnSpLocks/>
          </p:cNvCxnSpPr>
          <p:nvPr/>
        </p:nvCxnSpPr>
        <p:spPr>
          <a:xfrm flipV="1">
            <a:off x="4469888" y="4923544"/>
            <a:ext cx="1916142" cy="138725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 name="上下矢印 19">
            <a:extLst>
              <a:ext uri="{FF2B5EF4-FFF2-40B4-BE49-F238E27FC236}">
                <a16:creationId xmlns:a16="http://schemas.microsoft.com/office/drawing/2014/main" id="{A8BCA1C5-7156-4841-9C82-FCDF4AB2936F}"/>
              </a:ext>
            </a:extLst>
          </p:cNvPr>
          <p:cNvSpPr/>
          <p:nvPr/>
        </p:nvSpPr>
        <p:spPr>
          <a:xfrm>
            <a:off x="6592166" y="4223073"/>
            <a:ext cx="256191" cy="358971"/>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1" name="上下矢印 20">
            <a:extLst>
              <a:ext uri="{FF2B5EF4-FFF2-40B4-BE49-F238E27FC236}">
                <a16:creationId xmlns:a16="http://schemas.microsoft.com/office/drawing/2014/main" id="{77E825C7-EBED-3647-9E69-7E64AC8B79BB}"/>
              </a:ext>
            </a:extLst>
          </p:cNvPr>
          <p:cNvSpPr/>
          <p:nvPr/>
        </p:nvSpPr>
        <p:spPr>
          <a:xfrm>
            <a:off x="6599863" y="4910682"/>
            <a:ext cx="256191" cy="358971"/>
          </a:xfrm>
          <a:prstGeom prst="up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1F2DEF4-215C-8B4A-8762-CDFCB9464F92}"/>
              </a:ext>
            </a:extLst>
          </p:cNvPr>
          <p:cNvSpPr/>
          <p:nvPr/>
        </p:nvSpPr>
        <p:spPr>
          <a:xfrm>
            <a:off x="5637685" y="2328373"/>
            <a:ext cx="2181886" cy="13110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latin typeface="Hiragino Maru Gothic Pro W4" panose="020F0400000000000000" pitchFamily="34" charset="-128"/>
                <a:ea typeface="Hiragino Maru Gothic Pro W4" panose="020F0400000000000000" pitchFamily="34" charset="-128"/>
                <a:cs typeface="Hiragino Maru Gothic ProN W4" charset="-128"/>
              </a:rPr>
              <a:t>OpenCL kernel</a:t>
            </a:r>
          </a:p>
        </p:txBody>
      </p:sp>
      <p:cxnSp>
        <p:nvCxnSpPr>
          <p:cNvPr id="23" name="直線コネクタ 22">
            <a:extLst>
              <a:ext uri="{FF2B5EF4-FFF2-40B4-BE49-F238E27FC236}">
                <a16:creationId xmlns:a16="http://schemas.microsoft.com/office/drawing/2014/main" id="{5BD78F81-59B4-DE4E-A23B-61579E812A0A}"/>
              </a:ext>
            </a:extLst>
          </p:cNvPr>
          <p:cNvCxnSpPr>
            <a:cxnSpLocks/>
          </p:cNvCxnSpPr>
          <p:nvPr/>
        </p:nvCxnSpPr>
        <p:spPr>
          <a:xfrm>
            <a:off x="4847151" y="1552219"/>
            <a:ext cx="0" cy="425067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A596502-0027-D94C-9EC6-DA41E848823A}"/>
              </a:ext>
            </a:extLst>
          </p:cNvPr>
          <p:cNvCxnSpPr>
            <a:cxnSpLocks/>
          </p:cNvCxnSpPr>
          <p:nvPr/>
        </p:nvCxnSpPr>
        <p:spPr>
          <a:xfrm flipH="1">
            <a:off x="4852558" y="1552806"/>
            <a:ext cx="380602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A4C1CAC-A192-884D-ABC2-51E10B5F89FC}"/>
              </a:ext>
            </a:extLst>
          </p:cNvPr>
          <p:cNvCxnSpPr>
            <a:cxnSpLocks/>
          </p:cNvCxnSpPr>
          <p:nvPr/>
        </p:nvCxnSpPr>
        <p:spPr>
          <a:xfrm>
            <a:off x="8658578" y="1552219"/>
            <a:ext cx="0" cy="350716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2E8A38A-6153-1F48-BCC8-7BBABC3A3B11}"/>
              </a:ext>
            </a:extLst>
          </p:cNvPr>
          <p:cNvCxnSpPr>
            <a:cxnSpLocks/>
          </p:cNvCxnSpPr>
          <p:nvPr/>
        </p:nvCxnSpPr>
        <p:spPr>
          <a:xfrm flipH="1">
            <a:off x="7085480" y="5050675"/>
            <a:ext cx="1597378"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E73738F-510B-0F47-AE72-EBE586C0D2C4}"/>
              </a:ext>
            </a:extLst>
          </p:cNvPr>
          <p:cNvCxnSpPr>
            <a:cxnSpLocks/>
          </p:cNvCxnSpPr>
          <p:nvPr/>
        </p:nvCxnSpPr>
        <p:spPr>
          <a:xfrm flipH="1">
            <a:off x="4847151" y="5802890"/>
            <a:ext cx="223832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AC79EDE-8ED8-204B-9F0A-0DCB6C718BEA}"/>
              </a:ext>
            </a:extLst>
          </p:cNvPr>
          <p:cNvCxnSpPr>
            <a:cxnSpLocks/>
          </p:cNvCxnSpPr>
          <p:nvPr/>
        </p:nvCxnSpPr>
        <p:spPr>
          <a:xfrm flipV="1">
            <a:off x="7102414" y="5036643"/>
            <a:ext cx="0" cy="76624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5CE3E243-BCB3-5B48-94E2-B10DAB00DF08}"/>
              </a:ext>
            </a:extLst>
          </p:cNvPr>
          <p:cNvPicPr>
            <a:picLocks noChangeAspect="1"/>
          </p:cNvPicPr>
          <p:nvPr/>
        </p:nvPicPr>
        <p:blipFill>
          <a:blip r:embed="rId6"/>
          <a:stretch>
            <a:fillRect/>
          </a:stretch>
        </p:blipFill>
        <p:spPr>
          <a:xfrm>
            <a:off x="47135" y="5358788"/>
            <a:ext cx="4666957" cy="536022"/>
          </a:xfrm>
          <a:prstGeom prst="rect">
            <a:avLst/>
          </a:prstGeom>
        </p:spPr>
      </p:pic>
      <p:pic>
        <p:nvPicPr>
          <p:cNvPr id="5" name="図 4">
            <a:extLst>
              <a:ext uri="{FF2B5EF4-FFF2-40B4-BE49-F238E27FC236}">
                <a16:creationId xmlns:a16="http://schemas.microsoft.com/office/drawing/2014/main" id="{1191F950-BAD4-D64F-942D-B6015C34C47F}"/>
              </a:ext>
            </a:extLst>
          </p:cNvPr>
          <p:cNvPicPr>
            <a:picLocks noChangeAspect="1"/>
          </p:cNvPicPr>
          <p:nvPr/>
        </p:nvPicPr>
        <p:blipFill>
          <a:blip r:embed="rId7"/>
          <a:stretch>
            <a:fillRect/>
          </a:stretch>
        </p:blipFill>
        <p:spPr>
          <a:xfrm>
            <a:off x="52731" y="4559957"/>
            <a:ext cx="4661363" cy="534561"/>
          </a:xfrm>
          <a:prstGeom prst="rect">
            <a:avLst/>
          </a:prstGeom>
        </p:spPr>
      </p:pic>
      <p:sp>
        <p:nvSpPr>
          <p:cNvPr id="34" name="テキスト ボックス 33">
            <a:extLst>
              <a:ext uri="{FF2B5EF4-FFF2-40B4-BE49-F238E27FC236}">
                <a16:creationId xmlns:a16="http://schemas.microsoft.com/office/drawing/2014/main" id="{A2E9A6B5-F8DE-5B48-81AE-5588AB5CED78}"/>
              </a:ext>
            </a:extLst>
          </p:cNvPr>
          <p:cNvSpPr txBox="1"/>
          <p:nvPr/>
        </p:nvSpPr>
        <p:spPr>
          <a:xfrm>
            <a:off x="2564019" y="6322786"/>
            <a:ext cx="2337499" cy="307777"/>
          </a:xfrm>
          <a:prstGeom prst="rect">
            <a:avLst/>
          </a:prstGeom>
          <a:noFill/>
          <a:ln>
            <a:solidFill>
              <a:schemeClr val="accent4"/>
            </a:solidFill>
          </a:ln>
        </p:spPr>
        <p:txBody>
          <a:bodyPr wrap="none" rtlCol="0">
            <a:spAutoFit/>
          </a:bodyPr>
          <a:lstStyle/>
          <a:p>
            <a:r>
              <a:rPr kumimoji="1" lang="en-US" altLang="ja-JP" sz="1400" dirty="0">
                <a:latin typeface="Hiragino Maru Gothic Pro W4" charset="-128"/>
                <a:ea typeface="Hiragino Maru Gothic Pro W4" charset="-128"/>
                <a:cs typeface="Hiragino Maru Gothic Pro W4" charset="-128"/>
              </a:rPr>
              <a:t>additionally implemented</a:t>
            </a:r>
            <a:endParaRPr kumimoji="1" lang="ja-JP" altLang="en-US" sz="1400" dirty="0">
              <a:latin typeface="Hiragino Maru Gothic Pro W4" charset="-128"/>
              <a:ea typeface="Hiragino Maru Gothic Pro W4" charset="-128"/>
              <a:cs typeface="Hiragino Maru Gothic Pro W4" charset="-128"/>
            </a:endParaRPr>
          </a:p>
        </p:txBody>
      </p:sp>
    </p:spTree>
    <p:extLst>
      <p:ext uri="{BB962C8B-B14F-4D97-AF65-F5344CB8AC3E}">
        <p14:creationId xmlns:p14="http://schemas.microsoft.com/office/powerpoint/2010/main" val="1856279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コンテンツ プレースホルダー 39">
            <a:extLst>
              <a:ext uri="{FF2B5EF4-FFF2-40B4-BE49-F238E27FC236}">
                <a16:creationId xmlns:a16="http://schemas.microsoft.com/office/drawing/2014/main" id="{F8B90793-DC04-554F-8B22-D246C2FD78EA}"/>
              </a:ext>
            </a:extLst>
          </p:cNvPr>
          <p:cNvSpPr>
            <a:spLocks noGrp="1"/>
          </p:cNvSpPr>
          <p:nvPr>
            <p:ph idx="1"/>
          </p:nvPr>
        </p:nvSpPr>
        <p:spPr/>
        <p:txBody>
          <a:bodyPr/>
          <a:lstStyle/>
          <a:p>
            <a:endParaRPr lang="ja-JP" altLang="en-US" dirty="0"/>
          </a:p>
        </p:txBody>
      </p:sp>
      <p:sp>
        <p:nvSpPr>
          <p:cNvPr id="2" name="タイトル 1"/>
          <p:cNvSpPr>
            <a:spLocks noGrp="1"/>
          </p:cNvSpPr>
          <p:nvPr>
            <p:ph type="title"/>
          </p:nvPr>
        </p:nvSpPr>
        <p:spPr/>
        <p:txBody>
          <a:bodyPr/>
          <a:lstStyle/>
          <a:p>
            <a:r>
              <a:rPr lang="en-US" altLang="ja-JP" dirty="0"/>
              <a:t>What we‘ve done for this research</a:t>
            </a:r>
            <a:endParaRPr kumimoji="1" lang="ja-JP" altLang="en-US" dirty="0"/>
          </a:p>
        </p:txBody>
      </p:sp>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24</a:t>
            </a:fld>
            <a:endParaRPr kumimoji="1" lang="ja-JP" altLang="en-US"/>
          </a:p>
        </p:txBody>
      </p:sp>
      <p:pic>
        <p:nvPicPr>
          <p:cNvPr id="31" name="図 30">
            <a:extLst>
              <a:ext uri="{FF2B5EF4-FFF2-40B4-BE49-F238E27FC236}">
                <a16:creationId xmlns:a16="http://schemas.microsoft.com/office/drawing/2014/main" id="{6271085C-40CB-9149-B995-1962C424BB26}"/>
              </a:ext>
            </a:extLst>
          </p:cNvPr>
          <p:cNvPicPr>
            <a:picLocks noChangeAspect="1"/>
          </p:cNvPicPr>
          <p:nvPr/>
        </p:nvPicPr>
        <p:blipFill>
          <a:blip r:embed="rId3"/>
          <a:stretch>
            <a:fillRect/>
          </a:stretch>
        </p:blipFill>
        <p:spPr>
          <a:xfrm>
            <a:off x="5083047" y="1897547"/>
            <a:ext cx="3332281" cy="4886148"/>
          </a:xfrm>
          <a:prstGeom prst="rect">
            <a:avLst/>
          </a:prstGeom>
        </p:spPr>
      </p:pic>
      <p:sp>
        <p:nvSpPr>
          <p:cNvPr id="37" name="テキスト ボックス 36">
            <a:extLst>
              <a:ext uri="{FF2B5EF4-FFF2-40B4-BE49-F238E27FC236}">
                <a16:creationId xmlns:a16="http://schemas.microsoft.com/office/drawing/2014/main" id="{A2D050D1-77AB-E649-8111-2C5651B9C8C1}"/>
              </a:ext>
            </a:extLst>
          </p:cNvPr>
          <p:cNvSpPr txBox="1"/>
          <p:nvPr/>
        </p:nvSpPr>
        <p:spPr>
          <a:xfrm>
            <a:off x="4850635" y="1551589"/>
            <a:ext cx="1428596" cy="338554"/>
          </a:xfrm>
          <a:prstGeom prst="rect">
            <a:avLst/>
          </a:prstGeom>
          <a:noFill/>
        </p:spPr>
        <p:txBody>
          <a:bodyPr wrap="none" rtlCol="0">
            <a:spAutoFit/>
          </a:bodyPr>
          <a:lstStyle/>
          <a:p>
            <a:r>
              <a:rPr lang="en-US" altLang="ja-JP" sz="1600" dirty="0">
                <a:latin typeface="Hiragino Maru Gothic Pro W4" charset="-128"/>
                <a:ea typeface="Hiragino Maru Gothic Pro W4" charset="-128"/>
                <a:cs typeface="Hiragino Maru Gothic Pro W4" charset="-128"/>
              </a:rPr>
              <a:t>FPGA board</a:t>
            </a:r>
            <a:endParaRPr kumimoji="1" lang="ja-JP" altLang="en-US" sz="1600" dirty="0">
              <a:latin typeface="Hiragino Maru Gothic Pro W4" charset="-128"/>
              <a:ea typeface="Hiragino Maru Gothic Pro W4" charset="-128"/>
              <a:cs typeface="Hiragino Maru Gothic Pro W4" charset="-128"/>
            </a:endParaRPr>
          </a:p>
        </p:txBody>
      </p:sp>
      <p:sp>
        <p:nvSpPr>
          <p:cNvPr id="14" name="テキスト ボックス 13">
            <a:extLst>
              <a:ext uri="{FF2B5EF4-FFF2-40B4-BE49-F238E27FC236}">
                <a16:creationId xmlns:a16="http://schemas.microsoft.com/office/drawing/2014/main" id="{FE939006-A4FD-F945-9840-6D19D63D44B3}"/>
              </a:ext>
            </a:extLst>
          </p:cNvPr>
          <p:cNvSpPr txBox="1"/>
          <p:nvPr/>
        </p:nvSpPr>
        <p:spPr>
          <a:xfrm>
            <a:off x="5058768" y="3496049"/>
            <a:ext cx="559769" cy="307777"/>
          </a:xfrm>
          <a:prstGeom prst="rect">
            <a:avLst/>
          </a:prstGeom>
          <a:noFill/>
        </p:spPr>
        <p:txBody>
          <a:bodyPr wrap="none" rtlCol="0">
            <a:spAutoFit/>
          </a:bodyPr>
          <a:lstStyle/>
          <a:p>
            <a:r>
              <a:rPr kumimoji="1" lang="en-US" altLang="ja-JP" sz="1400" dirty="0">
                <a:solidFill>
                  <a:srgbClr val="FF0000"/>
                </a:solidFill>
                <a:latin typeface="Hiragino Maru Gothic ProN W4" charset="-128"/>
                <a:ea typeface="Hiragino Maru Gothic ProN W4" charset="-128"/>
                <a:cs typeface="Hiragino Maru Gothic ProN W4" charset="-128"/>
              </a:rPr>
              <a:t>BSP</a:t>
            </a:r>
            <a:endParaRPr kumimoji="1" lang="ja-JP" altLang="en-US" sz="1400" dirty="0">
              <a:solidFill>
                <a:srgbClr val="FF0000"/>
              </a:solidFill>
              <a:latin typeface="Hiragino Maru Gothic ProN W4" charset="-128"/>
              <a:ea typeface="Hiragino Maru Gothic ProN W4" charset="-128"/>
              <a:cs typeface="Hiragino Maru Gothic ProN W4" charset="-128"/>
            </a:endParaRPr>
          </a:p>
        </p:txBody>
      </p:sp>
      <p:pic>
        <p:nvPicPr>
          <p:cNvPr id="38" name="図 37">
            <a:extLst>
              <a:ext uri="{FF2B5EF4-FFF2-40B4-BE49-F238E27FC236}">
                <a16:creationId xmlns:a16="http://schemas.microsoft.com/office/drawing/2014/main" id="{63067855-0276-7A44-8B8C-AEB2AF68F78F}"/>
              </a:ext>
            </a:extLst>
          </p:cNvPr>
          <p:cNvPicPr>
            <a:picLocks noChangeAspect="1"/>
          </p:cNvPicPr>
          <p:nvPr/>
        </p:nvPicPr>
        <p:blipFill>
          <a:blip r:embed="rId4"/>
          <a:stretch>
            <a:fillRect/>
          </a:stretch>
        </p:blipFill>
        <p:spPr>
          <a:xfrm>
            <a:off x="6150935" y="5243280"/>
            <a:ext cx="923914" cy="541911"/>
          </a:xfrm>
          <a:prstGeom prst="rect">
            <a:avLst/>
          </a:prstGeom>
        </p:spPr>
      </p:pic>
      <p:sp>
        <p:nvSpPr>
          <p:cNvPr id="41" name="コンテンツ プレースホルダー 2">
            <a:extLst>
              <a:ext uri="{FF2B5EF4-FFF2-40B4-BE49-F238E27FC236}">
                <a16:creationId xmlns:a16="http://schemas.microsoft.com/office/drawing/2014/main" id="{054CCCCD-94D3-B842-AE08-E5329C03C601}"/>
              </a:ext>
            </a:extLst>
          </p:cNvPr>
          <p:cNvSpPr txBox="1">
            <a:spLocks/>
          </p:cNvSpPr>
          <p:nvPr/>
        </p:nvSpPr>
        <p:spPr>
          <a:xfrm>
            <a:off x="70935" y="2897397"/>
            <a:ext cx="4654591" cy="2037153"/>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l"/>
              <a:defRPr kumimoji="1" sz="2400" kern="1200">
                <a:solidFill>
                  <a:schemeClr val="accent5"/>
                </a:solidFill>
                <a:latin typeface="Hiragino Maru Gothic Pro W4" charset="-128"/>
                <a:ea typeface="Hiragino Maru Gothic Pro W4" charset="-128"/>
                <a:cs typeface="Hiragino Maru Gothic Pro W4" charset="-128"/>
              </a:defRPr>
            </a:lvl1pPr>
            <a:lvl2pPr marL="685800" indent="-228600" algn="l" defTabSz="914400" rtl="0" eaLnBrk="1" latinLnBrk="0" hangingPunct="1">
              <a:lnSpc>
                <a:spcPct val="90000"/>
              </a:lnSpc>
              <a:spcBef>
                <a:spcPts val="500"/>
              </a:spcBef>
              <a:buClr>
                <a:schemeClr val="accent5"/>
              </a:buClr>
              <a:buFont typeface="Wingdings" charset="2"/>
              <a:buChar char="Ø"/>
              <a:defRPr kumimoji="1" sz="2000" kern="1200">
                <a:solidFill>
                  <a:schemeClr val="tx1"/>
                </a:solidFill>
                <a:latin typeface="Hiragino Maru Gothic Pro W4" charset="-128"/>
                <a:ea typeface="Hiragino Maru Gothic Pro W4" charset="-128"/>
                <a:cs typeface="Hiragino Maru Gothic Pro W4" charset="-128"/>
              </a:defRPr>
            </a:lvl2pPr>
            <a:lvl3pPr marL="1143000" indent="-228600" algn="l" defTabSz="914400" rtl="0" eaLnBrk="1" latinLnBrk="0" hangingPunct="1">
              <a:lnSpc>
                <a:spcPct val="90000"/>
              </a:lnSpc>
              <a:spcBef>
                <a:spcPts val="500"/>
              </a:spcBef>
              <a:buFont typeface="Wingdings" charset="2"/>
              <a:buChar char="ü"/>
              <a:defRPr kumimoji="1" sz="1800" kern="1200">
                <a:solidFill>
                  <a:schemeClr val="tx1"/>
                </a:solidFill>
                <a:latin typeface="Hiragino Maru Gothic Pro W4" charset="-128"/>
                <a:ea typeface="Hiragino Maru Gothic Pro W4" charset="-128"/>
                <a:cs typeface="Hiragino Maru Gothic Pro W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 altLang="ja-JP" sz="1600" dirty="0">
                <a:solidFill>
                  <a:schemeClr val="accent1">
                    <a:lumMod val="50000"/>
                  </a:schemeClr>
                </a:solidFill>
              </a:rPr>
              <a:t>modifying a PCIe controller in a BSP so that an FPGA can access GPU global memory directly through the PCIe bus</a:t>
            </a:r>
            <a:endParaRPr lang="en-US" altLang="ja-JP" sz="1600" dirty="0">
              <a:solidFill>
                <a:schemeClr val="accent1">
                  <a:lumMod val="50000"/>
                </a:schemeClr>
              </a:solidFill>
            </a:endParaRPr>
          </a:p>
          <a:p>
            <a:r>
              <a:rPr lang="en" altLang="ja-JP" sz="1600" dirty="0">
                <a:solidFill>
                  <a:schemeClr val="accent1">
                    <a:lumMod val="50000"/>
                  </a:schemeClr>
                </a:solidFill>
              </a:rPr>
              <a:t>controlling the DMA feature from OpenCL kernel code using the I/O Channel API</a:t>
            </a:r>
          </a:p>
          <a:p>
            <a:pPr lvl="1"/>
            <a:r>
              <a:rPr lang="en-US" altLang="ja-JP" sz="1400" dirty="0"/>
              <a:t>similar to the previous study</a:t>
            </a:r>
          </a:p>
        </p:txBody>
      </p:sp>
      <p:sp>
        <p:nvSpPr>
          <p:cNvPr id="43" name="正方形/長方形 42">
            <a:extLst>
              <a:ext uri="{FF2B5EF4-FFF2-40B4-BE49-F238E27FC236}">
                <a16:creationId xmlns:a16="http://schemas.microsoft.com/office/drawing/2014/main" id="{EE25AEC8-FE90-D040-B3E6-CF0D2F17146D}"/>
              </a:ext>
            </a:extLst>
          </p:cNvPr>
          <p:cNvSpPr/>
          <p:nvPr/>
        </p:nvSpPr>
        <p:spPr>
          <a:xfrm>
            <a:off x="5637685" y="2328373"/>
            <a:ext cx="2181886" cy="13110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latin typeface="Hiragino Maru Gothic Pro W4" panose="020F0400000000000000" pitchFamily="34" charset="-128"/>
                <a:ea typeface="Hiragino Maru Gothic Pro W4" panose="020F0400000000000000" pitchFamily="34" charset="-128"/>
                <a:cs typeface="Hiragino Maru Gothic ProN W4" charset="-128"/>
              </a:rPr>
              <a:t>OpenCL kernel</a:t>
            </a:r>
          </a:p>
        </p:txBody>
      </p:sp>
      <p:cxnSp>
        <p:nvCxnSpPr>
          <p:cNvPr id="39" name="直線コネクタ 38">
            <a:extLst>
              <a:ext uri="{FF2B5EF4-FFF2-40B4-BE49-F238E27FC236}">
                <a16:creationId xmlns:a16="http://schemas.microsoft.com/office/drawing/2014/main" id="{BD8553D4-CD1B-6544-8314-71EF01D8F7A5}"/>
              </a:ext>
            </a:extLst>
          </p:cNvPr>
          <p:cNvCxnSpPr>
            <a:cxnSpLocks/>
          </p:cNvCxnSpPr>
          <p:nvPr/>
        </p:nvCxnSpPr>
        <p:spPr>
          <a:xfrm>
            <a:off x="4847151" y="1552219"/>
            <a:ext cx="0" cy="425067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678FC43-6942-AE4B-AB27-F78955045A56}"/>
              </a:ext>
            </a:extLst>
          </p:cNvPr>
          <p:cNvCxnSpPr>
            <a:cxnSpLocks/>
          </p:cNvCxnSpPr>
          <p:nvPr/>
        </p:nvCxnSpPr>
        <p:spPr>
          <a:xfrm flipH="1">
            <a:off x="4852558" y="1552806"/>
            <a:ext cx="380602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8F5AE147-C0EC-8347-9BDE-223C4AC6039F}"/>
              </a:ext>
            </a:extLst>
          </p:cNvPr>
          <p:cNvCxnSpPr>
            <a:cxnSpLocks/>
          </p:cNvCxnSpPr>
          <p:nvPr/>
        </p:nvCxnSpPr>
        <p:spPr>
          <a:xfrm>
            <a:off x="8658578" y="1552219"/>
            <a:ext cx="0" cy="350716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9D152C02-E292-0544-9B17-35456FFDD70B}"/>
              </a:ext>
            </a:extLst>
          </p:cNvPr>
          <p:cNvCxnSpPr>
            <a:cxnSpLocks/>
          </p:cNvCxnSpPr>
          <p:nvPr/>
        </p:nvCxnSpPr>
        <p:spPr>
          <a:xfrm flipH="1">
            <a:off x="7085480" y="5050675"/>
            <a:ext cx="1597378"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2EFC4D4-A98F-3A45-8241-F7789D439DD3}"/>
              </a:ext>
            </a:extLst>
          </p:cNvPr>
          <p:cNvCxnSpPr>
            <a:cxnSpLocks/>
          </p:cNvCxnSpPr>
          <p:nvPr/>
        </p:nvCxnSpPr>
        <p:spPr>
          <a:xfrm flipH="1">
            <a:off x="4847151" y="5802890"/>
            <a:ext cx="223832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72CD2A3-39CA-794D-B0B1-73481C4A2B7B}"/>
              </a:ext>
            </a:extLst>
          </p:cNvPr>
          <p:cNvCxnSpPr>
            <a:cxnSpLocks/>
          </p:cNvCxnSpPr>
          <p:nvPr/>
        </p:nvCxnSpPr>
        <p:spPr>
          <a:xfrm flipV="1">
            <a:off x="7102414" y="5036643"/>
            <a:ext cx="0" cy="76624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CDD2A7A-2939-D04A-90C5-A94686821BE7}"/>
              </a:ext>
            </a:extLst>
          </p:cNvPr>
          <p:cNvSpPr/>
          <p:nvPr/>
        </p:nvSpPr>
        <p:spPr>
          <a:xfrm>
            <a:off x="7286228" y="4566421"/>
            <a:ext cx="940164" cy="3681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latin typeface="Hiragino Maru Gothic Pro W4" panose="020F0400000000000000" pitchFamily="34" charset="-128"/>
                <a:ea typeface="Hiragino Maru Gothic Pro W4" panose="020F0400000000000000" pitchFamily="34" charset="-128"/>
              </a:rPr>
              <a:t>PCIe</a:t>
            </a:r>
          </a:p>
          <a:p>
            <a:pPr algn="ctr"/>
            <a:r>
              <a:rPr lang="en-US" altLang="ja-JP" sz="1200" dirty="0">
                <a:latin typeface="Hiragino Maru Gothic Pro W4" panose="020F0400000000000000" pitchFamily="34" charset="-128"/>
                <a:ea typeface="Hiragino Maru Gothic Pro W4" panose="020F0400000000000000" pitchFamily="34" charset="-128"/>
              </a:rPr>
              <a:t>Controller</a:t>
            </a:r>
            <a:endParaRPr kumimoji="1" lang="ja-JP" altLang="en-US" sz="1200">
              <a:latin typeface="Hiragino Maru Gothic Pro W4" panose="020F0400000000000000" pitchFamily="34" charset="-128"/>
              <a:ea typeface="Hiragino Maru Gothic Pro W4" panose="020F0400000000000000" pitchFamily="34" charset="-128"/>
            </a:endParaRPr>
          </a:p>
        </p:txBody>
      </p:sp>
      <p:cxnSp>
        <p:nvCxnSpPr>
          <p:cNvPr id="20" name="直線矢印コネクタ 19">
            <a:extLst>
              <a:ext uri="{FF2B5EF4-FFF2-40B4-BE49-F238E27FC236}">
                <a16:creationId xmlns:a16="http://schemas.microsoft.com/office/drawing/2014/main" id="{28EEE8CF-9E3D-4E4E-AA99-F37126F87F4C}"/>
              </a:ext>
            </a:extLst>
          </p:cNvPr>
          <p:cNvCxnSpPr>
            <a:cxnSpLocks/>
            <a:stCxn id="23" idx="3"/>
            <a:endCxn id="3" idx="1"/>
          </p:cNvCxnSpPr>
          <p:nvPr/>
        </p:nvCxnSpPr>
        <p:spPr>
          <a:xfrm flipV="1">
            <a:off x="4393889" y="4750486"/>
            <a:ext cx="2892339" cy="85487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008B81E2-FD1E-0E40-B997-CF277AB90D22}"/>
              </a:ext>
            </a:extLst>
          </p:cNvPr>
          <p:cNvSpPr txBox="1"/>
          <p:nvPr/>
        </p:nvSpPr>
        <p:spPr>
          <a:xfrm>
            <a:off x="647351" y="5420690"/>
            <a:ext cx="3746538" cy="369332"/>
          </a:xfrm>
          <a:prstGeom prst="rect">
            <a:avLst/>
          </a:prstGeom>
          <a:noFill/>
          <a:ln>
            <a:solidFill>
              <a:schemeClr val="accent4"/>
            </a:solidFill>
          </a:ln>
        </p:spPr>
        <p:txBody>
          <a:bodyPr wrap="none" rtlCol="0">
            <a:spAutoFit/>
          </a:bodyPr>
          <a:lstStyle/>
          <a:p>
            <a:pPr algn="ctr"/>
            <a:r>
              <a:rPr kumimoji="1" lang="en-US" altLang="ja-JP" dirty="0">
                <a:latin typeface="Hiragino Maru Gothic Pro W4" charset="-128"/>
                <a:ea typeface="Hiragino Maru Gothic Pro W4" charset="-128"/>
                <a:cs typeface="Hiragino Maru Gothic Pro W4" charset="-128"/>
              </a:rPr>
              <a:t>We’ve modified this component</a:t>
            </a:r>
            <a:endParaRPr kumimoji="1" lang="ja-JP" altLang="en-US" dirty="0">
              <a:latin typeface="Hiragino Maru Gothic Pro W4" charset="-128"/>
              <a:ea typeface="Hiragino Maru Gothic Pro W4" charset="-128"/>
              <a:cs typeface="Hiragino Maru Gothic Pro W4" charset="-128"/>
            </a:endParaRPr>
          </a:p>
        </p:txBody>
      </p:sp>
    </p:spTree>
    <p:extLst>
      <p:ext uri="{BB962C8B-B14F-4D97-AF65-F5344CB8AC3E}">
        <p14:creationId xmlns:p14="http://schemas.microsoft.com/office/powerpoint/2010/main" val="163661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25</a:t>
            </a:fld>
            <a:endParaRPr kumimoji="1" lang="ja-JP" altLang="en-US"/>
          </a:p>
        </p:txBody>
      </p:sp>
      <p:sp>
        <p:nvSpPr>
          <p:cNvPr id="6" name="テキスト ボックス 5"/>
          <p:cNvSpPr txBox="1"/>
          <p:nvPr/>
        </p:nvSpPr>
        <p:spPr>
          <a:xfrm>
            <a:off x="924121" y="2643785"/>
            <a:ext cx="7326044" cy="1446550"/>
          </a:xfrm>
          <a:prstGeom prst="rect">
            <a:avLst/>
          </a:prstGeom>
          <a:noFill/>
        </p:spPr>
        <p:txBody>
          <a:bodyPr wrap="none" rtlCol="0">
            <a:spAutoFit/>
          </a:bodyPr>
          <a:lstStyle/>
          <a:p>
            <a:pPr algn="ctr"/>
            <a:r>
              <a:rPr lang="en-US" altLang="ja-JP" sz="4400" dirty="0">
                <a:solidFill>
                  <a:schemeClr val="accent1">
                    <a:lumMod val="50000"/>
                  </a:schemeClr>
                </a:solidFill>
                <a:latin typeface="Hiragino Maru Gothic Pro W4" charset="-128"/>
                <a:ea typeface="Hiragino Maru Gothic Pro W4" charset="-128"/>
                <a:cs typeface="Hiragino Maru Gothic Pro W4" charset="-128"/>
              </a:rPr>
              <a:t>OpenCL-enabled</a:t>
            </a:r>
          </a:p>
          <a:p>
            <a:pPr algn="ctr"/>
            <a:r>
              <a:rPr lang="en-US" altLang="ja-JP" sz="4400" dirty="0">
                <a:solidFill>
                  <a:schemeClr val="accent1">
                    <a:lumMod val="50000"/>
                  </a:schemeClr>
                </a:solidFill>
                <a:latin typeface="Hiragino Maru Gothic Pro W4" charset="-128"/>
                <a:ea typeface="Hiragino Maru Gothic Pro W4" charset="-128"/>
                <a:cs typeface="Hiragino Maru Gothic Pro W4" charset="-128"/>
              </a:rPr>
              <a:t>GPU-FPGA DMA transfer</a:t>
            </a:r>
            <a:endParaRPr kumimoji="1" lang="ja-JP" altLang="en-US" sz="4400" dirty="0">
              <a:solidFill>
                <a:schemeClr val="accent1">
                  <a:lumMod val="50000"/>
                </a:schemeClr>
              </a:solidFill>
              <a:latin typeface="Hiragino Maru Gothic Pro W4" charset="-128"/>
              <a:ea typeface="Hiragino Maru Gothic Pro W4" charset="-128"/>
              <a:cs typeface="Hiragino Maru Gothic Pro W4" charset="-128"/>
            </a:endParaRPr>
          </a:p>
        </p:txBody>
      </p:sp>
    </p:spTree>
    <p:extLst>
      <p:ext uri="{BB962C8B-B14F-4D97-AF65-F5344CB8AC3E}">
        <p14:creationId xmlns:p14="http://schemas.microsoft.com/office/powerpoint/2010/main" val="156354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09E57F-74F0-6943-A76B-C87A34067CF5}"/>
              </a:ext>
            </a:extLst>
          </p:cNvPr>
          <p:cNvSpPr>
            <a:spLocks noGrp="1"/>
          </p:cNvSpPr>
          <p:nvPr>
            <p:ph type="title"/>
          </p:nvPr>
        </p:nvSpPr>
        <p:spPr/>
        <p:txBody>
          <a:bodyPr>
            <a:normAutofit/>
          </a:bodyPr>
          <a:lstStyle/>
          <a:p>
            <a:r>
              <a:rPr lang="en-US" altLang="ja-JP" dirty="0"/>
              <a:t>④ </a:t>
            </a:r>
            <a:r>
              <a:rPr lang="en" altLang="ja-JP" dirty="0"/>
              <a:t>writing the descriptor to the DMA controller</a:t>
            </a:r>
            <a:endParaRPr kumimoji="1" lang="ja-JP" altLang="en-US"/>
          </a:p>
        </p:txBody>
      </p:sp>
      <p:sp>
        <p:nvSpPr>
          <p:cNvPr id="3" name="コンテンツ プレースホルダー 2">
            <a:extLst>
              <a:ext uri="{FF2B5EF4-FFF2-40B4-BE49-F238E27FC236}">
                <a16:creationId xmlns:a16="http://schemas.microsoft.com/office/drawing/2014/main" id="{A0F58B0E-9F51-F440-A56D-30D5FDEAD10E}"/>
              </a:ext>
            </a:extLst>
          </p:cNvPr>
          <p:cNvSpPr>
            <a:spLocks noGrp="1"/>
          </p:cNvSpPr>
          <p:nvPr>
            <p:ph idx="1"/>
          </p:nvPr>
        </p:nvSpPr>
        <p:spPr/>
        <p:txBody>
          <a:bodyPr/>
          <a:lstStyle/>
          <a:p>
            <a:r>
              <a:rPr kumimoji="1" lang="en-US" altLang="ja-JP" dirty="0"/>
              <a:t>Descriptor controller</a:t>
            </a:r>
          </a:p>
          <a:p>
            <a:pPr lvl="1"/>
            <a:r>
              <a:rPr lang="en-US" altLang="ja-JP" dirty="0"/>
              <a:t>A hardware manager for writing descriptor</a:t>
            </a:r>
          </a:p>
          <a:p>
            <a:pPr lvl="1"/>
            <a:r>
              <a:rPr kumimoji="1" lang="en-US" altLang="ja-JP" dirty="0"/>
              <a:t>Our proposed method uses this controller through I/O channel API (OpenCL kernel)</a:t>
            </a:r>
          </a:p>
          <a:p>
            <a:pPr lvl="1"/>
            <a:r>
              <a:rPr lang="en-US" altLang="ja-JP" dirty="0"/>
              <a:t>CPU also uses this module to perform CPU-FPGA DMA</a:t>
            </a:r>
            <a:endParaRPr kumimoji="1" lang="en-US" altLang="ja-JP" dirty="0"/>
          </a:p>
          <a:p>
            <a:pPr lvl="2"/>
            <a:r>
              <a:rPr lang="en-US" altLang="ja-JP" dirty="0"/>
              <a:t>the exclusive access control is necessary</a:t>
            </a:r>
            <a:endParaRPr kumimoji="1" lang="en-US" altLang="ja-JP" dirty="0"/>
          </a:p>
        </p:txBody>
      </p:sp>
      <p:sp>
        <p:nvSpPr>
          <p:cNvPr id="4" name="スライド番号プレースホルダー 3">
            <a:extLst>
              <a:ext uri="{FF2B5EF4-FFF2-40B4-BE49-F238E27FC236}">
                <a16:creationId xmlns:a16="http://schemas.microsoft.com/office/drawing/2014/main" id="{1694616C-A76C-2A43-AB38-EF80344ADA56}"/>
              </a:ext>
            </a:extLst>
          </p:cNvPr>
          <p:cNvSpPr>
            <a:spLocks noGrp="1"/>
          </p:cNvSpPr>
          <p:nvPr>
            <p:ph type="sldNum" sz="quarter" idx="12"/>
          </p:nvPr>
        </p:nvSpPr>
        <p:spPr/>
        <p:txBody>
          <a:bodyPr/>
          <a:lstStyle/>
          <a:p>
            <a:fld id="{6AA23CD1-3C38-6C4B-9DAB-562643DCB5AF}" type="slidenum">
              <a:rPr kumimoji="1" lang="ja-JP" altLang="en-US" smtClean="0"/>
              <a:t>26</a:t>
            </a:fld>
            <a:endParaRPr kumimoji="1" lang="ja-JP" altLang="en-US"/>
          </a:p>
        </p:txBody>
      </p:sp>
      <p:pic>
        <p:nvPicPr>
          <p:cNvPr id="6" name="図 5">
            <a:extLst>
              <a:ext uri="{FF2B5EF4-FFF2-40B4-BE49-F238E27FC236}">
                <a16:creationId xmlns:a16="http://schemas.microsoft.com/office/drawing/2014/main" id="{DDB5D37A-A11C-8947-B186-F7FAA543995E}"/>
              </a:ext>
            </a:extLst>
          </p:cNvPr>
          <p:cNvPicPr>
            <a:picLocks noChangeAspect="1"/>
          </p:cNvPicPr>
          <p:nvPr/>
        </p:nvPicPr>
        <p:blipFill>
          <a:blip r:embed="rId2"/>
          <a:stretch>
            <a:fillRect/>
          </a:stretch>
        </p:blipFill>
        <p:spPr>
          <a:xfrm>
            <a:off x="2681330" y="3632625"/>
            <a:ext cx="3256418" cy="3214361"/>
          </a:xfrm>
          <a:prstGeom prst="rect">
            <a:avLst/>
          </a:prstGeom>
        </p:spPr>
      </p:pic>
      <p:sp>
        <p:nvSpPr>
          <p:cNvPr id="7" name="円/楕円 6">
            <a:extLst>
              <a:ext uri="{FF2B5EF4-FFF2-40B4-BE49-F238E27FC236}">
                <a16:creationId xmlns:a16="http://schemas.microsoft.com/office/drawing/2014/main" id="{1236FB60-FAD8-DC4A-957F-C97C982166A0}"/>
              </a:ext>
            </a:extLst>
          </p:cNvPr>
          <p:cNvSpPr/>
          <p:nvPr/>
        </p:nvSpPr>
        <p:spPr>
          <a:xfrm>
            <a:off x="4184802" y="5098876"/>
            <a:ext cx="322389" cy="3542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7044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741273-BF54-6345-9301-11F701F87B2E}"/>
              </a:ext>
            </a:extLst>
          </p:cNvPr>
          <p:cNvSpPr>
            <a:spLocks noGrp="1"/>
          </p:cNvSpPr>
          <p:nvPr>
            <p:ph type="sldNum" sz="quarter" idx="12"/>
          </p:nvPr>
        </p:nvSpPr>
        <p:spPr/>
        <p:txBody>
          <a:bodyPr/>
          <a:lstStyle/>
          <a:p>
            <a:fld id="{6AA23CD1-3C38-6C4B-9DAB-562643DCB5AF}" type="slidenum">
              <a:rPr kumimoji="1" lang="ja-JP" altLang="en-US" smtClean="0"/>
              <a:t>27</a:t>
            </a:fld>
            <a:endParaRPr kumimoji="1" lang="ja-JP" altLang="en-US"/>
          </a:p>
        </p:txBody>
      </p:sp>
      <p:pic>
        <p:nvPicPr>
          <p:cNvPr id="89" name="図 88">
            <a:extLst>
              <a:ext uri="{FF2B5EF4-FFF2-40B4-BE49-F238E27FC236}">
                <a16:creationId xmlns:a16="http://schemas.microsoft.com/office/drawing/2014/main" id="{EC9E2733-49AE-7745-A3A7-3A3A6BD04F18}"/>
              </a:ext>
            </a:extLst>
          </p:cNvPr>
          <p:cNvPicPr>
            <a:picLocks noChangeAspect="1"/>
          </p:cNvPicPr>
          <p:nvPr/>
        </p:nvPicPr>
        <p:blipFill>
          <a:blip r:embed="rId2"/>
          <a:stretch>
            <a:fillRect/>
          </a:stretch>
        </p:blipFill>
        <p:spPr>
          <a:xfrm>
            <a:off x="0" y="661130"/>
            <a:ext cx="9144000" cy="5456227"/>
          </a:xfrm>
          <a:prstGeom prst="rect">
            <a:avLst/>
          </a:prstGeom>
        </p:spPr>
      </p:pic>
      <p:sp>
        <p:nvSpPr>
          <p:cNvPr id="90" name="テキスト ボックス 89">
            <a:extLst>
              <a:ext uri="{FF2B5EF4-FFF2-40B4-BE49-F238E27FC236}">
                <a16:creationId xmlns:a16="http://schemas.microsoft.com/office/drawing/2014/main" id="{9483BCBE-826C-A44C-AABC-525E56A654FC}"/>
              </a:ext>
            </a:extLst>
          </p:cNvPr>
          <p:cNvSpPr txBox="1"/>
          <p:nvPr/>
        </p:nvSpPr>
        <p:spPr>
          <a:xfrm>
            <a:off x="1760172" y="6119222"/>
            <a:ext cx="5623655" cy="707886"/>
          </a:xfrm>
          <a:prstGeom prst="rect">
            <a:avLst/>
          </a:prstGeom>
          <a:noFill/>
        </p:spPr>
        <p:txBody>
          <a:bodyPr wrap="none" rtlCol="0">
            <a:spAutoFit/>
          </a:bodyPr>
          <a:lstStyle/>
          <a:p>
            <a:pPr algn="ctr"/>
            <a:r>
              <a:rPr lang="en" altLang="ja-JP" sz="2000" dirty="0">
                <a:latin typeface="Hiragino Maru Gothic Pro W4" panose="020F0400000000000000" pitchFamily="34" charset="-128"/>
                <a:ea typeface="Hiragino Maru Gothic Pro W4" panose="020F0400000000000000" pitchFamily="34" charset="-128"/>
              </a:rPr>
              <a:t>Schematic of the hardware logic to control </a:t>
            </a:r>
          </a:p>
          <a:p>
            <a:pPr algn="ctr"/>
            <a:r>
              <a:rPr lang="en" altLang="ja-JP" sz="2000" dirty="0">
                <a:latin typeface="Hiragino Maru Gothic Pro W4" panose="020F0400000000000000" pitchFamily="34" charset="-128"/>
                <a:ea typeface="Hiragino Maru Gothic Pro W4" panose="020F0400000000000000" pitchFamily="34" charset="-128"/>
              </a:rPr>
              <a:t>the DMA transfer from OpenCL kernel</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91" name="角丸四角形 90">
            <a:extLst>
              <a:ext uri="{FF2B5EF4-FFF2-40B4-BE49-F238E27FC236}">
                <a16:creationId xmlns:a16="http://schemas.microsoft.com/office/drawing/2014/main" id="{A2D3E54C-7691-AC4E-98CF-A51F2A155DE8}"/>
              </a:ext>
            </a:extLst>
          </p:cNvPr>
          <p:cNvSpPr/>
          <p:nvPr/>
        </p:nvSpPr>
        <p:spPr>
          <a:xfrm>
            <a:off x="2133600" y="2658534"/>
            <a:ext cx="3657600" cy="474134"/>
          </a:xfrm>
          <a:prstGeom prst="roundRect">
            <a:avLst>
              <a:gd name="adj" fmla="val 6522"/>
            </a:avLst>
          </a:prstGeom>
          <a:solidFill>
            <a:srgbClr val="FF0000">
              <a:alpha val="30000"/>
            </a:srgbClr>
          </a:solidFill>
          <a:ln w="381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92" name="角丸四角形 91">
            <a:extLst>
              <a:ext uri="{FF2B5EF4-FFF2-40B4-BE49-F238E27FC236}">
                <a16:creationId xmlns:a16="http://schemas.microsoft.com/office/drawing/2014/main" id="{6A9629E1-42AB-B641-B9EB-BF478F00D715}"/>
              </a:ext>
            </a:extLst>
          </p:cNvPr>
          <p:cNvSpPr/>
          <p:nvPr/>
        </p:nvSpPr>
        <p:spPr>
          <a:xfrm>
            <a:off x="2133600" y="4690533"/>
            <a:ext cx="3657600" cy="439539"/>
          </a:xfrm>
          <a:prstGeom prst="roundRect">
            <a:avLst>
              <a:gd name="adj" fmla="val 6522"/>
            </a:avLst>
          </a:prstGeom>
          <a:solidFill>
            <a:srgbClr val="FF0000">
              <a:alpha val="30000"/>
            </a:srgbClr>
          </a:solidFill>
          <a:ln w="381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93" name="左大かっこ 92">
            <a:extLst>
              <a:ext uri="{FF2B5EF4-FFF2-40B4-BE49-F238E27FC236}">
                <a16:creationId xmlns:a16="http://schemas.microsoft.com/office/drawing/2014/main" id="{AA860C41-85D5-CA42-BA92-4FD63DD9E3B8}"/>
              </a:ext>
            </a:extLst>
          </p:cNvPr>
          <p:cNvSpPr/>
          <p:nvPr/>
        </p:nvSpPr>
        <p:spPr>
          <a:xfrm>
            <a:off x="2038573" y="2658533"/>
            <a:ext cx="145824" cy="2471539"/>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CAF7C91A-9E92-C046-B2E8-22C3EC676FB2}"/>
              </a:ext>
            </a:extLst>
          </p:cNvPr>
          <p:cNvSpPr txBox="1"/>
          <p:nvPr/>
        </p:nvSpPr>
        <p:spPr>
          <a:xfrm>
            <a:off x="1443355" y="3541235"/>
            <a:ext cx="1136850" cy="461665"/>
          </a:xfrm>
          <a:prstGeom prst="rect">
            <a:avLst/>
          </a:prstGeom>
          <a:solidFill>
            <a:schemeClr val="bg1"/>
          </a:solidFill>
        </p:spPr>
        <p:txBody>
          <a:bodyPr wrap="none" rtlCol="0">
            <a:spAutoFit/>
          </a:bodyPr>
          <a:lstStyle/>
          <a:p>
            <a:pPr algn="ctr"/>
            <a:r>
              <a:rPr kumimoji="1" lang="en-US" altLang="ja-JP" sz="1200" dirty="0">
                <a:latin typeface="Hiragino Maru Gothic Pro W4" panose="020F0400000000000000" pitchFamily="34" charset="-128"/>
                <a:ea typeface="Hiragino Maru Gothic Pro W4" panose="020F0400000000000000" pitchFamily="34" charset="-128"/>
              </a:rPr>
              <a:t>Additionally </a:t>
            </a:r>
          </a:p>
          <a:p>
            <a:pPr algn="ctr"/>
            <a:r>
              <a:rPr kumimoji="1" lang="en-US" altLang="ja-JP" sz="1200" dirty="0">
                <a:latin typeface="Hiragino Maru Gothic Pro W4" panose="020F0400000000000000" pitchFamily="34" charset="-128"/>
                <a:ea typeface="Hiragino Maru Gothic Pro W4" panose="020F0400000000000000" pitchFamily="34" charset="-128"/>
              </a:rPr>
              <a:t>implemented</a:t>
            </a:r>
          </a:p>
        </p:txBody>
      </p:sp>
      <p:cxnSp>
        <p:nvCxnSpPr>
          <p:cNvPr id="97" name="直線矢印コネクタ 96">
            <a:extLst>
              <a:ext uri="{FF2B5EF4-FFF2-40B4-BE49-F238E27FC236}">
                <a16:creationId xmlns:a16="http://schemas.microsoft.com/office/drawing/2014/main" id="{F1DF3A4D-9503-D549-8953-4272CC457DF9}"/>
              </a:ext>
            </a:extLst>
          </p:cNvPr>
          <p:cNvCxnSpPr>
            <a:cxnSpLocks/>
          </p:cNvCxnSpPr>
          <p:nvPr/>
        </p:nvCxnSpPr>
        <p:spPr>
          <a:xfrm flipH="1">
            <a:off x="5907837" y="653725"/>
            <a:ext cx="434007" cy="14638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E26FE48B-DC4E-A94B-8635-B8ECA47E08ED}"/>
              </a:ext>
            </a:extLst>
          </p:cNvPr>
          <p:cNvCxnSpPr>
            <a:cxnSpLocks/>
          </p:cNvCxnSpPr>
          <p:nvPr/>
        </p:nvCxnSpPr>
        <p:spPr>
          <a:xfrm flipH="1">
            <a:off x="5907837" y="677945"/>
            <a:ext cx="434007" cy="35331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DF0BF42B-A317-C04F-834D-8111CDF7076A}"/>
              </a:ext>
            </a:extLst>
          </p:cNvPr>
          <p:cNvSpPr txBox="1"/>
          <p:nvPr/>
        </p:nvSpPr>
        <p:spPr>
          <a:xfrm>
            <a:off x="3954472" y="109186"/>
            <a:ext cx="4766048" cy="523220"/>
          </a:xfrm>
          <a:prstGeom prst="rect">
            <a:avLst/>
          </a:prstGeom>
          <a:noFill/>
        </p:spPr>
        <p:txBody>
          <a:bodyPr wrap="none" rtlCol="0">
            <a:spAutoFit/>
          </a:bodyPr>
          <a:lstStyle/>
          <a:p>
            <a:pPr algn="ctr"/>
            <a:r>
              <a:rPr kumimoji="1" lang="en-US" altLang="ja-JP" sz="1400" dirty="0">
                <a:latin typeface="Hiragino Maru Gothic Pro W4" panose="020F0400000000000000" pitchFamily="34" charset="-128"/>
                <a:ea typeface="Hiragino Maru Gothic Pro W4" panose="020F0400000000000000" pitchFamily="34" charset="-128"/>
              </a:rPr>
              <a:t>A descriptor is sent to the DMA controller </a:t>
            </a:r>
            <a:r>
              <a:rPr lang="en" altLang="ja-JP" sz="1400" dirty="0">
                <a:latin typeface="Hiragino Maru Gothic Pro W4" panose="020F0400000000000000" pitchFamily="34" charset="-128"/>
                <a:ea typeface="Hiragino Maru Gothic Pro W4" panose="020F0400000000000000" pitchFamily="34" charset="-128"/>
              </a:rPr>
              <a:t>by </a:t>
            </a:r>
          </a:p>
          <a:p>
            <a:pPr algn="ctr"/>
            <a:r>
              <a:rPr lang="en" altLang="ja-JP" sz="1400" dirty="0">
                <a:latin typeface="Hiragino Maru Gothic Pro W4" panose="020F0400000000000000" pitchFamily="34" charset="-128"/>
                <a:ea typeface="Hiragino Maru Gothic Pro W4" panose="020F0400000000000000" pitchFamily="34" charset="-128"/>
              </a:rPr>
              <a:t>a scheduler implemented in the descriptor controller</a:t>
            </a:r>
            <a:endParaRPr kumimoji="1" lang="ja-JP" altLang="en-US" sz="14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1903320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28</a:t>
            </a:fld>
            <a:endParaRPr kumimoji="1" lang="ja-JP" altLang="en-US"/>
          </a:p>
        </p:txBody>
      </p:sp>
      <p:sp>
        <p:nvSpPr>
          <p:cNvPr id="5" name="テキスト ボックス 4"/>
          <p:cNvSpPr txBox="1"/>
          <p:nvPr/>
        </p:nvSpPr>
        <p:spPr>
          <a:xfrm>
            <a:off x="2824566" y="2696109"/>
            <a:ext cx="3013967" cy="769441"/>
          </a:xfrm>
          <a:prstGeom prst="rect">
            <a:avLst/>
          </a:prstGeom>
          <a:noFill/>
        </p:spPr>
        <p:txBody>
          <a:bodyPr wrap="none" rtlCol="0">
            <a:spAutoFit/>
          </a:bodyPr>
          <a:lstStyle/>
          <a:p>
            <a:r>
              <a:rPr lang="en-US" altLang="ja-JP" sz="4400" dirty="0">
                <a:solidFill>
                  <a:schemeClr val="accent1">
                    <a:lumMod val="50000"/>
                  </a:schemeClr>
                </a:solidFill>
                <a:latin typeface="Hiragino Maru Gothic Pro W4" charset="-128"/>
                <a:ea typeface="Hiragino Maru Gothic Pro W4" charset="-128"/>
                <a:cs typeface="Hiragino Maru Gothic Pro W4" charset="-128"/>
              </a:rPr>
              <a:t>Evaluation</a:t>
            </a:r>
            <a:endParaRPr kumimoji="1" lang="ja-JP" altLang="en-US" sz="4400" dirty="0">
              <a:solidFill>
                <a:schemeClr val="accent1">
                  <a:lumMod val="50000"/>
                </a:schemeClr>
              </a:solidFill>
              <a:latin typeface="Hiragino Maru Gothic Pro W4" charset="-128"/>
              <a:ea typeface="Hiragino Maru Gothic Pro W4" charset="-128"/>
              <a:cs typeface="Hiragino Maru Gothic Pro W4" charset="-128"/>
            </a:endParaRPr>
          </a:p>
        </p:txBody>
      </p:sp>
    </p:spTree>
    <p:extLst>
      <p:ext uri="{BB962C8B-B14F-4D97-AF65-F5344CB8AC3E}">
        <p14:creationId xmlns:p14="http://schemas.microsoft.com/office/powerpoint/2010/main" val="180502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89A38-E4D1-B24C-935C-8C15B61563F0}"/>
              </a:ext>
            </a:extLst>
          </p:cNvPr>
          <p:cNvSpPr>
            <a:spLocks noGrp="1"/>
          </p:cNvSpPr>
          <p:nvPr>
            <p:ph type="title"/>
          </p:nvPr>
        </p:nvSpPr>
        <p:spPr/>
        <p:txBody>
          <a:bodyPr/>
          <a:lstStyle/>
          <a:p>
            <a:r>
              <a:rPr lang="en-US" altLang="ja-JP" dirty="0"/>
              <a:t>Accelerator in Switch (</a:t>
            </a:r>
            <a:r>
              <a:rPr lang="en-US" altLang="ja-JP" dirty="0" err="1"/>
              <a:t>AiS</a:t>
            </a:r>
            <a:r>
              <a:rPr lang="en-US" altLang="ja-JP" dirty="0"/>
              <a:t>) concept</a:t>
            </a:r>
            <a:endParaRPr kumimoji="1" lang="ja-JP" altLang="en-US" dirty="0"/>
          </a:p>
        </p:txBody>
      </p:sp>
      <p:sp>
        <p:nvSpPr>
          <p:cNvPr id="3" name="コンテンツ プレースホルダー 2">
            <a:extLst>
              <a:ext uri="{FF2B5EF4-FFF2-40B4-BE49-F238E27FC236}">
                <a16:creationId xmlns:a16="http://schemas.microsoft.com/office/drawing/2014/main" id="{215735DF-9060-F147-9774-24DC5DC98A37}"/>
              </a:ext>
            </a:extLst>
          </p:cNvPr>
          <p:cNvSpPr>
            <a:spLocks noGrp="1"/>
          </p:cNvSpPr>
          <p:nvPr>
            <p:ph idx="1"/>
          </p:nvPr>
        </p:nvSpPr>
        <p:spPr/>
        <p:txBody>
          <a:bodyPr>
            <a:normAutofit/>
          </a:bodyPr>
          <a:lstStyle/>
          <a:p>
            <a:r>
              <a:rPr kumimoji="1" lang="en-US" altLang="ja-JP" sz="2000" dirty="0"/>
              <a:t>What’s this?</a:t>
            </a:r>
          </a:p>
          <a:p>
            <a:pPr lvl="1"/>
            <a:r>
              <a:rPr lang="en-US" altLang="ja-JP" sz="1600" dirty="0"/>
              <a:t>using FPGA for not only computation offloading but also communication</a:t>
            </a:r>
          </a:p>
          <a:p>
            <a:pPr lvl="1"/>
            <a:r>
              <a:rPr lang="en-US" altLang="ja-JP" sz="1600" dirty="0"/>
              <a:t>covering GPU non-suited computation by FPGA</a:t>
            </a:r>
          </a:p>
          <a:p>
            <a:pPr lvl="1"/>
            <a:r>
              <a:rPr lang="en-US" altLang="ja-JP" sz="1600" dirty="0"/>
              <a:t>combining computation offloading and ultra-low latency communication among FPGAs</a:t>
            </a:r>
          </a:p>
          <a:p>
            <a:pPr lvl="1"/>
            <a:r>
              <a:rPr lang="en-US" altLang="ja-JP" sz="1600" dirty="0"/>
              <a:t>especially effective on communication-related small/medium computation (such as collective communication)</a:t>
            </a:r>
          </a:p>
          <a:p>
            <a:pPr lvl="1"/>
            <a:r>
              <a:rPr lang="en-US" altLang="ja-JP" sz="1600" dirty="0">
                <a:solidFill>
                  <a:srgbClr val="FF0000"/>
                </a:solidFill>
              </a:rPr>
              <a:t>OpenCL-enable programming for application users</a:t>
            </a:r>
            <a:endParaRPr kumimoji="1" lang="ja-JP" altLang="en-US" sz="1600" dirty="0">
              <a:solidFill>
                <a:srgbClr val="FF0000"/>
              </a:solidFill>
            </a:endParaRPr>
          </a:p>
        </p:txBody>
      </p:sp>
      <p:sp>
        <p:nvSpPr>
          <p:cNvPr id="4" name="スライド番号プレースホルダー 3">
            <a:extLst>
              <a:ext uri="{FF2B5EF4-FFF2-40B4-BE49-F238E27FC236}">
                <a16:creationId xmlns:a16="http://schemas.microsoft.com/office/drawing/2014/main" id="{E75400CE-57FB-794D-9154-3C6461EF12A8}"/>
              </a:ext>
            </a:extLst>
          </p:cNvPr>
          <p:cNvSpPr>
            <a:spLocks noGrp="1"/>
          </p:cNvSpPr>
          <p:nvPr>
            <p:ph type="sldNum" sz="quarter" idx="12"/>
          </p:nvPr>
        </p:nvSpPr>
        <p:spPr/>
        <p:txBody>
          <a:bodyPr/>
          <a:lstStyle/>
          <a:p>
            <a:fld id="{6AA23CD1-3C38-6C4B-9DAB-562643DCB5AF}" type="slidenum">
              <a:rPr kumimoji="1" lang="ja-JP" altLang="en-US" smtClean="0"/>
              <a:t>2</a:t>
            </a:fld>
            <a:endParaRPr kumimoji="1" lang="ja-JP" altLang="en-US"/>
          </a:p>
        </p:txBody>
      </p:sp>
      <p:pic>
        <p:nvPicPr>
          <p:cNvPr id="5" name="図 4">
            <a:extLst>
              <a:ext uri="{FF2B5EF4-FFF2-40B4-BE49-F238E27FC236}">
                <a16:creationId xmlns:a16="http://schemas.microsoft.com/office/drawing/2014/main" id="{A9F3D5A3-4CC7-F64B-801E-DB3D6DE85B12}"/>
              </a:ext>
            </a:extLst>
          </p:cNvPr>
          <p:cNvPicPr>
            <a:picLocks noChangeAspect="1"/>
          </p:cNvPicPr>
          <p:nvPr/>
        </p:nvPicPr>
        <p:blipFill>
          <a:blip r:embed="rId3"/>
          <a:stretch>
            <a:fillRect/>
          </a:stretch>
        </p:blipFill>
        <p:spPr>
          <a:xfrm>
            <a:off x="1454941" y="4193787"/>
            <a:ext cx="6234118" cy="2360421"/>
          </a:xfrm>
          <a:prstGeom prst="rect">
            <a:avLst/>
          </a:prstGeom>
        </p:spPr>
      </p:pic>
      <p:sp>
        <p:nvSpPr>
          <p:cNvPr id="10" name="テキスト ボックス 9">
            <a:extLst>
              <a:ext uri="{FF2B5EF4-FFF2-40B4-BE49-F238E27FC236}">
                <a16:creationId xmlns:a16="http://schemas.microsoft.com/office/drawing/2014/main" id="{31572E49-6E35-A54E-994B-97CE0BFF2E3E}"/>
              </a:ext>
            </a:extLst>
          </p:cNvPr>
          <p:cNvSpPr txBox="1"/>
          <p:nvPr/>
        </p:nvSpPr>
        <p:spPr>
          <a:xfrm>
            <a:off x="6269495" y="3501161"/>
            <a:ext cx="2874505" cy="307777"/>
          </a:xfrm>
          <a:prstGeom prst="rect">
            <a:avLst/>
          </a:prstGeom>
          <a:noFill/>
        </p:spPr>
        <p:txBody>
          <a:bodyPr wrap="none" rtlCol="0">
            <a:spAutoFit/>
          </a:bodyPr>
          <a:lstStyle/>
          <a:p>
            <a:r>
              <a:rPr kumimoji="1" lang="en-US" altLang="ja-JP" sz="1400" dirty="0">
                <a:latin typeface="Hiragino Maru Gothic Pro W4" panose="020F0400000000000000" pitchFamily="34" charset="-128"/>
                <a:ea typeface="Hiragino Maru Gothic Pro W4" panose="020F0400000000000000" pitchFamily="34" charset="-128"/>
              </a:rPr>
              <a:t>&lt;- currently we are working on</a:t>
            </a:r>
            <a:endParaRPr kumimoji="1" lang="ja-JP" altLang="en-US" sz="1400" dirty="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331955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29</a:t>
            </a:fld>
            <a:endParaRPr kumimoji="1" lang="ja-JP" altLang="en-US"/>
          </a:p>
        </p:txBody>
      </p:sp>
      <p:sp>
        <p:nvSpPr>
          <p:cNvPr id="5" name="テキスト ボックス 4"/>
          <p:cNvSpPr txBox="1"/>
          <p:nvPr/>
        </p:nvSpPr>
        <p:spPr>
          <a:xfrm>
            <a:off x="647424" y="2812223"/>
            <a:ext cx="7786106" cy="769441"/>
          </a:xfrm>
          <a:prstGeom prst="rect">
            <a:avLst/>
          </a:prstGeom>
          <a:noFill/>
        </p:spPr>
        <p:txBody>
          <a:bodyPr wrap="none" rtlCol="0">
            <a:spAutoFit/>
          </a:bodyPr>
          <a:lstStyle/>
          <a:p>
            <a:r>
              <a:rPr lang="en-US" altLang="ja-JP" sz="4400">
                <a:solidFill>
                  <a:schemeClr val="accent1">
                    <a:lumMod val="50000"/>
                  </a:schemeClr>
                </a:solidFill>
                <a:latin typeface="Hiragino Maru Gothic Pro W4" charset="-128"/>
                <a:ea typeface="Hiragino Maru Gothic Pro W4" charset="-128"/>
                <a:cs typeface="Hiragino Maru Gothic Pro W4" charset="-128"/>
              </a:rPr>
              <a:t>Conclusion and future work</a:t>
            </a:r>
            <a:endParaRPr kumimoji="1" lang="ja-JP" altLang="en-US" sz="4400" dirty="0">
              <a:solidFill>
                <a:schemeClr val="accent1">
                  <a:lumMod val="50000"/>
                </a:schemeClr>
              </a:solidFill>
              <a:latin typeface="Hiragino Maru Gothic Pro W4" charset="-128"/>
              <a:ea typeface="Hiragino Maru Gothic Pro W4" charset="-128"/>
              <a:cs typeface="Hiragino Maru Gothic Pro W4" charset="-128"/>
            </a:endParaRPr>
          </a:p>
        </p:txBody>
      </p:sp>
    </p:spTree>
    <p:extLst>
      <p:ext uri="{BB962C8B-B14F-4D97-AF65-F5344CB8AC3E}">
        <p14:creationId xmlns:p14="http://schemas.microsoft.com/office/powerpoint/2010/main" val="4154254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E9371-E85D-D04B-9F4F-B16011D52A7E}"/>
              </a:ext>
            </a:extLst>
          </p:cNvPr>
          <p:cNvSpPr>
            <a:spLocks noGrp="1"/>
          </p:cNvSpPr>
          <p:nvPr>
            <p:ph type="title"/>
          </p:nvPr>
        </p:nvSpPr>
        <p:spPr/>
        <p:txBody>
          <a:bodyPr/>
          <a:lstStyle/>
          <a:p>
            <a:r>
              <a:rPr lang="en-US" altLang="ja-JP" dirty="0"/>
              <a:t>② PCIe</a:t>
            </a:r>
            <a:r>
              <a:rPr lang="ja-JP" altLang="en-US"/>
              <a:t>アドレス空間にマップした</a:t>
            </a:r>
            <a:br>
              <a:rPr lang="en-US" altLang="ja-JP" dirty="0"/>
            </a:br>
            <a:r>
              <a:rPr lang="ja-JP" altLang="en-US"/>
              <a:t>メモリアドレスを</a:t>
            </a:r>
            <a:r>
              <a:rPr lang="en-US" altLang="ja-JP" dirty="0"/>
              <a:t>FPGA</a:t>
            </a:r>
            <a:r>
              <a:rPr lang="ja-JP" altLang="en-US"/>
              <a:t>に送信</a:t>
            </a:r>
            <a:endParaRPr kumimoji="1" lang="ja-JP" altLang="en-US"/>
          </a:p>
        </p:txBody>
      </p:sp>
      <p:sp>
        <p:nvSpPr>
          <p:cNvPr id="3" name="コンテンツ プレースホルダー 2">
            <a:extLst>
              <a:ext uri="{FF2B5EF4-FFF2-40B4-BE49-F238E27FC236}">
                <a16:creationId xmlns:a16="http://schemas.microsoft.com/office/drawing/2014/main" id="{BA766C31-77DE-E349-A324-5E8D10A95320}"/>
              </a:ext>
            </a:extLst>
          </p:cNvPr>
          <p:cNvSpPr>
            <a:spLocks noGrp="1"/>
          </p:cNvSpPr>
          <p:nvPr>
            <p:ph idx="1"/>
          </p:nvPr>
        </p:nvSpPr>
        <p:spPr>
          <a:xfrm>
            <a:off x="457200" y="1602000"/>
            <a:ext cx="8229600" cy="4525200"/>
          </a:xfrm>
        </p:spPr>
        <p:txBody>
          <a:bodyPr/>
          <a:lstStyle/>
          <a:p>
            <a:r>
              <a:rPr lang="ja-JP" altLang="en-US"/>
              <a:t>現在の実装では，</a:t>
            </a:r>
            <a:r>
              <a:rPr lang="en-US" altLang="ja-JP" dirty="0"/>
              <a:t>OpenCL</a:t>
            </a:r>
            <a:r>
              <a:rPr lang="ja-JP" altLang="en-US"/>
              <a:t>の初期化時に渡している</a:t>
            </a:r>
            <a:endParaRPr lang="en-US" altLang="ja-JP" dirty="0"/>
          </a:p>
          <a:p>
            <a:pPr lvl="1"/>
            <a:r>
              <a:rPr kumimoji="1" lang="en-US" altLang="ja-JP" dirty="0"/>
              <a:t>OpenCL</a:t>
            </a:r>
            <a:r>
              <a:rPr kumimoji="1" lang="ja-JP" altLang="en-US"/>
              <a:t>カーネルコードの引数にセット</a:t>
            </a:r>
          </a:p>
        </p:txBody>
      </p:sp>
      <p:sp>
        <p:nvSpPr>
          <p:cNvPr id="4" name="スライド番号プレースホルダー 3">
            <a:extLst>
              <a:ext uri="{FF2B5EF4-FFF2-40B4-BE49-F238E27FC236}">
                <a16:creationId xmlns:a16="http://schemas.microsoft.com/office/drawing/2014/main" id="{D3FF2396-C5AD-C749-896B-17DE635BC529}"/>
              </a:ext>
            </a:extLst>
          </p:cNvPr>
          <p:cNvSpPr>
            <a:spLocks noGrp="1"/>
          </p:cNvSpPr>
          <p:nvPr>
            <p:ph type="sldNum" sz="quarter" idx="12"/>
          </p:nvPr>
        </p:nvSpPr>
        <p:spPr/>
        <p:txBody>
          <a:bodyPr/>
          <a:lstStyle/>
          <a:p>
            <a:fld id="{6AA23CD1-3C38-6C4B-9DAB-562643DCB5AF}" type="slidenum">
              <a:rPr kumimoji="1" lang="ja-JP" altLang="en-US" smtClean="0"/>
              <a:t>30</a:t>
            </a:fld>
            <a:endParaRPr kumimoji="1" lang="ja-JP" altLang="en-US"/>
          </a:p>
        </p:txBody>
      </p:sp>
      <p:sp>
        <p:nvSpPr>
          <p:cNvPr id="8" name="正方形/長方形 7">
            <a:extLst>
              <a:ext uri="{FF2B5EF4-FFF2-40B4-BE49-F238E27FC236}">
                <a16:creationId xmlns:a16="http://schemas.microsoft.com/office/drawing/2014/main" id="{D9552FE4-5922-9C47-97D9-6C5905D8768D}"/>
              </a:ext>
            </a:extLst>
          </p:cNvPr>
          <p:cNvSpPr/>
          <p:nvPr/>
        </p:nvSpPr>
        <p:spPr>
          <a:xfrm>
            <a:off x="704984" y="2693289"/>
            <a:ext cx="7734032" cy="523220"/>
          </a:xfrm>
          <a:prstGeom prst="rect">
            <a:avLst/>
          </a:prstGeom>
          <a:ln>
            <a:solidFill>
              <a:schemeClr val="tx1"/>
            </a:solidFill>
            <a:prstDash val="dash"/>
          </a:ln>
        </p:spPr>
        <p:txBody>
          <a:bodyPr wrap="square">
            <a:spAutoFit/>
          </a:bodyPr>
          <a:lstStyle/>
          <a:p>
            <a:r>
              <a:rPr lang="en-US" altLang="ja-JP" sz="1400" dirty="0">
                <a:solidFill>
                  <a:srgbClr val="1B1F22"/>
                </a:solidFill>
                <a:latin typeface="Consolas" panose="020B0609020204030204" pitchFamily="49" charset="0"/>
              </a:rPr>
              <a:t>status = </a:t>
            </a:r>
            <a:r>
              <a:rPr lang="en-US" altLang="ja-JP" sz="1400" dirty="0" err="1">
                <a:solidFill>
                  <a:srgbClr val="1B1F22"/>
                </a:solidFill>
                <a:latin typeface="Consolas" panose="020B0609020204030204" pitchFamily="49" charset="0"/>
              </a:rPr>
              <a:t>clSetKernelArg</a:t>
            </a:r>
            <a:r>
              <a:rPr lang="en-US" altLang="ja-JP" sz="1400" dirty="0">
                <a:solidFill>
                  <a:srgbClr val="1B1F22"/>
                </a:solidFill>
                <a:latin typeface="Consolas" panose="020B0609020204030204" pitchFamily="49" charset="0"/>
              </a:rPr>
              <a:t>(kernel, </a:t>
            </a:r>
            <a:r>
              <a:rPr lang="en-US" altLang="ja-JP" sz="1400" dirty="0" err="1">
                <a:solidFill>
                  <a:srgbClr val="1B1F22"/>
                </a:solidFill>
                <a:latin typeface="Consolas" panose="020B0609020204030204" pitchFamily="49" charset="0"/>
              </a:rPr>
              <a:t>argi</a:t>
            </a:r>
            <a:r>
              <a:rPr lang="en-US" altLang="ja-JP" sz="1400" dirty="0">
                <a:solidFill>
                  <a:srgbClr val="1B1F22"/>
                </a:solidFill>
                <a:latin typeface="Consolas" panose="020B0609020204030204" pitchFamily="49" charset="0"/>
              </a:rPr>
              <a:t>++, </a:t>
            </a:r>
            <a:r>
              <a:rPr lang="en-US" altLang="ja-JP" sz="1400" dirty="0" err="1">
                <a:solidFill>
                  <a:srgbClr val="CB2339"/>
                </a:solidFill>
                <a:latin typeface="Consolas" panose="020B0609020204030204" pitchFamily="49" charset="0"/>
              </a:rPr>
              <a:t>sizeof</a:t>
            </a:r>
            <a:r>
              <a:rPr lang="en-US" altLang="ja-JP" sz="1400" dirty="0">
                <a:solidFill>
                  <a:srgbClr val="1B1F22"/>
                </a:solidFill>
                <a:latin typeface="Consolas" panose="020B0609020204030204" pitchFamily="49" charset="0"/>
              </a:rPr>
              <a:t>(</a:t>
            </a:r>
            <a:r>
              <a:rPr lang="en-US" altLang="ja-JP" sz="1400" dirty="0">
                <a:solidFill>
                  <a:srgbClr val="CB2339"/>
                </a:solidFill>
                <a:latin typeface="Consolas" panose="020B0609020204030204" pitchFamily="49" charset="0"/>
              </a:rPr>
              <a:t>unsigned</a:t>
            </a:r>
            <a:r>
              <a:rPr lang="en-US" altLang="ja-JP" sz="1400" dirty="0">
                <a:solidFill>
                  <a:srgbClr val="1B1F22"/>
                </a:solidFill>
                <a:latin typeface="Consolas" panose="020B0609020204030204" pitchFamily="49" charset="0"/>
              </a:rPr>
              <a:t> </a:t>
            </a:r>
            <a:r>
              <a:rPr lang="en-US" altLang="ja-JP" sz="1400" dirty="0">
                <a:solidFill>
                  <a:srgbClr val="CB2339"/>
                </a:solidFill>
                <a:latin typeface="Consolas" panose="020B0609020204030204" pitchFamily="49" charset="0"/>
              </a:rPr>
              <a:t>long</a:t>
            </a:r>
            <a:r>
              <a:rPr lang="en-US" altLang="ja-JP" sz="1400" dirty="0">
                <a:solidFill>
                  <a:srgbClr val="1B1F22"/>
                </a:solidFill>
                <a:latin typeface="Consolas" panose="020B0609020204030204" pitchFamily="49" charset="0"/>
              </a:rPr>
              <a:t> </a:t>
            </a:r>
            <a:r>
              <a:rPr lang="en-US" altLang="ja-JP" sz="1400" dirty="0">
                <a:solidFill>
                  <a:srgbClr val="CB2339"/>
                </a:solidFill>
                <a:latin typeface="Consolas" panose="020B0609020204030204" pitchFamily="49" charset="0"/>
              </a:rPr>
              <a:t>long</a:t>
            </a:r>
            <a:r>
              <a:rPr lang="en-US" altLang="ja-JP" sz="1400" dirty="0">
                <a:solidFill>
                  <a:srgbClr val="1B1F22"/>
                </a:solidFill>
                <a:latin typeface="Consolas" panose="020B0609020204030204" pitchFamily="49" charset="0"/>
              </a:rPr>
              <a:t>), &amp;</a:t>
            </a:r>
            <a:r>
              <a:rPr lang="en-US" altLang="ja-JP" sz="1400" dirty="0" err="1">
                <a:solidFill>
                  <a:srgbClr val="1B1F22"/>
                </a:solidFill>
                <a:latin typeface="Consolas" panose="020B0609020204030204" pitchFamily="49" charset="0"/>
              </a:rPr>
              <a:t>paddr</a:t>
            </a:r>
            <a:r>
              <a:rPr lang="en-US" altLang="ja-JP" sz="1400" dirty="0">
                <a:solidFill>
                  <a:srgbClr val="1B1F22"/>
                </a:solidFill>
                <a:latin typeface="Consolas" panose="020B0609020204030204" pitchFamily="49" charset="0"/>
              </a:rPr>
              <a:t>);</a:t>
            </a:r>
          </a:p>
          <a:p>
            <a:r>
              <a:rPr lang="en" altLang="ja-JP" sz="1400" dirty="0" err="1">
                <a:solidFill>
                  <a:srgbClr val="5B28B4"/>
                </a:solidFill>
                <a:latin typeface="Consolas" panose="020B0609020204030204" pitchFamily="49" charset="0"/>
              </a:rPr>
              <a:t>aocl_utils</a:t>
            </a:r>
            <a:r>
              <a:rPr lang="en" altLang="ja-JP" sz="1400" dirty="0">
                <a:solidFill>
                  <a:srgbClr val="5B28B4"/>
                </a:solidFill>
                <a:latin typeface="Consolas" panose="020B0609020204030204" pitchFamily="49" charset="0"/>
              </a:rPr>
              <a:t>::</a:t>
            </a:r>
            <a:r>
              <a:rPr lang="en" altLang="ja-JP" sz="1400" dirty="0" err="1">
                <a:solidFill>
                  <a:srgbClr val="5B28B4"/>
                </a:solidFill>
                <a:latin typeface="Consolas" panose="020B0609020204030204" pitchFamily="49" charset="0"/>
              </a:rPr>
              <a:t>checkError</a:t>
            </a:r>
            <a:r>
              <a:rPr lang="en" altLang="ja-JP" sz="1400" dirty="0">
                <a:solidFill>
                  <a:srgbClr val="1B1F22"/>
                </a:solidFill>
                <a:latin typeface="Consolas" panose="020B0609020204030204" pitchFamily="49" charset="0"/>
              </a:rPr>
              <a:t>(status, </a:t>
            </a:r>
            <a:r>
              <a:rPr lang="en" altLang="ja-JP" sz="1400" dirty="0">
                <a:solidFill>
                  <a:srgbClr val="06214F"/>
                </a:solidFill>
                <a:latin typeface="Consolas" panose="020B0609020204030204" pitchFamily="49" charset="0"/>
              </a:rPr>
              <a:t>"Failed to set argument PADDR"</a:t>
            </a:r>
            <a:r>
              <a:rPr lang="en" altLang="ja-JP" sz="1400" dirty="0">
                <a:solidFill>
                  <a:srgbClr val="1B1F22"/>
                </a:solidFill>
                <a:latin typeface="Consolas" panose="020B0609020204030204" pitchFamily="49" charset="0"/>
              </a:rPr>
              <a:t>);	</a:t>
            </a:r>
          </a:p>
        </p:txBody>
      </p:sp>
      <p:sp>
        <p:nvSpPr>
          <p:cNvPr id="9" name="正方形/長方形 8">
            <a:extLst>
              <a:ext uri="{FF2B5EF4-FFF2-40B4-BE49-F238E27FC236}">
                <a16:creationId xmlns:a16="http://schemas.microsoft.com/office/drawing/2014/main" id="{8EA3C6B7-3F56-5849-BB80-8790899C122D}"/>
              </a:ext>
            </a:extLst>
          </p:cNvPr>
          <p:cNvSpPr/>
          <p:nvPr/>
        </p:nvSpPr>
        <p:spPr>
          <a:xfrm>
            <a:off x="111271" y="3864600"/>
            <a:ext cx="4839710" cy="1815882"/>
          </a:xfrm>
          <a:prstGeom prst="rect">
            <a:avLst/>
          </a:prstGeom>
          <a:ln>
            <a:solidFill>
              <a:schemeClr val="tx1"/>
            </a:solidFill>
            <a:prstDash val="dash"/>
          </a:ln>
        </p:spPr>
        <p:txBody>
          <a:bodyPr wrap="square">
            <a:spAutoFit/>
          </a:bodyPr>
          <a:lstStyle/>
          <a:p>
            <a:r>
              <a:rPr lang="en-US" altLang="ja-JP" sz="1400" dirty="0">
                <a:solidFill>
                  <a:srgbClr val="1B1F22"/>
                </a:solidFill>
                <a:latin typeface="Consolas" panose="020B0609020204030204" pitchFamily="49" charset="0"/>
              </a:rPr>
              <a:t>__kernel </a:t>
            </a:r>
            <a:r>
              <a:rPr lang="en-US" altLang="ja-JP" sz="1400" dirty="0">
                <a:solidFill>
                  <a:srgbClr val="CB2339"/>
                </a:solidFill>
                <a:latin typeface="Consolas" panose="020B0609020204030204" pitchFamily="49" charset="0"/>
              </a:rPr>
              <a:t>void</a:t>
            </a:r>
            <a:r>
              <a:rPr lang="en-US" altLang="ja-JP" sz="1400" dirty="0">
                <a:solidFill>
                  <a:srgbClr val="1B1F22"/>
                </a:solidFill>
                <a:latin typeface="Consolas" panose="020B0609020204030204" pitchFamily="49" charset="0"/>
              </a:rPr>
              <a:t> </a:t>
            </a:r>
            <a:r>
              <a:rPr lang="en-US" altLang="ja-JP" sz="1400" dirty="0" err="1">
                <a:solidFill>
                  <a:srgbClr val="5B28B4"/>
                </a:solidFill>
                <a:latin typeface="Consolas" panose="020B0609020204030204" pitchFamily="49" charset="0"/>
              </a:rPr>
              <a:t>fpga_dma</a:t>
            </a:r>
            <a:r>
              <a:rPr lang="en-US" altLang="ja-JP" sz="1400" dirty="0">
                <a:solidFill>
                  <a:srgbClr val="1B1F22"/>
                </a:solidFill>
                <a:latin typeface="Consolas" panose="020B0609020204030204" pitchFamily="49" charset="0"/>
              </a:rPr>
              <a:t>(		</a:t>
            </a:r>
          </a:p>
          <a:p>
            <a:r>
              <a:rPr lang="en" altLang="ja-JP" sz="1400" dirty="0">
                <a:solidFill>
                  <a:srgbClr val="1B1F22"/>
                </a:solidFill>
                <a:latin typeface="Consolas" panose="020B0609020204030204" pitchFamily="49" charset="0"/>
              </a:rPr>
              <a:t>       __global </a:t>
            </a:r>
            <a:r>
              <a:rPr lang="en" altLang="ja-JP" sz="1400" dirty="0" err="1">
                <a:solidFill>
                  <a:srgbClr val="0744B8"/>
                </a:solidFill>
                <a:latin typeface="Consolas" panose="020B0609020204030204" pitchFamily="49" charset="0"/>
              </a:rPr>
              <a:t>uint</a:t>
            </a:r>
            <a:r>
              <a:rPr lang="en" altLang="ja-JP" sz="1400" dirty="0">
                <a:solidFill>
                  <a:srgbClr val="1B1F22"/>
                </a:solidFill>
                <a:latin typeface="Consolas" panose="020B0609020204030204" pitchFamily="49" charset="0"/>
              </a:rPr>
              <a:t> *</a:t>
            </a:r>
            <a:r>
              <a:rPr lang="en" altLang="ja-JP" sz="1400" dirty="0">
                <a:solidFill>
                  <a:srgbClr val="CB2339"/>
                </a:solidFill>
                <a:latin typeface="Consolas" panose="020B0609020204030204" pitchFamily="49" charset="0"/>
              </a:rPr>
              <a:t>restrict</a:t>
            </a:r>
            <a:r>
              <a:rPr lang="en" altLang="ja-JP" sz="1400" dirty="0">
                <a:solidFill>
                  <a:srgbClr val="1B1F22"/>
                </a:solidFill>
                <a:latin typeface="Consolas" panose="020B0609020204030204" pitchFamily="49" charset="0"/>
              </a:rPr>
              <a:t> RECV_DATA,	</a:t>
            </a:r>
          </a:p>
          <a:p>
            <a:r>
              <a:rPr lang="en" altLang="ja-JP" sz="1400" dirty="0">
                <a:solidFill>
                  <a:srgbClr val="1B1F22"/>
                </a:solidFill>
                <a:latin typeface="Consolas" panose="020B0609020204030204" pitchFamily="49" charset="0"/>
              </a:rPr>
              <a:t>       __global </a:t>
            </a:r>
            <a:r>
              <a:rPr lang="en" altLang="ja-JP" sz="1400" dirty="0" err="1">
                <a:solidFill>
                  <a:srgbClr val="CB2339"/>
                </a:solidFill>
                <a:latin typeface="Consolas" panose="020B0609020204030204" pitchFamily="49" charset="0"/>
              </a:rPr>
              <a:t>const</a:t>
            </a:r>
            <a:r>
              <a:rPr lang="en" altLang="ja-JP" sz="1400" dirty="0">
                <a:solidFill>
                  <a:srgbClr val="1B1F22"/>
                </a:solidFill>
                <a:latin typeface="Consolas" panose="020B0609020204030204" pitchFamily="49" charset="0"/>
              </a:rPr>
              <a:t> </a:t>
            </a:r>
            <a:r>
              <a:rPr lang="en" altLang="ja-JP" sz="1400" dirty="0" err="1">
                <a:solidFill>
                  <a:srgbClr val="0744B8"/>
                </a:solidFill>
                <a:latin typeface="Consolas" panose="020B0609020204030204" pitchFamily="49" charset="0"/>
              </a:rPr>
              <a:t>uint</a:t>
            </a:r>
            <a:r>
              <a:rPr lang="en" altLang="ja-JP" sz="1400" dirty="0">
                <a:solidFill>
                  <a:srgbClr val="1B1F22"/>
                </a:solidFill>
                <a:latin typeface="Consolas" panose="020B0609020204030204" pitchFamily="49" charset="0"/>
              </a:rPr>
              <a:t> *</a:t>
            </a:r>
            <a:r>
              <a:rPr lang="en" altLang="ja-JP" sz="1400" dirty="0">
                <a:solidFill>
                  <a:srgbClr val="CB2339"/>
                </a:solidFill>
                <a:latin typeface="Consolas" panose="020B0609020204030204" pitchFamily="49" charset="0"/>
              </a:rPr>
              <a:t>restrict</a:t>
            </a:r>
            <a:r>
              <a:rPr lang="en" altLang="ja-JP" sz="1400" dirty="0">
                <a:solidFill>
                  <a:srgbClr val="1B1F22"/>
                </a:solidFill>
                <a:latin typeface="Consolas" panose="020B0609020204030204" pitchFamily="49" charset="0"/>
              </a:rPr>
              <a:t> SEND_DATA,</a:t>
            </a:r>
          </a:p>
          <a:p>
            <a:r>
              <a:rPr lang="en-US" altLang="ja-JP" sz="1400" dirty="0">
                <a:solidFill>
                  <a:srgbClr val="1B1F22"/>
                </a:solidFill>
                <a:latin typeface="Consolas" panose="020B0609020204030204" pitchFamily="49" charset="0"/>
              </a:rPr>
              <a:t>       __global </a:t>
            </a:r>
            <a:r>
              <a:rPr lang="en-US" altLang="ja-JP" sz="1400" dirty="0" err="1">
                <a:solidFill>
                  <a:srgbClr val="1B1F22"/>
                </a:solidFill>
                <a:latin typeface="Consolas" panose="020B0609020204030204" pitchFamily="49" charset="0"/>
              </a:rPr>
              <a:t>ulong</a:t>
            </a:r>
            <a:r>
              <a:rPr lang="en-US" altLang="ja-JP" sz="1400" dirty="0">
                <a:solidFill>
                  <a:srgbClr val="1B1F22"/>
                </a:solidFill>
                <a:latin typeface="Consolas" panose="020B0609020204030204" pitchFamily="49" charset="0"/>
              </a:rPr>
              <a:t> *</a:t>
            </a:r>
            <a:r>
              <a:rPr lang="en-US" altLang="ja-JP" sz="1400" dirty="0">
                <a:solidFill>
                  <a:srgbClr val="CB2339"/>
                </a:solidFill>
                <a:latin typeface="Consolas" panose="020B0609020204030204" pitchFamily="49" charset="0"/>
              </a:rPr>
              <a:t>restrict</a:t>
            </a:r>
            <a:r>
              <a:rPr lang="en-US" altLang="ja-JP" sz="1400" dirty="0">
                <a:solidFill>
                  <a:srgbClr val="1B1F22"/>
                </a:solidFill>
                <a:latin typeface="Consolas" panose="020B0609020204030204" pitchFamily="49" charset="0"/>
              </a:rPr>
              <a:t> E_CYCLE,	</a:t>
            </a:r>
          </a:p>
          <a:p>
            <a:r>
              <a:rPr lang="en" altLang="ja-JP" sz="1400" dirty="0">
                <a:solidFill>
                  <a:srgbClr val="1B1F22"/>
                </a:solidFill>
                <a:latin typeface="Consolas" panose="020B0609020204030204" pitchFamily="49" charset="0"/>
              </a:rPr>
              <a:t>       __global </a:t>
            </a:r>
            <a:r>
              <a:rPr lang="en" altLang="ja-JP" sz="1400" dirty="0" err="1">
                <a:solidFill>
                  <a:srgbClr val="CB2339"/>
                </a:solidFill>
                <a:latin typeface="Consolas" panose="020B0609020204030204" pitchFamily="49" charset="0"/>
              </a:rPr>
              <a:t>const</a:t>
            </a:r>
            <a:r>
              <a:rPr lang="en" altLang="ja-JP" sz="1400" dirty="0">
                <a:solidFill>
                  <a:srgbClr val="1B1F22"/>
                </a:solidFill>
                <a:latin typeface="Consolas" panose="020B0609020204030204" pitchFamily="49" charset="0"/>
              </a:rPr>
              <a:t> </a:t>
            </a:r>
            <a:r>
              <a:rPr lang="en" altLang="ja-JP" sz="1400" dirty="0" err="1">
                <a:solidFill>
                  <a:srgbClr val="0744B8"/>
                </a:solidFill>
                <a:latin typeface="Consolas" panose="020B0609020204030204" pitchFamily="49" charset="0"/>
              </a:rPr>
              <a:t>uint</a:t>
            </a:r>
            <a:r>
              <a:rPr lang="en" altLang="ja-JP" sz="1400" dirty="0">
                <a:solidFill>
                  <a:srgbClr val="1B1F22"/>
                </a:solidFill>
                <a:latin typeface="Consolas" panose="020B0609020204030204" pitchFamily="49" charset="0"/>
              </a:rPr>
              <a:t> *</a:t>
            </a:r>
            <a:r>
              <a:rPr lang="en" altLang="ja-JP" sz="1400" dirty="0">
                <a:solidFill>
                  <a:srgbClr val="CB2339"/>
                </a:solidFill>
                <a:latin typeface="Consolas" panose="020B0609020204030204" pitchFamily="49" charset="0"/>
              </a:rPr>
              <a:t>restrict</a:t>
            </a:r>
            <a:r>
              <a:rPr lang="en" altLang="ja-JP" sz="1400" dirty="0">
                <a:solidFill>
                  <a:srgbClr val="1B1F22"/>
                </a:solidFill>
                <a:latin typeface="Consolas" panose="020B0609020204030204" pitchFamily="49" charset="0"/>
              </a:rPr>
              <a:t> NUMBYTE,	</a:t>
            </a:r>
          </a:p>
          <a:p>
            <a:r>
              <a:rPr lang="en-US" altLang="ja-JP" sz="1400" dirty="0">
                <a:solidFill>
                  <a:srgbClr val="1B1F22"/>
                </a:solidFill>
                <a:latin typeface="Consolas" panose="020B0609020204030204" pitchFamily="49" charset="0"/>
              </a:rPr>
              <a:t>       </a:t>
            </a:r>
            <a:r>
              <a:rPr lang="en-US" altLang="ja-JP" sz="1400" dirty="0" err="1">
                <a:solidFill>
                  <a:srgbClr val="CB2339"/>
                </a:solidFill>
                <a:latin typeface="Consolas" panose="020B0609020204030204" pitchFamily="49" charset="0"/>
              </a:rPr>
              <a:t>const</a:t>
            </a:r>
            <a:r>
              <a:rPr lang="en-US" altLang="ja-JP" sz="1400" dirty="0">
                <a:solidFill>
                  <a:srgbClr val="1B1F22"/>
                </a:solidFill>
                <a:latin typeface="Consolas" panose="020B0609020204030204" pitchFamily="49" charset="0"/>
              </a:rPr>
              <a:t> </a:t>
            </a:r>
            <a:r>
              <a:rPr lang="en-US" altLang="ja-JP" sz="1400" dirty="0" err="1">
                <a:solidFill>
                  <a:srgbClr val="1B1F22"/>
                </a:solidFill>
                <a:latin typeface="Consolas" panose="020B0609020204030204" pitchFamily="49" charset="0"/>
              </a:rPr>
              <a:t>ulong</a:t>
            </a:r>
            <a:r>
              <a:rPr lang="en-US" altLang="ja-JP" sz="1400" dirty="0">
                <a:solidFill>
                  <a:srgbClr val="1B1F22"/>
                </a:solidFill>
                <a:latin typeface="Consolas" panose="020B0609020204030204" pitchFamily="49" charset="0"/>
              </a:rPr>
              <a:t> PADDR,	</a:t>
            </a:r>
          </a:p>
          <a:p>
            <a:r>
              <a:rPr lang="en-US" altLang="ja-JP" sz="1400" dirty="0">
                <a:solidFill>
                  <a:srgbClr val="1B1F22"/>
                </a:solidFill>
                <a:latin typeface="Consolas" panose="020B0609020204030204" pitchFamily="49" charset="0"/>
              </a:rPr>
              <a:t>       </a:t>
            </a:r>
            <a:r>
              <a:rPr lang="en-US" altLang="ja-JP" sz="1400" dirty="0" err="1">
                <a:solidFill>
                  <a:srgbClr val="CB2339"/>
                </a:solidFill>
                <a:latin typeface="Consolas" panose="020B0609020204030204" pitchFamily="49" charset="0"/>
              </a:rPr>
              <a:t>const</a:t>
            </a:r>
            <a:r>
              <a:rPr lang="en-US" altLang="ja-JP" sz="1400" dirty="0">
                <a:solidFill>
                  <a:srgbClr val="1B1F22"/>
                </a:solidFill>
                <a:latin typeface="Consolas" panose="020B0609020204030204" pitchFamily="49" charset="0"/>
              </a:rPr>
              <a:t> </a:t>
            </a:r>
            <a:r>
              <a:rPr lang="en-US" altLang="ja-JP" sz="1400" dirty="0" err="1">
                <a:solidFill>
                  <a:srgbClr val="0744B8"/>
                </a:solidFill>
                <a:latin typeface="Consolas" panose="020B0609020204030204" pitchFamily="49" charset="0"/>
              </a:rPr>
              <a:t>uint</a:t>
            </a:r>
            <a:r>
              <a:rPr lang="en-US" altLang="ja-JP" sz="1400" dirty="0">
                <a:solidFill>
                  <a:srgbClr val="1B1F22"/>
                </a:solidFill>
                <a:latin typeface="Consolas" panose="020B0609020204030204" pitchFamily="49" charset="0"/>
              </a:rPr>
              <a:t> DEBUG_MODE	</a:t>
            </a:r>
          </a:p>
          <a:p>
            <a:r>
              <a:rPr lang="en-US" altLang="ja-JP" sz="1400" dirty="0">
                <a:solidFill>
                  <a:srgbClr val="1B1F22"/>
                </a:solidFill>
                <a:latin typeface="Consolas" panose="020B0609020204030204" pitchFamily="49" charset="0"/>
              </a:rPr>
              <a:t>)	</a:t>
            </a:r>
          </a:p>
        </p:txBody>
      </p:sp>
      <p:sp>
        <p:nvSpPr>
          <p:cNvPr id="10" name="テキスト ボックス 9">
            <a:extLst>
              <a:ext uri="{FF2B5EF4-FFF2-40B4-BE49-F238E27FC236}">
                <a16:creationId xmlns:a16="http://schemas.microsoft.com/office/drawing/2014/main" id="{202FB851-9601-D749-A49A-F9F00DB86365}"/>
              </a:ext>
            </a:extLst>
          </p:cNvPr>
          <p:cNvSpPr txBox="1"/>
          <p:nvPr/>
        </p:nvSpPr>
        <p:spPr>
          <a:xfrm>
            <a:off x="704984" y="2364237"/>
            <a:ext cx="2060179" cy="338554"/>
          </a:xfrm>
          <a:prstGeom prst="rect">
            <a:avLst/>
          </a:prstGeom>
          <a:noFill/>
        </p:spPr>
        <p:txBody>
          <a:bodyPr wrap="none" rtlCol="0">
            <a:spAutoFit/>
          </a:bodyPr>
          <a:lstStyle/>
          <a:p>
            <a:r>
              <a:rPr lang="en-US" altLang="ja-JP" sz="1600" dirty="0">
                <a:latin typeface="Hiragino Maru Gothic Pro W4" panose="020F0400000000000000" pitchFamily="34" charset="-128"/>
                <a:ea typeface="Hiragino Maru Gothic Pro W4" panose="020F0400000000000000" pitchFamily="34" charset="-128"/>
              </a:rPr>
              <a:t>host</a:t>
            </a:r>
            <a:r>
              <a:rPr lang="ja-JP" altLang="en-US" sz="1600">
                <a:latin typeface="Hiragino Maru Gothic Pro W4" panose="020F0400000000000000" pitchFamily="34" charset="-128"/>
                <a:ea typeface="Hiragino Maru Gothic Pro W4" panose="020F0400000000000000" pitchFamily="34" charset="-128"/>
              </a:rPr>
              <a:t>コードでの操作</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E6755FEF-E187-0B43-902A-9F066E681CFF}"/>
              </a:ext>
            </a:extLst>
          </p:cNvPr>
          <p:cNvSpPr txBox="1"/>
          <p:nvPr/>
        </p:nvSpPr>
        <p:spPr>
          <a:xfrm>
            <a:off x="111271" y="3531082"/>
            <a:ext cx="1404552" cy="338554"/>
          </a:xfrm>
          <a:prstGeom prst="rect">
            <a:avLst/>
          </a:prstGeom>
          <a:noFill/>
        </p:spPr>
        <p:txBody>
          <a:bodyPr wrap="none" rtlCol="0">
            <a:spAutoFit/>
          </a:bodyPr>
          <a:lstStyle/>
          <a:p>
            <a:r>
              <a:rPr lang="en-US" altLang="ja-JP" sz="1600" dirty="0">
                <a:latin typeface="Hiragino Maru Gothic Pro W4" panose="020F0400000000000000" pitchFamily="34" charset="-128"/>
                <a:ea typeface="Hiragino Maru Gothic Pro W4" panose="020F0400000000000000" pitchFamily="34" charset="-128"/>
              </a:rPr>
              <a:t>kernel</a:t>
            </a:r>
            <a:r>
              <a:rPr lang="ja-JP" altLang="en-US" sz="1600">
                <a:latin typeface="Hiragino Maru Gothic Pro W4" panose="020F0400000000000000" pitchFamily="34" charset="-128"/>
                <a:ea typeface="Hiragino Maru Gothic Pro W4" panose="020F0400000000000000" pitchFamily="34" charset="-128"/>
              </a:rPr>
              <a:t>コード</a:t>
            </a:r>
            <a:endParaRPr kumimoji="1" lang="ja-JP" altLang="en-US" sz="1600">
              <a:latin typeface="Hiragino Maru Gothic Pro W4" panose="020F0400000000000000" pitchFamily="34" charset="-128"/>
              <a:ea typeface="Hiragino Maru Gothic Pro W4" panose="020F0400000000000000" pitchFamily="34" charset="-128"/>
            </a:endParaRPr>
          </a:p>
        </p:txBody>
      </p:sp>
      <p:cxnSp>
        <p:nvCxnSpPr>
          <p:cNvPr id="15" name="直線コネクタ 14">
            <a:extLst>
              <a:ext uri="{FF2B5EF4-FFF2-40B4-BE49-F238E27FC236}">
                <a16:creationId xmlns:a16="http://schemas.microsoft.com/office/drawing/2014/main" id="{B8BD0FDA-4288-A842-AA4D-F677617C983C}"/>
              </a:ext>
            </a:extLst>
          </p:cNvPr>
          <p:cNvCxnSpPr>
            <a:cxnSpLocks/>
          </p:cNvCxnSpPr>
          <p:nvPr/>
        </p:nvCxnSpPr>
        <p:spPr>
          <a:xfrm>
            <a:off x="7498674" y="2964427"/>
            <a:ext cx="6245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2A78A7-F1D1-0545-98B8-27A78BE06F7E}"/>
              </a:ext>
            </a:extLst>
          </p:cNvPr>
          <p:cNvCxnSpPr>
            <a:cxnSpLocks/>
          </p:cNvCxnSpPr>
          <p:nvPr/>
        </p:nvCxnSpPr>
        <p:spPr>
          <a:xfrm>
            <a:off x="7783809" y="2974283"/>
            <a:ext cx="0" cy="2386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1A6144B-D9D5-794D-9983-F67A737F1A13}"/>
              </a:ext>
            </a:extLst>
          </p:cNvPr>
          <p:cNvCxnSpPr>
            <a:cxnSpLocks/>
          </p:cNvCxnSpPr>
          <p:nvPr/>
        </p:nvCxnSpPr>
        <p:spPr>
          <a:xfrm flipH="1">
            <a:off x="5056506" y="3212934"/>
            <a:ext cx="27489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707F01A-7FB1-2F46-B6AF-0522D84D41C0}"/>
              </a:ext>
            </a:extLst>
          </p:cNvPr>
          <p:cNvCxnSpPr>
            <a:cxnSpLocks/>
          </p:cNvCxnSpPr>
          <p:nvPr/>
        </p:nvCxnSpPr>
        <p:spPr>
          <a:xfrm flipV="1">
            <a:off x="5056506" y="3193846"/>
            <a:ext cx="0" cy="1921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7A3570CF-7B7E-4C4C-8801-C6D1BE524E6F}"/>
              </a:ext>
            </a:extLst>
          </p:cNvPr>
          <p:cNvCxnSpPr>
            <a:cxnSpLocks/>
          </p:cNvCxnSpPr>
          <p:nvPr/>
        </p:nvCxnSpPr>
        <p:spPr>
          <a:xfrm flipH="1">
            <a:off x="2641738" y="5095301"/>
            <a:ext cx="241476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E8A62810-0621-8647-844C-770297CBEB33}"/>
              </a:ext>
            </a:extLst>
          </p:cNvPr>
          <p:cNvPicPr>
            <a:picLocks noChangeAspect="1"/>
          </p:cNvPicPr>
          <p:nvPr/>
        </p:nvPicPr>
        <p:blipFill>
          <a:blip r:embed="rId2"/>
          <a:stretch>
            <a:fillRect/>
          </a:stretch>
        </p:blipFill>
        <p:spPr>
          <a:xfrm>
            <a:off x="5155489" y="3275542"/>
            <a:ext cx="3588336" cy="3541992"/>
          </a:xfrm>
          <a:prstGeom prst="rect">
            <a:avLst/>
          </a:prstGeom>
        </p:spPr>
      </p:pic>
      <p:sp>
        <p:nvSpPr>
          <p:cNvPr id="12" name="円/楕円 11">
            <a:extLst>
              <a:ext uri="{FF2B5EF4-FFF2-40B4-BE49-F238E27FC236}">
                <a16:creationId xmlns:a16="http://schemas.microsoft.com/office/drawing/2014/main" id="{090C6385-63BD-0E49-A34D-FF6D2CC657DE}"/>
              </a:ext>
            </a:extLst>
          </p:cNvPr>
          <p:cNvSpPr/>
          <p:nvPr/>
        </p:nvSpPr>
        <p:spPr>
          <a:xfrm>
            <a:off x="5494461" y="3734448"/>
            <a:ext cx="419644" cy="22091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0059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102478-DD13-C744-81A1-49E9422F7AF5}"/>
              </a:ext>
            </a:extLst>
          </p:cNvPr>
          <p:cNvSpPr>
            <a:spLocks noGrp="1"/>
          </p:cNvSpPr>
          <p:nvPr>
            <p:ph type="title"/>
          </p:nvPr>
        </p:nvSpPr>
        <p:spPr/>
        <p:txBody>
          <a:bodyPr/>
          <a:lstStyle/>
          <a:p>
            <a:r>
              <a:rPr lang="en-US" altLang="ja-JP" dirty="0"/>
              <a:t>GPU-FPGA</a:t>
            </a:r>
            <a:r>
              <a:rPr lang="ja-JP" altLang="en-US"/>
              <a:t>間</a:t>
            </a:r>
            <a:r>
              <a:rPr lang="en-US" altLang="ja-JP" dirty="0"/>
              <a:t>DMA</a:t>
            </a:r>
            <a:r>
              <a:rPr lang="ja-JP" altLang="en-US"/>
              <a:t>データ転送の実行手順</a:t>
            </a:r>
            <a:br>
              <a:rPr lang="en-US" altLang="ja-JP" dirty="0"/>
            </a:br>
            <a:r>
              <a:rPr lang="en-US" altLang="ja-JP" dirty="0"/>
              <a:t>(SWoPP2018</a:t>
            </a:r>
            <a:r>
              <a:rPr lang="ja-JP" altLang="en-US"/>
              <a:t>バージョン</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8F37EF4C-27AD-7342-8B58-9C25F9BC7AFC}"/>
              </a:ext>
            </a:extLst>
          </p:cNvPr>
          <p:cNvSpPr>
            <a:spLocks noGrp="1"/>
          </p:cNvSpPr>
          <p:nvPr>
            <p:ph idx="1"/>
          </p:nvPr>
        </p:nvSpPr>
        <p:spPr/>
        <p:txBody>
          <a:bodyPr/>
          <a:lstStyle/>
          <a:p>
            <a:r>
              <a:rPr lang="en-US" altLang="ja-JP" dirty="0"/>
              <a:t>CPU</a:t>
            </a:r>
            <a:r>
              <a:rPr lang="ja-JP" altLang="en-US"/>
              <a:t>側での設定 </a:t>
            </a:r>
            <a:endParaRPr lang="en-US" altLang="ja-JP" dirty="0"/>
          </a:p>
          <a:p>
            <a:pPr lvl="1"/>
            <a:r>
              <a:rPr lang="ja-JP" altLang="en-US"/>
              <a:t>①</a:t>
            </a:r>
            <a:r>
              <a:rPr lang="en-US" altLang="ja-JP" dirty="0"/>
              <a:t> GPU</a:t>
            </a:r>
            <a:r>
              <a:rPr lang="ja-JP" altLang="en-US"/>
              <a:t>のメモリを</a:t>
            </a:r>
            <a:r>
              <a:rPr lang="en-US" altLang="ja-JP" dirty="0"/>
              <a:t>PCIe</a:t>
            </a:r>
            <a:r>
              <a:rPr lang="ja-JP" altLang="en-US"/>
              <a:t>アドレス空間にマップさせる </a:t>
            </a:r>
            <a:endParaRPr lang="en-US" altLang="ja-JP" dirty="0"/>
          </a:p>
          <a:p>
            <a:pPr lvl="1"/>
            <a:r>
              <a:rPr lang="en-US" altLang="ja-JP" dirty="0"/>
              <a:t>② </a:t>
            </a:r>
            <a:r>
              <a:rPr lang="ja-JP" altLang="en-US"/>
              <a:t>ディスクリプタをホストで作成し，</a:t>
            </a:r>
            <a:r>
              <a:rPr lang="en-US" altLang="ja-JP" dirty="0"/>
              <a:t>FPGA</a:t>
            </a:r>
            <a:r>
              <a:rPr lang="ja-JP" altLang="en-US"/>
              <a:t>に書き込む </a:t>
            </a:r>
            <a:endParaRPr lang="en-US" altLang="ja-JP" dirty="0"/>
          </a:p>
          <a:p>
            <a:r>
              <a:rPr lang="en-US" altLang="ja-JP" dirty="0"/>
              <a:t>FPGA</a:t>
            </a:r>
            <a:r>
              <a:rPr lang="ja-JP" altLang="en-US"/>
              <a:t>側での設定</a:t>
            </a:r>
            <a:endParaRPr lang="en-US" altLang="ja-JP" dirty="0"/>
          </a:p>
          <a:p>
            <a:pPr lvl="1"/>
            <a:r>
              <a:rPr lang="en-US" altLang="ja-JP" dirty="0"/>
              <a:t>③ </a:t>
            </a:r>
            <a:r>
              <a:rPr lang="ja-JP" altLang="en-US"/>
              <a:t>ホストから受け取ったディスクリプタを</a:t>
            </a:r>
            <a:r>
              <a:rPr lang="en-US" altLang="ja-JP" dirty="0"/>
              <a:t> DMA </a:t>
            </a:r>
            <a:r>
              <a:rPr lang="ja-JP" altLang="en-US"/>
              <a:t>コントローラに書き込む </a:t>
            </a:r>
            <a:endParaRPr lang="en-US" altLang="ja-JP" dirty="0"/>
          </a:p>
          <a:p>
            <a:pPr lvl="1"/>
            <a:r>
              <a:rPr lang="en-US" altLang="ja-JP" dirty="0"/>
              <a:t>④ </a:t>
            </a:r>
            <a:r>
              <a:rPr lang="ja-JP" altLang="en-US"/>
              <a:t>通信が実行される </a:t>
            </a:r>
            <a:endParaRPr lang="en-US" altLang="ja-JP" dirty="0"/>
          </a:p>
          <a:p>
            <a:pPr lvl="1"/>
            <a:r>
              <a:rPr lang="en-US" altLang="ja-JP" dirty="0"/>
              <a:t>⑤ </a:t>
            </a:r>
            <a:r>
              <a:rPr lang="ja-JP" altLang="en-US"/>
              <a:t>完了信号が発行される</a:t>
            </a:r>
            <a:endParaRPr kumimoji="1" lang="ja-JP" altLang="en-US"/>
          </a:p>
        </p:txBody>
      </p:sp>
      <p:sp>
        <p:nvSpPr>
          <p:cNvPr id="4" name="スライド番号プレースホルダー 3">
            <a:extLst>
              <a:ext uri="{FF2B5EF4-FFF2-40B4-BE49-F238E27FC236}">
                <a16:creationId xmlns:a16="http://schemas.microsoft.com/office/drawing/2014/main" id="{B05EB1F1-A880-7149-BCE0-1A341342A520}"/>
              </a:ext>
            </a:extLst>
          </p:cNvPr>
          <p:cNvSpPr>
            <a:spLocks noGrp="1"/>
          </p:cNvSpPr>
          <p:nvPr>
            <p:ph type="sldNum" sz="quarter" idx="12"/>
          </p:nvPr>
        </p:nvSpPr>
        <p:spPr/>
        <p:txBody>
          <a:bodyPr/>
          <a:lstStyle/>
          <a:p>
            <a:fld id="{6AA23CD1-3C38-6C4B-9DAB-562643DCB5AF}" type="slidenum">
              <a:rPr kumimoji="1" lang="ja-JP" altLang="en-US" smtClean="0"/>
              <a:t>31</a:t>
            </a:fld>
            <a:endParaRPr kumimoji="1" lang="ja-JP" altLang="en-US"/>
          </a:p>
        </p:txBody>
      </p:sp>
      <p:pic>
        <p:nvPicPr>
          <p:cNvPr id="5" name="図 4">
            <a:extLst>
              <a:ext uri="{FF2B5EF4-FFF2-40B4-BE49-F238E27FC236}">
                <a16:creationId xmlns:a16="http://schemas.microsoft.com/office/drawing/2014/main" id="{D15AD5F8-A388-5941-8463-CE9C38CC7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670" y="3598934"/>
            <a:ext cx="3345510" cy="3065489"/>
          </a:xfrm>
          <a:prstGeom prst="rect">
            <a:avLst/>
          </a:prstGeom>
        </p:spPr>
      </p:pic>
      <p:sp>
        <p:nvSpPr>
          <p:cNvPr id="6" name="コンテンツ プレースホルダー 2">
            <a:extLst>
              <a:ext uri="{FF2B5EF4-FFF2-40B4-BE49-F238E27FC236}">
                <a16:creationId xmlns:a16="http://schemas.microsoft.com/office/drawing/2014/main" id="{9CE1B7C7-3E9F-114C-9A51-54F9278AC6E5}"/>
              </a:ext>
            </a:extLst>
          </p:cNvPr>
          <p:cNvSpPr txBox="1">
            <a:spLocks/>
          </p:cNvSpPr>
          <p:nvPr/>
        </p:nvSpPr>
        <p:spPr>
          <a:xfrm>
            <a:off x="260529" y="4874106"/>
            <a:ext cx="4311471" cy="1710294"/>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Wingdings" charset="2"/>
              <a:buChar char="l"/>
              <a:defRPr kumimoji="1" sz="2400" kern="1200">
                <a:solidFill>
                  <a:schemeClr val="accent1">
                    <a:lumMod val="50000"/>
                  </a:schemeClr>
                </a:solidFill>
                <a:latin typeface="Hiragino Maru Gothic Pro W4" charset="-128"/>
                <a:ea typeface="Hiragino Maru Gothic Pro W4" charset="-128"/>
                <a:cs typeface="Hiragino Maru Gothic Pro W4" charset="-128"/>
              </a:defRPr>
            </a:lvl1pPr>
            <a:lvl2pPr marL="685800" indent="-228600" algn="l" defTabSz="914400" rtl="0" eaLnBrk="1" latinLnBrk="0" hangingPunct="1">
              <a:lnSpc>
                <a:spcPct val="90000"/>
              </a:lnSpc>
              <a:spcBef>
                <a:spcPts val="500"/>
              </a:spcBef>
              <a:buClr>
                <a:schemeClr val="accent5"/>
              </a:buClr>
              <a:buFont typeface="Wingdings" charset="2"/>
              <a:buChar char="Ø"/>
              <a:defRPr kumimoji="1" sz="2000" kern="1200">
                <a:solidFill>
                  <a:schemeClr val="tx1"/>
                </a:solidFill>
                <a:latin typeface="Hiragino Maru Gothic Pro W4" charset="-128"/>
                <a:ea typeface="Hiragino Maru Gothic Pro W4" charset="-128"/>
                <a:cs typeface="Hiragino Maru Gothic Pro W4" charset="-128"/>
              </a:defRPr>
            </a:lvl2pPr>
            <a:lvl3pPr marL="1143000" indent="-228600" algn="l" defTabSz="914400" rtl="0" eaLnBrk="1" latinLnBrk="0" hangingPunct="1">
              <a:lnSpc>
                <a:spcPct val="90000"/>
              </a:lnSpc>
              <a:spcBef>
                <a:spcPts val="500"/>
              </a:spcBef>
              <a:buFont typeface="Wingdings" charset="2"/>
              <a:buChar char="ü"/>
              <a:defRPr kumimoji="1" sz="1800" kern="1200">
                <a:solidFill>
                  <a:schemeClr val="tx1"/>
                </a:solidFill>
                <a:latin typeface="Hiragino Maru Gothic Pro W4" charset="-128"/>
                <a:ea typeface="Hiragino Maru Gothic Pro W4" charset="-128"/>
                <a:cs typeface="Hiragino Maru Gothic Pro W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t>ディスクリプタ</a:t>
            </a:r>
            <a:endParaRPr lang="en-US" altLang="ja-JP" dirty="0"/>
          </a:p>
          <a:p>
            <a:pPr>
              <a:buFontTx/>
              <a:buChar char="-"/>
            </a:pPr>
            <a:r>
              <a:rPr lang="en-US" altLang="ja-JP" sz="1800" dirty="0">
                <a:solidFill>
                  <a:schemeClr val="tx1"/>
                </a:solidFill>
              </a:rPr>
              <a:t>DMA</a:t>
            </a:r>
            <a:r>
              <a:rPr lang="ja-JP" altLang="en-US" sz="1800">
                <a:solidFill>
                  <a:schemeClr val="tx1"/>
                </a:solidFill>
              </a:rPr>
              <a:t>データ転送に必要な情報</a:t>
            </a:r>
            <a:r>
              <a:rPr lang="en-US" altLang="ja-JP" sz="1800" dirty="0">
                <a:solidFill>
                  <a:schemeClr val="tx1"/>
                </a:solidFill>
              </a:rPr>
              <a:t> </a:t>
            </a:r>
            <a:br>
              <a:rPr lang="en-US" altLang="ja-JP" sz="1800" dirty="0">
                <a:solidFill>
                  <a:schemeClr val="tx1"/>
                </a:solidFill>
              </a:rPr>
            </a:br>
            <a:r>
              <a:rPr lang="en-US" altLang="ja-JP" sz="1800" dirty="0">
                <a:solidFill>
                  <a:schemeClr val="tx1"/>
                </a:solidFill>
              </a:rPr>
              <a:t>(</a:t>
            </a:r>
            <a:r>
              <a:rPr lang="ja-JP" altLang="en-US" sz="1800">
                <a:solidFill>
                  <a:schemeClr val="tx1"/>
                </a:solidFill>
              </a:rPr>
              <a:t>例</a:t>
            </a:r>
            <a:r>
              <a:rPr lang="en-US" altLang="ja-JP" sz="1800" dirty="0">
                <a:solidFill>
                  <a:schemeClr val="tx1"/>
                </a:solidFill>
              </a:rPr>
              <a:t>: </a:t>
            </a:r>
            <a:r>
              <a:rPr lang="ja-JP" altLang="en-US" sz="1800">
                <a:solidFill>
                  <a:schemeClr val="tx1"/>
                </a:solidFill>
              </a:rPr>
              <a:t>宛先アドレス</a:t>
            </a:r>
            <a:r>
              <a:rPr lang="en-US" altLang="ja-JP" sz="1800" dirty="0">
                <a:solidFill>
                  <a:schemeClr val="tx1"/>
                </a:solidFill>
              </a:rPr>
              <a:t>) </a:t>
            </a:r>
            <a:r>
              <a:rPr lang="ja-JP" altLang="en-US" sz="1800">
                <a:solidFill>
                  <a:schemeClr val="tx1"/>
                </a:solidFill>
              </a:rPr>
              <a:t>を含んだ構造体</a:t>
            </a:r>
            <a:endParaRPr lang="en-US" altLang="ja-JP" sz="1800" dirty="0">
              <a:solidFill>
                <a:schemeClr val="tx1"/>
              </a:solidFill>
            </a:endParaRPr>
          </a:p>
          <a:p>
            <a:pPr>
              <a:buFontTx/>
              <a:buChar char="-"/>
            </a:pPr>
            <a:r>
              <a:rPr lang="en-US" altLang="ja-JP" sz="1800" dirty="0">
                <a:solidFill>
                  <a:schemeClr val="tx1"/>
                </a:solidFill>
              </a:rPr>
              <a:t>FPGA</a:t>
            </a:r>
            <a:r>
              <a:rPr lang="ja-JP" altLang="en-US" sz="1800">
                <a:solidFill>
                  <a:schemeClr val="tx1"/>
                </a:solidFill>
              </a:rPr>
              <a:t>上の</a:t>
            </a:r>
            <a:r>
              <a:rPr lang="en-US" altLang="ja-JP" sz="1800" dirty="0">
                <a:solidFill>
                  <a:schemeClr val="tx1"/>
                </a:solidFill>
              </a:rPr>
              <a:t>PCIe IP</a:t>
            </a:r>
            <a:r>
              <a:rPr lang="ja-JP" altLang="en-US" sz="1800">
                <a:solidFill>
                  <a:schemeClr val="tx1"/>
                </a:solidFill>
              </a:rPr>
              <a:t>コントローラの</a:t>
            </a:r>
            <a:r>
              <a:rPr lang="en-US" altLang="ja-JP" sz="1800" dirty="0">
                <a:solidFill>
                  <a:schemeClr val="tx1"/>
                </a:solidFill>
              </a:rPr>
              <a:t>DMA</a:t>
            </a:r>
            <a:r>
              <a:rPr lang="ja-JP" altLang="en-US" sz="1800">
                <a:solidFill>
                  <a:schemeClr val="tx1"/>
                </a:solidFill>
              </a:rPr>
              <a:t>機構に渡し</a:t>
            </a:r>
            <a:r>
              <a:rPr lang="en-US" altLang="ja-JP" sz="1800" dirty="0">
                <a:solidFill>
                  <a:schemeClr val="tx1"/>
                </a:solidFill>
              </a:rPr>
              <a:t>, </a:t>
            </a:r>
            <a:r>
              <a:rPr lang="ja-JP" altLang="en-US" sz="1800">
                <a:solidFill>
                  <a:schemeClr val="tx1"/>
                </a:solidFill>
              </a:rPr>
              <a:t>データ転送を起動</a:t>
            </a:r>
            <a:endParaRPr lang="en-US" altLang="ja-JP" sz="1800" dirty="0">
              <a:solidFill>
                <a:schemeClr val="tx1"/>
              </a:solidFill>
            </a:endParaRPr>
          </a:p>
        </p:txBody>
      </p:sp>
    </p:spTree>
    <p:extLst>
      <p:ext uri="{BB962C8B-B14F-4D97-AF65-F5344CB8AC3E}">
        <p14:creationId xmlns:p14="http://schemas.microsoft.com/office/powerpoint/2010/main" val="1841415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62E1BF-3D4F-5943-A1CD-7147925FCF16}"/>
              </a:ext>
            </a:extLst>
          </p:cNvPr>
          <p:cNvSpPr>
            <a:spLocks noGrp="1"/>
          </p:cNvSpPr>
          <p:nvPr>
            <p:ph type="title"/>
          </p:nvPr>
        </p:nvSpPr>
        <p:spPr/>
        <p:txBody>
          <a:bodyPr/>
          <a:lstStyle/>
          <a:p>
            <a:r>
              <a:rPr lang="ja-JP" altLang="en-US"/>
              <a:t>通信バンド幅の比較</a:t>
            </a:r>
            <a:r>
              <a:rPr lang="en-US" altLang="ja-JP" dirty="0"/>
              <a:t> (</a:t>
            </a:r>
            <a:r>
              <a:rPr lang="en-US" altLang="ja-JP" dirty="0" err="1"/>
              <a:t>contʼd</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9060EC73-C068-0147-9D6B-CF87866956D3}"/>
              </a:ext>
            </a:extLst>
          </p:cNvPr>
          <p:cNvSpPr>
            <a:spLocks noGrp="1"/>
          </p:cNvSpPr>
          <p:nvPr>
            <p:ph idx="1"/>
          </p:nvPr>
        </p:nvSpPr>
        <p:spPr>
          <a:xfrm>
            <a:off x="457200" y="1601999"/>
            <a:ext cx="8229600" cy="5244987"/>
          </a:xfrm>
        </p:spPr>
        <p:txBody>
          <a:bodyPr>
            <a:normAutofit fontScale="92500" lnSpcReduction="10000"/>
          </a:bodyPr>
          <a:lstStyle/>
          <a:p>
            <a:r>
              <a:rPr lang="ja-JP" altLang="en-US"/>
              <a:t>提案手法</a:t>
            </a:r>
            <a:endParaRPr lang="en-US" altLang="ja-JP" dirty="0"/>
          </a:p>
          <a:p>
            <a:pPr lvl="1"/>
            <a:r>
              <a:rPr lang="ja-JP" altLang="en-US"/>
              <a:t>提案手法による</a:t>
            </a:r>
            <a:r>
              <a:rPr lang="en-US" altLang="ja-JP" dirty="0"/>
              <a:t>GPU-FPGA</a:t>
            </a:r>
            <a:r>
              <a:rPr lang="ja-JP" altLang="en-US"/>
              <a:t>通信では，</a:t>
            </a:r>
            <a:r>
              <a:rPr lang="en-US" altLang="ja-JP" dirty="0"/>
              <a:t>FPGA</a:t>
            </a:r>
            <a:r>
              <a:rPr lang="ja-JP" altLang="en-US"/>
              <a:t>デバイスの</a:t>
            </a:r>
            <a:br>
              <a:rPr lang="en-US" altLang="ja-JP" dirty="0"/>
            </a:br>
            <a:r>
              <a:rPr lang="en-US" altLang="ja-JP" dirty="0"/>
              <a:t>PCIe</a:t>
            </a:r>
            <a:r>
              <a:rPr lang="ja-JP" altLang="en-US"/>
              <a:t>接続が通信経路上において最も狭帯域であるため理論</a:t>
            </a:r>
            <a:br>
              <a:rPr lang="en-US" altLang="ja-JP" dirty="0"/>
            </a:br>
            <a:r>
              <a:rPr lang="ja-JP" altLang="en-US"/>
              <a:t>ピークバンド幅は</a:t>
            </a:r>
            <a:r>
              <a:rPr lang="en-US" altLang="ja-JP" dirty="0"/>
              <a:t> 8 GB/s</a:t>
            </a:r>
          </a:p>
          <a:p>
            <a:pPr lvl="2"/>
            <a:r>
              <a:rPr lang="en-US" altLang="ja-JP" dirty="0"/>
              <a:t>FPGA </a:t>
            </a:r>
            <a:r>
              <a:rPr lang="ja-JP" altLang="en-US"/>
              <a:t>←</a:t>
            </a:r>
            <a:r>
              <a:rPr lang="en-US" altLang="ja-JP" dirty="0"/>
              <a:t> GPU: </a:t>
            </a:r>
            <a:r>
              <a:rPr lang="ja-JP" altLang="en-US"/>
              <a:t>最大</a:t>
            </a:r>
            <a:r>
              <a:rPr lang="en-US" altLang="ja-JP" dirty="0"/>
              <a:t> 4.1 GB/s (51.3 %)</a:t>
            </a:r>
          </a:p>
          <a:p>
            <a:pPr lvl="2"/>
            <a:r>
              <a:rPr lang="en-US" altLang="ja-JP" dirty="0"/>
              <a:t>FPGA </a:t>
            </a:r>
            <a:r>
              <a:rPr lang="ja-JP" altLang="en-US"/>
              <a:t>→</a:t>
            </a:r>
            <a:r>
              <a:rPr lang="en-US" altLang="ja-JP" dirty="0"/>
              <a:t> GPU: </a:t>
            </a:r>
            <a:r>
              <a:rPr lang="ja-JP" altLang="en-US"/>
              <a:t>最大</a:t>
            </a:r>
            <a:r>
              <a:rPr lang="en-US" altLang="ja-JP" dirty="0"/>
              <a:t> 6.9 GB/s (86.3 %)</a:t>
            </a:r>
          </a:p>
          <a:p>
            <a:pPr lvl="1"/>
            <a:r>
              <a:rPr lang="en-US" altLang="ja-JP" dirty="0"/>
              <a:t>FPGA </a:t>
            </a:r>
            <a:r>
              <a:rPr lang="ja-JP" altLang="en-US"/>
              <a:t>←</a:t>
            </a:r>
            <a:r>
              <a:rPr lang="en-US" altLang="ja-JP" dirty="0"/>
              <a:t> GPU</a:t>
            </a:r>
            <a:r>
              <a:rPr lang="ja-JP" altLang="en-US"/>
              <a:t>のバンド幅が低い原因は現在調査中</a:t>
            </a:r>
            <a:endParaRPr lang="en-US" altLang="ja-JP" dirty="0"/>
          </a:p>
          <a:p>
            <a:pPr lvl="2"/>
            <a:r>
              <a:rPr lang="ja-JP" altLang="en-US"/>
              <a:t>おそらく，</a:t>
            </a:r>
            <a:r>
              <a:rPr lang="en-US" altLang="ja-JP" dirty="0"/>
              <a:t>GPU</a:t>
            </a:r>
            <a:r>
              <a:rPr lang="ja-JP" altLang="en-US"/>
              <a:t>側の</a:t>
            </a:r>
            <a:r>
              <a:rPr lang="en-US" altLang="ja-JP" dirty="0"/>
              <a:t>DMA</a:t>
            </a:r>
            <a:r>
              <a:rPr lang="ja-JP" altLang="en-US"/>
              <a:t>コントローラのメモリアクセス</a:t>
            </a:r>
            <a:endParaRPr lang="en-US" altLang="ja-JP" dirty="0"/>
          </a:p>
          <a:p>
            <a:pPr lvl="3"/>
            <a:r>
              <a:rPr lang="en-US" altLang="ja-JP" dirty="0"/>
              <a:t>FPGA </a:t>
            </a:r>
            <a:r>
              <a:rPr lang="ja-JP" altLang="en-US"/>
              <a:t>←</a:t>
            </a:r>
            <a:r>
              <a:rPr lang="en-US" altLang="ja-JP" dirty="0"/>
              <a:t> GPU </a:t>
            </a:r>
            <a:r>
              <a:rPr lang="ja-JP" altLang="en-US"/>
              <a:t>の通信は，</a:t>
            </a:r>
            <a:r>
              <a:rPr lang="en-US" altLang="ja-JP" dirty="0"/>
              <a:t>GPU</a:t>
            </a:r>
            <a:r>
              <a:rPr lang="ja-JP" altLang="en-US"/>
              <a:t>にリードリクエストを送り，</a:t>
            </a:r>
            <a:r>
              <a:rPr lang="en-US" altLang="ja-JP" dirty="0"/>
              <a:t>GPU</a:t>
            </a:r>
            <a:r>
              <a:rPr lang="ja-JP" altLang="en-US"/>
              <a:t>からデータを送ってもらうので</a:t>
            </a:r>
            <a:r>
              <a:rPr lang="en-US" altLang="ja-JP" dirty="0"/>
              <a:t>2</a:t>
            </a:r>
            <a:r>
              <a:rPr lang="ja-JP" altLang="en-US"/>
              <a:t>回分の通信がある</a:t>
            </a:r>
            <a:endParaRPr lang="en-US" altLang="ja-JP" dirty="0"/>
          </a:p>
          <a:p>
            <a:pPr lvl="2"/>
            <a:r>
              <a:rPr lang="en-US" altLang="ja-JP" dirty="0"/>
              <a:t>8 MB</a:t>
            </a:r>
            <a:r>
              <a:rPr lang="ja-JP" altLang="en-US"/>
              <a:t>の通信からバンド幅が落ちる原因も調査中</a:t>
            </a:r>
            <a:endParaRPr lang="en-US" altLang="ja-JP" dirty="0"/>
          </a:p>
          <a:p>
            <a:pPr lvl="3"/>
            <a:r>
              <a:rPr lang="en-US" altLang="ja-JP" dirty="0"/>
              <a:t>1</a:t>
            </a:r>
            <a:r>
              <a:rPr lang="ja-JP" altLang="en-US"/>
              <a:t>つのディスクリプタで送信出来るデータサイズは最大で</a:t>
            </a:r>
            <a:r>
              <a:rPr lang="en-US" altLang="ja-JP" dirty="0"/>
              <a:t>1M-4 bytes</a:t>
            </a:r>
          </a:p>
          <a:p>
            <a:pPr lvl="3"/>
            <a:r>
              <a:rPr lang="ja-JP" altLang="en-US"/>
              <a:t>それ以上のデータサイズを転送する場合は，ディスクリプタを作り直し，繰り返し</a:t>
            </a:r>
            <a:r>
              <a:rPr lang="en-US" altLang="ja-JP" dirty="0"/>
              <a:t>DMA</a:t>
            </a:r>
            <a:r>
              <a:rPr lang="ja-JP" altLang="en-US"/>
              <a:t>転送を起動する必要がある</a:t>
            </a:r>
            <a:r>
              <a:rPr lang="en-US" altLang="ja-JP" dirty="0"/>
              <a:t> (</a:t>
            </a:r>
            <a:r>
              <a:rPr lang="ja-JP" altLang="en-US"/>
              <a:t>そのオーバーヘッドが影響</a:t>
            </a:r>
            <a:r>
              <a:rPr lang="en-US" altLang="ja-JP" dirty="0"/>
              <a:t>)</a:t>
            </a:r>
          </a:p>
          <a:p>
            <a:r>
              <a:rPr kumimoji="1" lang="ja-JP" altLang="en-US"/>
              <a:t>従来手法</a:t>
            </a:r>
            <a:endParaRPr lang="en-US" altLang="ja-JP" dirty="0"/>
          </a:p>
          <a:p>
            <a:pPr lvl="1"/>
            <a:r>
              <a:rPr lang="ja-JP" altLang="en-US"/>
              <a:t>通信がストアアンドフォワードで実行されるため</a:t>
            </a:r>
            <a:br>
              <a:rPr lang="en-US" altLang="ja-JP" dirty="0"/>
            </a:br>
            <a:r>
              <a:rPr lang="ja-JP" altLang="en-US"/>
              <a:t>理論ピークバンド幅が低い</a:t>
            </a:r>
            <a:r>
              <a:rPr lang="en-US" altLang="ja-JP" dirty="0"/>
              <a:t> (</a:t>
            </a:r>
            <a:r>
              <a:rPr lang="ja-JP" altLang="en-US"/>
              <a:t>通信レイテンシも大きい</a:t>
            </a:r>
            <a:r>
              <a:rPr lang="en-US" altLang="ja-JP" dirty="0"/>
              <a:t>)</a:t>
            </a:r>
          </a:p>
          <a:p>
            <a:pPr lvl="2"/>
            <a:r>
              <a:rPr lang="en-US" altLang="ja-JP" dirty="0"/>
              <a:t>FPGA </a:t>
            </a:r>
            <a:r>
              <a:rPr lang="ja-JP" altLang="en-US"/>
              <a:t>←</a:t>
            </a:r>
            <a:r>
              <a:rPr lang="en-US" altLang="ja-JP" dirty="0"/>
              <a:t> GPU, FPGA </a:t>
            </a:r>
            <a:r>
              <a:rPr lang="ja-JP" altLang="en-US"/>
              <a:t>→</a:t>
            </a:r>
            <a:r>
              <a:rPr lang="en-US" altLang="ja-JP" dirty="0"/>
              <a:t> GPU </a:t>
            </a:r>
            <a:r>
              <a:rPr lang="ja-JP" altLang="en-US"/>
              <a:t>通信の実行効率は</a:t>
            </a:r>
            <a:br>
              <a:rPr lang="en-US" altLang="ja-JP" dirty="0"/>
            </a:br>
            <a:r>
              <a:rPr lang="ja-JP" altLang="en-US"/>
              <a:t>それぞれ最大</a:t>
            </a:r>
            <a:r>
              <a:rPr lang="en-US" altLang="ja-JP" dirty="0"/>
              <a:t> 80.7 % </a:t>
            </a:r>
            <a:r>
              <a:rPr lang="ja-JP" altLang="en-US"/>
              <a:t>と</a:t>
            </a:r>
            <a:r>
              <a:rPr lang="en-US" altLang="ja-JP" dirty="0"/>
              <a:t> 78.8 %</a:t>
            </a:r>
          </a:p>
          <a:p>
            <a:pPr lvl="1"/>
            <a:endParaRPr kumimoji="1" lang="en-US" altLang="ja-JP" dirty="0"/>
          </a:p>
        </p:txBody>
      </p:sp>
      <p:sp>
        <p:nvSpPr>
          <p:cNvPr id="4" name="スライド番号プレースホルダー 3">
            <a:extLst>
              <a:ext uri="{FF2B5EF4-FFF2-40B4-BE49-F238E27FC236}">
                <a16:creationId xmlns:a16="http://schemas.microsoft.com/office/drawing/2014/main" id="{A88D1EC6-AA4C-7B45-9A6C-CDDC498DD8B6}"/>
              </a:ext>
            </a:extLst>
          </p:cNvPr>
          <p:cNvSpPr>
            <a:spLocks noGrp="1"/>
          </p:cNvSpPr>
          <p:nvPr>
            <p:ph type="sldNum" sz="quarter" idx="12"/>
          </p:nvPr>
        </p:nvSpPr>
        <p:spPr/>
        <p:txBody>
          <a:bodyPr/>
          <a:lstStyle/>
          <a:p>
            <a:fld id="{6AA23CD1-3C38-6C4B-9DAB-562643DCB5AF}" type="slidenum">
              <a:rPr kumimoji="1" lang="ja-JP" altLang="en-US" smtClean="0"/>
              <a:t>32</a:t>
            </a:fld>
            <a:endParaRPr kumimoji="1" lang="ja-JP" altLang="en-US"/>
          </a:p>
        </p:txBody>
      </p:sp>
    </p:spTree>
    <p:extLst>
      <p:ext uri="{BB962C8B-B14F-4D97-AF65-F5344CB8AC3E}">
        <p14:creationId xmlns:p14="http://schemas.microsoft.com/office/powerpoint/2010/main" val="219508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478DD-677A-FE44-8511-A03BAF6BEBCE}"/>
              </a:ext>
            </a:extLst>
          </p:cNvPr>
          <p:cNvSpPr>
            <a:spLocks noGrp="1"/>
          </p:cNvSpPr>
          <p:nvPr>
            <p:ph type="title"/>
          </p:nvPr>
        </p:nvSpPr>
        <p:spPr/>
        <p:txBody>
          <a:bodyPr/>
          <a:lstStyle/>
          <a:p>
            <a:r>
              <a:rPr kumimoji="1" lang="ja-JP" altLang="en-US"/>
              <a:t>本日報告する内容</a:t>
            </a:r>
          </a:p>
        </p:txBody>
      </p:sp>
      <p:sp>
        <p:nvSpPr>
          <p:cNvPr id="3" name="コンテンツ プレースホルダー 2">
            <a:extLst>
              <a:ext uri="{FF2B5EF4-FFF2-40B4-BE49-F238E27FC236}">
                <a16:creationId xmlns:a16="http://schemas.microsoft.com/office/drawing/2014/main" id="{178EB0B3-003F-8245-AEF1-6E4D902BCD3D}"/>
              </a:ext>
            </a:extLst>
          </p:cNvPr>
          <p:cNvSpPr>
            <a:spLocks noGrp="1"/>
          </p:cNvSpPr>
          <p:nvPr>
            <p:ph idx="1"/>
          </p:nvPr>
        </p:nvSpPr>
        <p:spPr/>
        <p:txBody>
          <a:bodyPr/>
          <a:lstStyle/>
          <a:p>
            <a:r>
              <a:rPr kumimoji="1" lang="ja-JP" altLang="en-US"/>
              <a:t>前回の発表最後に今後の課題として申し上げた</a:t>
            </a:r>
            <a:r>
              <a:rPr lang="en-US" altLang="ja-JP" dirty="0"/>
              <a:t> </a:t>
            </a:r>
            <a:br>
              <a:rPr lang="en-US" altLang="ja-JP" dirty="0"/>
            </a:br>
            <a:r>
              <a:rPr lang="en-US" altLang="ja-JP" dirty="0"/>
              <a:t>“</a:t>
            </a:r>
            <a:r>
              <a:rPr lang="ja-JP" altLang="en-US"/>
              <a:t>提案手法の</a:t>
            </a:r>
            <a:r>
              <a:rPr lang="en-US" altLang="ja-JP" dirty="0"/>
              <a:t>OpenCL</a:t>
            </a:r>
            <a:r>
              <a:rPr lang="ja-JP" altLang="en-US"/>
              <a:t>拡張</a:t>
            </a:r>
            <a:r>
              <a:rPr lang="en-US" altLang="ja-JP" dirty="0"/>
              <a:t>” </a:t>
            </a:r>
            <a:r>
              <a:rPr lang="ja-JP" altLang="en-US"/>
              <a:t>を実現しましたので，</a:t>
            </a:r>
            <a:br>
              <a:rPr lang="en-US" altLang="ja-JP" dirty="0"/>
            </a:br>
            <a:r>
              <a:rPr lang="ja-JP" altLang="en-US"/>
              <a:t>それを報告致します</a:t>
            </a:r>
            <a:endParaRPr kumimoji="1" lang="ja-JP" altLang="en-US"/>
          </a:p>
        </p:txBody>
      </p:sp>
      <p:sp>
        <p:nvSpPr>
          <p:cNvPr id="4" name="スライド番号プレースホルダー 3">
            <a:extLst>
              <a:ext uri="{FF2B5EF4-FFF2-40B4-BE49-F238E27FC236}">
                <a16:creationId xmlns:a16="http://schemas.microsoft.com/office/drawing/2014/main" id="{9F486276-725E-D843-A3E7-7156884F81AD}"/>
              </a:ext>
            </a:extLst>
          </p:cNvPr>
          <p:cNvSpPr>
            <a:spLocks noGrp="1"/>
          </p:cNvSpPr>
          <p:nvPr>
            <p:ph type="sldNum" sz="quarter" idx="12"/>
          </p:nvPr>
        </p:nvSpPr>
        <p:spPr/>
        <p:txBody>
          <a:bodyPr/>
          <a:lstStyle/>
          <a:p>
            <a:fld id="{6AA23CD1-3C38-6C4B-9DAB-562643DCB5AF}" type="slidenum">
              <a:rPr kumimoji="1" lang="ja-JP" altLang="en-US" smtClean="0"/>
              <a:t>33</a:t>
            </a:fld>
            <a:endParaRPr kumimoji="1" lang="ja-JP" altLang="en-US"/>
          </a:p>
        </p:txBody>
      </p:sp>
      <p:pic>
        <p:nvPicPr>
          <p:cNvPr id="5" name="図 4">
            <a:extLst>
              <a:ext uri="{FF2B5EF4-FFF2-40B4-BE49-F238E27FC236}">
                <a16:creationId xmlns:a16="http://schemas.microsoft.com/office/drawing/2014/main" id="{E1FC2AF6-F76E-0340-A64D-145FDB174741}"/>
              </a:ext>
            </a:extLst>
          </p:cNvPr>
          <p:cNvPicPr>
            <a:picLocks noChangeAspect="1"/>
          </p:cNvPicPr>
          <p:nvPr/>
        </p:nvPicPr>
        <p:blipFill>
          <a:blip r:embed="rId2"/>
          <a:stretch>
            <a:fillRect/>
          </a:stretch>
        </p:blipFill>
        <p:spPr>
          <a:xfrm>
            <a:off x="1803732" y="2656485"/>
            <a:ext cx="5536536" cy="4152401"/>
          </a:xfrm>
          <a:prstGeom prst="rect">
            <a:avLst/>
          </a:prstGeom>
          <a:ln>
            <a:solidFill>
              <a:schemeClr val="tx1"/>
            </a:solidFill>
          </a:ln>
        </p:spPr>
      </p:pic>
    </p:spTree>
    <p:extLst>
      <p:ext uri="{BB962C8B-B14F-4D97-AF65-F5344CB8AC3E}">
        <p14:creationId xmlns:p14="http://schemas.microsoft.com/office/powerpoint/2010/main" val="362822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1D2A1C3-F6A2-BE4B-ABD8-FAFBDBDC0F17}"/>
              </a:ext>
            </a:extLst>
          </p:cNvPr>
          <p:cNvPicPr>
            <a:picLocks noChangeAspect="1"/>
          </p:cNvPicPr>
          <p:nvPr/>
        </p:nvPicPr>
        <p:blipFill>
          <a:blip r:embed="rId2"/>
          <a:stretch>
            <a:fillRect/>
          </a:stretch>
        </p:blipFill>
        <p:spPr>
          <a:xfrm>
            <a:off x="4093093" y="3483842"/>
            <a:ext cx="4991531" cy="2665304"/>
          </a:xfrm>
          <a:prstGeom prst="rect">
            <a:avLst/>
          </a:prstGeom>
        </p:spPr>
      </p:pic>
      <p:sp>
        <p:nvSpPr>
          <p:cNvPr id="2" name="テキスト ボックス 1">
            <a:extLst>
              <a:ext uri="{FF2B5EF4-FFF2-40B4-BE49-F238E27FC236}">
                <a16:creationId xmlns:a16="http://schemas.microsoft.com/office/drawing/2014/main" id="{1D0B0E90-5AE0-4842-96D7-C6FDEB80ACFA}"/>
              </a:ext>
            </a:extLst>
          </p:cNvPr>
          <p:cNvSpPr txBox="1"/>
          <p:nvPr/>
        </p:nvSpPr>
        <p:spPr>
          <a:xfrm>
            <a:off x="422465" y="35568"/>
            <a:ext cx="8299067" cy="892552"/>
          </a:xfrm>
          <a:prstGeom prst="rect">
            <a:avLst/>
          </a:prstGeom>
          <a:noFill/>
        </p:spPr>
        <p:txBody>
          <a:bodyPr wrap="none" rtlCol="0">
            <a:spAutoFit/>
          </a:bodyPr>
          <a:lstStyle/>
          <a:p>
            <a:pPr algn="ctr"/>
            <a:r>
              <a:rPr lang="en-US" altLang="ja-JP" sz="2400" dirty="0">
                <a:latin typeface="Hiragino Maru Gothic Pro W4" panose="020F0400000000000000" pitchFamily="34" charset="-128"/>
                <a:ea typeface="Hiragino Maru Gothic Pro W4" panose="020F0400000000000000" pitchFamily="34" charset="-128"/>
                <a:cs typeface="Meiryo" charset="-128"/>
              </a:rPr>
              <a:t>GPU-FPGA</a:t>
            </a:r>
            <a:r>
              <a:rPr lang="ja-JP" altLang="en-US" sz="2400">
                <a:latin typeface="Hiragino Maru Gothic Pro W4" panose="020F0400000000000000" pitchFamily="34" charset="-128"/>
                <a:ea typeface="Hiragino Maru Gothic Pro W4" panose="020F0400000000000000" pitchFamily="34" charset="-128"/>
                <a:cs typeface="Meiryo" charset="-128"/>
              </a:rPr>
              <a:t>複合システムにおけるデバイス間連携機構</a:t>
            </a:r>
            <a:endParaRPr lang="en-US" altLang="ja-JP" sz="2400" dirty="0">
              <a:latin typeface="Hiragino Maru Gothic Pro W4" panose="020F0400000000000000" pitchFamily="34" charset="-128"/>
              <a:ea typeface="Hiragino Maru Gothic Pro W4" panose="020F0400000000000000" pitchFamily="34" charset="-128"/>
              <a:cs typeface="Meiryo" charset="-128"/>
            </a:endParaRPr>
          </a:p>
          <a:p>
            <a:pPr algn="ctr"/>
            <a:r>
              <a:rPr lang="zh-TW" altLang="en-US" sz="1400" dirty="0">
                <a:latin typeface="Hiragino Maru Gothic Pro W4" panose="020F0400000000000000" pitchFamily="34" charset="-128"/>
                <a:ea typeface="Hiragino Maru Gothic Pro W4" panose="020F0400000000000000" pitchFamily="34" charset="-128"/>
                <a:cs typeface="Meiryo" charset="-128"/>
              </a:rPr>
              <a:t>小林 諒平</a:t>
            </a:r>
            <a:r>
              <a:rPr lang="en-US" altLang="zh-TW" sz="1400" dirty="0">
                <a:latin typeface="Hiragino Maru Gothic Pro W4" panose="020F0400000000000000" pitchFamily="34" charset="-128"/>
                <a:ea typeface="Hiragino Maru Gothic Pro W4" panose="020F0400000000000000" pitchFamily="34" charset="-128"/>
                <a:cs typeface="Meiryo" charset="-128"/>
              </a:rPr>
              <a:t>, </a:t>
            </a:r>
            <a:r>
              <a:rPr lang="zh-TW" altLang="en-US" sz="1400" dirty="0">
                <a:latin typeface="Hiragino Maru Gothic Pro W4" panose="020F0400000000000000" pitchFamily="34" charset="-128"/>
                <a:ea typeface="Hiragino Maru Gothic Pro W4" panose="020F0400000000000000" pitchFamily="34" charset="-128"/>
                <a:cs typeface="Meiryo" charset="-128"/>
              </a:rPr>
              <a:t>阿部 昂之</a:t>
            </a:r>
            <a:r>
              <a:rPr lang="en-US" altLang="zh-TW" sz="1400" dirty="0">
                <a:latin typeface="Hiragino Maru Gothic Pro W4" panose="020F0400000000000000" pitchFamily="34" charset="-128"/>
                <a:ea typeface="Hiragino Maru Gothic Pro W4" panose="020F0400000000000000" pitchFamily="34" charset="-128"/>
                <a:cs typeface="Meiryo" charset="-128"/>
              </a:rPr>
              <a:t>, </a:t>
            </a:r>
            <a:r>
              <a:rPr lang="zh-TW" altLang="en-US" sz="1400" dirty="0">
                <a:latin typeface="Hiragino Maru Gothic Pro W4" panose="020F0400000000000000" pitchFamily="34" charset="-128"/>
                <a:ea typeface="Hiragino Maru Gothic Pro W4" panose="020F0400000000000000" pitchFamily="34" charset="-128"/>
                <a:cs typeface="Meiryo" charset="-128"/>
              </a:rPr>
              <a:t>藤田 典久</a:t>
            </a:r>
            <a:r>
              <a:rPr lang="en-US" altLang="zh-TW" sz="1400" dirty="0">
                <a:latin typeface="Hiragino Maru Gothic Pro W4" panose="020F0400000000000000" pitchFamily="34" charset="-128"/>
                <a:ea typeface="Hiragino Maru Gothic Pro W4" panose="020F0400000000000000" pitchFamily="34" charset="-128"/>
                <a:cs typeface="Meiryo" charset="-128"/>
              </a:rPr>
              <a:t>, </a:t>
            </a:r>
            <a:r>
              <a:rPr lang="zh-TW" altLang="en-US" sz="1400" dirty="0">
                <a:latin typeface="Hiragino Maru Gothic Pro W4" panose="020F0400000000000000" pitchFamily="34" charset="-128"/>
                <a:ea typeface="Hiragino Maru Gothic Pro W4" panose="020F0400000000000000" pitchFamily="34" charset="-128"/>
                <a:cs typeface="Meiryo" charset="-128"/>
              </a:rPr>
              <a:t>山口 佳樹</a:t>
            </a:r>
            <a:r>
              <a:rPr lang="en-US" altLang="zh-TW" sz="1400" dirty="0">
                <a:latin typeface="Hiragino Maru Gothic Pro W4" panose="020F0400000000000000" pitchFamily="34" charset="-128"/>
                <a:ea typeface="Hiragino Maru Gothic Pro W4" panose="020F0400000000000000" pitchFamily="34" charset="-128"/>
                <a:cs typeface="Meiryo" charset="-128"/>
              </a:rPr>
              <a:t>, </a:t>
            </a:r>
            <a:r>
              <a:rPr lang="zh-TW" altLang="en-US" sz="1400" dirty="0">
                <a:latin typeface="Hiragino Maru Gothic Pro W4" panose="020F0400000000000000" pitchFamily="34" charset="-128"/>
                <a:ea typeface="Hiragino Maru Gothic Pro W4" panose="020F0400000000000000" pitchFamily="34" charset="-128"/>
                <a:cs typeface="Meiryo" charset="-128"/>
              </a:rPr>
              <a:t>朴 泰祐</a:t>
            </a:r>
            <a:endParaRPr lang="en-US" altLang="zh-TW" sz="1400" dirty="0">
              <a:latin typeface="Hiragino Maru Gothic Pro W4" panose="020F0400000000000000" pitchFamily="34" charset="-128"/>
              <a:ea typeface="Hiragino Maru Gothic Pro W4" panose="020F0400000000000000" pitchFamily="34" charset="-128"/>
              <a:cs typeface="Meiryo" charset="-128"/>
            </a:endParaRPr>
          </a:p>
          <a:p>
            <a:pPr algn="ctr"/>
            <a:r>
              <a:rPr lang="ja-JP" altLang="en-US" sz="1400">
                <a:latin typeface="Hiragino Maru Gothic Pro W4" panose="020F0400000000000000" pitchFamily="34" charset="-128"/>
                <a:ea typeface="Hiragino Maru Gothic Pro W4" panose="020F0400000000000000" pitchFamily="34" charset="-128"/>
                <a:cs typeface="Meiryo" charset="-128"/>
              </a:rPr>
              <a:t>研究報告ハイパフォーマンスコンピューティング（</a:t>
            </a:r>
            <a:r>
              <a:rPr lang="en-US" altLang="ja-JP" sz="1400" dirty="0">
                <a:latin typeface="Hiragino Maru Gothic Pro W4" panose="020F0400000000000000" pitchFamily="34" charset="-128"/>
                <a:ea typeface="Hiragino Maru Gothic Pro W4" panose="020F0400000000000000" pitchFamily="34" charset="-128"/>
                <a:cs typeface="Meiryo" charset="-128"/>
              </a:rPr>
              <a:t>HPC</a:t>
            </a:r>
            <a:r>
              <a:rPr lang="ja-JP" altLang="en-US" sz="1400">
                <a:latin typeface="Hiragino Maru Gothic Pro W4" panose="020F0400000000000000" pitchFamily="34" charset="-128"/>
                <a:ea typeface="Hiragino Maru Gothic Pro W4" panose="020F0400000000000000" pitchFamily="34" charset="-128"/>
                <a:cs typeface="Meiryo" charset="-128"/>
              </a:rPr>
              <a:t>）</a:t>
            </a:r>
            <a:r>
              <a:rPr lang="en-US" altLang="ja-JP" sz="1400" dirty="0">
                <a:latin typeface="Hiragino Maru Gothic Pro W4" panose="020F0400000000000000" pitchFamily="34" charset="-128"/>
                <a:ea typeface="Hiragino Maru Gothic Pro W4" panose="020F0400000000000000" pitchFamily="34" charset="-128"/>
                <a:cs typeface="Meiryo" charset="-128"/>
              </a:rPr>
              <a:t>/2018-HPC-165(26)/pp.1-8, 2018-07</a:t>
            </a:r>
          </a:p>
        </p:txBody>
      </p:sp>
      <p:sp>
        <p:nvSpPr>
          <p:cNvPr id="9" name="テキスト ボックス 8">
            <a:extLst>
              <a:ext uri="{FF2B5EF4-FFF2-40B4-BE49-F238E27FC236}">
                <a16:creationId xmlns:a16="http://schemas.microsoft.com/office/drawing/2014/main" id="{C1023550-ABEF-B840-9D07-5FC9B1B3555F}"/>
              </a:ext>
            </a:extLst>
          </p:cNvPr>
          <p:cNvSpPr txBox="1"/>
          <p:nvPr/>
        </p:nvSpPr>
        <p:spPr>
          <a:xfrm>
            <a:off x="470328" y="6267614"/>
            <a:ext cx="8031745" cy="523220"/>
          </a:xfrm>
          <a:prstGeom prst="rect">
            <a:avLst/>
          </a:prstGeom>
          <a:noFill/>
          <a:ln>
            <a:noFill/>
          </a:ln>
        </p:spPr>
        <p:txBody>
          <a:bodyPr wrap="square" rtlCol="0">
            <a:spAutoFit/>
          </a:bodyPr>
          <a:lstStyle/>
          <a:p>
            <a:r>
              <a:rPr lang="ja-JP" altLang="en-US" sz="1400">
                <a:latin typeface="Hiragino Maru Gothic Pro W4" charset="-128"/>
                <a:ea typeface="Hiragino Maru Gothic Pro W4" charset="-128"/>
                <a:cs typeface="Hiragino Maru Gothic Pro W4" charset="-128"/>
              </a:rPr>
              <a:t>・通信レイテンシにおいては，</a:t>
            </a:r>
            <a:r>
              <a:rPr lang="en-US" altLang="ja-JP" sz="1400" dirty="0">
                <a:latin typeface="Hiragino Maru Gothic Pro W4" charset="-128"/>
                <a:ea typeface="Hiragino Maru Gothic Pro W4" charset="-128"/>
                <a:cs typeface="Hiragino Maru Gothic Pro W4" charset="-128"/>
              </a:rPr>
              <a:t> FPGA ← GPU</a:t>
            </a:r>
            <a:r>
              <a:rPr lang="ja-JP" altLang="en-US" sz="1400">
                <a:latin typeface="Hiragino Maru Gothic Pro W4" charset="-128"/>
                <a:ea typeface="Hiragino Maru Gothic Pro W4" charset="-128"/>
                <a:cs typeface="Hiragino Maru Gothic Pro W4" charset="-128"/>
              </a:rPr>
              <a:t>は</a:t>
            </a:r>
            <a:r>
              <a:rPr lang="en-US" altLang="ja-JP" sz="1400" dirty="0">
                <a:latin typeface="Hiragino Maru Gothic Pro W4" charset="-128"/>
                <a:ea typeface="Hiragino Maru Gothic Pro W4" charset="-128"/>
                <a:cs typeface="Hiragino Maru Gothic Pro W4" charset="-128"/>
              </a:rPr>
              <a:t>5.5</a:t>
            </a:r>
            <a:r>
              <a:rPr lang="ja-JP" altLang="en-US" sz="1400">
                <a:latin typeface="Hiragino Maru Gothic Pro W4" charset="-128"/>
                <a:ea typeface="Hiragino Maru Gothic Pro W4" charset="-128"/>
                <a:cs typeface="Hiragino Maru Gothic Pro W4" charset="-128"/>
              </a:rPr>
              <a:t>倍，</a:t>
            </a:r>
            <a:r>
              <a:rPr lang="en-US" altLang="ja-JP" sz="1400" dirty="0">
                <a:latin typeface="Hiragino Maru Gothic Pro W4" charset="-128"/>
                <a:ea typeface="Hiragino Maru Gothic Pro W4" charset="-128"/>
                <a:cs typeface="Hiragino Maru Gothic Pro W4" charset="-128"/>
              </a:rPr>
              <a:t>FPGA → GPU</a:t>
            </a:r>
            <a:r>
              <a:rPr lang="ja-JP" altLang="en-US" sz="1400">
                <a:latin typeface="Hiragino Maru Gothic Pro W4" charset="-128"/>
                <a:ea typeface="Hiragino Maru Gothic Pro W4" charset="-128"/>
                <a:cs typeface="Hiragino Maru Gothic Pro W4" charset="-128"/>
              </a:rPr>
              <a:t>は</a:t>
            </a:r>
            <a:r>
              <a:rPr lang="en-US" altLang="ja-JP" sz="1400" dirty="0">
                <a:latin typeface="Hiragino Maru Gothic Pro W4" charset="-128"/>
                <a:ea typeface="Hiragino Maru Gothic Pro W4" charset="-128"/>
                <a:cs typeface="Hiragino Maru Gothic Pro W4" charset="-128"/>
              </a:rPr>
              <a:t>19</a:t>
            </a:r>
            <a:r>
              <a:rPr lang="ja-JP" altLang="en-US" sz="1400">
                <a:latin typeface="Hiragino Maru Gothic Pro W4" charset="-128"/>
                <a:ea typeface="Hiragino Maru Gothic Pro W4" charset="-128"/>
                <a:cs typeface="Hiragino Maru Gothic Pro W4" charset="-128"/>
              </a:rPr>
              <a:t>倍の性能差を確認</a:t>
            </a:r>
            <a:endParaRPr lang="en-US" altLang="ja-JP" sz="1400" dirty="0">
              <a:latin typeface="Hiragino Maru Gothic Pro W4" charset="-128"/>
              <a:ea typeface="Hiragino Maru Gothic Pro W4" charset="-128"/>
              <a:cs typeface="Hiragino Maru Gothic Pro W4" charset="-128"/>
            </a:endParaRPr>
          </a:p>
          <a:p>
            <a:r>
              <a:rPr lang="ja-JP" altLang="en-US" sz="1400">
                <a:latin typeface="Hiragino Maru Gothic Pro W4" charset="-128"/>
                <a:ea typeface="Hiragino Maru Gothic Pro W4" charset="-128"/>
                <a:cs typeface="Hiragino Maru Gothic Pro W4" charset="-128"/>
              </a:rPr>
              <a:t>・通信バンド幅においては，一部を除き提案手法が優れていたことを確認</a:t>
            </a:r>
            <a:endParaRPr lang="en-US" altLang="ja-JP" sz="1400" dirty="0">
              <a:latin typeface="Hiragino Maru Gothic Pro W4" charset="-128"/>
              <a:ea typeface="Hiragino Maru Gothic Pro W4" charset="-128"/>
              <a:cs typeface="Hiragino Maru Gothic Pro W4" charset="-128"/>
            </a:endParaRPr>
          </a:p>
        </p:txBody>
      </p:sp>
      <p:sp>
        <p:nvSpPr>
          <p:cNvPr id="10" name="角丸四角形 9">
            <a:extLst>
              <a:ext uri="{FF2B5EF4-FFF2-40B4-BE49-F238E27FC236}">
                <a16:creationId xmlns:a16="http://schemas.microsoft.com/office/drawing/2014/main" id="{B02B786D-4D65-0E44-AA1B-082C12C2CDFE}"/>
              </a:ext>
            </a:extLst>
          </p:cNvPr>
          <p:cNvSpPr/>
          <p:nvPr/>
        </p:nvSpPr>
        <p:spPr>
          <a:xfrm>
            <a:off x="366264" y="6166161"/>
            <a:ext cx="8328560" cy="623676"/>
          </a:xfrm>
          <a:prstGeom prst="roundRect">
            <a:avLst>
              <a:gd name="adj" fmla="val 7895"/>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FA3984D-A0EA-6C49-B82B-DBCEB3C66035}"/>
              </a:ext>
            </a:extLst>
          </p:cNvPr>
          <p:cNvSpPr txBox="1"/>
          <p:nvPr/>
        </p:nvSpPr>
        <p:spPr>
          <a:xfrm>
            <a:off x="4274482" y="5979869"/>
            <a:ext cx="595035" cy="338554"/>
          </a:xfrm>
          <a:prstGeom prst="rect">
            <a:avLst/>
          </a:prstGeom>
          <a:solidFill>
            <a:schemeClr val="bg1"/>
          </a:solidFill>
        </p:spPr>
        <p:txBody>
          <a:bodyPr wrap="none" rtlCol="0">
            <a:spAutoFit/>
          </a:bodyPr>
          <a:lstStyle/>
          <a:p>
            <a:r>
              <a:rPr lang="ja-JP" altLang="en-US" sz="1600" dirty="0">
                <a:latin typeface="Hiragino Maru Gothic Pro W4" charset="-128"/>
                <a:ea typeface="Hiragino Maru Gothic Pro W4" charset="-128"/>
                <a:cs typeface="Hiragino Maru Gothic Pro W4" charset="-128"/>
              </a:rPr>
              <a:t>成果</a:t>
            </a:r>
            <a:endParaRPr kumimoji="1" lang="ja-JP" altLang="en-US" sz="1600" dirty="0">
              <a:latin typeface="Hiragino Maru Gothic Pro W4" charset="-128"/>
              <a:ea typeface="Hiragino Maru Gothic Pro W4" charset="-128"/>
              <a:cs typeface="Hiragino Maru Gothic Pro W4" charset="-128"/>
            </a:endParaRPr>
          </a:p>
        </p:txBody>
      </p:sp>
      <p:pic>
        <p:nvPicPr>
          <p:cNvPr id="19" name="図 18">
            <a:extLst>
              <a:ext uri="{FF2B5EF4-FFF2-40B4-BE49-F238E27FC236}">
                <a16:creationId xmlns:a16="http://schemas.microsoft.com/office/drawing/2014/main" id="{76AD664F-5868-8248-8244-FE380831650C}"/>
              </a:ext>
            </a:extLst>
          </p:cNvPr>
          <p:cNvPicPr>
            <a:picLocks noChangeAspect="1"/>
          </p:cNvPicPr>
          <p:nvPr/>
        </p:nvPicPr>
        <p:blipFill>
          <a:blip r:embed="rId3"/>
          <a:stretch>
            <a:fillRect/>
          </a:stretch>
        </p:blipFill>
        <p:spPr>
          <a:xfrm>
            <a:off x="460537" y="3683855"/>
            <a:ext cx="3292342" cy="2433077"/>
          </a:xfrm>
          <a:prstGeom prst="rect">
            <a:avLst/>
          </a:prstGeom>
        </p:spPr>
      </p:pic>
      <p:sp>
        <p:nvSpPr>
          <p:cNvPr id="21" name="テキスト ボックス 20">
            <a:extLst>
              <a:ext uri="{FF2B5EF4-FFF2-40B4-BE49-F238E27FC236}">
                <a16:creationId xmlns:a16="http://schemas.microsoft.com/office/drawing/2014/main" id="{523D32EF-5832-B640-A0B5-F7EB6A9CC39A}"/>
              </a:ext>
            </a:extLst>
          </p:cNvPr>
          <p:cNvSpPr txBox="1"/>
          <p:nvPr/>
        </p:nvSpPr>
        <p:spPr>
          <a:xfrm>
            <a:off x="3282266" y="1511675"/>
            <a:ext cx="5525872" cy="954107"/>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altLang="ja-JP" sz="1400" dirty="0">
                <a:latin typeface="Hiragino Maru Gothic Pro W4" charset="-128"/>
                <a:ea typeface="Hiragino Maru Gothic Pro W4" charset="-128"/>
                <a:cs typeface="Hiragino Maru Gothic Pro W4" charset="-128"/>
              </a:rPr>
              <a:t>GPU</a:t>
            </a:r>
            <a:r>
              <a:rPr lang="ja-JP" altLang="en-US" sz="1400">
                <a:latin typeface="Hiragino Maru Gothic Pro W4" charset="-128"/>
                <a:ea typeface="Hiragino Maru Gothic Pro W4" charset="-128"/>
                <a:cs typeface="Hiragino Maru Gothic Pro W4" charset="-128"/>
              </a:rPr>
              <a:t>デバイスのグローバルメモリ</a:t>
            </a:r>
            <a:r>
              <a:rPr lang="en-US" altLang="ja-JP" sz="1400" dirty="0">
                <a:latin typeface="Hiragino Maru Gothic Pro W4" charset="-128"/>
                <a:ea typeface="Hiragino Maru Gothic Pro W4" charset="-128"/>
                <a:cs typeface="Hiragino Maru Gothic Pro W4" charset="-128"/>
              </a:rPr>
              <a:t>, FPGA</a:t>
            </a:r>
            <a:r>
              <a:rPr lang="ja-JP" altLang="en-US" sz="1400">
                <a:latin typeface="Hiragino Maru Gothic Pro W4" charset="-128"/>
                <a:ea typeface="Hiragino Maru Gothic Pro W4" charset="-128"/>
                <a:cs typeface="Hiragino Maru Gothic Pro W4" charset="-128"/>
              </a:rPr>
              <a:t>デバイスの内蔵メモリを</a:t>
            </a:r>
            <a:endParaRPr lang="en-US" altLang="ja-JP" sz="1400" dirty="0">
              <a:latin typeface="Hiragino Maru Gothic Pro W4" charset="-128"/>
              <a:ea typeface="Hiragino Maru Gothic Pro W4" charset="-128"/>
              <a:cs typeface="Hiragino Maru Gothic Pro W4" charset="-128"/>
            </a:endParaRPr>
          </a:p>
          <a:p>
            <a:pPr algn="ctr"/>
            <a:r>
              <a:rPr lang="en-US" altLang="ja-JP" sz="1400" dirty="0">
                <a:latin typeface="Hiragino Maru Gothic Pro W4" charset="-128"/>
                <a:ea typeface="Hiragino Maru Gothic Pro W4" charset="-128"/>
                <a:cs typeface="Hiragino Maru Gothic Pro W4" charset="-128"/>
              </a:rPr>
              <a:t>PCIe</a:t>
            </a:r>
            <a:r>
              <a:rPr lang="ja-JP" altLang="en-US" sz="1400">
                <a:latin typeface="Hiragino Maru Gothic Pro W4" charset="-128"/>
                <a:ea typeface="Hiragino Maru Gothic Pro W4" charset="-128"/>
                <a:cs typeface="Hiragino Maru Gothic Pro W4" charset="-128"/>
              </a:rPr>
              <a:t>アドレス空間にマッピングすることで，</a:t>
            </a:r>
            <a:endParaRPr lang="en-US" altLang="ja-JP" sz="1400" dirty="0">
              <a:latin typeface="Hiragino Maru Gothic Pro W4" charset="-128"/>
              <a:ea typeface="Hiragino Maru Gothic Pro W4" charset="-128"/>
              <a:cs typeface="Hiragino Maru Gothic Pro W4" charset="-128"/>
            </a:endParaRPr>
          </a:p>
          <a:p>
            <a:pPr algn="ctr"/>
            <a:r>
              <a:rPr lang="en-US" altLang="ja-JP" sz="1400" dirty="0">
                <a:latin typeface="Hiragino Maru Gothic Pro W4" charset="-128"/>
                <a:ea typeface="Hiragino Maru Gothic Pro W4" charset="-128"/>
                <a:cs typeface="Hiragino Maru Gothic Pro W4" charset="-128"/>
              </a:rPr>
              <a:t>PCIe</a:t>
            </a:r>
            <a:r>
              <a:rPr lang="ja-JP" altLang="en-US" sz="1400">
                <a:latin typeface="Hiragino Maru Gothic Pro W4" charset="-128"/>
                <a:ea typeface="Hiragino Maru Gothic Pro W4" charset="-128"/>
                <a:cs typeface="Hiragino Maru Gothic Pro W4" charset="-128"/>
              </a:rPr>
              <a:t>コントローラ</a:t>
            </a:r>
            <a:r>
              <a:rPr lang="en-US" altLang="ja-JP" sz="1400" dirty="0">
                <a:latin typeface="Hiragino Maru Gothic Pro W4" charset="-128"/>
                <a:ea typeface="Hiragino Maru Gothic Pro W4" charset="-128"/>
                <a:cs typeface="Hiragino Maru Gothic Pro W4" charset="-128"/>
              </a:rPr>
              <a:t>IP</a:t>
            </a:r>
            <a:r>
              <a:rPr lang="ja-JP" altLang="en-US" sz="1400">
                <a:latin typeface="Hiragino Maru Gothic Pro W4" charset="-128"/>
                <a:ea typeface="Hiragino Maru Gothic Pro W4" charset="-128"/>
                <a:cs typeface="Hiragino Maru Gothic Pro W4" charset="-128"/>
              </a:rPr>
              <a:t>の持つ</a:t>
            </a:r>
            <a:r>
              <a:rPr lang="en-US" altLang="ja-JP" sz="1400" dirty="0">
                <a:latin typeface="Hiragino Maru Gothic Pro W4" charset="-128"/>
                <a:ea typeface="Hiragino Maru Gothic Pro W4" charset="-128"/>
                <a:cs typeface="Hiragino Maru Gothic Pro W4" charset="-128"/>
              </a:rPr>
              <a:t>DMA</a:t>
            </a:r>
            <a:r>
              <a:rPr lang="ja-JP" altLang="en-US" sz="1400">
                <a:latin typeface="Hiragino Maru Gothic Pro W4" charset="-128"/>
                <a:ea typeface="Hiragino Maru Gothic Pro W4" charset="-128"/>
                <a:cs typeface="Hiragino Maru Gothic Pro W4" charset="-128"/>
              </a:rPr>
              <a:t>機構を用いて</a:t>
            </a:r>
            <a:endParaRPr lang="en-US" altLang="ja-JP" sz="1400" dirty="0">
              <a:latin typeface="Hiragino Maru Gothic Pro W4" charset="-128"/>
              <a:ea typeface="Hiragino Maru Gothic Pro W4" charset="-128"/>
              <a:cs typeface="Hiragino Maru Gothic Pro W4" charset="-128"/>
            </a:endParaRPr>
          </a:p>
          <a:p>
            <a:pPr algn="ctr"/>
            <a:r>
              <a:rPr lang="ja-JP" altLang="en-US" sz="1400">
                <a:latin typeface="Hiragino Maru Gothic Pro W4" charset="-128"/>
                <a:ea typeface="Hiragino Maru Gothic Pro W4" charset="-128"/>
                <a:cs typeface="Hiragino Maru Gothic Pro W4" charset="-128"/>
              </a:rPr>
              <a:t>双方のメモリ間でデータのコピーを行う</a:t>
            </a:r>
            <a:endParaRPr lang="en-US" altLang="ja-JP" sz="1400" dirty="0">
              <a:latin typeface="Hiragino Maru Gothic Pro W4" charset="-128"/>
              <a:ea typeface="Hiragino Maru Gothic Pro W4" charset="-128"/>
              <a:cs typeface="Hiragino Maru Gothic Pro W4" charset="-128"/>
            </a:endParaRPr>
          </a:p>
        </p:txBody>
      </p:sp>
      <p:sp>
        <p:nvSpPr>
          <p:cNvPr id="22" name="テキスト ボックス 21">
            <a:extLst>
              <a:ext uri="{FF2B5EF4-FFF2-40B4-BE49-F238E27FC236}">
                <a16:creationId xmlns:a16="http://schemas.microsoft.com/office/drawing/2014/main" id="{B1792FB2-AE6B-644F-AEB5-78FE4E517E54}"/>
              </a:ext>
            </a:extLst>
          </p:cNvPr>
          <p:cNvSpPr txBox="1"/>
          <p:nvPr/>
        </p:nvSpPr>
        <p:spPr>
          <a:xfrm>
            <a:off x="1116693" y="3402263"/>
            <a:ext cx="1980029" cy="307777"/>
          </a:xfrm>
          <a:prstGeom prst="rect">
            <a:avLst/>
          </a:prstGeom>
          <a:solidFill>
            <a:schemeClr val="bg1"/>
          </a:solidFill>
          <a:ln>
            <a:solidFill>
              <a:schemeClr val="accent6"/>
            </a:solidFill>
          </a:ln>
        </p:spPr>
        <p:txBody>
          <a:bodyPr wrap="none" rtlCol="0">
            <a:spAutoFit/>
          </a:bodyPr>
          <a:lstStyle/>
          <a:p>
            <a:r>
              <a:rPr kumimoji="1" lang="ja-JP" altLang="en-US" sz="1400">
                <a:latin typeface="Hiragino Maru Gothic Pro W4" charset="-128"/>
                <a:ea typeface="Hiragino Maru Gothic Pro W4" charset="-128"/>
                <a:cs typeface="Hiragino Maru Gothic Pro W4" charset="-128"/>
              </a:rPr>
              <a:t>通信レイテンシの評価</a:t>
            </a:r>
            <a:endParaRPr kumimoji="1" lang="ja-JP" altLang="en-US" sz="1400" dirty="0">
              <a:latin typeface="Hiragino Maru Gothic Pro W4" charset="-128"/>
              <a:ea typeface="Hiragino Maru Gothic Pro W4" charset="-128"/>
              <a:cs typeface="Hiragino Maru Gothic Pro W4" charset="-128"/>
            </a:endParaRPr>
          </a:p>
        </p:txBody>
      </p:sp>
      <p:sp>
        <p:nvSpPr>
          <p:cNvPr id="23" name="テキスト ボックス 22">
            <a:extLst>
              <a:ext uri="{FF2B5EF4-FFF2-40B4-BE49-F238E27FC236}">
                <a16:creationId xmlns:a16="http://schemas.microsoft.com/office/drawing/2014/main" id="{C1DE1B7E-D55C-6249-B91E-8EC2D2C30E85}"/>
              </a:ext>
            </a:extLst>
          </p:cNvPr>
          <p:cNvSpPr txBox="1"/>
          <p:nvPr/>
        </p:nvSpPr>
        <p:spPr>
          <a:xfrm>
            <a:off x="6476697" y="3279227"/>
            <a:ext cx="1800493" cy="307777"/>
          </a:xfrm>
          <a:prstGeom prst="rect">
            <a:avLst/>
          </a:prstGeom>
          <a:solidFill>
            <a:schemeClr val="bg1"/>
          </a:solidFill>
          <a:ln>
            <a:solidFill>
              <a:schemeClr val="accent6"/>
            </a:solidFill>
          </a:ln>
        </p:spPr>
        <p:txBody>
          <a:bodyPr wrap="none" rtlCol="0">
            <a:spAutoFit/>
          </a:bodyPr>
          <a:lstStyle/>
          <a:p>
            <a:r>
              <a:rPr lang="ja-JP" altLang="en-US" sz="1400">
                <a:latin typeface="Hiragino Maru Gothic Pro W4" charset="-128"/>
                <a:ea typeface="Hiragino Maru Gothic Pro W4" charset="-128"/>
                <a:cs typeface="Hiragino Maru Gothic Pro W4" charset="-128"/>
              </a:rPr>
              <a:t>通信バンド幅</a:t>
            </a:r>
            <a:r>
              <a:rPr kumimoji="1" lang="ja-JP" altLang="en-US" sz="1400">
                <a:latin typeface="Hiragino Maru Gothic Pro W4" charset="-128"/>
                <a:ea typeface="Hiragino Maru Gothic Pro W4" charset="-128"/>
                <a:cs typeface="Hiragino Maru Gothic Pro W4" charset="-128"/>
              </a:rPr>
              <a:t>の評価</a:t>
            </a:r>
            <a:endParaRPr kumimoji="1" lang="ja-JP" altLang="en-US" sz="1400" dirty="0">
              <a:latin typeface="Hiragino Maru Gothic Pro W4" charset="-128"/>
              <a:ea typeface="Hiragino Maru Gothic Pro W4" charset="-128"/>
              <a:cs typeface="Hiragino Maru Gothic Pro W4" charset="-128"/>
            </a:endParaRPr>
          </a:p>
        </p:txBody>
      </p:sp>
      <p:pic>
        <p:nvPicPr>
          <p:cNvPr id="17" name="図 16">
            <a:extLst>
              <a:ext uri="{FF2B5EF4-FFF2-40B4-BE49-F238E27FC236}">
                <a16:creationId xmlns:a16="http://schemas.microsoft.com/office/drawing/2014/main" id="{D7B6ED1F-6451-CF45-8715-79BBD25D2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77" y="1000662"/>
            <a:ext cx="2474723" cy="2267587"/>
          </a:xfrm>
          <a:prstGeom prst="rect">
            <a:avLst/>
          </a:prstGeom>
        </p:spPr>
      </p:pic>
    </p:spTree>
    <p:extLst>
      <p:ext uri="{BB962C8B-B14F-4D97-AF65-F5344CB8AC3E}">
        <p14:creationId xmlns:p14="http://schemas.microsoft.com/office/powerpoint/2010/main" val="3462283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86CAA02-5B25-4849-8719-67E848690D69}"/>
              </a:ext>
            </a:extLst>
          </p:cNvPr>
          <p:cNvSpPr>
            <a:spLocks noGrp="1"/>
          </p:cNvSpPr>
          <p:nvPr>
            <p:ph type="sldNum" sz="quarter" idx="12"/>
          </p:nvPr>
        </p:nvSpPr>
        <p:spPr/>
        <p:txBody>
          <a:bodyPr/>
          <a:lstStyle/>
          <a:p>
            <a:fld id="{6AA23CD1-3C38-6C4B-9DAB-562643DCB5AF}" type="slidenum">
              <a:rPr kumimoji="1" lang="ja-JP" altLang="en-US" smtClean="0"/>
              <a:t>35</a:t>
            </a:fld>
            <a:endParaRPr kumimoji="1" lang="ja-JP" altLang="en-US"/>
          </a:p>
        </p:txBody>
      </p:sp>
      <p:sp>
        <p:nvSpPr>
          <p:cNvPr id="3" name="正方形/長方形 2">
            <a:extLst>
              <a:ext uri="{FF2B5EF4-FFF2-40B4-BE49-F238E27FC236}">
                <a16:creationId xmlns:a16="http://schemas.microsoft.com/office/drawing/2014/main" id="{84595EB5-B69C-1E4F-8EFB-B39E6C72A13F}"/>
              </a:ext>
            </a:extLst>
          </p:cNvPr>
          <p:cNvSpPr/>
          <p:nvPr/>
        </p:nvSpPr>
        <p:spPr>
          <a:xfrm>
            <a:off x="642317" y="72250"/>
            <a:ext cx="6871901" cy="6785750"/>
          </a:xfrm>
          <a:prstGeom prst="rect">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endParaRPr>
          </a:p>
        </p:txBody>
      </p:sp>
      <p:sp>
        <p:nvSpPr>
          <p:cNvPr id="4" name="正方形/長方形 3">
            <a:extLst>
              <a:ext uri="{FF2B5EF4-FFF2-40B4-BE49-F238E27FC236}">
                <a16:creationId xmlns:a16="http://schemas.microsoft.com/office/drawing/2014/main" id="{0484BEE7-B0ED-B54B-82BC-4D925CCE57B3}"/>
              </a:ext>
            </a:extLst>
          </p:cNvPr>
          <p:cNvSpPr/>
          <p:nvPr/>
        </p:nvSpPr>
        <p:spPr>
          <a:xfrm>
            <a:off x="1018320" y="288607"/>
            <a:ext cx="1455712" cy="701382"/>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rPr>
              <a:t>CPU</a:t>
            </a:r>
          </a:p>
        </p:txBody>
      </p:sp>
      <p:sp>
        <p:nvSpPr>
          <p:cNvPr id="5" name="正方形/長方形 4">
            <a:extLst>
              <a:ext uri="{FF2B5EF4-FFF2-40B4-BE49-F238E27FC236}">
                <a16:creationId xmlns:a16="http://schemas.microsoft.com/office/drawing/2014/main" id="{F5922BD1-32E7-1140-A26A-8D6A5B3D1CE9}"/>
              </a:ext>
            </a:extLst>
          </p:cNvPr>
          <p:cNvSpPr/>
          <p:nvPr/>
        </p:nvSpPr>
        <p:spPr>
          <a:xfrm>
            <a:off x="4582166" y="288607"/>
            <a:ext cx="2413418" cy="701382"/>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rPr>
              <a:t>GPU</a:t>
            </a:r>
          </a:p>
        </p:txBody>
      </p:sp>
      <p:sp>
        <p:nvSpPr>
          <p:cNvPr id="6" name="正方形/長方形 5">
            <a:extLst>
              <a:ext uri="{FF2B5EF4-FFF2-40B4-BE49-F238E27FC236}">
                <a16:creationId xmlns:a16="http://schemas.microsoft.com/office/drawing/2014/main" id="{008003A8-9B93-F443-86A8-DA6ABD05D313}"/>
              </a:ext>
            </a:extLst>
          </p:cNvPr>
          <p:cNvSpPr/>
          <p:nvPr/>
        </p:nvSpPr>
        <p:spPr>
          <a:xfrm>
            <a:off x="5721650" y="331220"/>
            <a:ext cx="1222494" cy="64024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rPr>
              <a:t>Global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rPr>
              <a:t>memory</a:t>
            </a:r>
          </a:p>
        </p:txBody>
      </p:sp>
      <p:sp>
        <p:nvSpPr>
          <p:cNvPr id="7" name="正方形/長方形 6">
            <a:extLst>
              <a:ext uri="{FF2B5EF4-FFF2-40B4-BE49-F238E27FC236}">
                <a16:creationId xmlns:a16="http://schemas.microsoft.com/office/drawing/2014/main" id="{1715F3C7-E7BC-C540-8925-20AB4070A895}"/>
              </a:ext>
            </a:extLst>
          </p:cNvPr>
          <p:cNvSpPr/>
          <p:nvPr/>
        </p:nvSpPr>
        <p:spPr>
          <a:xfrm>
            <a:off x="909211" y="1920240"/>
            <a:ext cx="6086374" cy="4751746"/>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endParaRPr>
          </a:p>
        </p:txBody>
      </p:sp>
      <p:sp>
        <p:nvSpPr>
          <p:cNvPr id="8" name="正方形/長方形 7">
            <a:extLst>
              <a:ext uri="{FF2B5EF4-FFF2-40B4-BE49-F238E27FC236}">
                <a16:creationId xmlns:a16="http://schemas.microsoft.com/office/drawing/2014/main" id="{2B5A57D4-EAA6-DF4B-801D-68E9B807A3F4}"/>
              </a:ext>
            </a:extLst>
          </p:cNvPr>
          <p:cNvSpPr/>
          <p:nvPr/>
        </p:nvSpPr>
        <p:spPr>
          <a:xfrm>
            <a:off x="991861" y="5154236"/>
            <a:ext cx="4179943" cy="95854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rPr>
              <a:t>OpenCL kernel</a:t>
            </a:r>
          </a:p>
        </p:txBody>
      </p:sp>
      <p:sp>
        <p:nvSpPr>
          <p:cNvPr id="9" name="角丸四角形 8">
            <a:extLst>
              <a:ext uri="{FF2B5EF4-FFF2-40B4-BE49-F238E27FC236}">
                <a16:creationId xmlns:a16="http://schemas.microsoft.com/office/drawing/2014/main" id="{6A020A95-BD3F-9349-AD38-8CFAFC701085}"/>
              </a:ext>
            </a:extLst>
          </p:cNvPr>
          <p:cNvSpPr/>
          <p:nvPr/>
        </p:nvSpPr>
        <p:spPr>
          <a:xfrm>
            <a:off x="2818014" y="3720126"/>
            <a:ext cx="2181251" cy="948345"/>
          </a:xfrm>
          <a:prstGeom prst="roundRect">
            <a:avLst>
              <a:gd name="adj" fmla="val 1654"/>
            </a:avLst>
          </a:prstGeom>
          <a:solidFill>
            <a:srgbClr val="70AD47">
              <a:lumMod val="20000"/>
              <a:lumOff val="80000"/>
            </a:srgb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rPr>
              <a:t>Descriptor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rPr>
              <a:t>Controller</a:t>
            </a:r>
            <a:endParaRPr kumimoji="0" lang="ja-JP" altLang="en-US" sz="1800" b="0" i="0" u="none" strike="noStrike" kern="0" cap="none" spc="0" normalizeH="0" baseline="0" noProof="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endParaRPr>
          </a:p>
        </p:txBody>
      </p:sp>
      <p:sp>
        <p:nvSpPr>
          <p:cNvPr id="10" name="角丸四角形 9">
            <a:extLst>
              <a:ext uri="{FF2B5EF4-FFF2-40B4-BE49-F238E27FC236}">
                <a16:creationId xmlns:a16="http://schemas.microsoft.com/office/drawing/2014/main" id="{486145F0-F732-B149-A32A-291C74760E85}"/>
              </a:ext>
            </a:extLst>
          </p:cNvPr>
          <p:cNvSpPr/>
          <p:nvPr/>
        </p:nvSpPr>
        <p:spPr>
          <a:xfrm>
            <a:off x="1093035" y="2414807"/>
            <a:ext cx="5680277" cy="870594"/>
          </a:xfrm>
          <a:prstGeom prst="roundRect">
            <a:avLst>
              <a:gd name="adj" fmla="val 1654"/>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rPr>
              <a:t>            PCIe IP core</a:t>
            </a:r>
            <a:endParaRPr kumimoji="0" lang="ja-JP" altLang="en-US" sz="1800" b="0" i="0" u="none" strike="noStrike" kern="0" cap="none" spc="0" normalizeH="0" baseline="0" noProof="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endParaRPr>
          </a:p>
        </p:txBody>
      </p:sp>
      <p:sp>
        <p:nvSpPr>
          <p:cNvPr id="11" name="正方形/長方形 10">
            <a:extLst>
              <a:ext uri="{FF2B5EF4-FFF2-40B4-BE49-F238E27FC236}">
                <a16:creationId xmlns:a16="http://schemas.microsoft.com/office/drawing/2014/main" id="{813AFBAE-F8EC-4B46-ADA2-E6104351FD40}"/>
              </a:ext>
            </a:extLst>
          </p:cNvPr>
          <p:cNvSpPr/>
          <p:nvPr/>
        </p:nvSpPr>
        <p:spPr>
          <a:xfrm>
            <a:off x="5348439" y="3753625"/>
            <a:ext cx="1906463" cy="2359158"/>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rPr>
              <a:t>External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rPr>
              <a:t>memory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Arial" panose="020B0604020202020204" pitchFamily="34" charset="0"/>
              </a:rPr>
              <a:t>(DDR)</a:t>
            </a:r>
          </a:p>
        </p:txBody>
      </p:sp>
      <p:sp>
        <p:nvSpPr>
          <p:cNvPr id="12" name="角丸四角形 11">
            <a:extLst>
              <a:ext uri="{FF2B5EF4-FFF2-40B4-BE49-F238E27FC236}">
                <a16:creationId xmlns:a16="http://schemas.microsoft.com/office/drawing/2014/main" id="{16D41D99-0CAE-DE49-940F-C0A04D08A4B3}"/>
              </a:ext>
            </a:extLst>
          </p:cNvPr>
          <p:cNvSpPr/>
          <p:nvPr/>
        </p:nvSpPr>
        <p:spPr>
          <a:xfrm>
            <a:off x="3918068" y="2572021"/>
            <a:ext cx="2838091" cy="707123"/>
          </a:xfrm>
          <a:prstGeom prst="roundRect">
            <a:avLst>
              <a:gd name="adj" fmla="val 1654"/>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rPr>
              <a:t>  DMA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rPr>
              <a:t>controller</a:t>
            </a:r>
            <a:endParaRPr kumimoji="0" lang="ja-JP" altLang="en-US" sz="1800" b="0" i="0" u="none" strike="noStrike" kern="0" cap="none" spc="0" normalizeH="0" baseline="0" noProof="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endParaRPr>
          </a:p>
        </p:txBody>
      </p:sp>
      <p:sp>
        <p:nvSpPr>
          <p:cNvPr id="13" name="上下矢印 12">
            <a:extLst>
              <a:ext uri="{FF2B5EF4-FFF2-40B4-BE49-F238E27FC236}">
                <a16:creationId xmlns:a16="http://schemas.microsoft.com/office/drawing/2014/main" id="{6D0062D7-8206-AE4C-9594-3857B4A20C34}"/>
              </a:ext>
            </a:extLst>
          </p:cNvPr>
          <p:cNvSpPr/>
          <p:nvPr/>
        </p:nvSpPr>
        <p:spPr>
          <a:xfrm rot="16200000">
            <a:off x="3203535" y="-208890"/>
            <a:ext cx="638105" cy="1759651"/>
          </a:xfrm>
          <a:prstGeom prst="up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14" name="テキスト ボックス 13">
            <a:extLst>
              <a:ext uri="{FF2B5EF4-FFF2-40B4-BE49-F238E27FC236}">
                <a16:creationId xmlns:a16="http://schemas.microsoft.com/office/drawing/2014/main" id="{221456AE-14D4-0044-930E-CDC4B7364442}"/>
              </a:ext>
            </a:extLst>
          </p:cNvPr>
          <p:cNvSpPr txBox="1"/>
          <p:nvPr/>
        </p:nvSpPr>
        <p:spPr>
          <a:xfrm>
            <a:off x="3364332" y="508277"/>
            <a:ext cx="415498" cy="369332"/>
          </a:xfrm>
          <a:prstGeom prst="rect">
            <a:avLst/>
          </a:prstGeom>
          <a:noFill/>
        </p:spPr>
        <p:txBody>
          <a:bodyPr wrap="none" rtlCol="0">
            <a:spAutoFit/>
          </a:bodyPr>
          <a:lstStyle/>
          <a:p>
            <a:r>
              <a:rPr lang="ja-JP" altLang="en-US" b="1">
                <a:solidFill>
                  <a:prstClr val="white"/>
                </a:solidFill>
                <a:latin typeface="游ゴシック" panose="020F0502020204030204"/>
                <a:ea typeface="游ゴシック" panose="020B0400000000000000" pitchFamily="34" charset="-128"/>
              </a:rPr>
              <a:t>①</a:t>
            </a:r>
          </a:p>
        </p:txBody>
      </p:sp>
      <p:sp>
        <p:nvSpPr>
          <p:cNvPr id="27" name="テキスト ボックス 26">
            <a:extLst>
              <a:ext uri="{FF2B5EF4-FFF2-40B4-BE49-F238E27FC236}">
                <a16:creationId xmlns:a16="http://schemas.microsoft.com/office/drawing/2014/main" id="{D35C58EC-C2FB-FB43-8DD6-E4D1A180CA45}"/>
              </a:ext>
            </a:extLst>
          </p:cNvPr>
          <p:cNvSpPr txBox="1"/>
          <p:nvPr/>
        </p:nvSpPr>
        <p:spPr>
          <a:xfrm>
            <a:off x="3654112" y="6231508"/>
            <a:ext cx="848309" cy="369332"/>
          </a:xfrm>
          <a:prstGeom prst="rect">
            <a:avLst/>
          </a:prstGeom>
          <a:noFill/>
        </p:spPr>
        <p:txBody>
          <a:bodyPr wrap="none" rtlCol="0">
            <a:spAutoFit/>
          </a:bodyPr>
          <a:lstStyle/>
          <a:p>
            <a:r>
              <a:rPr kumimoji="1" lang="en-US" altLang="ja-JP" dirty="0">
                <a:latin typeface="Hiragino Maru Gothic Pro W4" panose="020F0400000000000000" pitchFamily="34" charset="-128"/>
                <a:ea typeface="Hiragino Maru Gothic Pro W4" panose="020F0400000000000000" pitchFamily="34" charset="-128"/>
              </a:rPr>
              <a:t>FPGA</a:t>
            </a:r>
            <a:endParaRPr kumimoji="1" lang="ja-JP" altLang="en-US">
              <a:latin typeface="Hiragino Maru Gothic Pro W4" panose="020F0400000000000000" pitchFamily="34" charset="-128"/>
              <a:ea typeface="Hiragino Maru Gothic Pro W4" panose="020F0400000000000000" pitchFamily="34" charset="-128"/>
            </a:endParaRPr>
          </a:p>
        </p:txBody>
      </p:sp>
      <p:cxnSp>
        <p:nvCxnSpPr>
          <p:cNvPr id="30" name="直線コネクタ 29">
            <a:extLst>
              <a:ext uri="{FF2B5EF4-FFF2-40B4-BE49-F238E27FC236}">
                <a16:creationId xmlns:a16="http://schemas.microsoft.com/office/drawing/2014/main" id="{7C3DDC93-8B58-E04F-9056-00A1BFC6ECB2}"/>
              </a:ext>
            </a:extLst>
          </p:cNvPr>
          <p:cNvCxnSpPr>
            <a:cxnSpLocks/>
          </p:cNvCxnSpPr>
          <p:nvPr/>
        </p:nvCxnSpPr>
        <p:spPr>
          <a:xfrm>
            <a:off x="991861" y="2145288"/>
            <a:ext cx="0" cy="1283712"/>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5E9B0D1-6A7C-7947-95BC-9CCF5F333FD7}"/>
              </a:ext>
            </a:extLst>
          </p:cNvPr>
          <p:cNvCxnSpPr>
            <a:cxnSpLocks/>
          </p:cNvCxnSpPr>
          <p:nvPr/>
        </p:nvCxnSpPr>
        <p:spPr>
          <a:xfrm flipH="1">
            <a:off x="991862" y="3407664"/>
            <a:ext cx="1761267" cy="0"/>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24A913B-BD45-A645-97DC-0E8C3B185943}"/>
              </a:ext>
            </a:extLst>
          </p:cNvPr>
          <p:cNvCxnSpPr>
            <a:cxnSpLocks/>
          </p:cNvCxnSpPr>
          <p:nvPr/>
        </p:nvCxnSpPr>
        <p:spPr>
          <a:xfrm flipV="1">
            <a:off x="2709195" y="3364125"/>
            <a:ext cx="0" cy="1423745"/>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F0A957E-E918-4B45-BC06-E7764299F1C1}"/>
              </a:ext>
            </a:extLst>
          </p:cNvPr>
          <p:cNvCxnSpPr>
            <a:cxnSpLocks/>
          </p:cNvCxnSpPr>
          <p:nvPr/>
        </p:nvCxnSpPr>
        <p:spPr>
          <a:xfrm flipV="1">
            <a:off x="2694480" y="4820352"/>
            <a:ext cx="2486844" cy="1"/>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E585269-7E25-EF4D-B2A3-B6B85160B98F}"/>
              </a:ext>
            </a:extLst>
          </p:cNvPr>
          <p:cNvCxnSpPr>
            <a:cxnSpLocks/>
          </p:cNvCxnSpPr>
          <p:nvPr/>
        </p:nvCxnSpPr>
        <p:spPr>
          <a:xfrm flipH="1">
            <a:off x="5153516" y="3465125"/>
            <a:ext cx="1761267" cy="0"/>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083095C-E945-5446-8AE7-1233E3589CFD}"/>
              </a:ext>
            </a:extLst>
          </p:cNvPr>
          <p:cNvCxnSpPr>
            <a:cxnSpLocks/>
          </p:cNvCxnSpPr>
          <p:nvPr/>
        </p:nvCxnSpPr>
        <p:spPr>
          <a:xfrm>
            <a:off x="6906900" y="2208248"/>
            <a:ext cx="0" cy="1283712"/>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7" name="上矢印 16">
            <a:extLst>
              <a:ext uri="{FF2B5EF4-FFF2-40B4-BE49-F238E27FC236}">
                <a16:creationId xmlns:a16="http://schemas.microsoft.com/office/drawing/2014/main" id="{07CEAC54-114E-974A-A66C-AE0D4803B522}"/>
              </a:ext>
            </a:extLst>
          </p:cNvPr>
          <p:cNvSpPr/>
          <p:nvPr/>
        </p:nvSpPr>
        <p:spPr>
          <a:xfrm>
            <a:off x="3840918" y="4613085"/>
            <a:ext cx="638105" cy="661077"/>
          </a:xfrm>
          <a:prstGeom prst="up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18" name="テキスト ボックス 17">
            <a:extLst>
              <a:ext uri="{FF2B5EF4-FFF2-40B4-BE49-F238E27FC236}">
                <a16:creationId xmlns:a16="http://schemas.microsoft.com/office/drawing/2014/main" id="{AF3690B7-E8DF-1640-B5B4-D3D279953AEA}"/>
              </a:ext>
            </a:extLst>
          </p:cNvPr>
          <p:cNvSpPr txBox="1"/>
          <p:nvPr/>
        </p:nvSpPr>
        <p:spPr>
          <a:xfrm>
            <a:off x="3949931" y="4787870"/>
            <a:ext cx="415498" cy="369332"/>
          </a:xfrm>
          <a:prstGeom prst="rect">
            <a:avLst/>
          </a:prstGeom>
          <a:noFill/>
        </p:spPr>
        <p:txBody>
          <a:bodyPr wrap="none" rtlCol="0">
            <a:spAutoFit/>
          </a:bodyPr>
          <a:lstStyle/>
          <a:p>
            <a:r>
              <a:rPr lang="ja-JP" altLang="en-US" b="1">
                <a:solidFill>
                  <a:prstClr val="white"/>
                </a:solidFill>
                <a:latin typeface="游ゴシック" panose="020F0502020204030204"/>
                <a:ea typeface="游ゴシック" panose="020B0400000000000000" pitchFamily="34" charset="-128"/>
              </a:rPr>
              <a:t>③</a:t>
            </a:r>
          </a:p>
        </p:txBody>
      </p:sp>
      <p:sp>
        <p:nvSpPr>
          <p:cNvPr id="19" name="上矢印 18">
            <a:extLst>
              <a:ext uri="{FF2B5EF4-FFF2-40B4-BE49-F238E27FC236}">
                <a16:creationId xmlns:a16="http://schemas.microsoft.com/office/drawing/2014/main" id="{FB312124-66DB-7B42-95CC-865F633B4D75}"/>
              </a:ext>
            </a:extLst>
          </p:cNvPr>
          <p:cNvSpPr/>
          <p:nvPr/>
        </p:nvSpPr>
        <p:spPr>
          <a:xfrm>
            <a:off x="3850478" y="3189340"/>
            <a:ext cx="638105" cy="661077"/>
          </a:xfrm>
          <a:prstGeom prst="up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20" name="テキスト ボックス 19">
            <a:extLst>
              <a:ext uri="{FF2B5EF4-FFF2-40B4-BE49-F238E27FC236}">
                <a16:creationId xmlns:a16="http://schemas.microsoft.com/office/drawing/2014/main" id="{BB1556B7-3496-514A-A5CA-75602E9A6BA0}"/>
              </a:ext>
            </a:extLst>
          </p:cNvPr>
          <p:cNvSpPr txBox="1"/>
          <p:nvPr/>
        </p:nvSpPr>
        <p:spPr>
          <a:xfrm>
            <a:off x="3959492" y="3364125"/>
            <a:ext cx="415498" cy="369332"/>
          </a:xfrm>
          <a:prstGeom prst="rect">
            <a:avLst/>
          </a:prstGeom>
          <a:noFill/>
        </p:spPr>
        <p:txBody>
          <a:bodyPr wrap="none" rtlCol="0">
            <a:spAutoFit/>
          </a:bodyPr>
          <a:lstStyle/>
          <a:p>
            <a:r>
              <a:rPr lang="ja-JP" altLang="en-US" b="1">
                <a:solidFill>
                  <a:prstClr val="white"/>
                </a:solidFill>
                <a:latin typeface="游ゴシック" panose="020F0502020204030204"/>
                <a:ea typeface="游ゴシック" panose="020B0400000000000000" pitchFamily="34" charset="-128"/>
              </a:rPr>
              <a:t>④</a:t>
            </a:r>
          </a:p>
        </p:txBody>
      </p:sp>
      <p:sp>
        <p:nvSpPr>
          <p:cNvPr id="23" name="下矢印 22">
            <a:extLst>
              <a:ext uri="{FF2B5EF4-FFF2-40B4-BE49-F238E27FC236}">
                <a16:creationId xmlns:a16="http://schemas.microsoft.com/office/drawing/2014/main" id="{EBF7506A-AB62-214A-A5F4-53E5F6BE8A7D}"/>
              </a:ext>
            </a:extLst>
          </p:cNvPr>
          <p:cNvSpPr/>
          <p:nvPr/>
        </p:nvSpPr>
        <p:spPr>
          <a:xfrm>
            <a:off x="4579281" y="3223657"/>
            <a:ext cx="638105" cy="661076"/>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24" name="テキスト ボックス 23">
            <a:extLst>
              <a:ext uri="{FF2B5EF4-FFF2-40B4-BE49-F238E27FC236}">
                <a16:creationId xmlns:a16="http://schemas.microsoft.com/office/drawing/2014/main" id="{AF2AEC39-3541-714C-9BD4-115185FABA08}"/>
              </a:ext>
            </a:extLst>
          </p:cNvPr>
          <p:cNvSpPr txBox="1"/>
          <p:nvPr/>
        </p:nvSpPr>
        <p:spPr>
          <a:xfrm>
            <a:off x="4702620" y="3365368"/>
            <a:ext cx="415498" cy="369332"/>
          </a:xfrm>
          <a:prstGeom prst="rect">
            <a:avLst/>
          </a:prstGeom>
          <a:noFill/>
        </p:spPr>
        <p:txBody>
          <a:bodyPr wrap="none" rtlCol="0">
            <a:spAutoFit/>
          </a:bodyPr>
          <a:lstStyle/>
          <a:p>
            <a:r>
              <a:rPr lang="ja-JP" altLang="en-US" b="1">
                <a:solidFill>
                  <a:prstClr val="white"/>
                </a:solidFill>
                <a:latin typeface="游ゴシック" panose="020F0502020204030204"/>
                <a:ea typeface="游ゴシック" panose="020B0400000000000000" pitchFamily="34" charset="-128"/>
              </a:rPr>
              <a:t>⑥</a:t>
            </a:r>
          </a:p>
        </p:txBody>
      </p:sp>
      <p:sp>
        <p:nvSpPr>
          <p:cNvPr id="25" name="下矢印 24">
            <a:extLst>
              <a:ext uri="{FF2B5EF4-FFF2-40B4-BE49-F238E27FC236}">
                <a16:creationId xmlns:a16="http://schemas.microsoft.com/office/drawing/2014/main" id="{D5FCDDE3-3321-4648-BE86-D0A1F6C64C2A}"/>
              </a:ext>
            </a:extLst>
          </p:cNvPr>
          <p:cNvSpPr/>
          <p:nvPr/>
        </p:nvSpPr>
        <p:spPr>
          <a:xfrm>
            <a:off x="4584298" y="4673439"/>
            <a:ext cx="638105" cy="661076"/>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26" name="テキスト ボックス 25">
            <a:extLst>
              <a:ext uri="{FF2B5EF4-FFF2-40B4-BE49-F238E27FC236}">
                <a16:creationId xmlns:a16="http://schemas.microsoft.com/office/drawing/2014/main" id="{C337971B-C999-5148-899B-CCF473968472}"/>
              </a:ext>
            </a:extLst>
          </p:cNvPr>
          <p:cNvSpPr txBox="1"/>
          <p:nvPr/>
        </p:nvSpPr>
        <p:spPr>
          <a:xfrm>
            <a:off x="4707637" y="4815151"/>
            <a:ext cx="415498" cy="369332"/>
          </a:xfrm>
          <a:prstGeom prst="rect">
            <a:avLst/>
          </a:prstGeom>
          <a:noFill/>
        </p:spPr>
        <p:txBody>
          <a:bodyPr wrap="none" rtlCol="0">
            <a:spAutoFit/>
          </a:bodyPr>
          <a:lstStyle/>
          <a:p>
            <a:r>
              <a:rPr lang="ja-JP" altLang="en-US" b="1">
                <a:solidFill>
                  <a:prstClr val="white"/>
                </a:solidFill>
                <a:latin typeface="游ゴシック" panose="020F0502020204030204"/>
                <a:ea typeface="游ゴシック" panose="020B0400000000000000" pitchFamily="34" charset="-128"/>
              </a:rPr>
              <a:t>⑦</a:t>
            </a:r>
          </a:p>
        </p:txBody>
      </p:sp>
      <p:cxnSp>
        <p:nvCxnSpPr>
          <p:cNvPr id="43" name="直線コネクタ 42">
            <a:extLst>
              <a:ext uri="{FF2B5EF4-FFF2-40B4-BE49-F238E27FC236}">
                <a16:creationId xmlns:a16="http://schemas.microsoft.com/office/drawing/2014/main" id="{3BF11214-504B-FA40-A0C3-47DE6728F8CD}"/>
              </a:ext>
            </a:extLst>
          </p:cNvPr>
          <p:cNvCxnSpPr>
            <a:cxnSpLocks/>
          </p:cNvCxnSpPr>
          <p:nvPr/>
        </p:nvCxnSpPr>
        <p:spPr>
          <a:xfrm flipV="1">
            <a:off x="5184171" y="3421586"/>
            <a:ext cx="0" cy="1423746"/>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1F06C908-F127-164B-B884-A4BB661F3225}"/>
              </a:ext>
            </a:extLst>
          </p:cNvPr>
          <p:cNvCxnSpPr>
            <a:cxnSpLocks/>
          </p:cNvCxnSpPr>
          <p:nvPr/>
        </p:nvCxnSpPr>
        <p:spPr>
          <a:xfrm flipH="1">
            <a:off x="991864" y="2181864"/>
            <a:ext cx="2089968" cy="0"/>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57482FB0-49B7-A748-A4C2-309DFC046F47}"/>
              </a:ext>
            </a:extLst>
          </p:cNvPr>
          <p:cNvSpPr txBox="1"/>
          <p:nvPr/>
        </p:nvSpPr>
        <p:spPr>
          <a:xfrm>
            <a:off x="3130404" y="1993002"/>
            <a:ext cx="1912703" cy="369332"/>
          </a:xfrm>
          <a:prstGeom prst="rect">
            <a:avLst/>
          </a:prstGeom>
          <a:noFill/>
        </p:spPr>
        <p:txBody>
          <a:bodyPr wrap="none" rtlCol="0">
            <a:spAutoFit/>
          </a:bodyPr>
          <a:lstStyle/>
          <a:p>
            <a:r>
              <a:rPr kumimoji="1" lang="en-US" altLang="ja-JP" dirty="0">
                <a:solidFill>
                  <a:srgbClr val="7030A0"/>
                </a:solidFill>
                <a:latin typeface="Hiragino Maru Gothic Pro W4" panose="020F0400000000000000" pitchFamily="34" charset="-128"/>
                <a:ea typeface="Hiragino Maru Gothic Pro W4" panose="020F0400000000000000" pitchFamily="34" charset="-128"/>
              </a:rPr>
              <a:t>PCIe Controller</a:t>
            </a:r>
            <a:endParaRPr kumimoji="1" lang="ja-JP" altLang="en-US">
              <a:solidFill>
                <a:srgbClr val="7030A0"/>
              </a:solidFill>
              <a:latin typeface="Hiragino Maru Gothic Pro W4" panose="020F0400000000000000" pitchFamily="34" charset="-128"/>
              <a:ea typeface="Hiragino Maru Gothic Pro W4" panose="020F0400000000000000" pitchFamily="34" charset="-128"/>
            </a:endParaRPr>
          </a:p>
        </p:txBody>
      </p:sp>
      <p:cxnSp>
        <p:nvCxnSpPr>
          <p:cNvPr id="54" name="直線コネクタ 53">
            <a:extLst>
              <a:ext uri="{FF2B5EF4-FFF2-40B4-BE49-F238E27FC236}">
                <a16:creationId xmlns:a16="http://schemas.microsoft.com/office/drawing/2014/main" id="{91E0F523-DA81-6A4E-8C0A-5F06803F1C31}"/>
              </a:ext>
            </a:extLst>
          </p:cNvPr>
          <p:cNvCxnSpPr>
            <a:cxnSpLocks/>
          </p:cNvCxnSpPr>
          <p:nvPr/>
        </p:nvCxnSpPr>
        <p:spPr>
          <a:xfrm flipH="1">
            <a:off x="5043107" y="2208248"/>
            <a:ext cx="1819345" cy="0"/>
          </a:xfrm>
          <a:prstGeom prst="line">
            <a:avLst/>
          </a:prstGeom>
          <a:ln w="762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1" name="上下矢印 20">
            <a:extLst>
              <a:ext uri="{FF2B5EF4-FFF2-40B4-BE49-F238E27FC236}">
                <a16:creationId xmlns:a16="http://schemas.microsoft.com/office/drawing/2014/main" id="{2126759C-DA3B-0A41-A6DD-AFDE3565EFF1}"/>
              </a:ext>
            </a:extLst>
          </p:cNvPr>
          <p:cNvSpPr/>
          <p:nvPr/>
        </p:nvSpPr>
        <p:spPr>
          <a:xfrm>
            <a:off x="6056610" y="976639"/>
            <a:ext cx="638105" cy="2836770"/>
          </a:xfrm>
          <a:prstGeom prst="up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22" name="テキスト ボックス 21">
            <a:extLst>
              <a:ext uri="{FF2B5EF4-FFF2-40B4-BE49-F238E27FC236}">
                <a16:creationId xmlns:a16="http://schemas.microsoft.com/office/drawing/2014/main" id="{F3C7171D-2681-BC4C-8EDC-A1EB13196E97}"/>
              </a:ext>
            </a:extLst>
          </p:cNvPr>
          <p:cNvSpPr txBox="1"/>
          <p:nvPr/>
        </p:nvSpPr>
        <p:spPr>
          <a:xfrm>
            <a:off x="6172390" y="2250151"/>
            <a:ext cx="415498" cy="369332"/>
          </a:xfrm>
          <a:prstGeom prst="rect">
            <a:avLst/>
          </a:prstGeom>
          <a:noFill/>
        </p:spPr>
        <p:txBody>
          <a:bodyPr wrap="none" rtlCol="0">
            <a:spAutoFit/>
          </a:bodyPr>
          <a:lstStyle/>
          <a:p>
            <a:r>
              <a:rPr lang="ja-JP" altLang="en-US" b="1">
                <a:solidFill>
                  <a:prstClr val="white"/>
                </a:solidFill>
                <a:latin typeface="游ゴシック" panose="020F0502020204030204"/>
                <a:ea typeface="游ゴシック" panose="020B0400000000000000" pitchFamily="34" charset="-128"/>
              </a:rPr>
              <a:t>⑤</a:t>
            </a:r>
          </a:p>
        </p:txBody>
      </p:sp>
      <p:sp>
        <p:nvSpPr>
          <p:cNvPr id="15" name="下矢印 14">
            <a:extLst>
              <a:ext uri="{FF2B5EF4-FFF2-40B4-BE49-F238E27FC236}">
                <a16:creationId xmlns:a16="http://schemas.microsoft.com/office/drawing/2014/main" id="{EAE189AD-5975-DC46-83A4-2A49CA3F93C3}"/>
              </a:ext>
            </a:extLst>
          </p:cNvPr>
          <p:cNvSpPr/>
          <p:nvPr/>
        </p:nvSpPr>
        <p:spPr>
          <a:xfrm>
            <a:off x="1397023" y="1079038"/>
            <a:ext cx="638105" cy="4043082"/>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16" name="テキスト ボックス 15">
            <a:extLst>
              <a:ext uri="{FF2B5EF4-FFF2-40B4-BE49-F238E27FC236}">
                <a16:creationId xmlns:a16="http://schemas.microsoft.com/office/drawing/2014/main" id="{764F86D2-F962-B043-A6DD-B648CF9D235B}"/>
              </a:ext>
            </a:extLst>
          </p:cNvPr>
          <p:cNvSpPr txBox="1"/>
          <p:nvPr/>
        </p:nvSpPr>
        <p:spPr>
          <a:xfrm>
            <a:off x="1517471" y="2572021"/>
            <a:ext cx="415498" cy="369332"/>
          </a:xfrm>
          <a:prstGeom prst="rect">
            <a:avLst/>
          </a:prstGeom>
          <a:noFill/>
        </p:spPr>
        <p:txBody>
          <a:bodyPr wrap="none" rtlCol="0">
            <a:spAutoFit/>
          </a:bodyPr>
          <a:lstStyle/>
          <a:p>
            <a:r>
              <a:rPr lang="ja-JP" altLang="en-US" b="1">
                <a:solidFill>
                  <a:prstClr val="white"/>
                </a:solidFill>
                <a:latin typeface="游ゴシック" panose="020F0502020204030204"/>
                <a:ea typeface="游ゴシック" panose="020B0400000000000000" pitchFamily="34" charset="-128"/>
              </a:rPr>
              <a:t>②</a:t>
            </a:r>
          </a:p>
        </p:txBody>
      </p:sp>
    </p:spTree>
    <p:extLst>
      <p:ext uri="{BB962C8B-B14F-4D97-AF65-F5344CB8AC3E}">
        <p14:creationId xmlns:p14="http://schemas.microsoft.com/office/powerpoint/2010/main" val="2112354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FAB0B26-7951-6B44-B6D0-6B89B82D8DF6}"/>
              </a:ext>
            </a:extLst>
          </p:cNvPr>
          <p:cNvSpPr>
            <a:spLocks noGrp="1"/>
          </p:cNvSpPr>
          <p:nvPr>
            <p:ph type="sldNum" sz="quarter" idx="12"/>
          </p:nvPr>
        </p:nvSpPr>
        <p:spPr/>
        <p:txBody>
          <a:bodyPr/>
          <a:lstStyle/>
          <a:p>
            <a:fld id="{6AA23CD1-3C38-6C4B-9DAB-562643DCB5AF}" type="slidenum">
              <a:rPr kumimoji="1" lang="ja-JP" altLang="en-US" smtClean="0"/>
              <a:t>36</a:t>
            </a:fld>
            <a:endParaRPr kumimoji="1" lang="ja-JP" altLang="en-US"/>
          </a:p>
        </p:txBody>
      </p:sp>
      <p:sp>
        <p:nvSpPr>
          <p:cNvPr id="3" name="角丸四角形 2">
            <a:extLst>
              <a:ext uri="{FF2B5EF4-FFF2-40B4-BE49-F238E27FC236}">
                <a16:creationId xmlns:a16="http://schemas.microsoft.com/office/drawing/2014/main" id="{93D43A85-728F-2A40-95C6-C998AE25B48B}"/>
              </a:ext>
            </a:extLst>
          </p:cNvPr>
          <p:cNvSpPr/>
          <p:nvPr/>
        </p:nvSpPr>
        <p:spPr>
          <a:xfrm>
            <a:off x="3201316" y="-222831"/>
            <a:ext cx="4353166" cy="5569519"/>
          </a:xfrm>
          <a:prstGeom prst="roundRect">
            <a:avLst>
              <a:gd name="adj" fmla="val 1654"/>
            </a:avLst>
          </a:pr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 name="正方形/長方形 3">
            <a:extLst>
              <a:ext uri="{FF2B5EF4-FFF2-40B4-BE49-F238E27FC236}">
                <a16:creationId xmlns:a16="http://schemas.microsoft.com/office/drawing/2014/main" id="{894F7564-3E85-D242-AD31-805F1E22A15A}"/>
              </a:ext>
            </a:extLst>
          </p:cNvPr>
          <p:cNvSpPr/>
          <p:nvPr/>
        </p:nvSpPr>
        <p:spPr>
          <a:xfrm>
            <a:off x="4478776" y="730889"/>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5" name="正方形/長方形 4">
            <a:extLst>
              <a:ext uri="{FF2B5EF4-FFF2-40B4-BE49-F238E27FC236}">
                <a16:creationId xmlns:a16="http://schemas.microsoft.com/office/drawing/2014/main" id="{C8DF064C-D558-AC4B-A5DD-257B2C04AA1D}"/>
              </a:ext>
            </a:extLst>
          </p:cNvPr>
          <p:cNvSpPr/>
          <p:nvPr/>
        </p:nvSpPr>
        <p:spPr>
          <a:xfrm>
            <a:off x="4686594" y="730889"/>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6" name="正方形/長方形 5">
            <a:extLst>
              <a:ext uri="{FF2B5EF4-FFF2-40B4-BE49-F238E27FC236}">
                <a16:creationId xmlns:a16="http://schemas.microsoft.com/office/drawing/2014/main" id="{EABF2521-7AE6-C542-AF76-29C7DF68CB03}"/>
              </a:ext>
            </a:extLst>
          </p:cNvPr>
          <p:cNvSpPr/>
          <p:nvPr/>
        </p:nvSpPr>
        <p:spPr>
          <a:xfrm>
            <a:off x="4894412" y="730889"/>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 name="正方形/長方形 6">
            <a:extLst>
              <a:ext uri="{FF2B5EF4-FFF2-40B4-BE49-F238E27FC236}">
                <a16:creationId xmlns:a16="http://schemas.microsoft.com/office/drawing/2014/main" id="{A32A08B3-164F-5F45-BFE3-90C8AE48EE18}"/>
              </a:ext>
            </a:extLst>
          </p:cNvPr>
          <p:cNvSpPr/>
          <p:nvPr/>
        </p:nvSpPr>
        <p:spPr>
          <a:xfrm>
            <a:off x="5102230" y="730889"/>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8" name="正方形/長方形 7">
            <a:extLst>
              <a:ext uri="{FF2B5EF4-FFF2-40B4-BE49-F238E27FC236}">
                <a16:creationId xmlns:a16="http://schemas.microsoft.com/office/drawing/2014/main" id="{589C10BE-64A9-4349-9420-06D9778F8604}"/>
              </a:ext>
            </a:extLst>
          </p:cNvPr>
          <p:cNvSpPr/>
          <p:nvPr/>
        </p:nvSpPr>
        <p:spPr>
          <a:xfrm>
            <a:off x="5310048" y="730889"/>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9" name="正方形/長方形 8">
            <a:extLst>
              <a:ext uri="{FF2B5EF4-FFF2-40B4-BE49-F238E27FC236}">
                <a16:creationId xmlns:a16="http://schemas.microsoft.com/office/drawing/2014/main" id="{739DAB51-A93D-A64F-82F5-8CED3BEAB533}"/>
              </a:ext>
            </a:extLst>
          </p:cNvPr>
          <p:cNvSpPr/>
          <p:nvPr/>
        </p:nvSpPr>
        <p:spPr>
          <a:xfrm>
            <a:off x="5517866" y="730889"/>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0" name="台形 9">
            <a:extLst>
              <a:ext uri="{FF2B5EF4-FFF2-40B4-BE49-F238E27FC236}">
                <a16:creationId xmlns:a16="http://schemas.microsoft.com/office/drawing/2014/main" id="{3F59BE15-73BF-7440-85E0-F7B74320C05A}"/>
              </a:ext>
            </a:extLst>
          </p:cNvPr>
          <p:cNvSpPr/>
          <p:nvPr/>
        </p:nvSpPr>
        <p:spPr>
          <a:xfrm rot="5400000">
            <a:off x="5760392" y="1086352"/>
            <a:ext cx="2161172" cy="207817"/>
          </a:xfrm>
          <a:prstGeom prst="trapezoid">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1" name="テキスト ボックス 10">
            <a:extLst>
              <a:ext uri="{FF2B5EF4-FFF2-40B4-BE49-F238E27FC236}">
                <a16:creationId xmlns:a16="http://schemas.microsoft.com/office/drawing/2014/main" id="{50722629-5986-7949-8B75-62563A369833}"/>
              </a:ext>
            </a:extLst>
          </p:cNvPr>
          <p:cNvSpPr txBox="1"/>
          <p:nvPr/>
        </p:nvSpPr>
        <p:spPr>
          <a:xfrm>
            <a:off x="4115716" y="220511"/>
            <a:ext cx="2081019" cy="369332"/>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rPr>
              <a:t>CPU</a:t>
            </a:r>
            <a:r>
              <a:rPr kumimoji="0" lang="ja-JP" altLang="en-US" sz="1800" b="0" i="0" u="none" strike="noStrike" kern="0" cap="none" spc="0" normalizeH="0" baseline="0" noProof="0">
                <a:ln>
                  <a:noFill/>
                </a:ln>
                <a:solidFill>
                  <a:prstClr val="black"/>
                </a:solidFill>
                <a:effectLst/>
                <a:uLnTx/>
                <a:uFillTx/>
                <a:latin typeface="Hiragino Maru Gothic Pro W4" panose="020F0400000000000000" pitchFamily="34" charset="-128"/>
                <a:ea typeface="Hiragino Maru Gothic Pro W4" panose="020F0400000000000000" pitchFamily="34" charset="-128"/>
              </a:rPr>
              <a:t>専用レジスタ</a:t>
            </a:r>
          </a:p>
        </p:txBody>
      </p:sp>
      <p:cxnSp>
        <p:nvCxnSpPr>
          <p:cNvPr id="12" name="直線矢印コネクタ 11">
            <a:extLst>
              <a:ext uri="{FF2B5EF4-FFF2-40B4-BE49-F238E27FC236}">
                <a16:creationId xmlns:a16="http://schemas.microsoft.com/office/drawing/2014/main" id="{7E430E35-96F4-7147-ACCA-94EA4E839D3A}"/>
              </a:ext>
            </a:extLst>
          </p:cNvPr>
          <p:cNvCxnSpPr>
            <a:cxnSpLocks/>
          </p:cNvCxnSpPr>
          <p:nvPr/>
        </p:nvCxnSpPr>
        <p:spPr>
          <a:xfrm>
            <a:off x="6196735" y="391322"/>
            <a:ext cx="512618" cy="0"/>
          </a:xfrm>
          <a:prstGeom prst="straightConnector1">
            <a:avLst/>
          </a:prstGeom>
          <a:noFill/>
          <a:ln w="38100" cap="flat" cmpd="sng" algn="ctr">
            <a:solidFill>
              <a:sysClr val="windowText" lastClr="000000"/>
            </a:solidFill>
            <a:prstDash val="solid"/>
            <a:miter lim="800000"/>
            <a:tailEnd type="triangle"/>
          </a:ln>
          <a:effectLst/>
        </p:spPr>
      </p:cxnSp>
      <p:cxnSp>
        <p:nvCxnSpPr>
          <p:cNvPr id="13" name="直線矢印コネクタ 12">
            <a:extLst>
              <a:ext uri="{FF2B5EF4-FFF2-40B4-BE49-F238E27FC236}">
                <a16:creationId xmlns:a16="http://schemas.microsoft.com/office/drawing/2014/main" id="{5A9C1BB8-DDF8-6C42-98CA-82D1AC51FE33}"/>
              </a:ext>
            </a:extLst>
          </p:cNvPr>
          <p:cNvCxnSpPr>
            <a:cxnSpLocks/>
          </p:cNvCxnSpPr>
          <p:nvPr/>
        </p:nvCxnSpPr>
        <p:spPr>
          <a:xfrm>
            <a:off x="5745757" y="998682"/>
            <a:ext cx="998950" cy="0"/>
          </a:xfrm>
          <a:prstGeom prst="straightConnector1">
            <a:avLst/>
          </a:prstGeom>
          <a:noFill/>
          <a:ln w="38100" cap="flat" cmpd="sng" algn="ctr">
            <a:solidFill>
              <a:sysClr val="windowText" lastClr="000000"/>
            </a:solidFill>
            <a:prstDash val="solid"/>
            <a:miter lim="800000"/>
            <a:tailEnd type="triangle"/>
          </a:ln>
          <a:effectLst/>
        </p:spPr>
      </p:cxnSp>
      <p:sp>
        <p:nvSpPr>
          <p:cNvPr id="14" name="正方形/長方形 13">
            <a:extLst>
              <a:ext uri="{FF2B5EF4-FFF2-40B4-BE49-F238E27FC236}">
                <a16:creationId xmlns:a16="http://schemas.microsoft.com/office/drawing/2014/main" id="{5F244CDC-C82E-E740-B8EC-6F640E413B57}"/>
              </a:ext>
            </a:extLst>
          </p:cNvPr>
          <p:cNvSpPr/>
          <p:nvPr/>
        </p:nvSpPr>
        <p:spPr>
          <a:xfrm>
            <a:off x="4478776" y="3688837"/>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5" name="正方形/長方形 14">
            <a:extLst>
              <a:ext uri="{FF2B5EF4-FFF2-40B4-BE49-F238E27FC236}">
                <a16:creationId xmlns:a16="http://schemas.microsoft.com/office/drawing/2014/main" id="{2A4E0090-53F3-5E49-93B3-15494BA5B0C5}"/>
              </a:ext>
            </a:extLst>
          </p:cNvPr>
          <p:cNvSpPr/>
          <p:nvPr/>
        </p:nvSpPr>
        <p:spPr>
          <a:xfrm>
            <a:off x="4686594" y="3688837"/>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6" name="正方形/長方形 15">
            <a:extLst>
              <a:ext uri="{FF2B5EF4-FFF2-40B4-BE49-F238E27FC236}">
                <a16:creationId xmlns:a16="http://schemas.microsoft.com/office/drawing/2014/main" id="{04C27F9A-B86D-254E-967A-3DC43A005B0E}"/>
              </a:ext>
            </a:extLst>
          </p:cNvPr>
          <p:cNvSpPr/>
          <p:nvPr/>
        </p:nvSpPr>
        <p:spPr>
          <a:xfrm>
            <a:off x="4894412" y="3688837"/>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7" name="正方形/長方形 16">
            <a:extLst>
              <a:ext uri="{FF2B5EF4-FFF2-40B4-BE49-F238E27FC236}">
                <a16:creationId xmlns:a16="http://schemas.microsoft.com/office/drawing/2014/main" id="{B29E70AA-BC6B-5A42-9F23-D35F56143D31}"/>
              </a:ext>
            </a:extLst>
          </p:cNvPr>
          <p:cNvSpPr/>
          <p:nvPr/>
        </p:nvSpPr>
        <p:spPr>
          <a:xfrm>
            <a:off x="5102230" y="3688837"/>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8" name="正方形/長方形 17">
            <a:extLst>
              <a:ext uri="{FF2B5EF4-FFF2-40B4-BE49-F238E27FC236}">
                <a16:creationId xmlns:a16="http://schemas.microsoft.com/office/drawing/2014/main" id="{9AA9AFE5-A755-3B46-8A25-FFE155D5C8FD}"/>
              </a:ext>
            </a:extLst>
          </p:cNvPr>
          <p:cNvSpPr/>
          <p:nvPr/>
        </p:nvSpPr>
        <p:spPr>
          <a:xfrm>
            <a:off x="5310048" y="3688837"/>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9" name="正方形/長方形 18">
            <a:extLst>
              <a:ext uri="{FF2B5EF4-FFF2-40B4-BE49-F238E27FC236}">
                <a16:creationId xmlns:a16="http://schemas.microsoft.com/office/drawing/2014/main" id="{849EB08A-9127-6446-A003-66B0AAEBBCCE}"/>
              </a:ext>
            </a:extLst>
          </p:cNvPr>
          <p:cNvSpPr/>
          <p:nvPr/>
        </p:nvSpPr>
        <p:spPr>
          <a:xfrm>
            <a:off x="5517866" y="3688837"/>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20" name="台形 19">
            <a:extLst>
              <a:ext uri="{FF2B5EF4-FFF2-40B4-BE49-F238E27FC236}">
                <a16:creationId xmlns:a16="http://schemas.microsoft.com/office/drawing/2014/main" id="{1037B563-60BA-D446-A240-43FD90A7EE57}"/>
              </a:ext>
            </a:extLst>
          </p:cNvPr>
          <p:cNvSpPr/>
          <p:nvPr/>
        </p:nvSpPr>
        <p:spPr>
          <a:xfrm rot="5400000">
            <a:off x="6012659" y="4083692"/>
            <a:ext cx="1685780" cy="207818"/>
          </a:xfrm>
          <a:prstGeom prst="trapezoid">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21" name="テキスト ボックス 20">
            <a:extLst>
              <a:ext uri="{FF2B5EF4-FFF2-40B4-BE49-F238E27FC236}">
                <a16:creationId xmlns:a16="http://schemas.microsoft.com/office/drawing/2014/main" id="{ECFC7397-4F01-1F4D-8212-FAD9B7651FAF}"/>
              </a:ext>
            </a:extLst>
          </p:cNvPr>
          <p:cNvSpPr txBox="1"/>
          <p:nvPr/>
        </p:nvSpPr>
        <p:spPr>
          <a:xfrm>
            <a:off x="4115716" y="3095329"/>
            <a:ext cx="2081019" cy="369332"/>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rPr>
              <a:t>CPU</a:t>
            </a:r>
            <a:r>
              <a:rPr kumimoji="0" lang="ja-JP" altLang="en-US" sz="1800" b="0" i="0" u="none" strike="noStrike" kern="0" cap="none" spc="0" normalizeH="0" baseline="0" noProof="0">
                <a:ln>
                  <a:noFill/>
                </a:ln>
                <a:solidFill>
                  <a:prstClr val="black"/>
                </a:solidFill>
                <a:effectLst/>
                <a:uLnTx/>
                <a:uFillTx/>
                <a:latin typeface="Hiragino Maru Gothic Pro W4" panose="020F0400000000000000" pitchFamily="34" charset="-128"/>
                <a:ea typeface="Hiragino Maru Gothic Pro W4" panose="020F0400000000000000" pitchFamily="34" charset="-128"/>
              </a:rPr>
              <a:t>専用レジスタ</a:t>
            </a:r>
          </a:p>
        </p:txBody>
      </p:sp>
      <p:cxnSp>
        <p:nvCxnSpPr>
          <p:cNvPr id="22" name="直線矢印コネクタ 21">
            <a:extLst>
              <a:ext uri="{FF2B5EF4-FFF2-40B4-BE49-F238E27FC236}">
                <a16:creationId xmlns:a16="http://schemas.microsoft.com/office/drawing/2014/main" id="{0E67A094-FF7C-EB4B-B5BA-969333491350}"/>
              </a:ext>
            </a:extLst>
          </p:cNvPr>
          <p:cNvCxnSpPr>
            <a:cxnSpLocks/>
          </p:cNvCxnSpPr>
          <p:nvPr/>
        </p:nvCxnSpPr>
        <p:spPr>
          <a:xfrm>
            <a:off x="6522168" y="2078496"/>
            <a:ext cx="215061" cy="0"/>
          </a:xfrm>
          <a:prstGeom prst="straightConnector1">
            <a:avLst/>
          </a:prstGeom>
          <a:noFill/>
          <a:ln w="6350" cap="flat" cmpd="sng" algn="ctr">
            <a:solidFill>
              <a:sysClr val="windowText" lastClr="000000"/>
            </a:solidFill>
            <a:prstDash val="solid"/>
            <a:miter lim="800000"/>
            <a:tailEnd type="triangle"/>
          </a:ln>
          <a:effectLst/>
        </p:spPr>
      </p:cxnSp>
      <p:cxnSp>
        <p:nvCxnSpPr>
          <p:cNvPr id="23" name="直線矢印コネクタ 22">
            <a:extLst>
              <a:ext uri="{FF2B5EF4-FFF2-40B4-BE49-F238E27FC236}">
                <a16:creationId xmlns:a16="http://schemas.microsoft.com/office/drawing/2014/main" id="{60A072FD-7590-004D-91D5-42BC2A2BF717}"/>
              </a:ext>
            </a:extLst>
          </p:cNvPr>
          <p:cNvCxnSpPr>
            <a:cxnSpLocks/>
          </p:cNvCxnSpPr>
          <p:nvPr/>
        </p:nvCxnSpPr>
        <p:spPr>
          <a:xfrm>
            <a:off x="5745757" y="3956630"/>
            <a:ext cx="998950" cy="0"/>
          </a:xfrm>
          <a:prstGeom prst="straightConnector1">
            <a:avLst/>
          </a:prstGeom>
          <a:noFill/>
          <a:ln w="38100" cap="flat" cmpd="sng" algn="ctr">
            <a:solidFill>
              <a:sysClr val="windowText" lastClr="000000"/>
            </a:solidFill>
            <a:prstDash val="solid"/>
            <a:miter lim="800000"/>
            <a:tailEnd type="triangle"/>
          </a:ln>
          <a:effectLst/>
        </p:spPr>
      </p:cxnSp>
      <p:cxnSp>
        <p:nvCxnSpPr>
          <p:cNvPr id="24" name="直線コネクタ 23">
            <a:extLst>
              <a:ext uri="{FF2B5EF4-FFF2-40B4-BE49-F238E27FC236}">
                <a16:creationId xmlns:a16="http://schemas.microsoft.com/office/drawing/2014/main" id="{89018D2E-E2FE-A24F-99AD-D2CA646CF6A5}"/>
              </a:ext>
            </a:extLst>
          </p:cNvPr>
          <p:cNvCxnSpPr>
            <a:cxnSpLocks/>
          </p:cNvCxnSpPr>
          <p:nvPr/>
        </p:nvCxnSpPr>
        <p:spPr>
          <a:xfrm>
            <a:off x="6196735" y="3253446"/>
            <a:ext cx="318651" cy="0"/>
          </a:xfrm>
          <a:prstGeom prst="line">
            <a:avLst/>
          </a:prstGeom>
          <a:noFill/>
          <a:ln w="6350" cap="flat" cmpd="sng" algn="ctr">
            <a:solidFill>
              <a:sysClr val="windowText" lastClr="000000"/>
            </a:solidFill>
            <a:prstDash val="solid"/>
            <a:miter lim="800000"/>
          </a:ln>
          <a:effectLst/>
        </p:spPr>
      </p:cxnSp>
      <p:sp>
        <p:nvSpPr>
          <p:cNvPr id="25" name="正方形/長方形 24">
            <a:extLst>
              <a:ext uri="{FF2B5EF4-FFF2-40B4-BE49-F238E27FC236}">
                <a16:creationId xmlns:a16="http://schemas.microsoft.com/office/drawing/2014/main" id="{680C9E36-2E46-9140-901C-0A5507BCFD99}"/>
              </a:ext>
            </a:extLst>
          </p:cNvPr>
          <p:cNvSpPr/>
          <p:nvPr/>
        </p:nvSpPr>
        <p:spPr>
          <a:xfrm>
            <a:off x="4492638" y="1369293"/>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26" name="正方形/長方形 25">
            <a:extLst>
              <a:ext uri="{FF2B5EF4-FFF2-40B4-BE49-F238E27FC236}">
                <a16:creationId xmlns:a16="http://schemas.microsoft.com/office/drawing/2014/main" id="{4F2CB11F-0D69-3143-841D-947DA405C1CD}"/>
              </a:ext>
            </a:extLst>
          </p:cNvPr>
          <p:cNvSpPr/>
          <p:nvPr/>
        </p:nvSpPr>
        <p:spPr>
          <a:xfrm>
            <a:off x="4700456" y="1369293"/>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27" name="正方形/長方形 26">
            <a:extLst>
              <a:ext uri="{FF2B5EF4-FFF2-40B4-BE49-F238E27FC236}">
                <a16:creationId xmlns:a16="http://schemas.microsoft.com/office/drawing/2014/main" id="{90CB2AD7-72B1-9849-91C4-411981992F41}"/>
              </a:ext>
            </a:extLst>
          </p:cNvPr>
          <p:cNvSpPr/>
          <p:nvPr/>
        </p:nvSpPr>
        <p:spPr>
          <a:xfrm>
            <a:off x="4908274" y="1369293"/>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28" name="正方形/長方形 27">
            <a:extLst>
              <a:ext uri="{FF2B5EF4-FFF2-40B4-BE49-F238E27FC236}">
                <a16:creationId xmlns:a16="http://schemas.microsoft.com/office/drawing/2014/main" id="{E26C246E-5608-2045-B2D4-91710017C92B}"/>
              </a:ext>
            </a:extLst>
          </p:cNvPr>
          <p:cNvSpPr/>
          <p:nvPr/>
        </p:nvSpPr>
        <p:spPr>
          <a:xfrm>
            <a:off x="5116092" y="1369293"/>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29" name="正方形/長方形 28">
            <a:extLst>
              <a:ext uri="{FF2B5EF4-FFF2-40B4-BE49-F238E27FC236}">
                <a16:creationId xmlns:a16="http://schemas.microsoft.com/office/drawing/2014/main" id="{A0298183-D8AF-EB4F-A198-718C9445ECEE}"/>
              </a:ext>
            </a:extLst>
          </p:cNvPr>
          <p:cNvSpPr/>
          <p:nvPr/>
        </p:nvSpPr>
        <p:spPr>
          <a:xfrm>
            <a:off x="5323910" y="1369293"/>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30" name="正方形/長方形 29">
            <a:extLst>
              <a:ext uri="{FF2B5EF4-FFF2-40B4-BE49-F238E27FC236}">
                <a16:creationId xmlns:a16="http://schemas.microsoft.com/office/drawing/2014/main" id="{9780D0B9-4E9E-0744-85AA-D31A80F809E9}"/>
              </a:ext>
            </a:extLst>
          </p:cNvPr>
          <p:cNvSpPr/>
          <p:nvPr/>
        </p:nvSpPr>
        <p:spPr>
          <a:xfrm>
            <a:off x="5531728" y="1369293"/>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cxnSp>
        <p:nvCxnSpPr>
          <p:cNvPr id="31" name="直線矢印コネクタ 30">
            <a:extLst>
              <a:ext uri="{FF2B5EF4-FFF2-40B4-BE49-F238E27FC236}">
                <a16:creationId xmlns:a16="http://schemas.microsoft.com/office/drawing/2014/main" id="{FD997C17-71A3-8E42-9E06-A5EB54E8B0DB}"/>
              </a:ext>
            </a:extLst>
          </p:cNvPr>
          <p:cNvCxnSpPr>
            <a:cxnSpLocks/>
          </p:cNvCxnSpPr>
          <p:nvPr/>
        </p:nvCxnSpPr>
        <p:spPr>
          <a:xfrm>
            <a:off x="5759619" y="1637086"/>
            <a:ext cx="998950" cy="0"/>
          </a:xfrm>
          <a:prstGeom prst="straightConnector1">
            <a:avLst/>
          </a:prstGeom>
          <a:noFill/>
          <a:ln w="38100" cap="flat" cmpd="sng" algn="ctr">
            <a:solidFill>
              <a:sysClr val="windowText" lastClr="000000"/>
            </a:solidFill>
            <a:prstDash val="solid"/>
            <a:miter lim="800000"/>
            <a:tailEnd type="triangle"/>
          </a:ln>
          <a:effectLst/>
        </p:spPr>
      </p:cxnSp>
      <p:cxnSp>
        <p:nvCxnSpPr>
          <p:cNvPr id="32" name="直線コネクタ 31">
            <a:extLst>
              <a:ext uri="{FF2B5EF4-FFF2-40B4-BE49-F238E27FC236}">
                <a16:creationId xmlns:a16="http://schemas.microsoft.com/office/drawing/2014/main" id="{E5AF4B64-DDF4-6045-A44C-70AD8A181DDB}"/>
              </a:ext>
            </a:extLst>
          </p:cNvPr>
          <p:cNvCxnSpPr>
            <a:cxnSpLocks/>
          </p:cNvCxnSpPr>
          <p:nvPr/>
        </p:nvCxnSpPr>
        <p:spPr>
          <a:xfrm flipV="1">
            <a:off x="6515386" y="2078496"/>
            <a:ext cx="0" cy="1180398"/>
          </a:xfrm>
          <a:prstGeom prst="line">
            <a:avLst/>
          </a:prstGeom>
          <a:noFill/>
          <a:ln w="6350" cap="flat" cmpd="sng" algn="ctr">
            <a:solidFill>
              <a:sysClr val="windowText" lastClr="000000"/>
            </a:solidFill>
            <a:prstDash val="solid"/>
            <a:miter lim="800000"/>
          </a:ln>
          <a:effectLst/>
        </p:spPr>
      </p:cxnSp>
      <p:sp>
        <p:nvSpPr>
          <p:cNvPr id="33" name="正方形/長方形 32">
            <a:extLst>
              <a:ext uri="{FF2B5EF4-FFF2-40B4-BE49-F238E27FC236}">
                <a16:creationId xmlns:a16="http://schemas.microsoft.com/office/drawing/2014/main" id="{25FCDE29-83BF-F540-B982-93AAF6F57DE8}"/>
              </a:ext>
            </a:extLst>
          </p:cNvPr>
          <p:cNvSpPr/>
          <p:nvPr/>
        </p:nvSpPr>
        <p:spPr>
          <a:xfrm>
            <a:off x="4478776" y="4424140"/>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34" name="正方形/長方形 33">
            <a:extLst>
              <a:ext uri="{FF2B5EF4-FFF2-40B4-BE49-F238E27FC236}">
                <a16:creationId xmlns:a16="http://schemas.microsoft.com/office/drawing/2014/main" id="{ADB18E70-706D-944B-A862-9E51EA3A4D37}"/>
              </a:ext>
            </a:extLst>
          </p:cNvPr>
          <p:cNvSpPr/>
          <p:nvPr/>
        </p:nvSpPr>
        <p:spPr>
          <a:xfrm>
            <a:off x="4686594" y="4424140"/>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35" name="正方形/長方形 34">
            <a:extLst>
              <a:ext uri="{FF2B5EF4-FFF2-40B4-BE49-F238E27FC236}">
                <a16:creationId xmlns:a16="http://schemas.microsoft.com/office/drawing/2014/main" id="{356F55B4-A006-864F-BCB1-B00BE378FE99}"/>
              </a:ext>
            </a:extLst>
          </p:cNvPr>
          <p:cNvSpPr/>
          <p:nvPr/>
        </p:nvSpPr>
        <p:spPr>
          <a:xfrm>
            <a:off x="4894412" y="4424140"/>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36" name="正方形/長方形 35">
            <a:extLst>
              <a:ext uri="{FF2B5EF4-FFF2-40B4-BE49-F238E27FC236}">
                <a16:creationId xmlns:a16="http://schemas.microsoft.com/office/drawing/2014/main" id="{874584C0-AEFA-8749-A6DE-0C42C02D3677}"/>
              </a:ext>
            </a:extLst>
          </p:cNvPr>
          <p:cNvSpPr/>
          <p:nvPr/>
        </p:nvSpPr>
        <p:spPr>
          <a:xfrm>
            <a:off x="5102230" y="4424140"/>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37" name="正方形/長方形 36">
            <a:extLst>
              <a:ext uri="{FF2B5EF4-FFF2-40B4-BE49-F238E27FC236}">
                <a16:creationId xmlns:a16="http://schemas.microsoft.com/office/drawing/2014/main" id="{D4F73F46-886D-6141-9C19-5ACAE2B78D48}"/>
              </a:ext>
            </a:extLst>
          </p:cNvPr>
          <p:cNvSpPr/>
          <p:nvPr/>
        </p:nvSpPr>
        <p:spPr>
          <a:xfrm>
            <a:off x="5310048" y="4424140"/>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38" name="正方形/長方形 37">
            <a:extLst>
              <a:ext uri="{FF2B5EF4-FFF2-40B4-BE49-F238E27FC236}">
                <a16:creationId xmlns:a16="http://schemas.microsoft.com/office/drawing/2014/main" id="{120A3C9A-2A1D-6747-AEC4-45D8B1C95C2A}"/>
              </a:ext>
            </a:extLst>
          </p:cNvPr>
          <p:cNvSpPr/>
          <p:nvPr/>
        </p:nvSpPr>
        <p:spPr>
          <a:xfrm>
            <a:off x="5517866" y="4424140"/>
            <a:ext cx="207818" cy="4987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cxnSp>
        <p:nvCxnSpPr>
          <p:cNvPr id="39" name="直線矢印コネクタ 38">
            <a:extLst>
              <a:ext uri="{FF2B5EF4-FFF2-40B4-BE49-F238E27FC236}">
                <a16:creationId xmlns:a16="http://schemas.microsoft.com/office/drawing/2014/main" id="{24D4C065-87F0-604C-B449-F60F0C3F07F0}"/>
              </a:ext>
            </a:extLst>
          </p:cNvPr>
          <p:cNvCxnSpPr>
            <a:cxnSpLocks/>
          </p:cNvCxnSpPr>
          <p:nvPr/>
        </p:nvCxnSpPr>
        <p:spPr>
          <a:xfrm>
            <a:off x="5745757" y="4691933"/>
            <a:ext cx="998950" cy="0"/>
          </a:xfrm>
          <a:prstGeom prst="straightConnector1">
            <a:avLst/>
          </a:prstGeom>
          <a:noFill/>
          <a:ln w="38100" cap="flat" cmpd="sng" algn="ctr">
            <a:solidFill>
              <a:sysClr val="windowText" lastClr="000000"/>
            </a:solidFill>
            <a:prstDash val="solid"/>
            <a:miter lim="800000"/>
            <a:tailEnd type="triangle"/>
          </a:ln>
          <a:effectLst/>
        </p:spPr>
      </p:cxnSp>
      <p:cxnSp>
        <p:nvCxnSpPr>
          <p:cNvPr id="40" name="直線矢印コネクタ 39">
            <a:extLst>
              <a:ext uri="{FF2B5EF4-FFF2-40B4-BE49-F238E27FC236}">
                <a16:creationId xmlns:a16="http://schemas.microsoft.com/office/drawing/2014/main" id="{F1DFE5A3-78F4-CA43-AFD3-FB620B02A553}"/>
              </a:ext>
            </a:extLst>
          </p:cNvPr>
          <p:cNvCxnSpPr>
            <a:cxnSpLocks/>
          </p:cNvCxnSpPr>
          <p:nvPr/>
        </p:nvCxnSpPr>
        <p:spPr>
          <a:xfrm>
            <a:off x="6959458" y="4290152"/>
            <a:ext cx="998950" cy="0"/>
          </a:xfrm>
          <a:prstGeom prst="straightConnector1">
            <a:avLst/>
          </a:prstGeom>
          <a:noFill/>
          <a:ln w="38100" cap="flat" cmpd="sng" algn="ctr">
            <a:solidFill>
              <a:sysClr val="windowText" lastClr="000000"/>
            </a:solidFill>
            <a:prstDash val="solid"/>
            <a:miter lim="800000"/>
            <a:tailEnd type="triangle"/>
          </a:ln>
          <a:effectLst/>
        </p:spPr>
      </p:cxnSp>
      <p:cxnSp>
        <p:nvCxnSpPr>
          <p:cNvPr id="41" name="直線矢印コネクタ 40">
            <a:extLst>
              <a:ext uri="{FF2B5EF4-FFF2-40B4-BE49-F238E27FC236}">
                <a16:creationId xmlns:a16="http://schemas.microsoft.com/office/drawing/2014/main" id="{C61439AC-509B-AC46-85B7-3017D77516F4}"/>
              </a:ext>
            </a:extLst>
          </p:cNvPr>
          <p:cNvCxnSpPr>
            <a:cxnSpLocks/>
          </p:cNvCxnSpPr>
          <p:nvPr/>
        </p:nvCxnSpPr>
        <p:spPr>
          <a:xfrm>
            <a:off x="6944887" y="1198349"/>
            <a:ext cx="998950" cy="0"/>
          </a:xfrm>
          <a:prstGeom prst="straightConnector1">
            <a:avLst/>
          </a:prstGeom>
          <a:noFill/>
          <a:ln w="38100" cap="flat" cmpd="sng" algn="ctr">
            <a:solidFill>
              <a:sysClr val="windowText" lastClr="000000"/>
            </a:solidFill>
            <a:prstDash val="solid"/>
            <a:miter lim="800000"/>
            <a:tailEnd type="triangle"/>
          </a:ln>
          <a:effectLst/>
        </p:spPr>
      </p:cxnSp>
      <p:sp>
        <p:nvSpPr>
          <p:cNvPr id="42" name="角丸四角形 41">
            <a:extLst>
              <a:ext uri="{FF2B5EF4-FFF2-40B4-BE49-F238E27FC236}">
                <a16:creationId xmlns:a16="http://schemas.microsoft.com/office/drawing/2014/main" id="{ADD4F8FF-EF36-0543-9BDC-D698A6C17F05}"/>
              </a:ext>
            </a:extLst>
          </p:cNvPr>
          <p:cNvSpPr/>
          <p:nvPr/>
        </p:nvSpPr>
        <p:spPr>
          <a:xfrm>
            <a:off x="3952303" y="2826269"/>
            <a:ext cx="3255815" cy="2411828"/>
          </a:xfrm>
          <a:prstGeom prst="roundRect">
            <a:avLst>
              <a:gd name="adj" fmla="val 1654"/>
            </a:avLst>
          </a:prstGeom>
          <a:noFill/>
          <a:ln w="381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43" name="角丸四角形 42">
            <a:extLst>
              <a:ext uri="{FF2B5EF4-FFF2-40B4-BE49-F238E27FC236}">
                <a16:creationId xmlns:a16="http://schemas.microsoft.com/office/drawing/2014/main" id="{6B2986E7-7D82-1A43-8FA2-BBA656C47740}"/>
              </a:ext>
            </a:extLst>
          </p:cNvPr>
          <p:cNvSpPr/>
          <p:nvPr/>
        </p:nvSpPr>
        <p:spPr>
          <a:xfrm>
            <a:off x="3952303" y="-14993"/>
            <a:ext cx="3255815" cy="2411828"/>
          </a:xfrm>
          <a:prstGeom prst="roundRect">
            <a:avLst>
              <a:gd name="adj" fmla="val 1654"/>
            </a:avLst>
          </a:prstGeom>
          <a:noFill/>
          <a:ln w="381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44" name="角丸四角形 43">
            <a:extLst>
              <a:ext uri="{FF2B5EF4-FFF2-40B4-BE49-F238E27FC236}">
                <a16:creationId xmlns:a16="http://schemas.microsoft.com/office/drawing/2014/main" id="{0CA4BAEF-4C2B-C34E-86AD-AEAC1C14AA7A}"/>
              </a:ext>
            </a:extLst>
          </p:cNvPr>
          <p:cNvSpPr/>
          <p:nvPr/>
        </p:nvSpPr>
        <p:spPr>
          <a:xfrm>
            <a:off x="7970132" y="-724442"/>
            <a:ext cx="1759522" cy="6736141"/>
          </a:xfrm>
          <a:prstGeom prst="roundRect">
            <a:avLst>
              <a:gd name="adj" fmla="val 1654"/>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rPr>
              <a:t>PCIe IP</a:t>
            </a:r>
            <a:r>
              <a:rPr kumimoji="0" lang="ja-JP" altLang="en-US" sz="1800" b="0" i="0" u="none" strike="noStrike" kern="0" cap="none" spc="0" normalizeH="0" baseline="0" noProof="0">
                <a:ln>
                  <a:noFill/>
                </a:ln>
                <a:solidFill>
                  <a:prstClr val="black"/>
                </a:solidFill>
                <a:effectLst/>
                <a:uLnTx/>
                <a:uFillTx/>
                <a:latin typeface="Hiragino Maru Gothic Pro W4" panose="020F0400000000000000" pitchFamily="34" charset="-128"/>
                <a:ea typeface="Hiragino Maru Gothic Pro W4" panose="020F0400000000000000" pitchFamily="34" charset="-128"/>
                <a:cs typeface="+mn-cs"/>
              </a:rPr>
              <a:t>コア</a:t>
            </a:r>
          </a:p>
        </p:txBody>
      </p:sp>
      <p:sp>
        <p:nvSpPr>
          <p:cNvPr id="45" name="左右矢印 44">
            <a:extLst>
              <a:ext uri="{FF2B5EF4-FFF2-40B4-BE49-F238E27FC236}">
                <a16:creationId xmlns:a16="http://schemas.microsoft.com/office/drawing/2014/main" id="{AF819D94-666B-AF4D-9B59-CE988B9D865B}"/>
              </a:ext>
            </a:extLst>
          </p:cNvPr>
          <p:cNvSpPr/>
          <p:nvPr/>
        </p:nvSpPr>
        <p:spPr>
          <a:xfrm>
            <a:off x="9829457" y="2319612"/>
            <a:ext cx="1216152" cy="484632"/>
          </a:xfrm>
          <a:prstGeom prst="lef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46" name="テキスト ボックス 45">
            <a:extLst>
              <a:ext uri="{FF2B5EF4-FFF2-40B4-BE49-F238E27FC236}">
                <a16:creationId xmlns:a16="http://schemas.microsoft.com/office/drawing/2014/main" id="{D0793B97-5E9F-824E-ACA9-E0855A4CBA83}"/>
              </a:ext>
            </a:extLst>
          </p:cNvPr>
          <p:cNvSpPr txBox="1"/>
          <p:nvPr/>
        </p:nvSpPr>
        <p:spPr>
          <a:xfrm>
            <a:off x="9510805" y="2905450"/>
            <a:ext cx="2257349" cy="369332"/>
          </a:xfrm>
          <a:prstGeom prst="rect">
            <a:avLst/>
          </a:prstGeom>
          <a:noFill/>
        </p:spPr>
        <p:txBody>
          <a:bodyPr wrap="none" rtlCol="0">
            <a:spAutoFit/>
          </a:bodyPr>
          <a:lstStyle/>
          <a:p>
            <a:r>
              <a:rPr lang="en-US" altLang="ja-JP" dirty="0">
                <a:solidFill>
                  <a:prstClr val="black"/>
                </a:solidFill>
                <a:latin typeface="Hiragino Maru Gothic Pro W4" panose="020F0400000000000000" pitchFamily="34" charset="-128"/>
                <a:ea typeface="Hiragino Maru Gothic Pro W4" panose="020F0400000000000000" pitchFamily="34" charset="-128"/>
              </a:rPr>
              <a:t>from/to host/GPU</a:t>
            </a:r>
            <a:endParaRPr lang="ja-JP" altLang="en-US">
              <a:solidFill>
                <a:prstClr val="black"/>
              </a:solidFill>
              <a:latin typeface="Hiragino Maru Gothic Pro W4" panose="020F0400000000000000" pitchFamily="34" charset="-128"/>
              <a:ea typeface="Hiragino Maru Gothic Pro W4" panose="020F0400000000000000" pitchFamily="34" charset="-128"/>
            </a:endParaRPr>
          </a:p>
        </p:txBody>
      </p:sp>
      <p:sp>
        <p:nvSpPr>
          <p:cNvPr id="47" name="テキスト ボックス 46">
            <a:extLst>
              <a:ext uri="{FF2B5EF4-FFF2-40B4-BE49-F238E27FC236}">
                <a16:creationId xmlns:a16="http://schemas.microsoft.com/office/drawing/2014/main" id="{B32C1ADC-4525-6744-AEB5-29AAC800CC96}"/>
              </a:ext>
            </a:extLst>
          </p:cNvPr>
          <p:cNvSpPr txBox="1"/>
          <p:nvPr/>
        </p:nvSpPr>
        <p:spPr>
          <a:xfrm>
            <a:off x="3962564" y="4981920"/>
            <a:ext cx="1620957" cy="307777"/>
          </a:xfrm>
          <a:prstGeom prst="rect">
            <a:avLst/>
          </a:prstGeom>
          <a:noFill/>
        </p:spPr>
        <p:txBody>
          <a:bodyPr wrap="none" rtlCol="0">
            <a:spAutoFit/>
          </a:bodyPr>
          <a:lstStyle/>
          <a:p>
            <a:r>
              <a:rPr lang="en-US" altLang="ja-JP" sz="1400" dirty="0">
                <a:solidFill>
                  <a:prstClr val="black"/>
                </a:solidFill>
                <a:latin typeface="Hiragino Maru Gothic Pro W4" panose="020F0400000000000000" pitchFamily="34" charset="-128"/>
                <a:ea typeface="Hiragino Maru Gothic Pro W4" panose="020F0400000000000000" pitchFamily="34" charset="-128"/>
              </a:rPr>
              <a:t>Write </a:t>
            </a:r>
            <a:r>
              <a:rPr lang="ja-JP" altLang="en-US" sz="1400">
                <a:solidFill>
                  <a:prstClr val="black"/>
                </a:solidFill>
                <a:latin typeface="Hiragino Maru Gothic Pro W4" panose="020F0400000000000000" pitchFamily="34" charset="-128"/>
                <a:ea typeface="Hiragino Maru Gothic Pro W4" panose="020F0400000000000000" pitchFamily="34" charset="-128"/>
              </a:rPr>
              <a:t>モジュール</a:t>
            </a:r>
          </a:p>
        </p:txBody>
      </p:sp>
      <p:sp>
        <p:nvSpPr>
          <p:cNvPr id="48" name="テキスト ボックス 47">
            <a:extLst>
              <a:ext uri="{FF2B5EF4-FFF2-40B4-BE49-F238E27FC236}">
                <a16:creationId xmlns:a16="http://schemas.microsoft.com/office/drawing/2014/main" id="{AA239AFC-216D-6940-9F17-AAE7E2201A76}"/>
              </a:ext>
            </a:extLst>
          </p:cNvPr>
          <p:cNvSpPr txBox="1"/>
          <p:nvPr/>
        </p:nvSpPr>
        <p:spPr>
          <a:xfrm>
            <a:off x="3939704" y="2076749"/>
            <a:ext cx="1588897" cy="307777"/>
          </a:xfrm>
          <a:prstGeom prst="rect">
            <a:avLst/>
          </a:prstGeom>
          <a:noFill/>
        </p:spPr>
        <p:txBody>
          <a:bodyPr wrap="none" rtlCol="0">
            <a:spAutoFit/>
          </a:bodyPr>
          <a:lstStyle/>
          <a:p>
            <a:r>
              <a:rPr lang="en-US" altLang="ja-JP" sz="1400" dirty="0">
                <a:solidFill>
                  <a:prstClr val="black"/>
                </a:solidFill>
                <a:latin typeface="Hiragino Maru Gothic Pro W4" panose="020F0400000000000000" pitchFamily="34" charset="-128"/>
                <a:ea typeface="Hiragino Maru Gothic Pro W4" panose="020F0400000000000000" pitchFamily="34" charset="-128"/>
              </a:rPr>
              <a:t>Read </a:t>
            </a:r>
            <a:r>
              <a:rPr lang="ja-JP" altLang="en-US" sz="1400">
                <a:solidFill>
                  <a:prstClr val="black"/>
                </a:solidFill>
                <a:latin typeface="Hiragino Maru Gothic Pro W4" panose="020F0400000000000000" pitchFamily="34" charset="-128"/>
                <a:ea typeface="Hiragino Maru Gothic Pro W4" panose="020F0400000000000000" pitchFamily="34" charset="-128"/>
              </a:rPr>
              <a:t>モジュール</a:t>
            </a:r>
          </a:p>
        </p:txBody>
      </p:sp>
      <p:cxnSp>
        <p:nvCxnSpPr>
          <p:cNvPr id="49" name="直線矢印コネクタ 48">
            <a:extLst>
              <a:ext uri="{FF2B5EF4-FFF2-40B4-BE49-F238E27FC236}">
                <a16:creationId xmlns:a16="http://schemas.microsoft.com/office/drawing/2014/main" id="{BE9036A7-72B7-2348-9759-EEEB8693A908}"/>
              </a:ext>
            </a:extLst>
          </p:cNvPr>
          <p:cNvCxnSpPr>
            <a:cxnSpLocks/>
          </p:cNvCxnSpPr>
          <p:nvPr/>
        </p:nvCxnSpPr>
        <p:spPr>
          <a:xfrm>
            <a:off x="2910583" y="1013889"/>
            <a:ext cx="1542587" cy="0"/>
          </a:xfrm>
          <a:prstGeom prst="straightConnector1">
            <a:avLst/>
          </a:prstGeom>
          <a:noFill/>
          <a:ln w="38100" cap="flat" cmpd="sng" algn="ctr">
            <a:solidFill>
              <a:sysClr val="windowText" lastClr="000000"/>
            </a:solidFill>
            <a:prstDash val="solid"/>
            <a:miter lim="800000"/>
            <a:tailEnd type="triangle"/>
          </a:ln>
          <a:effectLst/>
        </p:spPr>
      </p:cxnSp>
      <p:cxnSp>
        <p:nvCxnSpPr>
          <p:cNvPr id="50" name="直線コネクタ 49">
            <a:extLst>
              <a:ext uri="{FF2B5EF4-FFF2-40B4-BE49-F238E27FC236}">
                <a16:creationId xmlns:a16="http://schemas.microsoft.com/office/drawing/2014/main" id="{9AA180F7-C1C8-EA4D-9DF7-C993A60DE80A}"/>
              </a:ext>
            </a:extLst>
          </p:cNvPr>
          <p:cNvCxnSpPr>
            <a:cxnSpLocks/>
          </p:cNvCxnSpPr>
          <p:nvPr/>
        </p:nvCxnSpPr>
        <p:spPr>
          <a:xfrm>
            <a:off x="2914714" y="-514991"/>
            <a:ext cx="5055418" cy="0"/>
          </a:xfrm>
          <a:prstGeom prst="line">
            <a:avLst/>
          </a:prstGeom>
          <a:noFill/>
          <a:ln w="38100" cap="flat" cmpd="sng" algn="ctr">
            <a:solidFill>
              <a:sysClr val="windowText" lastClr="000000"/>
            </a:solidFill>
            <a:prstDash val="solid"/>
            <a:miter lim="800000"/>
          </a:ln>
          <a:effectLst/>
        </p:spPr>
      </p:cxnSp>
      <p:sp>
        <p:nvSpPr>
          <p:cNvPr id="51" name="円/楕円 50">
            <a:extLst>
              <a:ext uri="{FF2B5EF4-FFF2-40B4-BE49-F238E27FC236}">
                <a16:creationId xmlns:a16="http://schemas.microsoft.com/office/drawing/2014/main" id="{3FEDD327-0F37-3E42-B8A7-066189C8D597}"/>
              </a:ext>
            </a:extLst>
          </p:cNvPr>
          <p:cNvSpPr>
            <a:spLocks noChangeAspect="1"/>
          </p:cNvSpPr>
          <p:nvPr/>
        </p:nvSpPr>
        <p:spPr>
          <a:xfrm>
            <a:off x="2869020" y="967422"/>
            <a:ext cx="83127" cy="83127"/>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cxnSp>
        <p:nvCxnSpPr>
          <p:cNvPr id="52" name="直線矢印コネクタ 51">
            <a:extLst>
              <a:ext uri="{FF2B5EF4-FFF2-40B4-BE49-F238E27FC236}">
                <a16:creationId xmlns:a16="http://schemas.microsoft.com/office/drawing/2014/main" id="{8794C5FC-85B4-1E43-8301-D65CA0F5E04D}"/>
              </a:ext>
            </a:extLst>
          </p:cNvPr>
          <p:cNvCxnSpPr>
            <a:cxnSpLocks/>
          </p:cNvCxnSpPr>
          <p:nvPr/>
        </p:nvCxnSpPr>
        <p:spPr>
          <a:xfrm>
            <a:off x="2910583" y="-513174"/>
            <a:ext cx="0" cy="6407530"/>
          </a:xfrm>
          <a:prstGeom prst="straightConnector1">
            <a:avLst/>
          </a:prstGeom>
          <a:noFill/>
          <a:ln w="38100" cap="flat" cmpd="sng" algn="ctr">
            <a:solidFill>
              <a:sysClr val="windowText" lastClr="000000"/>
            </a:solidFill>
            <a:prstDash val="solid"/>
            <a:miter lim="800000"/>
            <a:tailEnd type="triangle"/>
          </a:ln>
          <a:effectLst/>
        </p:spPr>
      </p:cxnSp>
      <p:cxnSp>
        <p:nvCxnSpPr>
          <p:cNvPr id="53" name="直線矢印コネクタ 52">
            <a:extLst>
              <a:ext uri="{FF2B5EF4-FFF2-40B4-BE49-F238E27FC236}">
                <a16:creationId xmlns:a16="http://schemas.microsoft.com/office/drawing/2014/main" id="{40A034A6-5F09-CD45-A0C6-1ED15CBFE98D}"/>
              </a:ext>
            </a:extLst>
          </p:cNvPr>
          <p:cNvCxnSpPr>
            <a:cxnSpLocks/>
          </p:cNvCxnSpPr>
          <p:nvPr/>
        </p:nvCxnSpPr>
        <p:spPr>
          <a:xfrm>
            <a:off x="2926347" y="3940230"/>
            <a:ext cx="1542587" cy="0"/>
          </a:xfrm>
          <a:prstGeom prst="straightConnector1">
            <a:avLst/>
          </a:prstGeom>
          <a:noFill/>
          <a:ln w="38100" cap="flat" cmpd="sng" algn="ctr">
            <a:solidFill>
              <a:sysClr val="windowText" lastClr="000000"/>
            </a:solidFill>
            <a:prstDash val="solid"/>
            <a:miter lim="800000"/>
            <a:tailEnd type="triangle"/>
          </a:ln>
          <a:effectLst/>
        </p:spPr>
      </p:cxnSp>
      <p:sp>
        <p:nvSpPr>
          <p:cNvPr id="54" name="円/楕円 53">
            <a:extLst>
              <a:ext uri="{FF2B5EF4-FFF2-40B4-BE49-F238E27FC236}">
                <a16:creationId xmlns:a16="http://schemas.microsoft.com/office/drawing/2014/main" id="{0AD40FDD-529C-DB40-8968-AD2BCD7B30DE}"/>
              </a:ext>
            </a:extLst>
          </p:cNvPr>
          <p:cNvSpPr>
            <a:spLocks noChangeAspect="1"/>
          </p:cNvSpPr>
          <p:nvPr/>
        </p:nvSpPr>
        <p:spPr>
          <a:xfrm>
            <a:off x="2884784" y="3893763"/>
            <a:ext cx="83127" cy="83127"/>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55" name="テキスト ボックス 54">
            <a:extLst>
              <a:ext uri="{FF2B5EF4-FFF2-40B4-BE49-F238E27FC236}">
                <a16:creationId xmlns:a16="http://schemas.microsoft.com/office/drawing/2014/main" id="{6A2FCF27-D7D1-AB4E-9764-17A9A7F0EA67}"/>
              </a:ext>
            </a:extLst>
          </p:cNvPr>
          <p:cNvSpPr txBox="1"/>
          <p:nvPr/>
        </p:nvSpPr>
        <p:spPr>
          <a:xfrm>
            <a:off x="4439889" y="-831543"/>
            <a:ext cx="1156086" cy="369332"/>
          </a:xfrm>
          <a:prstGeom prst="rect">
            <a:avLst/>
          </a:prstGeom>
          <a:noFill/>
        </p:spPr>
        <p:txBody>
          <a:bodyPr wrap="none" rtlCol="0">
            <a:spAutoFit/>
          </a:bodyPr>
          <a:lstStyle/>
          <a:p>
            <a:r>
              <a:rPr lang="en-US" altLang="ja-JP" dirty="0">
                <a:solidFill>
                  <a:prstClr val="black"/>
                </a:solidFill>
                <a:latin typeface="Hiragino Maru Gothic Pro W4" panose="020F0400000000000000" pitchFamily="34" charset="-128"/>
                <a:ea typeface="Hiragino Maru Gothic Pro W4" panose="020F0400000000000000" pitchFamily="34" charset="-128"/>
              </a:rPr>
              <a:t>read</a:t>
            </a:r>
            <a:r>
              <a:rPr lang="ja-JP" altLang="en-US">
                <a:solidFill>
                  <a:prstClr val="black"/>
                </a:solidFill>
                <a:latin typeface="Hiragino Maru Gothic Pro W4" panose="020F0400000000000000" pitchFamily="34" charset="-128"/>
                <a:ea typeface="Hiragino Maru Gothic Pro W4" panose="020F0400000000000000" pitchFamily="34" charset="-128"/>
              </a:rPr>
              <a:t>バス</a:t>
            </a:r>
          </a:p>
        </p:txBody>
      </p:sp>
      <p:cxnSp>
        <p:nvCxnSpPr>
          <p:cNvPr id="56" name="直線矢印コネクタ 55">
            <a:extLst>
              <a:ext uri="{FF2B5EF4-FFF2-40B4-BE49-F238E27FC236}">
                <a16:creationId xmlns:a16="http://schemas.microsoft.com/office/drawing/2014/main" id="{2B9D168D-6D78-5346-AF70-91B5129936BE}"/>
              </a:ext>
            </a:extLst>
          </p:cNvPr>
          <p:cNvCxnSpPr>
            <a:cxnSpLocks/>
          </p:cNvCxnSpPr>
          <p:nvPr/>
        </p:nvCxnSpPr>
        <p:spPr>
          <a:xfrm>
            <a:off x="4596547" y="5887270"/>
            <a:ext cx="3373585" cy="0"/>
          </a:xfrm>
          <a:prstGeom prst="straightConnector1">
            <a:avLst/>
          </a:prstGeom>
          <a:noFill/>
          <a:ln w="38100" cap="flat" cmpd="sng" algn="ctr">
            <a:solidFill>
              <a:sysClr val="windowText" lastClr="000000"/>
            </a:solidFill>
            <a:prstDash val="solid"/>
            <a:miter lim="800000"/>
            <a:tailEnd type="triangle"/>
          </a:ln>
          <a:effectLst/>
        </p:spPr>
      </p:cxnSp>
      <p:sp>
        <p:nvSpPr>
          <p:cNvPr id="57" name="テキスト ボックス 56">
            <a:extLst>
              <a:ext uri="{FF2B5EF4-FFF2-40B4-BE49-F238E27FC236}">
                <a16:creationId xmlns:a16="http://schemas.microsoft.com/office/drawing/2014/main" id="{7F81B1D3-4F8E-CD40-B8AB-45661759A7E2}"/>
              </a:ext>
            </a:extLst>
          </p:cNvPr>
          <p:cNvSpPr txBox="1"/>
          <p:nvPr/>
        </p:nvSpPr>
        <p:spPr>
          <a:xfrm>
            <a:off x="4628096" y="5517290"/>
            <a:ext cx="1212191" cy="369332"/>
          </a:xfrm>
          <a:prstGeom prst="rect">
            <a:avLst/>
          </a:prstGeom>
          <a:noFill/>
        </p:spPr>
        <p:txBody>
          <a:bodyPr wrap="none" rtlCol="0">
            <a:spAutoFit/>
          </a:bodyPr>
          <a:lstStyle/>
          <a:p>
            <a:r>
              <a:rPr lang="en-US" altLang="ja-JP" dirty="0">
                <a:solidFill>
                  <a:prstClr val="black"/>
                </a:solidFill>
                <a:latin typeface="Hiragino Maru Gothic Pro W4" panose="020F0400000000000000" pitchFamily="34" charset="-128"/>
                <a:ea typeface="Hiragino Maru Gothic Pro W4" panose="020F0400000000000000" pitchFamily="34" charset="-128"/>
              </a:rPr>
              <a:t>write</a:t>
            </a:r>
            <a:r>
              <a:rPr lang="ja-JP" altLang="en-US">
                <a:solidFill>
                  <a:prstClr val="black"/>
                </a:solidFill>
                <a:latin typeface="Hiragino Maru Gothic Pro W4" panose="020F0400000000000000" pitchFamily="34" charset="-128"/>
                <a:ea typeface="Hiragino Maru Gothic Pro W4" panose="020F0400000000000000" pitchFamily="34" charset="-128"/>
              </a:rPr>
              <a:t>バス</a:t>
            </a:r>
          </a:p>
        </p:txBody>
      </p:sp>
      <p:cxnSp>
        <p:nvCxnSpPr>
          <p:cNvPr id="58" name="直線矢印コネクタ 57">
            <a:extLst>
              <a:ext uri="{FF2B5EF4-FFF2-40B4-BE49-F238E27FC236}">
                <a16:creationId xmlns:a16="http://schemas.microsoft.com/office/drawing/2014/main" id="{3CB98380-23EC-F844-AB2B-8553D891A8CA}"/>
              </a:ext>
            </a:extLst>
          </p:cNvPr>
          <p:cNvCxnSpPr>
            <a:cxnSpLocks/>
          </p:cNvCxnSpPr>
          <p:nvPr/>
        </p:nvCxnSpPr>
        <p:spPr>
          <a:xfrm>
            <a:off x="2569449" y="1637086"/>
            <a:ext cx="1946671" cy="0"/>
          </a:xfrm>
          <a:prstGeom prst="straightConnector1">
            <a:avLst/>
          </a:prstGeom>
          <a:noFill/>
          <a:ln w="38100" cap="flat" cmpd="sng" algn="ctr">
            <a:solidFill>
              <a:sysClr val="windowText" lastClr="000000"/>
            </a:solidFill>
            <a:prstDash val="solid"/>
            <a:miter lim="800000"/>
            <a:tailEnd type="triangle"/>
          </a:ln>
          <a:effectLst/>
        </p:spPr>
      </p:cxnSp>
      <p:cxnSp>
        <p:nvCxnSpPr>
          <p:cNvPr id="59" name="直線矢印コネクタ 58">
            <a:extLst>
              <a:ext uri="{FF2B5EF4-FFF2-40B4-BE49-F238E27FC236}">
                <a16:creationId xmlns:a16="http://schemas.microsoft.com/office/drawing/2014/main" id="{D499EC53-CAF5-8E4A-9F02-1627E49C6141}"/>
              </a:ext>
            </a:extLst>
          </p:cNvPr>
          <p:cNvCxnSpPr>
            <a:cxnSpLocks/>
          </p:cNvCxnSpPr>
          <p:nvPr/>
        </p:nvCxnSpPr>
        <p:spPr>
          <a:xfrm>
            <a:off x="2569449" y="4691933"/>
            <a:ext cx="1946671" cy="0"/>
          </a:xfrm>
          <a:prstGeom prst="straightConnector1">
            <a:avLst/>
          </a:prstGeom>
          <a:noFill/>
          <a:ln w="38100" cap="flat" cmpd="sng" algn="ctr">
            <a:solidFill>
              <a:sysClr val="windowText" lastClr="000000"/>
            </a:solidFill>
            <a:prstDash val="solid"/>
            <a:miter lim="800000"/>
            <a:tailEnd type="triangle"/>
          </a:ln>
          <a:effectLst/>
        </p:spPr>
      </p:cxnSp>
      <p:sp>
        <p:nvSpPr>
          <p:cNvPr id="60" name="テキスト ボックス 59">
            <a:extLst>
              <a:ext uri="{FF2B5EF4-FFF2-40B4-BE49-F238E27FC236}">
                <a16:creationId xmlns:a16="http://schemas.microsoft.com/office/drawing/2014/main" id="{78931C3C-FA09-E748-BFE2-B16E12D811FD}"/>
              </a:ext>
            </a:extLst>
          </p:cNvPr>
          <p:cNvSpPr txBox="1"/>
          <p:nvPr/>
        </p:nvSpPr>
        <p:spPr>
          <a:xfrm>
            <a:off x="3928565" y="-517127"/>
            <a:ext cx="2834430" cy="400110"/>
          </a:xfrm>
          <a:prstGeom prst="rect">
            <a:avLst/>
          </a:prstGeom>
          <a:noFill/>
        </p:spPr>
        <p:txBody>
          <a:bodyPr wrap="none" rtlCol="0">
            <a:spAutoFit/>
          </a:bodyPr>
          <a:lstStyle/>
          <a:p>
            <a:r>
              <a:rPr lang="en-US" altLang="ja-JP" sz="2000" dirty="0">
                <a:solidFill>
                  <a:prstClr val="black"/>
                </a:solidFill>
                <a:latin typeface="Hiragino Maru Gothic Pro W4" panose="020F0400000000000000" pitchFamily="34" charset="-128"/>
                <a:ea typeface="Hiragino Maru Gothic Pro W4" panose="020F0400000000000000" pitchFamily="34" charset="-128"/>
              </a:rPr>
              <a:t>Descriptor Controller</a:t>
            </a:r>
            <a:endParaRPr lang="ja-JP" altLang="en-US" sz="2000">
              <a:solidFill>
                <a:prstClr val="black"/>
              </a:solidFill>
              <a:latin typeface="Hiragino Maru Gothic Pro W4" panose="020F0400000000000000" pitchFamily="34" charset="-128"/>
              <a:ea typeface="Hiragino Maru Gothic Pro W4" panose="020F0400000000000000" pitchFamily="34" charset="-128"/>
            </a:endParaRPr>
          </a:p>
        </p:txBody>
      </p:sp>
      <p:cxnSp>
        <p:nvCxnSpPr>
          <p:cNvPr id="63" name="直線矢印コネクタ 62">
            <a:extLst>
              <a:ext uri="{FF2B5EF4-FFF2-40B4-BE49-F238E27FC236}">
                <a16:creationId xmlns:a16="http://schemas.microsoft.com/office/drawing/2014/main" id="{95CD13E7-677D-3C4A-9CC8-E54C0395CDCB}"/>
              </a:ext>
            </a:extLst>
          </p:cNvPr>
          <p:cNvCxnSpPr>
            <a:cxnSpLocks/>
          </p:cNvCxnSpPr>
          <p:nvPr/>
        </p:nvCxnSpPr>
        <p:spPr>
          <a:xfrm>
            <a:off x="3639617" y="3313356"/>
            <a:ext cx="478670" cy="0"/>
          </a:xfrm>
          <a:prstGeom prst="straightConnector1">
            <a:avLst/>
          </a:prstGeom>
          <a:noFill/>
          <a:ln w="38100" cap="flat" cmpd="sng" algn="ctr">
            <a:solidFill>
              <a:srgbClr val="5B9BD5"/>
            </a:solidFill>
            <a:prstDash val="solid"/>
            <a:miter lim="800000"/>
            <a:tailEnd type="triangle"/>
          </a:ln>
          <a:effectLst/>
        </p:spPr>
      </p:cxnSp>
      <p:cxnSp>
        <p:nvCxnSpPr>
          <p:cNvPr id="64" name="直線コネクタ 63">
            <a:extLst>
              <a:ext uri="{FF2B5EF4-FFF2-40B4-BE49-F238E27FC236}">
                <a16:creationId xmlns:a16="http://schemas.microsoft.com/office/drawing/2014/main" id="{41E64CD8-782A-BA4E-95CB-1CDADBC88DAF}"/>
              </a:ext>
            </a:extLst>
          </p:cNvPr>
          <p:cNvCxnSpPr>
            <a:cxnSpLocks/>
          </p:cNvCxnSpPr>
          <p:nvPr/>
        </p:nvCxnSpPr>
        <p:spPr>
          <a:xfrm>
            <a:off x="3646512" y="55082"/>
            <a:ext cx="4307663" cy="0"/>
          </a:xfrm>
          <a:prstGeom prst="line">
            <a:avLst/>
          </a:prstGeom>
          <a:noFill/>
          <a:ln w="38100" cap="flat" cmpd="sng" algn="ctr">
            <a:solidFill>
              <a:srgbClr val="5B9BD5"/>
            </a:solidFill>
            <a:prstDash val="solid"/>
            <a:miter lim="800000"/>
          </a:ln>
          <a:effectLst/>
        </p:spPr>
      </p:cxnSp>
      <p:cxnSp>
        <p:nvCxnSpPr>
          <p:cNvPr id="65" name="直線コネクタ 64">
            <a:extLst>
              <a:ext uri="{FF2B5EF4-FFF2-40B4-BE49-F238E27FC236}">
                <a16:creationId xmlns:a16="http://schemas.microsoft.com/office/drawing/2014/main" id="{D017ABBA-AE3F-2945-9C95-7D335EC5F3D3}"/>
              </a:ext>
            </a:extLst>
          </p:cNvPr>
          <p:cNvCxnSpPr>
            <a:cxnSpLocks/>
          </p:cNvCxnSpPr>
          <p:nvPr/>
        </p:nvCxnSpPr>
        <p:spPr>
          <a:xfrm flipV="1">
            <a:off x="3643981" y="57403"/>
            <a:ext cx="0" cy="3255953"/>
          </a:xfrm>
          <a:prstGeom prst="line">
            <a:avLst/>
          </a:prstGeom>
          <a:noFill/>
          <a:ln w="38100" cap="flat" cmpd="sng" algn="ctr">
            <a:solidFill>
              <a:srgbClr val="5B9BD5"/>
            </a:solidFill>
            <a:prstDash val="solid"/>
            <a:miter lim="800000"/>
          </a:ln>
          <a:effectLst/>
        </p:spPr>
      </p:cxnSp>
      <p:cxnSp>
        <p:nvCxnSpPr>
          <p:cNvPr id="66" name="直線矢印コネクタ 65">
            <a:extLst>
              <a:ext uri="{FF2B5EF4-FFF2-40B4-BE49-F238E27FC236}">
                <a16:creationId xmlns:a16="http://schemas.microsoft.com/office/drawing/2014/main" id="{9B702C24-1D27-5E4F-9807-21C22F8C265E}"/>
              </a:ext>
            </a:extLst>
          </p:cNvPr>
          <p:cNvCxnSpPr>
            <a:cxnSpLocks/>
          </p:cNvCxnSpPr>
          <p:nvPr/>
        </p:nvCxnSpPr>
        <p:spPr>
          <a:xfrm>
            <a:off x="3639617" y="416526"/>
            <a:ext cx="478670" cy="0"/>
          </a:xfrm>
          <a:prstGeom prst="straightConnector1">
            <a:avLst/>
          </a:prstGeom>
          <a:noFill/>
          <a:ln w="38100" cap="flat" cmpd="sng" algn="ctr">
            <a:solidFill>
              <a:srgbClr val="5B9BD5"/>
            </a:solidFill>
            <a:prstDash val="solid"/>
            <a:miter lim="800000"/>
            <a:tailEnd type="triangle"/>
          </a:ln>
          <a:effectLst/>
        </p:spPr>
      </p:cxnSp>
      <p:sp>
        <p:nvSpPr>
          <p:cNvPr id="67" name="円/楕円 66">
            <a:extLst>
              <a:ext uri="{FF2B5EF4-FFF2-40B4-BE49-F238E27FC236}">
                <a16:creationId xmlns:a16="http://schemas.microsoft.com/office/drawing/2014/main" id="{1FC06469-1FC0-1A4E-BB64-CB16B92BE5A8}"/>
              </a:ext>
            </a:extLst>
          </p:cNvPr>
          <p:cNvSpPr>
            <a:spLocks noChangeAspect="1"/>
          </p:cNvSpPr>
          <p:nvPr/>
        </p:nvSpPr>
        <p:spPr>
          <a:xfrm>
            <a:off x="3606902" y="383570"/>
            <a:ext cx="74974" cy="74974"/>
          </a:xfrm>
          <a:prstGeom prst="ellipse">
            <a:avLst/>
          </a:prstGeom>
          <a:solidFill>
            <a:srgbClr val="5B9B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68" name="正方形/長方形 67">
            <a:extLst>
              <a:ext uri="{FF2B5EF4-FFF2-40B4-BE49-F238E27FC236}">
                <a16:creationId xmlns:a16="http://schemas.microsoft.com/office/drawing/2014/main" id="{1955D23B-8F8D-914F-BB6B-085BCA757A4E}"/>
              </a:ext>
            </a:extLst>
          </p:cNvPr>
          <p:cNvSpPr/>
          <p:nvPr/>
        </p:nvSpPr>
        <p:spPr>
          <a:xfrm>
            <a:off x="1326390" y="1387704"/>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69" name="正方形/長方形 68">
            <a:extLst>
              <a:ext uri="{FF2B5EF4-FFF2-40B4-BE49-F238E27FC236}">
                <a16:creationId xmlns:a16="http://schemas.microsoft.com/office/drawing/2014/main" id="{E8D929EB-B574-4E4C-A603-7BA5D081271D}"/>
              </a:ext>
            </a:extLst>
          </p:cNvPr>
          <p:cNvSpPr/>
          <p:nvPr/>
        </p:nvSpPr>
        <p:spPr>
          <a:xfrm>
            <a:off x="1534208" y="1387704"/>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0" name="正方形/長方形 69">
            <a:extLst>
              <a:ext uri="{FF2B5EF4-FFF2-40B4-BE49-F238E27FC236}">
                <a16:creationId xmlns:a16="http://schemas.microsoft.com/office/drawing/2014/main" id="{D3AF209B-F1FD-504F-BB2B-927AA30222E7}"/>
              </a:ext>
            </a:extLst>
          </p:cNvPr>
          <p:cNvSpPr/>
          <p:nvPr/>
        </p:nvSpPr>
        <p:spPr>
          <a:xfrm>
            <a:off x="1742026" y="1387704"/>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1" name="正方形/長方形 70">
            <a:extLst>
              <a:ext uri="{FF2B5EF4-FFF2-40B4-BE49-F238E27FC236}">
                <a16:creationId xmlns:a16="http://schemas.microsoft.com/office/drawing/2014/main" id="{2B3C77C2-C15B-A744-AC9C-3A2B295C3B3D}"/>
              </a:ext>
            </a:extLst>
          </p:cNvPr>
          <p:cNvSpPr/>
          <p:nvPr/>
        </p:nvSpPr>
        <p:spPr>
          <a:xfrm>
            <a:off x="1949844" y="1387704"/>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2" name="正方形/長方形 71">
            <a:extLst>
              <a:ext uri="{FF2B5EF4-FFF2-40B4-BE49-F238E27FC236}">
                <a16:creationId xmlns:a16="http://schemas.microsoft.com/office/drawing/2014/main" id="{FE8FE64A-14CD-3345-AB6C-5A1DC0A2F72D}"/>
              </a:ext>
            </a:extLst>
          </p:cNvPr>
          <p:cNvSpPr/>
          <p:nvPr/>
        </p:nvSpPr>
        <p:spPr>
          <a:xfrm>
            <a:off x="2157662" y="1387704"/>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3" name="正方形/長方形 72">
            <a:extLst>
              <a:ext uri="{FF2B5EF4-FFF2-40B4-BE49-F238E27FC236}">
                <a16:creationId xmlns:a16="http://schemas.microsoft.com/office/drawing/2014/main" id="{5E0327A7-A3CE-9C48-B2D0-565041604489}"/>
              </a:ext>
            </a:extLst>
          </p:cNvPr>
          <p:cNvSpPr/>
          <p:nvPr/>
        </p:nvSpPr>
        <p:spPr>
          <a:xfrm>
            <a:off x="2365480" y="1387704"/>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4" name="正方形/長方形 73">
            <a:extLst>
              <a:ext uri="{FF2B5EF4-FFF2-40B4-BE49-F238E27FC236}">
                <a16:creationId xmlns:a16="http://schemas.microsoft.com/office/drawing/2014/main" id="{26DE5706-68B0-714D-B258-EC9CB1F8B0D7}"/>
              </a:ext>
            </a:extLst>
          </p:cNvPr>
          <p:cNvSpPr/>
          <p:nvPr/>
        </p:nvSpPr>
        <p:spPr>
          <a:xfrm>
            <a:off x="1379934" y="4406880"/>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5" name="正方形/長方形 74">
            <a:extLst>
              <a:ext uri="{FF2B5EF4-FFF2-40B4-BE49-F238E27FC236}">
                <a16:creationId xmlns:a16="http://schemas.microsoft.com/office/drawing/2014/main" id="{78053241-D9E5-6D4B-AE7E-8F2C70F0F0C1}"/>
              </a:ext>
            </a:extLst>
          </p:cNvPr>
          <p:cNvSpPr/>
          <p:nvPr/>
        </p:nvSpPr>
        <p:spPr>
          <a:xfrm>
            <a:off x="1587752" y="4406880"/>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6" name="正方形/長方形 75">
            <a:extLst>
              <a:ext uri="{FF2B5EF4-FFF2-40B4-BE49-F238E27FC236}">
                <a16:creationId xmlns:a16="http://schemas.microsoft.com/office/drawing/2014/main" id="{E7128C2D-A99D-F747-AF84-4AEFB9B3FD3C}"/>
              </a:ext>
            </a:extLst>
          </p:cNvPr>
          <p:cNvSpPr/>
          <p:nvPr/>
        </p:nvSpPr>
        <p:spPr>
          <a:xfrm>
            <a:off x="1795570" y="4406880"/>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7" name="正方形/長方形 76">
            <a:extLst>
              <a:ext uri="{FF2B5EF4-FFF2-40B4-BE49-F238E27FC236}">
                <a16:creationId xmlns:a16="http://schemas.microsoft.com/office/drawing/2014/main" id="{382403A3-13F2-5C49-993D-E1B1E6BCC2FD}"/>
              </a:ext>
            </a:extLst>
          </p:cNvPr>
          <p:cNvSpPr/>
          <p:nvPr/>
        </p:nvSpPr>
        <p:spPr>
          <a:xfrm>
            <a:off x="2003388" y="4406880"/>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8" name="正方形/長方形 77">
            <a:extLst>
              <a:ext uri="{FF2B5EF4-FFF2-40B4-BE49-F238E27FC236}">
                <a16:creationId xmlns:a16="http://schemas.microsoft.com/office/drawing/2014/main" id="{2E178DB1-B130-F842-9214-A0A227A4C6E4}"/>
              </a:ext>
            </a:extLst>
          </p:cNvPr>
          <p:cNvSpPr/>
          <p:nvPr/>
        </p:nvSpPr>
        <p:spPr>
          <a:xfrm>
            <a:off x="2211206" y="4406880"/>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9" name="正方形/長方形 78">
            <a:extLst>
              <a:ext uri="{FF2B5EF4-FFF2-40B4-BE49-F238E27FC236}">
                <a16:creationId xmlns:a16="http://schemas.microsoft.com/office/drawing/2014/main" id="{D5259E52-67B4-E94A-AD03-FCC9F4BD351C}"/>
              </a:ext>
            </a:extLst>
          </p:cNvPr>
          <p:cNvSpPr/>
          <p:nvPr/>
        </p:nvSpPr>
        <p:spPr>
          <a:xfrm>
            <a:off x="2419024" y="4406880"/>
            <a:ext cx="207818" cy="498764"/>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cxnSp>
        <p:nvCxnSpPr>
          <p:cNvPr id="80" name="直線矢印コネクタ 79">
            <a:extLst>
              <a:ext uri="{FF2B5EF4-FFF2-40B4-BE49-F238E27FC236}">
                <a16:creationId xmlns:a16="http://schemas.microsoft.com/office/drawing/2014/main" id="{A84D18F0-E7B4-EF47-A2E3-98D455826D27}"/>
              </a:ext>
            </a:extLst>
          </p:cNvPr>
          <p:cNvCxnSpPr>
            <a:cxnSpLocks/>
          </p:cNvCxnSpPr>
          <p:nvPr/>
        </p:nvCxnSpPr>
        <p:spPr>
          <a:xfrm>
            <a:off x="49170" y="1645220"/>
            <a:ext cx="1296675" cy="0"/>
          </a:xfrm>
          <a:prstGeom prst="straightConnector1">
            <a:avLst/>
          </a:prstGeom>
          <a:noFill/>
          <a:ln w="38100" cap="flat" cmpd="sng" algn="ctr">
            <a:solidFill>
              <a:sysClr val="windowText" lastClr="000000"/>
            </a:solidFill>
            <a:prstDash val="solid"/>
            <a:miter lim="800000"/>
            <a:tailEnd type="triangle"/>
          </a:ln>
          <a:effectLst/>
        </p:spPr>
      </p:cxnSp>
      <p:sp>
        <p:nvSpPr>
          <p:cNvPr id="81" name="正方形/長方形 80">
            <a:extLst>
              <a:ext uri="{FF2B5EF4-FFF2-40B4-BE49-F238E27FC236}">
                <a16:creationId xmlns:a16="http://schemas.microsoft.com/office/drawing/2014/main" id="{B9160964-1E0E-0241-83FC-66456F17C6EE}"/>
              </a:ext>
            </a:extLst>
          </p:cNvPr>
          <p:cNvSpPr/>
          <p:nvPr/>
        </p:nvSpPr>
        <p:spPr>
          <a:xfrm>
            <a:off x="-1340564" y="-52227"/>
            <a:ext cx="1367749" cy="556951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a:latin typeface="Hiragino Maru Gothic ProN W4" charset="-128"/>
                <a:ea typeface="Hiragino Maru Gothic ProN W4" charset="-128"/>
                <a:cs typeface="Hiragino Maru Gothic ProN W4" charset="-128"/>
              </a:rPr>
              <a:t>OpenCL</a:t>
            </a:r>
          </a:p>
          <a:p>
            <a:pPr algn="ctr"/>
            <a:r>
              <a:rPr lang="en-US" altLang="ja-JP" dirty="0">
                <a:latin typeface="Hiragino Maru Gothic ProN W4" charset="-128"/>
                <a:ea typeface="Hiragino Maru Gothic ProN W4" charset="-128"/>
                <a:cs typeface="Hiragino Maru Gothic ProN W4" charset="-128"/>
              </a:rPr>
              <a:t>kernel</a:t>
            </a:r>
          </a:p>
        </p:txBody>
      </p:sp>
      <p:sp>
        <p:nvSpPr>
          <p:cNvPr id="82" name="正方形/長方形 81">
            <a:extLst>
              <a:ext uri="{FF2B5EF4-FFF2-40B4-BE49-F238E27FC236}">
                <a16:creationId xmlns:a16="http://schemas.microsoft.com/office/drawing/2014/main" id="{D4D78A89-9BB9-3840-926F-3FFBE476A362}"/>
              </a:ext>
            </a:extLst>
          </p:cNvPr>
          <p:cNvSpPr/>
          <p:nvPr/>
        </p:nvSpPr>
        <p:spPr>
          <a:xfrm>
            <a:off x="2569449" y="6011699"/>
            <a:ext cx="2726981" cy="47016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a:latin typeface="Hiragino Maru Gothic ProN W4" charset="-128"/>
                <a:ea typeface="Hiragino Maru Gothic ProN W4" charset="-128"/>
                <a:cs typeface="Hiragino Maru Gothic ProN W4" charset="-128"/>
              </a:rPr>
              <a:t>外部メモリ</a:t>
            </a:r>
            <a:endParaRPr lang="en-US" altLang="ja-JP" dirty="0">
              <a:latin typeface="Hiragino Maru Gothic ProN W4" charset="-128"/>
              <a:ea typeface="Hiragino Maru Gothic ProN W4" charset="-128"/>
              <a:cs typeface="Hiragino Maru Gothic ProN W4" charset="-128"/>
            </a:endParaRPr>
          </a:p>
        </p:txBody>
      </p:sp>
      <p:cxnSp>
        <p:nvCxnSpPr>
          <p:cNvPr id="83" name="直線矢印コネクタ 82">
            <a:extLst>
              <a:ext uri="{FF2B5EF4-FFF2-40B4-BE49-F238E27FC236}">
                <a16:creationId xmlns:a16="http://schemas.microsoft.com/office/drawing/2014/main" id="{0CF803D7-F5C0-D148-9344-1F099B7B8EEF}"/>
              </a:ext>
            </a:extLst>
          </p:cNvPr>
          <p:cNvCxnSpPr>
            <a:cxnSpLocks/>
          </p:cNvCxnSpPr>
          <p:nvPr/>
        </p:nvCxnSpPr>
        <p:spPr>
          <a:xfrm>
            <a:off x="23920" y="4691933"/>
            <a:ext cx="1394924" cy="0"/>
          </a:xfrm>
          <a:prstGeom prst="straightConnector1">
            <a:avLst/>
          </a:prstGeom>
          <a:noFill/>
          <a:ln w="38100" cap="flat" cmpd="sng" algn="ctr">
            <a:solidFill>
              <a:sysClr val="windowText" lastClr="000000"/>
            </a:solidFill>
            <a:prstDash val="solid"/>
            <a:miter lim="800000"/>
            <a:tailEnd type="triangle"/>
          </a:ln>
          <a:effectLst/>
        </p:spPr>
      </p:cxnSp>
      <p:sp>
        <p:nvSpPr>
          <p:cNvPr id="84" name="テキスト ボックス 83">
            <a:extLst>
              <a:ext uri="{FF2B5EF4-FFF2-40B4-BE49-F238E27FC236}">
                <a16:creationId xmlns:a16="http://schemas.microsoft.com/office/drawing/2014/main" id="{BD733B30-40C7-874C-BE79-471CC8AD130D}"/>
              </a:ext>
            </a:extLst>
          </p:cNvPr>
          <p:cNvSpPr txBox="1"/>
          <p:nvPr/>
        </p:nvSpPr>
        <p:spPr>
          <a:xfrm>
            <a:off x="1371291" y="1495398"/>
            <a:ext cx="1149674" cy="307777"/>
          </a:xfrm>
          <a:prstGeom prst="rect">
            <a:avLst/>
          </a:prstGeom>
          <a:solidFill>
            <a:schemeClr val="bg1"/>
          </a:solidFill>
        </p:spPr>
        <p:txBody>
          <a:bodyPr wrap="none" rtlCol="0">
            <a:spAutoFit/>
          </a:bodyPr>
          <a:lstStyle/>
          <a:p>
            <a:r>
              <a:rPr lang="ja-JP" altLang="en-US" sz="1400">
                <a:solidFill>
                  <a:prstClr val="black"/>
                </a:solidFill>
                <a:latin typeface="Hiragino Maru Gothic Pro W4" panose="020F0400000000000000" pitchFamily="34" charset="-128"/>
                <a:ea typeface="Hiragino Maru Gothic Pro W4" panose="020F0400000000000000" pitchFamily="34" charset="-128"/>
              </a:rPr>
              <a:t>非同期</a:t>
            </a:r>
            <a:r>
              <a:rPr lang="en-US" altLang="ja-JP" sz="1400" dirty="0">
                <a:solidFill>
                  <a:prstClr val="black"/>
                </a:solidFill>
                <a:latin typeface="Hiragino Maru Gothic Pro W4" panose="020F0400000000000000" pitchFamily="34" charset="-128"/>
                <a:ea typeface="Hiragino Maru Gothic Pro W4" panose="020F0400000000000000" pitchFamily="34" charset="-128"/>
              </a:rPr>
              <a:t>FIFO</a:t>
            </a:r>
            <a:endParaRPr lang="ja-JP" altLang="en-US" sz="1400">
              <a:solidFill>
                <a:prstClr val="black"/>
              </a:solidFill>
              <a:latin typeface="Hiragino Maru Gothic Pro W4" panose="020F0400000000000000" pitchFamily="34" charset="-128"/>
              <a:ea typeface="Hiragino Maru Gothic Pro W4" panose="020F0400000000000000" pitchFamily="34" charset="-128"/>
            </a:endParaRPr>
          </a:p>
        </p:txBody>
      </p:sp>
      <p:sp>
        <p:nvSpPr>
          <p:cNvPr id="85" name="テキスト ボックス 84">
            <a:extLst>
              <a:ext uri="{FF2B5EF4-FFF2-40B4-BE49-F238E27FC236}">
                <a16:creationId xmlns:a16="http://schemas.microsoft.com/office/drawing/2014/main" id="{C0A7D7DD-3623-BF4D-84D0-EC15A901F8D3}"/>
              </a:ext>
            </a:extLst>
          </p:cNvPr>
          <p:cNvSpPr txBox="1"/>
          <p:nvPr/>
        </p:nvSpPr>
        <p:spPr>
          <a:xfrm>
            <a:off x="1425777" y="4527775"/>
            <a:ext cx="1149674" cy="307777"/>
          </a:xfrm>
          <a:prstGeom prst="rect">
            <a:avLst/>
          </a:prstGeom>
          <a:solidFill>
            <a:schemeClr val="bg1"/>
          </a:solidFill>
        </p:spPr>
        <p:txBody>
          <a:bodyPr wrap="none" rtlCol="0">
            <a:spAutoFit/>
          </a:bodyPr>
          <a:lstStyle/>
          <a:p>
            <a:r>
              <a:rPr lang="ja-JP" altLang="en-US" sz="1400">
                <a:solidFill>
                  <a:prstClr val="black"/>
                </a:solidFill>
                <a:latin typeface="Hiragino Maru Gothic Pro W4" panose="020F0400000000000000" pitchFamily="34" charset="-128"/>
                <a:ea typeface="Hiragino Maru Gothic Pro W4" panose="020F0400000000000000" pitchFamily="34" charset="-128"/>
              </a:rPr>
              <a:t>非同期</a:t>
            </a:r>
            <a:r>
              <a:rPr lang="en-US" altLang="ja-JP" sz="1400" dirty="0">
                <a:solidFill>
                  <a:prstClr val="black"/>
                </a:solidFill>
                <a:latin typeface="Hiragino Maru Gothic Pro W4" panose="020F0400000000000000" pitchFamily="34" charset="-128"/>
                <a:ea typeface="Hiragino Maru Gothic Pro W4" panose="020F0400000000000000" pitchFamily="34" charset="-128"/>
              </a:rPr>
              <a:t>FIFO</a:t>
            </a:r>
            <a:endParaRPr lang="ja-JP" altLang="en-US" sz="1400">
              <a:solidFill>
                <a:prstClr val="black"/>
              </a:solidFill>
              <a:latin typeface="Hiragino Maru Gothic Pro W4" panose="020F0400000000000000" pitchFamily="34" charset="-128"/>
              <a:ea typeface="Hiragino Maru Gothic Pro W4" panose="020F0400000000000000" pitchFamily="34" charset="-128"/>
            </a:endParaRPr>
          </a:p>
        </p:txBody>
      </p:sp>
      <p:cxnSp>
        <p:nvCxnSpPr>
          <p:cNvPr id="86" name="直線コネクタ 85">
            <a:extLst>
              <a:ext uri="{FF2B5EF4-FFF2-40B4-BE49-F238E27FC236}">
                <a16:creationId xmlns:a16="http://schemas.microsoft.com/office/drawing/2014/main" id="{480DE030-57BB-BC4B-A838-018E191A4033}"/>
              </a:ext>
            </a:extLst>
          </p:cNvPr>
          <p:cNvCxnSpPr>
            <a:cxnSpLocks/>
          </p:cNvCxnSpPr>
          <p:nvPr/>
        </p:nvCxnSpPr>
        <p:spPr>
          <a:xfrm flipV="1">
            <a:off x="1942249" y="-1746536"/>
            <a:ext cx="0" cy="7448492"/>
          </a:xfrm>
          <a:prstGeom prst="line">
            <a:avLst/>
          </a:prstGeom>
          <a:noFill/>
          <a:ln w="9525" cap="flat" cmpd="sng" algn="ctr">
            <a:solidFill>
              <a:schemeClr val="tx1"/>
            </a:solidFill>
            <a:prstDash val="dash"/>
            <a:miter lim="800000"/>
          </a:ln>
          <a:effectLst/>
        </p:spPr>
      </p:cxnSp>
      <p:sp>
        <p:nvSpPr>
          <p:cNvPr id="87" name="テキスト ボックス 86">
            <a:extLst>
              <a:ext uri="{FF2B5EF4-FFF2-40B4-BE49-F238E27FC236}">
                <a16:creationId xmlns:a16="http://schemas.microsoft.com/office/drawing/2014/main" id="{C390470C-F863-FF49-AF12-D2E69521137B}"/>
              </a:ext>
            </a:extLst>
          </p:cNvPr>
          <p:cNvSpPr txBox="1"/>
          <p:nvPr/>
        </p:nvSpPr>
        <p:spPr>
          <a:xfrm>
            <a:off x="-1951578" y="-1326417"/>
            <a:ext cx="3873176" cy="369332"/>
          </a:xfrm>
          <a:prstGeom prst="rect">
            <a:avLst/>
          </a:prstGeom>
          <a:noFill/>
        </p:spPr>
        <p:txBody>
          <a:bodyPr wrap="none" rtlCol="0">
            <a:spAutoFit/>
          </a:bodyPr>
          <a:lstStyle/>
          <a:p>
            <a:r>
              <a:rPr kumimoji="1" lang="en-US" altLang="ja-JP" dirty="0">
                <a:latin typeface="Hiragino Maru Gothic Pro W4" panose="020F0400000000000000" pitchFamily="34" charset="-128"/>
                <a:ea typeface="Hiragino Maru Gothic Pro W4" panose="020F0400000000000000" pitchFamily="34" charset="-128"/>
              </a:rPr>
              <a:t>OpenCL</a:t>
            </a:r>
            <a:r>
              <a:rPr kumimoji="1" lang="ja-JP" altLang="en-US">
                <a:latin typeface="Hiragino Maru Gothic Pro W4" panose="020F0400000000000000" pitchFamily="34" charset="-128"/>
                <a:ea typeface="Hiragino Maru Gothic Pro W4" panose="020F0400000000000000" pitchFamily="34" charset="-128"/>
              </a:rPr>
              <a:t>カーネルクロックドメイン</a:t>
            </a:r>
            <a:endParaRPr kumimoji="1" lang="en-US" altLang="ja-JP" dirty="0">
              <a:latin typeface="Hiragino Maru Gothic Pro W4" panose="020F0400000000000000" pitchFamily="34" charset="-128"/>
              <a:ea typeface="Hiragino Maru Gothic Pro W4" panose="020F0400000000000000" pitchFamily="34" charset="-128"/>
            </a:endParaRPr>
          </a:p>
        </p:txBody>
      </p:sp>
      <p:sp>
        <p:nvSpPr>
          <p:cNvPr id="88" name="テキスト ボックス 87">
            <a:extLst>
              <a:ext uri="{FF2B5EF4-FFF2-40B4-BE49-F238E27FC236}">
                <a16:creationId xmlns:a16="http://schemas.microsoft.com/office/drawing/2014/main" id="{CCF9F17A-232B-A748-A933-0724194AC4CD}"/>
              </a:ext>
            </a:extLst>
          </p:cNvPr>
          <p:cNvSpPr txBox="1"/>
          <p:nvPr/>
        </p:nvSpPr>
        <p:spPr>
          <a:xfrm>
            <a:off x="2211206" y="-1329646"/>
            <a:ext cx="3934090" cy="369332"/>
          </a:xfrm>
          <a:prstGeom prst="rect">
            <a:avLst/>
          </a:prstGeom>
          <a:noFill/>
        </p:spPr>
        <p:txBody>
          <a:bodyPr wrap="none" rtlCol="0">
            <a:spAutoFit/>
          </a:bodyPr>
          <a:lstStyle/>
          <a:p>
            <a:r>
              <a:rPr kumimoji="1" lang="en-US" altLang="ja-JP" dirty="0">
                <a:latin typeface="Hiragino Maru Gothic Pro W4" panose="020F0400000000000000" pitchFamily="34" charset="-128"/>
                <a:ea typeface="Hiragino Maru Gothic Pro W4" panose="020F0400000000000000" pitchFamily="34" charset="-128"/>
              </a:rPr>
              <a:t>PCIe </a:t>
            </a:r>
            <a:r>
              <a:rPr kumimoji="1" lang="ja-JP" altLang="en-US">
                <a:latin typeface="Hiragino Maru Gothic Pro W4" panose="020F0400000000000000" pitchFamily="34" charset="-128"/>
                <a:ea typeface="Hiragino Maru Gothic Pro W4" panose="020F0400000000000000" pitchFamily="34" charset="-128"/>
              </a:rPr>
              <a:t>クロックドメイン</a:t>
            </a:r>
            <a:r>
              <a:rPr kumimoji="1" lang="en-US" altLang="ja-JP" dirty="0">
                <a:latin typeface="Hiragino Maru Gothic Pro W4" panose="020F0400000000000000" pitchFamily="34" charset="-128"/>
                <a:ea typeface="Hiragino Maru Gothic Pro W4" panose="020F0400000000000000" pitchFamily="34" charset="-128"/>
              </a:rPr>
              <a:t> (250 MHz)</a:t>
            </a:r>
          </a:p>
        </p:txBody>
      </p:sp>
      <p:sp>
        <p:nvSpPr>
          <p:cNvPr id="61" name="角丸四角形 60">
            <a:extLst>
              <a:ext uri="{FF2B5EF4-FFF2-40B4-BE49-F238E27FC236}">
                <a16:creationId xmlns:a16="http://schemas.microsoft.com/office/drawing/2014/main" id="{3E95DA64-7747-8B45-85C1-C5EA4671D7C3}"/>
              </a:ext>
            </a:extLst>
          </p:cNvPr>
          <p:cNvSpPr/>
          <p:nvPr/>
        </p:nvSpPr>
        <p:spPr>
          <a:xfrm>
            <a:off x="1178315" y="1301100"/>
            <a:ext cx="5591977" cy="615667"/>
          </a:xfrm>
          <a:prstGeom prst="roundRect">
            <a:avLst>
              <a:gd name="adj" fmla="val 6522"/>
            </a:avLst>
          </a:prstGeom>
          <a:solidFill>
            <a:srgbClr val="FF0000">
              <a:alpha val="30000"/>
            </a:srgbClr>
          </a:solidFill>
          <a:ln w="381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62" name="角丸四角形 61">
            <a:extLst>
              <a:ext uri="{FF2B5EF4-FFF2-40B4-BE49-F238E27FC236}">
                <a16:creationId xmlns:a16="http://schemas.microsoft.com/office/drawing/2014/main" id="{688EDCEB-3AC8-0F48-BC66-38E8375A9982}"/>
              </a:ext>
            </a:extLst>
          </p:cNvPr>
          <p:cNvSpPr/>
          <p:nvPr/>
        </p:nvSpPr>
        <p:spPr>
          <a:xfrm>
            <a:off x="1162817" y="4373831"/>
            <a:ext cx="5607476" cy="615667"/>
          </a:xfrm>
          <a:prstGeom prst="roundRect">
            <a:avLst>
              <a:gd name="adj" fmla="val 6522"/>
            </a:avLst>
          </a:prstGeom>
          <a:solidFill>
            <a:srgbClr val="FF0000">
              <a:alpha val="30000"/>
            </a:srgbClr>
          </a:solidFill>
          <a:ln w="381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89" name="左大かっこ 88">
            <a:extLst>
              <a:ext uri="{FF2B5EF4-FFF2-40B4-BE49-F238E27FC236}">
                <a16:creationId xmlns:a16="http://schemas.microsoft.com/office/drawing/2014/main" id="{B267C564-5562-3B4C-B3D2-FCAED91E4D57}"/>
              </a:ext>
            </a:extLst>
          </p:cNvPr>
          <p:cNvSpPr/>
          <p:nvPr/>
        </p:nvSpPr>
        <p:spPr>
          <a:xfrm>
            <a:off x="1062411" y="1301103"/>
            <a:ext cx="142033" cy="3688395"/>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16409871-9CBA-B841-B16D-90FC1AC5CF69}"/>
              </a:ext>
            </a:extLst>
          </p:cNvPr>
          <p:cNvSpPr txBox="1"/>
          <p:nvPr/>
        </p:nvSpPr>
        <p:spPr>
          <a:xfrm>
            <a:off x="270110" y="2982298"/>
            <a:ext cx="1569660" cy="369332"/>
          </a:xfrm>
          <a:prstGeom prst="rect">
            <a:avLst/>
          </a:prstGeom>
          <a:solidFill>
            <a:schemeClr val="bg1"/>
          </a:solidFill>
        </p:spPr>
        <p:txBody>
          <a:bodyPr wrap="none" rtlCol="0">
            <a:spAutoFit/>
          </a:bodyPr>
          <a:lstStyle/>
          <a:p>
            <a:r>
              <a:rPr kumimoji="1" lang="ja-JP" altLang="en-US">
                <a:latin typeface="Hiragino Maru Gothic Pro W4" panose="020F0400000000000000" pitchFamily="34" charset="-128"/>
                <a:ea typeface="Hiragino Maru Gothic Pro W4" panose="020F0400000000000000" pitchFamily="34" charset="-128"/>
              </a:rPr>
              <a:t>追加した部分</a:t>
            </a:r>
            <a:endParaRPr kumimoji="1" lang="en-US" altLang="ja-JP" dirty="0">
              <a:latin typeface="Hiragino Maru Gothic Pro W4" panose="020F0400000000000000" pitchFamily="34" charset="-128"/>
              <a:ea typeface="Hiragino Maru Gothic Pro W4" panose="020F0400000000000000" pitchFamily="34" charset="-128"/>
            </a:endParaRPr>
          </a:p>
        </p:txBody>
      </p:sp>
      <p:cxnSp>
        <p:nvCxnSpPr>
          <p:cNvPr id="92" name="直線矢印コネクタ 91">
            <a:extLst>
              <a:ext uri="{FF2B5EF4-FFF2-40B4-BE49-F238E27FC236}">
                <a16:creationId xmlns:a16="http://schemas.microsoft.com/office/drawing/2014/main" id="{885A61D9-90EA-5B4F-8359-9217C1CA94FA}"/>
              </a:ext>
            </a:extLst>
          </p:cNvPr>
          <p:cNvCxnSpPr>
            <a:cxnSpLocks/>
          </p:cNvCxnSpPr>
          <p:nvPr/>
        </p:nvCxnSpPr>
        <p:spPr>
          <a:xfrm flipH="1">
            <a:off x="6834498" y="-1458382"/>
            <a:ext cx="373620" cy="16662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1CF7DF40-BAE7-F346-BF2E-39533BB22332}"/>
              </a:ext>
            </a:extLst>
          </p:cNvPr>
          <p:cNvCxnSpPr>
            <a:cxnSpLocks/>
          </p:cNvCxnSpPr>
          <p:nvPr/>
        </p:nvCxnSpPr>
        <p:spPr>
          <a:xfrm flipH="1">
            <a:off x="6903780" y="-1434162"/>
            <a:ext cx="304338" cy="48482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417B9234-9A77-2F4F-812D-AFBF24804761}"/>
              </a:ext>
            </a:extLst>
          </p:cNvPr>
          <p:cNvSpPr txBox="1"/>
          <p:nvPr/>
        </p:nvSpPr>
        <p:spPr>
          <a:xfrm>
            <a:off x="5659145" y="-2099173"/>
            <a:ext cx="3185487" cy="646331"/>
          </a:xfrm>
          <a:prstGeom prst="rect">
            <a:avLst/>
          </a:prstGeom>
          <a:noFill/>
        </p:spPr>
        <p:txBody>
          <a:bodyPr wrap="none" rtlCol="0">
            <a:spAutoFit/>
          </a:bodyPr>
          <a:lstStyle/>
          <a:p>
            <a:pPr algn="ctr"/>
            <a:r>
              <a:rPr kumimoji="1" lang="ja-JP" altLang="en-US">
                <a:latin typeface="Hiragino Maru Gothic Pro W4" panose="020F0400000000000000" pitchFamily="34" charset="-128"/>
                <a:ea typeface="Hiragino Maru Gothic Pro W4" panose="020F0400000000000000" pitchFamily="34" charset="-128"/>
              </a:rPr>
              <a:t>プライオリティエンコーダで</a:t>
            </a:r>
            <a:endParaRPr kumimoji="1" lang="en-US" altLang="ja-JP" dirty="0">
              <a:latin typeface="Hiragino Maru Gothic Pro W4" panose="020F0400000000000000" pitchFamily="34" charset="-128"/>
              <a:ea typeface="Hiragino Maru Gothic Pro W4" panose="020F0400000000000000" pitchFamily="34" charset="-128"/>
            </a:endParaRPr>
          </a:p>
          <a:p>
            <a:pPr algn="ctr"/>
            <a:r>
              <a:rPr lang="ja-JP" altLang="en-US">
                <a:latin typeface="Hiragino Maru Gothic Pro W4" panose="020F0400000000000000" pitchFamily="34" charset="-128"/>
                <a:ea typeface="Hiragino Maru Gothic Pro W4" panose="020F0400000000000000" pitchFamily="34" charset="-128"/>
              </a:rPr>
              <a:t>適切に排他制御</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98" name="左大かっこ 97">
            <a:extLst>
              <a:ext uri="{FF2B5EF4-FFF2-40B4-BE49-F238E27FC236}">
                <a16:creationId xmlns:a16="http://schemas.microsoft.com/office/drawing/2014/main" id="{FD2E3C30-9A4A-E149-BFA3-BCB35F272462}"/>
              </a:ext>
            </a:extLst>
          </p:cNvPr>
          <p:cNvSpPr/>
          <p:nvPr/>
        </p:nvSpPr>
        <p:spPr>
          <a:xfrm rot="5400000">
            <a:off x="1867251" y="-4352372"/>
            <a:ext cx="142033" cy="4909255"/>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77D0FF3C-69A5-714E-9B75-4CA06CAA2CD3}"/>
              </a:ext>
            </a:extLst>
          </p:cNvPr>
          <p:cNvSpPr txBox="1"/>
          <p:nvPr/>
        </p:nvSpPr>
        <p:spPr>
          <a:xfrm>
            <a:off x="241685" y="-2446739"/>
            <a:ext cx="3416320" cy="923330"/>
          </a:xfrm>
          <a:prstGeom prst="rect">
            <a:avLst/>
          </a:prstGeom>
          <a:solidFill>
            <a:schemeClr val="bg1"/>
          </a:solidFill>
        </p:spPr>
        <p:txBody>
          <a:bodyPr wrap="none" rtlCol="0">
            <a:spAutoFit/>
          </a:bodyPr>
          <a:lstStyle/>
          <a:p>
            <a:pPr algn="ctr"/>
            <a:r>
              <a:rPr kumimoji="1" lang="ja-JP" altLang="en-US">
                <a:latin typeface="Hiragino Maru Gothic Pro W4" panose="020F0400000000000000" pitchFamily="34" charset="-128"/>
                <a:ea typeface="Hiragino Maru Gothic Pro W4" panose="020F0400000000000000" pitchFamily="34" charset="-128"/>
              </a:rPr>
              <a:t>周波数が異なるので</a:t>
            </a:r>
            <a:endParaRPr kumimoji="1" lang="en-US" altLang="ja-JP" dirty="0">
              <a:latin typeface="Hiragino Maru Gothic Pro W4" panose="020F0400000000000000" pitchFamily="34" charset="-128"/>
              <a:ea typeface="Hiragino Maru Gothic Pro W4" panose="020F0400000000000000" pitchFamily="34" charset="-128"/>
            </a:endParaRPr>
          </a:p>
          <a:p>
            <a:pPr algn="ctr"/>
            <a:r>
              <a:rPr lang="ja-JP" altLang="en-US">
                <a:latin typeface="Hiragino Maru Gothic Pro W4" panose="020F0400000000000000" pitchFamily="34" charset="-128"/>
                <a:ea typeface="Hiragino Maru Gothic Pro W4" panose="020F0400000000000000" pitchFamily="34" charset="-128"/>
              </a:rPr>
              <a:t>ディスクリプタの受け渡しには</a:t>
            </a:r>
            <a:endParaRPr lang="en-US" altLang="ja-JP" dirty="0">
              <a:latin typeface="Hiragino Maru Gothic Pro W4" panose="020F0400000000000000" pitchFamily="34" charset="-128"/>
              <a:ea typeface="Hiragino Maru Gothic Pro W4" panose="020F0400000000000000" pitchFamily="34" charset="-128"/>
            </a:endParaRPr>
          </a:p>
          <a:p>
            <a:pPr algn="ctr"/>
            <a:r>
              <a:rPr lang="ja-JP" altLang="en-US">
                <a:latin typeface="Hiragino Maru Gothic Pro W4" panose="020F0400000000000000" pitchFamily="34" charset="-128"/>
                <a:ea typeface="Hiragino Maru Gothic Pro W4" panose="020F0400000000000000" pitchFamily="34" charset="-128"/>
              </a:rPr>
              <a:t>非同期</a:t>
            </a:r>
            <a:r>
              <a:rPr lang="en-US" altLang="ja-JP" dirty="0">
                <a:latin typeface="Hiragino Maru Gothic Pro W4" panose="020F0400000000000000" pitchFamily="34" charset="-128"/>
                <a:ea typeface="Hiragino Maru Gothic Pro W4" panose="020F0400000000000000" pitchFamily="34" charset="-128"/>
              </a:rPr>
              <a:t>FIFO</a:t>
            </a:r>
            <a:r>
              <a:rPr lang="ja-JP" altLang="en-US">
                <a:latin typeface="Hiragino Maru Gothic Pro W4" panose="020F0400000000000000" pitchFamily="34" charset="-128"/>
                <a:ea typeface="Hiragino Maru Gothic Pro W4" panose="020F0400000000000000" pitchFamily="34" charset="-128"/>
              </a:rPr>
              <a:t>が必要</a:t>
            </a:r>
            <a:endParaRPr lang="en-US" altLang="ja-JP" dirty="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279916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FDE30C-0077-1145-B8B9-25B83379432E}"/>
              </a:ext>
            </a:extLst>
          </p:cNvPr>
          <p:cNvSpPr>
            <a:spLocks noGrp="1"/>
          </p:cNvSpPr>
          <p:nvPr>
            <p:ph type="title"/>
          </p:nvPr>
        </p:nvSpPr>
        <p:spPr/>
        <p:txBody>
          <a:bodyPr/>
          <a:lstStyle/>
          <a:p>
            <a:r>
              <a:rPr lang="en" altLang="ja-JP" dirty="0"/>
              <a:t>One issue in realizing this concept</a:t>
            </a:r>
            <a:endParaRPr kumimoji="1" lang="ja-JP" altLang="en-US"/>
          </a:p>
        </p:txBody>
      </p:sp>
      <p:sp>
        <p:nvSpPr>
          <p:cNvPr id="3" name="コンテンツ プレースホルダー 2">
            <a:extLst>
              <a:ext uri="{FF2B5EF4-FFF2-40B4-BE49-F238E27FC236}">
                <a16:creationId xmlns:a16="http://schemas.microsoft.com/office/drawing/2014/main" id="{B9BFE44A-1643-8842-8C78-00CA7B6F6A48}"/>
              </a:ext>
            </a:extLst>
          </p:cNvPr>
          <p:cNvSpPr>
            <a:spLocks noGrp="1"/>
          </p:cNvSpPr>
          <p:nvPr>
            <p:ph idx="1"/>
          </p:nvPr>
        </p:nvSpPr>
        <p:spPr>
          <a:xfrm>
            <a:off x="457200" y="1601999"/>
            <a:ext cx="8229600" cy="5244987"/>
          </a:xfrm>
        </p:spPr>
        <p:txBody>
          <a:bodyPr>
            <a:normAutofit/>
          </a:bodyPr>
          <a:lstStyle/>
          <a:p>
            <a:r>
              <a:rPr lang="en" altLang="ja-JP" dirty="0"/>
              <a:t>How do we (you) make GPUs and FPGAs </a:t>
            </a:r>
            <a:r>
              <a:rPr lang="en" altLang="ja-JP" dirty="0">
                <a:solidFill>
                  <a:srgbClr val="FF0000"/>
                </a:solidFill>
              </a:rPr>
              <a:t>work together</a:t>
            </a:r>
            <a:r>
              <a:rPr lang="en" altLang="ja-JP" dirty="0"/>
              <a:t> and control that operation? </a:t>
            </a:r>
            <a:endParaRPr lang="en-US" altLang="ja-JP" dirty="0"/>
          </a:p>
          <a:p>
            <a:r>
              <a:rPr lang="en-US" altLang="ja-JP" dirty="0"/>
              <a:t>Purpose of study</a:t>
            </a:r>
          </a:p>
          <a:p>
            <a:pPr lvl="1"/>
            <a:r>
              <a:rPr lang="en-US" altLang="ja-JP" dirty="0"/>
              <a:t>realizing data movement approaches for GPU-FPGA cooperative computation</a:t>
            </a:r>
          </a:p>
          <a:p>
            <a:pPr lvl="2"/>
            <a:r>
              <a:rPr lang="en" altLang="ja-JP" dirty="0"/>
              <a:t>allowing the FPGA (</a:t>
            </a:r>
            <a:r>
              <a:rPr lang="en" altLang="ja-JP" dirty="0">
                <a:solidFill>
                  <a:srgbClr val="FF0000"/>
                </a:solidFill>
              </a:rPr>
              <a:t>OpenCL</a:t>
            </a:r>
            <a:r>
              <a:rPr lang="en" altLang="ja-JP" dirty="0"/>
              <a:t> kernel) to </a:t>
            </a:r>
            <a:r>
              <a:rPr lang="en" altLang="ja-JP" b="1" dirty="0"/>
              <a:t>autonomously perform</a:t>
            </a:r>
            <a:r>
              <a:rPr lang="en" altLang="ja-JP" dirty="0"/>
              <a:t> the DMA-based data movement (</a:t>
            </a:r>
            <a:r>
              <a:rPr lang="en" altLang="ja-JP" dirty="0">
                <a:solidFill>
                  <a:srgbClr val="FF0000"/>
                </a:solidFill>
              </a:rPr>
              <a:t>not through CPU</a:t>
            </a:r>
            <a:r>
              <a:rPr lang="en" altLang="ja-JP" dirty="0"/>
              <a:t>)</a:t>
            </a:r>
            <a:endParaRPr lang="en-US" altLang="ja-JP" dirty="0"/>
          </a:p>
          <a:p>
            <a:pPr lvl="2"/>
            <a:r>
              <a:rPr lang="en-US" altLang="ja-JP" dirty="0"/>
              <a:t>making use of </a:t>
            </a:r>
            <a:r>
              <a:rPr lang="en-US" altLang="ja-JP" dirty="0">
                <a:solidFill>
                  <a:srgbClr val="FF0000"/>
                </a:solidFill>
              </a:rPr>
              <a:t>Intel</a:t>
            </a:r>
            <a:r>
              <a:rPr lang="en-US" altLang="ja-JP" dirty="0"/>
              <a:t> FPGAs and development toolchains</a:t>
            </a:r>
          </a:p>
        </p:txBody>
      </p:sp>
      <p:sp>
        <p:nvSpPr>
          <p:cNvPr id="4" name="スライド番号プレースホルダー 3">
            <a:extLst>
              <a:ext uri="{FF2B5EF4-FFF2-40B4-BE49-F238E27FC236}">
                <a16:creationId xmlns:a16="http://schemas.microsoft.com/office/drawing/2014/main" id="{66A1566F-8117-E644-BB17-2A17D586DF9C}"/>
              </a:ext>
            </a:extLst>
          </p:cNvPr>
          <p:cNvSpPr>
            <a:spLocks noGrp="1"/>
          </p:cNvSpPr>
          <p:nvPr>
            <p:ph type="sldNum" sz="quarter" idx="12"/>
          </p:nvPr>
        </p:nvSpPr>
        <p:spPr/>
        <p:txBody>
          <a:bodyPr/>
          <a:lstStyle/>
          <a:p>
            <a:fld id="{6AA23CD1-3C38-6C4B-9DAB-562643DCB5AF}" type="slidenum">
              <a:rPr kumimoji="1" lang="ja-JP" altLang="en-US" smtClean="0"/>
              <a:t>3</a:t>
            </a:fld>
            <a:endParaRPr kumimoji="1" lang="ja-JP" altLang="en-US"/>
          </a:p>
        </p:txBody>
      </p:sp>
      <p:pic>
        <p:nvPicPr>
          <p:cNvPr id="5" name="図 4">
            <a:extLst>
              <a:ext uri="{FF2B5EF4-FFF2-40B4-BE49-F238E27FC236}">
                <a16:creationId xmlns:a16="http://schemas.microsoft.com/office/drawing/2014/main" id="{AE20F0F3-186F-FC4C-A397-61EBFDA71482}"/>
              </a:ext>
            </a:extLst>
          </p:cNvPr>
          <p:cNvPicPr>
            <a:picLocks noChangeAspect="1"/>
          </p:cNvPicPr>
          <p:nvPr/>
        </p:nvPicPr>
        <p:blipFill>
          <a:blip r:embed="rId3"/>
          <a:stretch>
            <a:fillRect/>
          </a:stretch>
        </p:blipFill>
        <p:spPr>
          <a:xfrm>
            <a:off x="2389588" y="4232914"/>
            <a:ext cx="3686093" cy="2691074"/>
          </a:xfrm>
          <a:prstGeom prst="rect">
            <a:avLst/>
          </a:prstGeom>
        </p:spPr>
      </p:pic>
      <p:sp>
        <p:nvSpPr>
          <p:cNvPr id="6" name="正方形/長方形 5">
            <a:extLst>
              <a:ext uri="{FF2B5EF4-FFF2-40B4-BE49-F238E27FC236}">
                <a16:creationId xmlns:a16="http://schemas.microsoft.com/office/drawing/2014/main" id="{F1541DFD-CEC0-284F-AC3A-8B3F81B07A92}"/>
              </a:ext>
            </a:extLst>
          </p:cNvPr>
          <p:cNvSpPr/>
          <p:nvPr/>
        </p:nvSpPr>
        <p:spPr>
          <a:xfrm>
            <a:off x="3605753" y="4376908"/>
            <a:ext cx="1329180" cy="290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199435B-8E21-D249-9F9D-4FBC64A69EC1}"/>
              </a:ext>
            </a:extLst>
          </p:cNvPr>
          <p:cNvSpPr/>
          <p:nvPr/>
        </p:nvSpPr>
        <p:spPr>
          <a:xfrm>
            <a:off x="2465004" y="4376908"/>
            <a:ext cx="1569667" cy="290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Hiragino Maru Gothic Pro W4" panose="020F0400000000000000" pitchFamily="34" charset="-128"/>
                <a:ea typeface="Hiragino Maru Gothic Pro W4" panose="020F0400000000000000" pitchFamily="34" charset="-128"/>
              </a:rPr>
              <a:t>Comp. node</a:t>
            </a:r>
            <a:endParaRPr kumimoji="1" lang="ja-JP" altLang="en-US">
              <a:solidFill>
                <a:schemeClr val="tx1"/>
              </a:solidFill>
              <a:latin typeface="Hiragino Maru Gothic Pro W4" panose="020F0400000000000000" pitchFamily="34" charset="-128"/>
              <a:ea typeface="Hiragino Maru Gothic Pro W4" panose="020F0400000000000000" pitchFamily="34" charset="-128"/>
            </a:endParaRPr>
          </a:p>
        </p:txBody>
      </p:sp>
      <p:sp>
        <p:nvSpPr>
          <p:cNvPr id="8" name="正方形/長方形 7">
            <a:extLst>
              <a:ext uri="{FF2B5EF4-FFF2-40B4-BE49-F238E27FC236}">
                <a16:creationId xmlns:a16="http://schemas.microsoft.com/office/drawing/2014/main" id="{7FBFED9E-BC94-D748-A98A-B69ABD5EFE79}"/>
              </a:ext>
            </a:extLst>
          </p:cNvPr>
          <p:cNvSpPr/>
          <p:nvPr/>
        </p:nvSpPr>
        <p:spPr>
          <a:xfrm>
            <a:off x="3134769" y="6464723"/>
            <a:ext cx="2295069" cy="29094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Hiragino Maru Gothic Pro W4" panose="020F0400000000000000" pitchFamily="34" charset="-128"/>
                <a:ea typeface="Hiragino Maru Gothic Pro W4" panose="020F0400000000000000" pitchFamily="34" charset="-128"/>
              </a:rPr>
              <a:t>Proposed method</a:t>
            </a:r>
            <a:endParaRPr kumimoji="1" lang="ja-JP" altLang="en-US">
              <a:solidFill>
                <a:schemeClr val="tx1"/>
              </a:solidFill>
              <a:latin typeface="Hiragino Maru Gothic Pro W4" panose="020F0400000000000000" pitchFamily="34" charset="-128"/>
              <a:ea typeface="Hiragino Maru Gothic Pro W4" panose="020F0400000000000000" pitchFamily="34" charset="-128"/>
            </a:endParaRPr>
          </a:p>
        </p:txBody>
      </p:sp>
      <p:sp>
        <p:nvSpPr>
          <p:cNvPr id="9" name="正方形/長方形 8">
            <a:extLst>
              <a:ext uri="{FF2B5EF4-FFF2-40B4-BE49-F238E27FC236}">
                <a16:creationId xmlns:a16="http://schemas.microsoft.com/office/drawing/2014/main" id="{2A95B94A-680A-0244-9AFC-8B8FF450F70D}"/>
              </a:ext>
            </a:extLst>
          </p:cNvPr>
          <p:cNvSpPr/>
          <p:nvPr/>
        </p:nvSpPr>
        <p:spPr>
          <a:xfrm>
            <a:off x="4916489" y="5057871"/>
            <a:ext cx="2295069" cy="290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Hiragino Maru Gothic Pro W4" panose="020F0400000000000000" pitchFamily="34" charset="-128"/>
                <a:ea typeface="Hiragino Maru Gothic Pro W4" panose="020F0400000000000000" pitchFamily="34" charset="-128"/>
              </a:rPr>
              <a:t>Traditional method</a:t>
            </a:r>
            <a:endParaRPr kumimoji="1" lang="ja-JP" altLang="en-US">
              <a:solidFill>
                <a:schemeClr val="tx1"/>
              </a:solidFill>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233213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Programming model of </a:t>
            </a:r>
            <a:br>
              <a:rPr lang="en-US" altLang="ja-JP" dirty="0"/>
            </a:br>
            <a:r>
              <a:rPr lang="en-US" altLang="ja-JP" dirty="0"/>
              <a:t>Intel FPGA SDK for OpenCL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5162137" y="5597463"/>
            <a:ext cx="2457788" cy="1118294"/>
          </a:xfrm>
          <a:prstGeom prst="rect">
            <a:avLst/>
          </a:prstGeom>
        </p:spPr>
      </p:pic>
      <p:pic>
        <p:nvPicPr>
          <p:cNvPr id="6" name="コンテンツ プレースホルダー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99" y="4500523"/>
            <a:ext cx="2686051" cy="2320842"/>
          </a:xfrm>
          <a:prstGeom prst="rect">
            <a:avLst/>
          </a:prstGeom>
        </p:spPr>
      </p:pic>
      <p:pic>
        <p:nvPicPr>
          <p:cNvPr id="7" name="図 6"/>
          <p:cNvPicPr>
            <a:picLocks noChangeAspect="1"/>
          </p:cNvPicPr>
          <p:nvPr/>
        </p:nvPicPr>
        <p:blipFill>
          <a:blip r:embed="rId5"/>
          <a:stretch>
            <a:fillRect/>
          </a:stretch>
        </p:blipFill>
        <p:spPr>
          <a:xfrm>
            <a:off x="5451969" y="1829981"/>
            <a:ext cx="2796694" cy="1394677"/>
          </a:xfrm>
          <a:prstGeom prst="rect">
            <a:avLst/>
          </a:prstGeom>
        </p:spPr>
      </p:pic>
      <p:pic>
        <p:nvPicPr>
          <p:cNvPr id="8" name="図 7"/>
          <p:cNvPicPr>
            <a:picLocks noChangeAspect="1"/>
          </p:cNvPicPr>
          <p:nvPr/>
        </p:nvPicPr>
        <p:blipFill>
          <a:blip r:embed="rId6"/>
          <a:stretch>
            <a:fillRect/>
          </a:stretch>
        </p:blipFill>
        <p:spPr>
          <a:xfrm>
            <a:off x="622299" y="1829981"/>
            <a:ext cx="3865718" cy="1396362"/>
          </a:xfrm>
          <a:prstGeom prst="rect">
            <a:avLst/>
          </a:prstGeom>
        </p:spPr>
      </p:pic>
      <p:sp>
        <p:nvSpPr>
          <p:cNvPr id="9" name="テキスト ボックス 8"/>
          <p:cNvSpPr txBox="1"/>
          <p:nvPr/>
        </p:nvSpPr>
        <p:spPr>
          <a:xfrm>
            <a:off x="1008325" y="4184045"/>
            <a:ext cx="1590500" cy="369332"/>
          </a:xfrm>
          <a:prstGeom prst="rect">
            <a:avLst/>
          </a:prstGeom>
          <a:noFill/>
        </p:spPr>
        <p:txBody>
          <a:bodyPr wrap="none" rtlCol="0">
            <a:spAutoFit/>
          </a:bodyPr>
          <a:lstStyle/>
          <a:p>
            <a:r>
              <a:rPr kumimoji="1" lang="en-US" altLang="ja-JP">
                <a:latin typeface="Hiragino Maru Gothic ProN W4" charset="-128"/>
                <a:ea typeface="Hiragino Maru Gothic ProN W4" charset="-128"/>
                <a:cs typeface="Hiragino Maru Gothic ProN W4" charset="-128"/>
              </a:rPr>
              <a:t>x86 host PC</a:t>
            </a:r>
            <a:endParaRPr kumimoji="1" lang="ja-JP" altLang="en-US" dirty="0">
              <a:latin typeface="Hiragino Maru Gothic ProN W4" charset="-128"/>
              <a:ea typeface="Hiragino Maru Gothic ProN W4" charset="-128"/>
              <a:cs typeface="Hiragino Maru Gothic ProN W4" charset="-128"/>
            </a:endParaRPr>
          </a:p>
        </p:txBody>
      </p:sp>
      <p:sp>
        <p:nvSpPr>
          <p:cNvPr id="10" name="テキスト ボックス 9"/>
          <p:cNvSpPr txBox="1"/>
          <p:nvPr/>
        </p:nvSpPr>
        <p:spPr>
          <a:xfrm>
            <a:off x="5896056" y="4972407"/>
            <a:ext cx="1459054" cy="646331"/>
          </a:xfrm>
          <a:prstGeom prst="rect">
            <a:avLst/>
          </a:prstGeom>
          <a:noFill/>
        </p:spPr>
        <p:txBody>
          <a:bodyPr wrap="none" rtlCol="0">
            <a:spAutoFit/>
          </a:bodyPr>
          <a:lstStyle/>
          <a:p>
            <a:pPr algn="ctr"/>
            <a:r>
              <a:rPr lang="en-US" altLang="ja-JP" dirty="0">
                <a:latin typeface="Hiragino Maru Gothic ProN W4" charset="-128"/>
                <a:ea typeface="Hiragino Maru Gothic ProN W4" charset="-128"/>
                <a:cs typeface="Hiragino Maru Gothic ProN W4" charset="-128"/>
              </a:rPr>
              <a:t>FPGA </a:t>
            </a:r>
          </a:p>
          <a:p>
            <a:pPr algn="ctr"/>
            <a:r>
              <a:rPr lang="en-US" altLang="ja-JP" dirty="0">
                <a:latin typeface="Hiragino Maru Gothic ProN W4" charset="-128"/>
                <a:ea typeface="Hiragino Maru Gothic ProN W4" charset="-128"/>
                <a:cs typeface="Hiragino Maru Gothic ProN W4" charset="-128"/>
              </a:rPr>
              <a:t>accelerator</a:t>
            </a:r>
            <a:endParaRPr kumimoji="1" lang="ja-JP" altLang="en-US" dirty="0">
              <a:latin typeface="Hiragino Maru Gothic ProN W4" charset="-128"/>
              <a:ea typeface="Hiragino Maru Gothic ProN W4" charset="-128"/>
              <a:cs typeface="Hiragino Maru Gothic ProN W4" charset="-128"/>
            </a:endParaRPr>
          </a:p>
        </p:txBody>
      </p:sp>
      <p:sp>
        <p:nvSpPr>
          <p:cNvPr id="11" name="テキスト ボックス 10"/>
          <p:cNvSpPr txBox="1"/>
          <p:nvPr/>
        </p:nvSpPr>
        <p:spPr>
          <a:xfrm>
            <a:off x="1160725" y="1478927"/>
            <a:ext cx="2297424" cy="369332"/>
          </a:xfrm>
          <a:prstGeom prst="rect">
            <a:avLst/>
          </a:prstGeom>
          <a:noFill/>
        </p:spPr>
        <p:txBody>
          <a:bodyPr wrap="none" rtlCol="0">
            <a:spAutoFit/>
          </a:bodyPr>
          <a:lstStyle/>
          <a:p>
            <a:r>
              <a:rPr kumimoji="1" lang="en-US" altLang="ja-JP" dirty="0">
                <a:latin typeface="Hiragino Maru Gothic ProN W4" charset="-128"/>
                <a:ea typeface="Hiragino Maru Gothic ProN W4" charset="-128"/>
                <a:cs typeface="Hiragino Maru Gothic ProN W4" charset="-128"/>
              </a:rPr>
              <a:t>OpenCL host code</a:t>
            </a:r>
            <a:endParaRPr kumimoji="1" lang="ja-JP" altLang="en-US" dirty="0">
              <a:latin typeface="Hiragino Maru Gothic ProN W4" charset="-128"/>
              <a:ea typeface="Hiragino Maru Gothic ProN W4" charset="-128"/>
              <a:cs typeface="Hiragino Maru Gothic ProN W4" charset="-128"/>
            </a:endParaRPr>
          </a:p>
        </p:txBody>
      </p:sp>
      <p:sp>
        <p:nvSpPr>
          <p:cNvPr id="12" name="テキスト ボックス 11"/>
          <p:cNvSpPr txBox="1"/>
          <p:nvPr/>
        </p:nvSpPr>
        <p:spPr>
          <a:xfrm>
            <a:off x="5656532" y="1474160"/>
            <a:ext cx="2483372" cy="369332"/>
          </a:xfrm>
          <a:prstGeom prst="rect">
            <a:avLst/>
          </a:prstGeom>
          <a:noFill/>
        </p:spPr>
        <p:txBody>
          <a:bodyPr wrap="none" rtlCol="0">
            <a:spAutoFit/>
          </a:bodyPr>
          <a:lstStyle/>
          <a:p>
            <a:r>
              <a:rPr kumimoji="1" lang="en-US" altLang="ja-JP" dirty="0">
                <a:latin typeface="Hiragino Maru Gothic ProN W4" charset="-128"/>
                <a:ea typeface="Hiragino Maru Gothic ProN W4" charset="-128"/>
                <a:cs typeface="Hiragino Maru Gothic ProN W4" charset="-128"/>
              </a:rPr>
              <a:t>OpenCL kernel code</a:t>
            </a:r>
            <a:endParaRPr kumimoji="1" lang="ja-JP" altLang="en-US" dirty="0">
              <a:latin typeface="Hiragino Maru Gothic ProN W4" charset="-128"/>
              <a:ea typeface="Hiragino Maru Gothic ProN W4" charset="-128"/>
              <a:cs typeface="Hiragino Maru Gothic ProN W4" charset="-128"/>
            </a:endParaRPr>
          </a:p>
        </p:txBody>
      </p:sp>
      <p:sp>
        <p:nvSpPr>
          <p:cNvPr id="13" name="テキスト ボックス 12"/>
          <p:cNvSpPr txBox="1"/>
          <p:nvPr/>
        </p:nvSpPr>
        <p:spPr>
          <a:xfrm>
            <a:off x="5114802" y="3408597"/>
            <a:ext cx="958916" cy="73866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kumimoji="1" lang="en-US" altLang="ja-JP" sz="1400" dirty="0">
                <a:latin typeface="Hiragino Maru Gothic ProN W4" charset="-128"/>
                <a:ea typeface="Hiragino Maru Gothic ProN W4" charset="-128"/>
                <a:cs typeface="Hiragino Maru Gothic ProN W4" charset="-128"/>
              </a:rPr>
              <a:t>Intel</a:t>
            </a:r>
          </a:p>
          <a:p>
            <a:pPr algn="ctr"/>
            <a:r>
              <a:rPr lang="en-US" altLang="ja-JP" sz="1400" dirty="0">
                <a:latin typeface="Hiragino Maru Gothic ProN W4" charset="-128"/>
                <a:ea typeface="Hiragino Maru Gothic ProN W4" charset="-128"/>
                <a:cs typeface="Hiragino Maru Gothic ProN W4" charset="-128"/>
              </a:rPr>
              <a:t>Offline</a:t>
            </a:r>
          </a:p>
          <a:p>
            <a:pPr algn="ctr"/>
            <a:r>
              <a:rPr kumimoji="1" lang="en-US" altLang="ja-JP" sz="1400" dirty="0">
                <a:latin typeface="Hiragino Maru Gothic ProN W4" charset="-128"/>
                <a:ea typeface="Hiragino Maru Gothic ProN W4" charset="-128"/>
                <a:cs typeface="Hiragino Maru Gothic ProN W4" charset="-128"/>
              </a:rPr>
              <a:t>Compiler</a:t>
            </a:r>
            <a:endParaRPr kumimoji="1" lang="ja-JP" altLang="en-US" sz="1400" dirty="0">
              <a:latin typeface="Hiragino Maru Gothic ProN W4" charset="-128"/>
              <a:ea typeface="Hiragino Maru Gothic ProN W4" charset="-128"/>
              <a:cs typeface="Hiragino Maru Gothic ProN W4" charset="-128"/>
            </a:endParaRPr>
          </a:p>
        </p:txBody>
      </p:sp>
      <p:sp>
        <p:nvSpPr>
          <p:cNvPr id="14" name="テキスト ボックス 13"/>
          <p:cNvSpPr txBox="1"/>
          <p:nvPr/>
        </p:nvSpPr>
        <p:spPr>
          <a:xfrm>
            <a:off x="3601054" y="3408597"/>
            <a:ext cx="990977" cy="738664"/>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altLang="ja-JP" sz="1400" dirty="0">
                <a:latin typeface="Hiragino Maru Gothic ProN W4" charset="-128"/>
                <a:ea typeface="Hiragino Maru Gothic ProN W4" charset="-128"/>
                <a:cs typeface="Hiragino Maru Gothic ProN W4" charset="-128"/>
              </a:rPr>
              <a:t>Standard</a:t>
            </a:r>
            <a:endParaRPr kumimoji="1" lang="en-US" altLang="ja-JP" sz="1400" dirty="0">
              <a:latin typeface="Hiragino Maru Gothic ProN W4" charset="-128"/>
              <a:ea typeface="Hiragino Maru Gothic ProN W4" charset="-128"/>
              <a:cs typeface="Hiragino Maru Gothic ProN W4" charset="-128"/>
            </a:endParaRPr>
          </a:p>
          <a:p>
            <a:pPr algn="ctr"/>
            <a:r>
              <a:rPr lang="en-US" altLang="ja-JP" sz="1400" dirty="0">
                <a:latin typeface="Hiragino Maru Gothic ProN W4" charset="-128"/>
                <a:ea typeface="Hiragino Maru Gothic ProN W4" charset="-128"/>
                <a:cs typeface="Hiragino Maru Gothic ProN W4" charset="-128"/>
              </a:rPr>
              <a:t>C</a:t>
            </a:r>
          </a:p>
          <a:p>
            <a:pPr algn="ctr"/>
            <a:r>
              <a:rPr kumimoji="1" lang="en-US" altLang="ja-JP" sz="1400" dirty="0">
                <a:latin typeface="Hiragino Maru Gothic ProN W4" charset="-128"/>
                <a:ea typeface="Hiragino Maru Gothic ProN W4" charset="-128"/>
                <a:cs typeface="Hiragino Maru Gothic ProN W4" charset="-128"/>
              </a:rPr>
              <a:t>Compiler</a:t>
            </a:r>
            <a:endParaRPr kumimoji="1" lang="ja-JP" altLang="en-US" sz="1400" dirty="0">
              <a:latin typeface="Hiragino Maru Gothic ProN W4" charset="-128"/>
              <a:ea typeface="Hiragino Maru Gothic ProN W4" charset="-128"/>
              <a:cs typeface="Hiragino Maru Gothic ProN W4" charset="-128"/>
            </a:endParaRPr>
          </a:p>
        </p:txBody>
      </p:sp>
      <p:cxnSp>
        <p:nvCxnSpPr>
          <p:cNvPr id="15" name="直線矢印コネクタ 14"/>
          <p:cNvCxnSpPr>
            <a:stCxn id="13" idx="2"/>
            <a:endCxn id="26" idx="0"/>
          </p:cNvCxnSpPr>
          <p:nvPr/>
        </p:nvCxnSpPr>
        <p:spPr>
          <a:xfrm flipH="1">
            <a:off x="5594260" y="3224658"/>
            <a:ext cx="1256056" cy="1839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6113696" y="3747718"/>
            <a:ext cx="6565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縦巻き 16"/>
          <p:cNvSpPr>
            <a:spLocks noChangeAspect="1"/>
          </p:cNvSpPr>
          <p:nvPr/>
        </p:nvSpPr>
        <p:spPr>
          <a:xfrm>
            <a:off x="6711993" y="3397916"/>
            <a:ext cx="1140551" cy="754584"/>
          </a:xfrm>
          <a:prstGeom prst="vertic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6742339" y="3568721"/>
            <a:ext cx="1096774" cy="461665"/>
          </a:xfrm>
          <a:prstGeom prst="rect">
            <a:avLst/>
          </a:prstGeom>
          <a:noFill/>
        </p:spPr>
        <p:txBody>
          <a:bodyPr wrap="none" rtlCol="0">
            <a:spAutoFit/>
          </a:bodyPr>
          <a:lstStyle/>
          <a:p>
            <a:pPr algn="ctr"/>
            <a:r>
              <a:rPr kumimoji="1" lang="en-US" altLang="ja-JP" sz="1200" dirty="0">
                <a:latin typeface="Hiragino Maru Gothic ProN W4" charset="-128"/>
                <a:ea typeface="Hiragino Maru Gothic ProN W4" charset="-128"/>
                <a:cs typeface="Hiragino Maru Gothic ProN W4" charset="-128"/>
              </a:rPr>
              <a:t>Verilog HDL</a:t>
            </a:r>
          </a:p>
          <a:p>
            <a:pPr algn="ctr"/>
            <a:r>
              <a:rPr lang="en-US" altLang="ja-JP" sz="1200" dirty="0">
                <a:latin typeface="Hiragino Maru Gothic ProN W4" charset="-128"/>
                <a:ea typeface="Hiragino Maru Gothic ProN W4" charset="-128"/>
                <a:cs typeface="Hiragino Maru Gothic ProN W4" charset="-128"/>
              </a:rPr>
              <a:t>Files</a:t>
            </a:r>
            <a:endParaRPr kumimoji="1" lang="ja-JP" altLang="en-US" sz="1200" dirty="0">
              <a:latin typeface="Hiragino Maru Gothic ProN W4" charset="-128"/>
              <a:ea typeface="Hiragino Maru Gothic ProN W4" charset="-128"/>
              <a:cs typeface="Hiragino Maru Gothic ProN W4" charset="-128"/>
            </a:endParaRPr>
          </a:p>
        </p:txBody>
      </p:sp>
      <p:cxnSp>
        <p:nvCxnSpPr>
          <p:cNvPr id="19" name="直線矢印コネクタ 18"/>
          <p:cNvCxnSpPr/>
          <p:nvPr/>
        </p:nvCxnSpPr>
        <p:spPr>
          <a:xfrm>
            <a:off x="7348071" y="4197763"/>
            <a:ext cx="348170" cy="24054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503576" y="3226343"/>
            <a:ext cx="1541385" cy="1822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a:blip r:embed="rId7"/>
          <a:stretch>
            <a:fillRect/>
          </a:stretch>
        </p:blipFill>
        <p:spPr>
          <a:xfrm>
            <a:off x="7444144" y="4478555"/>
            <a:ext cx="695760" cy="852550"/>
          </a:xfrm>
          <a:prstGeom prst="rect">
            <a:avLst/>
          </a:prstGeom>
          <a:ln>
            <a:solidFill>
              <a:schemeClr val="tx1"/>
            </a:solidFill>
          </a:ln>
        </p:spPr>
      </p:pic>
      <p:cxnSp>
        <p:nvCxnSpPr>
          <p:cNvPr id="22" name="直線矢印コネクタ 21"/>
          <p:cNvCxnSpPr/>
          <p:nvPr/>
        </p:nvCxnSpPr>
        <p:spPr>
          <a:xfrm flipH="1">
            <a:off x="6116914" y="4789330"/>
            <a:ext cx="11517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フローチャート: 書類 22"/>
          <p:cNvSpPr/>
          <p:nvPr/>
        </p:nvSpPr>
        <p:spPr>
          <a:xfrm>
            <a:off x="5114802" y="4528907"/>
            <a:ext cx="914400" cy="612648"/>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a:latin typeface="Hiragino Maru Gothic ProN W4" charset="-128"/>
                <a:ea typeface="Hiragino Maru Gothic ProN W4" charset="-128"/>
                <a:cs typeface="Hiragino Maru Gothic ProN W4" charset="-128"/>
              </a:rPr>
              <a:t>aocx</a:t>
            </a:r>
            <a:endParaRPr kumimoji="1" lang="ja-JP" altLang="en-US" dirty="0">
              <a:latin typeface="Hiragino Maru Gothic ProN W4" charset="-128"/>
              <a:ea typeface="Hiragino Maru Gothic ProN W4" charset="-128"/>
              <a:cs typeface="Hiragino Maru Gothic ProN W4" charset="-128"/>
            </a:endParaRPr>
          </a:p>
        </p:txBody>
      </p:sp>
      <p:sp>
        <p:nvSpPr>
          <p:cNvPr id="24" name="フローチャート: 書類 23"/>
          <p:cNvSpPr/>
          <p:nvPr/>
        </p:nvSpPr>
        <p:spPr>
          <a:xfrm>
            <a:off x="3639342" y="4528907"/>
            <a:ext cx="914400" cy="612648"/>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a:latin typeface="Hiragino Maru Gothic ProN W4" charset="-128"/>
                <a:ea typeface="Hiragino Maru Gothic ProN W4" charset="-128"/>
                <a:cs typeface="Hiragino Maru Gothic ProN W4" charset="-128"/>
              </a:rPr>
              <a:t>exe</a:t>
            </a:r>
            <a:endParaRPr kumimoji="1" lang="ja-JP" altLang="en-US" dirty="0">
              <a:latin typeface="Hiragino Maru Gothic ProN W4" charset="-128"/>
              <a:ea typeface="Hiragino Maru Gothic ProN W4" charset="-128"/>
              <a:cs typeface="Hiragino Maru Gothic ProN W4" charset="-128"/>
            </a:endParaRPr>
          </a:p>
        </p:txBody>
      </p:sp>
      <p:cxnSp>
        <p:nvCxnSpPr>
          <p:cNvPr id="25" name="直線矢印コネクタ 24"/>
          <p:cNvCxnSpPr/>
          <p:nvPr/>
        </p:nvCxnSpPr>
        <p:spPr>
          <a:xfrm>
            <a:off x="4096542" y="4180482"/>
            <a:ext cx="0" cy="3369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1436688" y="5215605"/>
            <a:ext cx="2659854" cy="4453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511484" y="5188872"/>
            <a:ext cx="944646" cy="9942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1311501" y="6150030"/>
            <a:ext cx="0" cy="6091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1312022" y="6727729"/>
            <a:ext cx="5039681" cy="15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820017" y="6320711"/>
            <a:ext cx="713657" cy="369332"/>
          </a:xfrm>
          <a:prstGeom prst="rect">
            <a:avLst/>
          </a:prstGeom>
          <a:noFill/>
        </p:spPr>
        <p:txBody>
          <a:bodyPr wrap="none" rtlCol="0">
            <a:spAutoFit/>
          </a:bodyPr>
          <a:lstStyle/>
          <a:p>
            <a:r>
              <a:rPr kumimoji="1" lang="en-US" altLang="ja-JP">
                <a:latin typeface="Hiragino Maru Gothic ProN W4" charset="-128"/>
                <a:ea typeface="Hiragino Maru Gothic ProN W4" charset="-128"/>
                <a:cs typeface="Hiragino Maru Gothic ProN W4" charset="-128"/>
              </a:rPr>
              <a:t>PCIe</a:t>
            </a:r>
            <a:endParaRPr kumimoji="1" lang="ja-JP" altLang="en-US" dirty="0">
              <a:latin typeface="Hiragino Maru Gothic ProN W4" charset="-128"/>
              <a:ea typeface="Hiragino Maru Gothic ProN W4" charset="-128"/>
              <a:cs typeface="Hiragino Maru Gothic ProN W4" charset="-128"/>
            </a:endParaRPr>
          </a:p>
        </p:txBody>
      </p:sp>
      <p:cxnSp>
        <p:nvCxnSpPr>
          <p:cNvPr id="31" name="直線コネクタ 30"/>
          <p:cNvCxnSpPr/>
          <p:nvPr/>
        </p:nvCxnSpPr>
        <p:spPr>
          <a:xfrm flipH="1">
            <a:off x="6378808" y="6525870"/>
            <a:ext cx="0" cy="2348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04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cxnSp>
        <p:nvCxnSpPr>
          <p:cNvPr id="15" name="直線コネクタ 14">
            <a:extLst>
              <a:ext uri="{FF2B5EF4-FFF2-40B4-BE49-F238E27FC236}">
                <a16:creationId xmlns:a16="http://schemas.microsoft.com/office/drawing/2014/main" id="{34221C01-8CD8-664C-96B8-C9E5198C8664}"/>
              </a:ext>
            </a:extLst>
          </p:cNvPr>
          <p:cNvCxnSpPr>
            <a:cxnSpLocks/>
          </p:cNvCxnSpPr>
          <p:nvPr/>
        </p:nvCxnSpPr>
        <p:spPr>
          <a:xfrm>
            <a:off x="4847151" y="1552219"/>
            <a:ext cx="0" cy="425067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en" altLang="ja-JP" dirty="0"/>
              <a:t>Schematic of the Intel FPGA SDK for an OpenCL platform</a:t>
            </a:r>
            <a:endParaRPr kumimoji="1" lang="ja-JP" altLang="en-US" dirty="0"/>
          </a:p>
        </p:txBody>
      </p:sp>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5</a:t>
            </a:fld>
            <a:endParaRPr kumimoji="1" lang="ja-JP" altLang="en-US"/>
          </a:p>
        </p:txBody>
      </p:sp>
      <p:pic>
        <p:nvPicPr>
          <p:cNvPr id="5" name="図 4"/>
          <p:cNvPicPr>
            <a:picLocks noChangeAspect="1"/>
          </p:cNvPicPr>
          <p:nvPr/>
        </p:nvPicPr>
        <p:blipFill>
          <a:blip r:embed="rId3"/>
          <a:stretch>
            <a:fillRect/>
          </a:stretch>
        </p:blipFill>
        <p:spPr>
          <a:xfrm>
            <a:off x="5083047" y="1897547"/>
            <a:ext cx="3332281" cy="4886148"/>
          </a:xfrm>
          <a:prstGeom prst="rect">
            <a:avLst/>
          </a:prstGeom>
        </p:spPr>
      </p:pic>
      <p:sp>
        <p:nvSpPr>
          <p:cNvPr id="6" name="テキスト ボックス 5"/>
          <p:cNvSpPr txBox="1"/>
          <p:nvPr/>
        </p:nvSpPr>
        <p:spPr>
          <a:xfrm>
            <a:off x="3534199" y="2244751"/>
            <a:ext cx="2031325" cy="523220"/>
          </a:xfrm>
          <a:prstGeom prst="rect">
            <a:avLst/>
          </a:prstGeom>
          <a:noFill/>
        </p:spPr>
        <p:txBody>
          <a:bodyPr wrap="none" rtlCol="0">
            <a:spAutoFit/>
          </a:bodyPr>
          <a:lstStyle/>
          <a:p>
            <a:pPr algn="ctr"/>
            <a:r>
              <a:rPr kumimoji="1" lang="en-US" altLang="ja-JP" sz="1400" dirty="0">
                <a:latin typeface="Hiragino Maru Gothic ProN W4" charset="-128"/>
                <a:ea typeface="Hiragino Maru Gothic ProN W4" charset="-128"/>
                <a:cs typeface="Hiragino Maru Gothic ProN W4" charset="-128"/>
              </a:rPr>
              <a:t>Translated by </a:t>
            </a:r>
          </a:p>
          <a:p>
            <a:pPr algn="ctr"/>
            <a:r>
              <a:rPr lang="en-US" altLang="ja-JP" sz="1400" dirty="0">
                <a:latin typeface="Hiragino Maru Gothic ProN W4" charset="-128"/>
                <a:ea typeface="Hiragino Maru Gothic ProN W4" charset="-128"/>
                <a:cs typeface="Hiragino Maru Gothic ProN W4" charset="-128"/>
              </a:rPr>
              <a:t>Intel Offline Compiler</a:t>
            </a:r>
            <a:endParaRPr kumimoji="1" lang="ja-JP" altLang="en-US" sz="1400" dirty="0">
              <a:latin typeface="Hiragino Maru Gothic ProN W4" charset="-128"/>
              <a:ea typeface="Hiragino Maru Gothic ProN W4" charset="-128"/>
              <a:cs typeface="Hiragino Maru Gothic ProN W4" charset="-128"/>
            </a:endParaRPr>
          </a:p>
        </p:txBody>
      </p:sp>
      <p:pic>
        <p:nvPicPr>
          <p:cNvPr id="7" name="図 6"/>
          <p:cNvPicPr>
            <a:picLocks noChangeAspect="1"/>
          </p:cNvPicPr>
          <p:nvPr/>
        </p:nvPicPr>
        <p:blipFill>
          <a:blip r:embed="rId4"/>
          <a:stretch>
            <a:fillRect/>
          </a:stretch>
        </p:blipFill>
        <p:spPr>
          <a:xfrm>
            <a:off x="920606" y="1965175"/>
            <a:ext cx="2796694" cy="1394677"/>
          </a:xfrm>
          <a:prstGeom prst="rect">
            <a:avLst/>
          </a:prstGeom>
        </p:spPr>
      </p:pic>
      <p:sp>
        <p:nvSpPr>
          <p:cNvPr id="8" name="テキスト ボックス 7"/>
          <p:cNvSpPr txBox="1"/>
          <p:nvPr/>
        </p:nvSpPr>
        <p:spPr>
          <a:xfrm>
            <a:off x="1125169" y="1609354"/>
            <a:ext cx="2483372" cy="369332"/>
          </a:xfrm>
          <a:prstGeom prst="rect">
            <a:avLst/>
          </a:prstGeom>
          <a:noFill/>
        </p:spPr>
        <p:txBody>
          <a:bodyPr wrap="none" rtlCol="0">
            <a:spAutoFit/>
          </a:bodyPr>
          <a:lstStyle/>
          <a:p>
            <a:r>
              <a:rPr kumimoji="1" lang="en-US" altLang="ja-JP" dirty="0">
                <a:latin typeface="Hiragino Maru Gothic ProN W4" charset="-128"/>
                <a:ea typeface="Hiragino Maru Gothic ProN W4" charset="-128"/>
                <a:cs typeface="Hiragino Maru Gothic ProN W4" charset="-128"/>
              </a:rPr>
              <a:t>OpenCL kernel code</a:t>
            </a:r>
            <a:endParaRPr kumimoji="1" lang="ja-JP" altLang="en-US" dirty="0">
              <a:latin typeface="Hiragino Maru Gothic ProN W4" charset="-128"/>
              <a:ea typeface="Hiragino Maru Gothic ProN W4" charset="-128"/>
              <a:cs typeface="Hiragino Maru Gothic ProN W4" charset="-128"/>
            </a:endParaRPr>
          </a:p>
        </p:txBody>
      </p:sp>
      <p:pic>
        <p:nvPicPr>
          <p:cNvPr id="9" name="図 8"/>
          <p:cNvPicPr>
            <a:picLocks noChangeAspect="1"/>
          </p:cNvPicPr>
          <p:nvPr/>
        </p:nvPicPr>
        <p:blipFill>
          <a:blip r:embed="rId5"/>
          <a:stretch>
            <a:fillRect/>
          </a:stretch>
        </p:blipFill>
        <p:spPr>
          <a:xfrm>
            <a:off x="1022553" y="5028656"/>
            <a:ext cx="3367059" cy="1561695"/>
          </a:xfrm>
          <a:prstGeom prst="rect">
            <a:avLst/>
          </a:prstGeom>
        </p:spPr>
      </p:pic>
      <p:sp>
        <p:nvSpPr>
          <p:cNvPr id="10" name="角丸四角形吹き出し 9"/>
          <p:cNvSpPr/>
          <p:nvPr/>
        </p:nvSpPr>
        <p:spPr>
          <a:xfrm>
            <a:off x="880716" y="5048111"/>
            <a:ext cx="3634302" cy="1609013"/>
          </a:xfrm>
          <a:prstGeom prst="wedgeRoundRectCallout">
            <a:avLst>
              <a:gd name="adj1" fmla="val 65919"/>
              <a:gd name="adj2" fmla="val 16101"/>
              <a:gd name="adj3" fmla="val 16667"/>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下カーブ矢印 10"/>
          <p:cNvSpPr/>
          <p:nvPr/>
        </p:nvSpPr>
        <p:spPr>
          <a:xfrm>
            <a:off x="3498325" y="2092417"/>
            <a:ext cx="2157910" cy="392107"/>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2" name="右矢印 11"/>
          <p:cNvSpPr/>
          <p:nvPr/>
        </p:nvSpPr>
        <p:spPr>
          <a:xfrm>
            <a:off x="4330476" y="3867493"/>
            <a:ext cx="666656" cy="484632"/>
          </a:xfrm>
          <a:prstGeom prst="rightArrow">
            <a:avLst>
              <a:gd name="adj1" fmla="val 4197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CFAD187F-81B0-D647-A570-511999D56F01}"/>
              </a:ext>
            </a:extLst>
          </p:cNvPr>
          <p:cNvCxnSpPr>
            <a:cxnSpLocks/>
          </p:cNvCxnSpPr>
          <p:nvPr/>
        </p:nvCxnSpPr>
        <p:spPr>
          <a:xfrm flipH="1">
            <a:off x="4852558" y="1552806"/>
            <a:ext cx="380602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50D4080-5135-1444-8DD6-A17CC8555AEC}"/>
              </a:ext>
            </a:extLst>
          </p:cNvPr>
          <p:cNvCxnSpPr>
            <a:cxnSpLocks/>
          </p:cNvCxnSpPr>
          <p:nvPr/>
        </p:nvCxnSpPr>
        <p:spPr>
          <a:xfrm>
            <a:off x="8658578" y="1552219"/>
            <a:ext cx="0" cy="350716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15C3CD9-577C-404D-805B-1036955C9E8D}"/>
              </a:ext>
            </a:extLst>
          </p:cNvPr>
          <p:cNvCxnSpPr>
            <a:cxnSpLocks/>
          </p:cNvCxnSpPr>
          <p:nvPr/>
        </p:nvCxnSpPr>
        <p:spPr>
          <a:xfrm flipH="1">
            <a:off x="7085480" y="5050675"/>
            <a:ext cx="1597378"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7F02837-7027-934F-864A-9AEB2720219F}"/>
              </a:ext>
            </a:extLst>
          </p:cNvPr>
          <p:cNvCxnSpPr>
            <a:cxnSpLocks/>
          </p:cNvCxnSpPr>
          <p:nvPr/>
        </p:nvCxnSpPr>
        <p:spPr>
          <a:xfrm flipH="1">
            <a:off x="4847151" y="5802890"/>
            <a:ext cx="223832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93B734C-EF5D-9545-9BD0-D70225DE74AC}"/>
              </a:ext>
            </a:extLst>
          </p:cNvPr>
          <p:cNvCxnSpPr>
            <a:cxnSpLocks/>
          </p:cNvCxnSpPr>
          <p:nvPr/>
        </p:nvCxnSpPr>
        <p:spPr>
          <a:xfrm flipV="1">
            <a:off x="7102414" y="5036643"/>
            <a:ext cx="0" cy="76624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E9F58B4-085B-8741-8797-950C0A50207F}"/>
              </a:ext>
            </a:extLst>
          </p:cNvPr>
          <p:cNvSpPr txBox="1"/>
          <p:nvPr/>
        </p:nvSpPr>
        <p:spPr>
          <a:xfrm>
            <a:off x="4850635" y="1551589"/>
            <a:ext cx="1428596" cy="338554"/>
          </a:xfrm>
          <a:prstGeom prst="rect">
            <a:avLst/>
          </a:prstGeom>
          <a:noFill/>
        </p:spPr>
        <p:txBody>
          <a:bodyPr wrap="none" rtlCol="0">
            <a:spAutoFit/>
          </a:bodyPr>
          <a:lstStyle/>
          <a:p>
            <a:r>
              <a:rPr lang="en-US" altLang="ja-JP" sz="1600" dirty="0">
                <a:latin typeface="Hiragino Maru Gothic Pro W4" charset="-128"/>
                <a:ea typeface="Hiragino Maru Gothic Pro W4" charset="-128"/>
                <a:cs typeface="Hiragino Maru Gothic Pro W4" charset="-128"/>
              </a:rPr>
              <a:t>FPGA board</a:t>
            </a:r>
            <a:endParaRPr kumimoji="1" lang="ja-JP" altLang="en-US" sz="1600" dirty="0">
              <a:latin typeface="Hiragino Maru Gothic Pro W4" charset="-128"/>
              <a:ea typeface="Hiragino Maru Gothic Pro W4" charset="-128"/>
              <a:cs typeface="Hiragino Maru Gothic Pro W4" charset="-128"/>
            </a:endParaRPr>
          </a:p>
        </p:txBody>
      </p:sp>
      <p:pic>
        <p:nvPicPr>
          <p:cNvPr id="23" name="図 22">
            <a:extLst>
              <a:ext uri="{FF2B5EF4-FFF2-40B4-BE49-F238E27FC236}">
                <a16:creationId xmlns:a16="http://schemas.microsoft.com/office/drawing/2014/main" id="{DC4949E5-CE7D-3848-9379-CCAE2DF8D60D}"/>
              </a:ext>
            </a:extLst>
          </p:cNvPr>
          <p:cNvPicPr>
            <a:picLocks noChangeAspect="1"/>
          </p:cNvPicPr>
          <p:nvPr/>
        </p:nvPicPr>
        <p:blipFill>
          <a:blip r:embed="rId6"/>
          <a:stretch>
            <a:fillRect/>
          </a:stretch>
        </p:blipFill>
        <p:spPr>
          <a:xfrm>
            <a:off x="6150935" y="5243280"/>
            <a:ext cx="923914" cy="541911"/>
          </a:xfrm>
          <a:prstGeom prst="rect">
            <a:avLst/>
          </a:prstGeom>
        </p:spPr>
      </p:pic>
      <p:sp>
        <p:nvSpPr>
          <p:cNvPr id="22" name="テキスト ボックス 21">
            <a:extLst>
              <a:ext uri="{FF2B5EF4-FFF2-40B4-BE49-F238E27FC236}">
                <a16:creationId xmlns:a16="http://schemas.microsoft.com/office/drawing/2014/main" id="{855C565C-7894-2B47-BAEA-3A7239C34F27}"/>
              </a:ext>
            </a:extLst>
          </p:cNvPr>
          <p:cNvSpPr txBox="1"/>
          <p:nvPr/>
        </p:nvSpPr>
        <p:spPr>
          <a:xfrm>
            <a:off x="700758" y="3679400"/>
            <a:ext cx="3688085" cy="923330"/>
          </a:xfrm>
          <a:prstGeom prst="rect">
            <a:avLst/>
          </a:prstGeom>
          <a:noFill/>
        </p:spPr>
        <p:txBody>
          <a:bodyPr wrap="square" rtlCol="0">
            <a:spAutoFit/>
          </a:bodyPr>
          <a:lstStyle/>
          <a:p>
            <a:r>
              <a:rPr kumimoji="1" lang="en-US" altLang="ja-JP" dirty="0">
                <a:latin typeface="Hiragino Maru Gothic ProN W4" charset="-128"/>
                <a:ea typeface="Hiragino Maru Gothic ProN W4" charset="-128"/>
                <a:cs typeface="Hiragino Maru Gothic ProN W4" charset="-128"/>
              </a:rPr>
              <a:t>These features like peripheral controllers </a:t>
            </a:r>
            <a:r>
              <a:rPr lang="en-US" altLang="ja-JP" dirty="0">
                <a:latin typeface="Hiragino Maru Gothic ProN W4" charset="-128"/>
                <a:ea typeface="Hiragino Maru Gothic ProN W4" charset="-128"/>
                <a:cs typeface="Hiragino Maru Gothic ProN W4" charset="-128"/>
              </a:rPr>
              <a:t>are provided from </a:t>
            </a:r>
            <a:r>
              <a:rPr lang="en-US" altLang="ja-JP" dirty="0">
                <a:solidFill>
                  <a:srgbClr val="FF0000"/>
                </a:solidFill>
                <a:latin typeface="Hiragino Maru Gothic ProN W4" charset="-128"/>
                <a:ea typeface="Hiragino Maru Gothic ProN W4" charset="-128"/>
                <a:cs typeface="Hiragino Maru Gothic ProN W4" charset="-128"/>
              </a:rPr>
              <a:t>Board Support Package (BSP)</a:t>
            </a:r>
            <a:endParaRPr kumimoji="1" lang="ja-JP" altLang="en-US" dirty="0">
              <a:solidFill>
                <a:srgbClr val="FF0000"/>
              </a:solidFill>
              <a:latin typeface="Hiragino Maru Gothic ProN W4" charset="-128"/>
              <a:ea typeface="Hiragino Maru Gothic ProN W4" charset="-128"/>
              <a:cs typeface="Hiragino Maru Gothic ProN W4" charset="-128"/>
            </a:endParaRPr>
          </a:p>
        </p:txBody>
      </p:sp>
    </p:spTree>
    <p:extLst>
      <p:ext uri="{BB962C8B-B14F-4D97-AF65-F5344CB8AC3E}">
        <p14:creationId xmlns:p14="http://schemas.microsoft.com/office/powerpoint/2010/main" val="164430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コンテンツ プレースホルダー 39">
            <a:extLst>
              <a:ext uri="{FF2B5EF4-FFF2-40B4-BE49-F238E27FC236}">
                <a16:creationId xmlns:a16="http://schemas.microsoft.com/office/drawing/2014/main" id="{F8B90793-DC04-554F-8B22-D246C2FD78EA}"/>
              </a:ext>
            </a:extLst>
          </p:cNvPr>
          <p:cNvSpPr>
            <a:spLocks noGrp="1"/>
          </p:cNvSpPr>
          <p:nvPr>
            <p:ph idx="1"/>
          </p:nvPr>
        </p:nvSpPr>
        <p:spPr/>
        <p:txBody>
          <a:bodyPr/>
          <a:lstStyle/>
          <a:p>
            <a:endParaRPr lang="ja-JP" altLang="en-US" dirty="0"/>
          </a:p>
        </p:txBody>
      </p:sp>
      <p:sp>
        <p:nvSpPr>
          <p:cNvPr id="2" name="タイトル 1"/>
          <p:cNvSpPr>
            <a:spLocks noGrp="1"/>
          </p:cNvSpPr>
          <p:nvPr>
            <p:ph type="title"/>
          </p:nvPr>
        </p:nvSpPr>
        <p:spPr/>
        <p:txBody>
          <a:bodyPr/>
          <a:lstStyle/>
          <a:p>
            <a:r>
              <a:rPr lang="en-US" altLang="ja-JP" dirty="0"/>
              <a:t>BSP: Board Support Package</a:t>
            </a:r>
            <a:endParaRPr kumimoji="1" lang="ja-JP" altLang="en-US" dirty="0"/>
          </a:p>
        </p:txBody>
      </p:sp>
      <p:sp>
        <p:nvSpPr>
          <p:cNvPr id="4" name="スライド番号プレースホルダー 3"/>
          <p:cNvSpPr>
            <a:spLocks noGrp="1"/>
          </p:cNvSpPr>
          <p:nvPr>
            <p:ph type="sldNum" sz="quarter" idx="12"/>
          </p:nvPr>
        </p:nvSpPr>
        <p:spPr/>
        <p:txBody>
          <a:bodyPr/>
          <a:lstStyle/>
          <a:p>
            <a:fld id="{6AA23CD1-3C38-6C4B-9DAB-562643DCB5AF}" type="slidenum">
              <a:rPr kumimoji="1" lang="ja-JP" altLang="en-US" smtClean="0"/>
              <a:t>6</a:t>
            </a:fld>
            <a:endParaRPr kumimoji="1" lang="ja-JP" altLang="en-US"/>
          </a:p>
        </p:txBody>
      </p:sp>
      <p:sp>
        <p:nvSpPr>
          <p:cNvPr id="18" name="コンテンツ プレースホルダー 2">
            <a:extLst>
              <a:ext uri="{FF2B5EF4-FFF2-40B4-BE49-F238E27FC236}">
                <a16:creationId xmlns:a16="http://schemas.microsoft.com/office/drawing/2014/main" id="{6115331C-2F4F-344C-B052-1AA938F96464}"/>
              </a:ext>
            </a:extLst>
          </p:cNvPr>
          <p:cNvSpPr txBox="1">
            <a:spLocks/>
          </p:cNvSpPr>
          <p:nvPr/>
        </p:nvSpPr>
        <p:spPr>
          <a:xfrm>
            <a:off x="173412" y="2106064"/>
            <a:ext cx="4343400" cy="3506468"/>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l"/>
              <a:defRPr kumimoji="1" sz="2400" kern="1200">
                <a:solidFill>
                  <a:schemeClr val="accent5"/>
                </a:solidFill>
                <a:latin typeface="Hiragino Maru Gothic Pro W4" charset="-128"/>
                <a:ea typeface="Hiragino Maru Gothic Pro W4" charset="-128"/>
                <a:cs typeface="Hiragino Maru Gothic Pro W4" charset="-128"/>
              </a:defRPr>
            </a:lvl1pPr>
            <a:lvl2pPr marL="685800" indent="-228600" algn="l" defTabSz="914400" rtl="0" eaLnBrk="1" latinLnBrk="0" hangingPunct="1">
              <a:lnSpc>
                <a:spcPct val="90000"/>
              </a:lnSpc>
              <a:spcBef>
                <a:spcPts val="500"/>
              </a:spcBef>
              <a:buClr>
                <a:schemeClr val="accent5"/>
              </a:buClr>
              <a:buFont typeface="Wingdings" charset="2"/>
              <a:buChar char="Ø"/>
              <a:defRPr kumimoji="1" sz="2000" kern="1200">
                <a:solidFill>
                  <a:schemeClr val="tx1"/>
                </a:solidFill>
                <a:latin typeface="Hiragino Maru Gothic Pro W4" charset="-128"/>
                <a:ea typeface="Hiragino Maru Gothic Pro W4" charset="-128"/>
                <a:cs typeface="Hiragino Maru Gothic Pro W4" charset="-128"/>
              </a:defRPr>
            </a:lvl2pPr>
            <a:lvl3pPr marL="1143000" indent="-228600" algn="l" defTabSz="914400" rtl="0" eaLnBrk="1" latinLnBrk="0" hangingPunct="1">
              <a:lnSpc>
                <a:spcPct val="90000"/>
              </a:lnSpc>
              <a:spcBef>
                <a:spcPts val="500"/>
              </a:spcBef>
              <a:buFont typeface="Wingdings" charset="2"/>
              <a:buChar char="ü"/>
              <a:defRPr kumimoji="1" sz="1800" kern="1200">
                <a:solidFill>
                  <a:schemeClr val="tx1"/>
                </a:solidFill>
                <a:latin typeface="Hiragino Maru Gothic Pro W4" charset="-128"/>
                <a:ea typeface="Hiragino Maru Gothic Pro W4" charset="-128"/>
                <a:cs typeface="Hiragino Maru Gothic Pro W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Hiragino Maru Gothic Pro W4" charset="-128"/>
                <a:ea typeface="Hiragino Maru Gothic Pro W4" charset="-128"/>
                <a:cs typeface="Hiragino Maru Gothic Pro W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dirty="0">
                <a:solidFill>
                  <a:schemeClr val="accent1">
                    <a:lumMod val="50000"/>
                  </a:schemeClr>
                </a:solidFill>
              </a:rPr>
              <a:t>description specifying FPGA chip and board peripherals configuration and access/control method</a:t>
            </a:r>
          </a:p>
          <a:p>
            <a:pPr lvl="1"/>
            <a:r>
              <a:rPr lang="en-US" altLang="ja-JP" sz="1400" dirty="0"/>
              <a:t>a sort of virtualization to enable same kernel development on an FPGA</a:t>
            </a:r>
          </a:p>
          <a:p>
            <a:pPr lvl="1"/>
            <a:r>
              <a:rPr lang="en-US" altLang="ja-JP" sz="1400" dirty="0"/>
              <a:t>independent for each board with FPGA</a:t>
            </a:r>
          </a:p>
          <a:p>
            <a:r>
              <a:rPr lang="en" altLang="ja-JP" sz="1800" dirty="0">
                <a:solidFill>
                  <a:schemeClr val="accent1">
                    <a:lumMod val="50000"/>
                  </a:schemeClr>
                </a:solidFill>
              </a:rPr>
              <a:t>What we‘ve done for this study is</a:t>
            </a:r>
            <a:endParaRPr lang="en-US" altLang="ja-JP" sz="1800" dirty="0">
              <a:solidFill>
                <a:schemeClr val="accent1">
                  <a:lumMod val="50000"/>
                </a:schemeClr>
              </a:solidFill>
            </a:endParaRPr>
          </a:p>
          <a:p>
            <a:pPr lvl="1"/>
            <a:r>
              <a:rPr lang="en-US" altLang="ja-JP" sz="1400" u="sng" dirty="0"/>
              <a:t>to </a:t>
            </a:r>
            <a:r>
              <a:rPr lang="en" altLang="ja-JP" sz="1400" u="sng" dirty="0"/>
              <a:t>modify a PCIe controller</a:t>
            </a:r>
            <a:r>
              <a:rPr lang="en" altLang="ja-JP" sz="1400" dirty="0"/>
              <a:t> in a BSP so that an FPGA can access GPU global memory directly through the PCIe bus</a:t>
            </a:r>
            <a:r>
              <a:rPr lang="en-US" altLang="ja-JP" sz="1400" dirty="0"/>
              <a:t> </a:t>
            </a:r>
          </a:p>
          <a:p>
            <a:pPr lvl="1"/>
            <a:r>
              <a:rPr lang="en" altLang="ja-JP" sz="1400" u="sng" dirty="0"/>
              <a:t>to control such DMA feature from OpenCL kernel code</a:t>
            </a:r>
            <a:r>
              <a:rPr lang="en" altLang="ja-JP" sz="1400" dirty="0"/>
              <a:t> using I/O Channel API</a:t>
            </a:r>
            <a:endParaRPr lang="en-US" altLang="ja-JP" sz="1400" dirty="0"/>
          </a:p>
        </p:txBody>
      </p:sp>
      <p:pic>
        <p:nvPicPr>
          <p:cNvPr id="19" name="図 18">
            <a:extLst>
              <a:ext uri="{FF2B5EF4-FFF2-40B4-BE49-F238E27FC236}">
                <a16:creationId xmlns:a16="http://schemas.microsoft.com/office/drawing/2014/main" id="{18D0001D-9DCB-394D-8C25-80D2B9845531}"/>
              </a:ext>
            </a:extLst>
          </p:cNvPr>
          <p:cNvPicPr>
            <a:picLocks noChangeAspect="1"/>
          </p:cNvPicPr>
          <p:nvPr/>
        </p:nvPicPr>
        <p:blipFill>
          <a:blip r:embed="rId3"/>
          <a:stretch>
            <a:fillRect/>
          </a:stretch>
        </p:blipFill>
        <p:spPr>
          <a:xfrm>
            <a:off x="5083047" y="1897547"/>
            <a:ext cx="3332281" cy="4886148"/>
          </a:xfrm>
          <a:prstGeom prst="rect">
            <a:avLst/>
          </a:prstGeom>
        </p:spPr>
      </p:pic>
      <p:sp>
        <p:nvSpPr>
          <p:cNvPr id="20" name="テキスト ボックス 19">
            <a:extLst>
              <a:ext uri="{FF2B5EF4-FFF2-40B4-BE49-F238E27FC236}">
                <a16:creationId xmlns:a16="http://schemas.microsoft.com/office/drawing/2014/main" id="{1B57A745-B898-8C4C-9DA1-8560450B9190}"/>
              </a:ext>
            </a:extLst>
          </p:cNvPr>
          <p:cNvSpPr txBox="1"/>
          <p:nvPr/>
        </p:nvSpPr>
        <p:spPr>
          <a:xfrm>
            <a:off x="4850635" y="1551589"/>
            <a:ext cx="1428596" cy="338554"/>
          </a:xfrm>
          <a:prstGeom prst="rect">
            <a:avLst/>
          </a:prstGeom>
          <a:noFill/>
        </p:spPr>
        <p:txBody>
          <a:bodyPr wrap="none" rtlCol="0">
            <a:spAutoFit/>
          </a:bodyPr>
          <a:lstStyle/>
          <a:p>
            <a:r>
              <a:rPr lang="en-US" altLang="ja-JP" sz="1600" dirty="0">
                <a:latin typeface="Hiragino Maru Gothic Pro W4" charset="-128"/>
                <a:ea typeface="Hiragino Maru Gothic Pro W4" charset="-128"/>
                <a:cs typeface="Hiragino Maru Gothic Pro W4" charset="-128"/>
              </a:rPr>
              <a:t>FPGA board</a:t>
            </a:r>
            <a:endParaRPr kumimoji="1" lang="ja-JP" altLang="en-US" sz="1600" dirty="0">
              <a:latin typeface="Hiragino Maru Gothic Pro W4" charset="-128"/>
              <a:ea typeface="Hiragino Maru Gothic Pro W4" charset="-128"/>
              <a:cs typeface="Hiragino Maru Gothic Pro W4" charset="-128"/>
            </a:endParaRPr>
          </a:p>
        </p:txBody>
      </p:sp>
      <p:sp>
        <p:nvSpPr>
          <p:cNvPr id="21" name="テキスト ボックス 20">
            <a:extLst>
              <a:ext uri="{FF2B5EF4-FFF2-40B4-BE49-F238E27FC236}">
                <a16:creationId xmlns:a16="http://schemas.microsoft.com/office/drawing/2014/main" id="{5031D73D-73EC-334C-A88B-ECB1510A56AB}"/>
              </a:ext>
            </a:extLst>
          </p:cNvPr>
          <p:cNvSpPr txBox="1"/>
          <p:nvPr/>
        </p:nvSpPr>
        <p:spPr>
          <a:xfrm>
            <a:off x="5058768" y="3496049"/>
            <a:ext cx="559769" cy="307777"/>
          </a:xfrm>
          <a:prstGeom prst="rect">
            <a:avLst/>
          </a:prstGeom>
          <a:noFill/>
        </p:spPr>
        <p:txBody>
          <a:bodyPr wrap="none" rtlCol="0">
            <a:spAutoFit/>
          </a:bodyPr>
          <a:lstStyle/>
          <a:p>
            <a:r>
              <a:rPr kumimoji="1" lang="en-US" altLang="ja-JP" sz="1400" dirty="0">
                <a:solidFill>
                  <a:srgbClr val="FF0000"/>
                </a:solidFill>
                <a:latin typeface="Hiragino Maru Gothic ProN W4" charset="-128"/>
                <a:ea typeface="Hiragino Maru Gothic ProN W4" charset="-128"/>
                <a:cs typeface="Hiragino Maru Gothic ProN W4" charset="-128"/>
              </a:rPr>
              <a:t>BSP</a:t>
            </a:r>
            <a:endParaRPr kumimoji="1" lang="ja-JP" altLang="en-US" sz="1400" dirty="0">
              <a:solidFill>
                <a:srgbClr val="FF0000"/>
              </a:solidFill>
              <a:latin typeface="Hiragino Maru Gothic ProN W4" charset="-128"/>
              <a:ea typeface="Hiragino Maru Gothic ProN W4" charset="-128"/>
              <a:cs typeface="Hiragino Maru Gothic ProN W4" charset="-128"/>
            </a:endParaRPr>
          </a:p>
        </p:txBody>
      </p:sp>
      <p:pic>
        <p:nvPicPr>
          <p:cNvPr id="22" name="図 21">
            <a:extLst>
              <a:ext uri="{FF2B5EF4-FFF2-40B4-BE49-F238E27FC236}">
                <a16:creationId xmlns:a16="http://schemas.microsoft.com/office/drawing/2014/main" id="{06790489-E5D2-3F4F-9E71-71BC4381DC2D}"/>
              </a:ext>
            </a:extLst>
          </p:cNvPr>
          <p:cNvPicPr>
            <a:picLocks noChangeAspect="1"/>
          </p:cNvPicPr>
          <p:nvPr/>
        </p:nvPicPr>
        <p:blipFill>
          <a:blip r:embed="rId4"/>
          <a:stretch>
            <a:fillRect/>
          </a:stretch>
        </p:blipFill>
        <p:spPr>
          <a:xfrm>
            <a:off x="6150935" y="5243280"/>
            <a:ext cx="923914" cy="541911"/>
          </a:xfrm>
          <a:prstGeom prst="rect">
            <a:avLst/>
          </a:prstGeom>
        </p:spPr>
      </p:pic>
      <p:sp>
        <p:nvSpPr>
          <p:cNvPr id="23" name="正方形/長方形 22">
            <a:extLst>
              <a:ext uri="{FF2B5EF4-FFF2-40B4-BE49-F238E27FC236}">
                <a16:creationId xmlns:a16="http://schemas.microsoft.com/office/drawing/2014/main" id="{E8B0E5DF-481C-284C-8BFC-C974EB53E669}"/>
              </a:ext>
            </a:extLst>
          </p:cNvPr>
          <p:cNvSpPr/>
          <p:nvPr/>
        </p:nvSpPr>
        <p:spPr>
          <a:xfrm>
            <a:off x="5637685" y="2328373"/>
            <a:ext cx="2181886" cy="13110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latin typeface="Hiragino Maru Gothic Pro W4" panose="020F0400000000000000" pitchFamily="34" charset="-128"/>
                <a:ea typeface="Hiragino Maru Gothic Pro W4" panose="020F0400000000000000" pitchFamily="34" charset="-128"/>
                <a:cs typeface="Hiragino Maru Gothic ProN W4" charset="-128"/>
              </a:rPr>
              <a:t>OpenCL kernel</a:t>
            </a:r>
          </a:p>
        </p:txBody>
      </p:sp>
      <p:cxnSp>
        <p:nvCxnSpPr>
          <p:cNvPr id="24" name="直線コネクタ 23">
            <a:extLst>
              <a:ext uri="{FF2B5EF4-FFF2-40B4-BE49-F238E27FC236}">
                <a16:creationId xmlns:a16="http://schemas.microsoft.com/office/drawing/2014/main" id="{D151FC0A-75D8-8241-BB72-EE6896129E19}"/>
              </a:ext>
            </a:extLst>
          </p:cNvPr>
          <p:cNvCxnSpPr>
            <a:cxnSpLocks/>
          </p:cNvCxnSpPr>
          <p:nvPr/>
        </p:nvCxnSpPr>
        <p:spPr>
          <a:xfrm>
            <a:off x="4847151" y="1552219"/>
            <a:ext cx="0" cy="4250671"/>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FF7A9C6-FD81-274C-8D5A-EF7D9B9ABE00}"/>
              </a:ext>
            </a:extLst>
          </p:cNvPr>
          <p:cNvCxnSpPr>
            <a:cxnSpLocks/>
          </p:cNvCxnSpPr>
          <p:nvPr/>
        </p:nvCxnSpPr>
        <p:spPr>
          <a:xfrm flipH="1">
            <a:off x="4852558" y="1552806"/>
            <a:ext cx="380602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48396C3-DBAE-6D40-80FB-B0814A129172}"/>
              </a:ext>
            </a:extLst>
          </p:cNvPr>
          <p:cNvCxnSpPr>
            <a:cxnSpLocks/>
          </p:cNvCxnSpPr>
          <p:nvPr/>
        </p:nvCxnSpPr>
        <p:spPr>
          <a:xfrm>
            <a:off x="8658578" y="1552219"/>
            <a:ext cx="0" cy="3507164"/>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482FC80-13C3-CD4B-BA76-FA121EDA8E92}"/>
              </a:ext>
            </a:extLst>
          </p:cNvPr>
          <p:cNvCxnSpPr>
            <a:cxnSpLocks/>
          </p:cNvCxnSpPr>
          <p:nvPr/>
        </p:nvCxnSpPr>
        <p:spPr>
          <a:xfrm flipH="1">
            <a:off x="7085480" y="5050675"/>
            <a:ext cx="1597378"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E42EB78-BCDD-5C4F-BF0D-B5F5A1255ABC}"/>
              </a:ext>
            </a:extLst>
          </p:cNvPr>
          <p:cNvCxnSpPr>
            <a:cxnSpLocks/>
          </p:cNvCxnSpPr>
          <p:nvPr/>
        </p:nvCxnSpPr>
        <p:spPr>
          <a:xfrm flipH="1">
            <a:off x="4847151" y="5802890"/>
            <a:ext cx="223832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8064C77-9F26-3E48-976F-24DBE4C7EF1E}"/>
              </a:ext>
            </a:extLst>
          </p:cNvPr>
          <p:cNvCxnSpPr>
            <a:cxnSpLocks/>
          </p:cNvCxnSpPr>
          <p:nvPr/>
        </p:nvCxnSpPr>
        <p:spPr>
          <a:xfrm flipV="1">
            <a:off x="7102414" y="5036643"/>
            <a:ext cx="0" cy="76624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B8C1F988-8A3A-3849-9265-A0DA7AA63B6B}"/>
              </a:ext>
            </a:extLst>
          </p:cNvPr>
          <p:cNvSpPr/>
          <p:nvPr/>
        </p:nvSpPr>
        <p:spPr>
          <a:xfrm>
            <a:off x="7286228" y="4566421"/>
            <a:ext cx="940164" cy="3681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dirty="0">
                <a:latin typeface="Hiragino Maru Gothic Pro W4" panose="020F0400000000000000" pitchFamily="34" charset="-128"/>
                <a:ea typeface="Hiragino Maru Gothic Pro W4" panose="020F0400000000000000" pitchFamily="34" charset="-128"/>
              </a:rPr>
              <a:t>PCIe</a:t>
            </a:r>
          </a:p>
          <a:p>
            <a:pPr algn="ctr"/>
            <a:r>
              <a:rPr lang="en-US" altLang="ja-JP" sz="1200" dirty="0">
                <a:latin typeface="Hiragino Maru Gothic Pro W4" panose="020F0400000000000000" pitchFamily="34" charset="-128"/>
                <a:ea typeface="Hiragino Maru Gothic Pro W4" panose="020F0400000000000000" pitchFamily="34" charset="-128"/>
              </a:rPr>
              <a:t>Controller</a:t>
            </a:r>
            <a:endParaRPr kumimoji="1" lang="ja-JP" altLang="en-US" sz="1200">
              <a:latin typeface="Hiragino Maru Gothic Pro W4" panose="020F0400000000000000" pitchFamily="34" charset="-128"/>
              <a:ea typeface="Hiragino Maru Gothic Pro W4" panose="020F0400000000000000" pitchFamily="34" charset="-128"/>
            </a:endParaRPr>
          </a:p>
        </p:txBody>
      </p:sp>
      <p:sp>
        <p:nvSpPr>
          <p:cNvPr id="42" name="右矢印 41">
            <a:extLst>
              <a:ext uri="{FF2B5EF4-FFF2-40B4-BE49-F238E27FC236}">
                <a16:creationId xmlns:a16="http://schemas.microsoft.com/office/drawing/2014/main" id="{6DF384CD-FD27-5B4E-8C69-9FF10724BA0F}"/>
              </a:ext>
            </a:extLst>
          </p:cNvPr>
          <p:cNvSpPr/>
          <p:nvPr/>
        </p:nvSpPr>
        <p:spPr>
          <a:xfrm>
            <a:off x="4565459" y="4033227"/>
            <a:ext cx="550956" cy="484632"/>
          </a:xfrm>
          <a:prstGeom prst="rightArrow">
            <a:avLst>
              <a:gd name="adj1" fmla="val 4197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a:extLst>
              <a:ext uri="{FF2B5EF4-FFF2-40B4-BE49-F238E27FC236}">
                <a16:creationId xmlns:a16="http://schemas.microsoft.com/office/drawing/2014/main" id="{DBA84E2D-29AD-8947-9A9F-BA5AFC7B2208}"/>
              </a:ext>
            </a:extLst>
          </p:cNvPr>
          <p:cNvCxnSpPr>
            <a:cxnSpLocks/>
            <a:stCxn id="33" idx="3"/>
            <a:endCxn id="30" idx="1"/>
          </p:cNvCxnSpPr>
          <p:nvPr/>
        </p:nvCxnSpPr>
        <p:spPr>
          <a:xfrm flipV="1">
            <a:off x="4393889" y="4750486"/>
            <a:ext cx="2892339" cy="163806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EE769F15-E29F-764A-8FB8-92F120DBECE7}"/>
              </a:ext>
            </a:extLst>
          </p:cNvPr>
          <p:cNvSpPr txBox="1"/>
          <p:nvPr/>
        </p:nvSpPr>
        <p:spPr>
          <a:xfrm>
            <a:off x="647351" y="6203881"/>
            <a:ext cx="3746538" cy="369332"/>
          </a:xfrm>
          <a:prstGeom prst="rect">
            <a:avLst/>
          </a:prstGeom>
          <a:noFill/>
          <a:ln>
            <a:solidFill>
              <a:schemeClr val="accent4"/>
            </a:solidFill>
          </a:ln>
        </p:spPr>
        <p:txBody>
          <a:bodyPr wrap="none" rtlCol="0">
            <a:spAutoFit/>
          </a:bodyPr>
          <a:lstStyle/>
          <a:p>
            <a:pPr algn="ctr"/>
            <a:r>
              <a:rPr kumimoji="1" lang="en-US" altLang="ja-JP" dirty="0">
                <a:latin typeface="Hiragino Maru Gothic Pro W4" charset="-128"/>
                <a:ea typeface="Hiragino Maru Gothic Pro W4" charset="-128"/>
                <a:cs typeface="Hiragino Maru Gothic Pro W4" charset="-128"/>
              </a:rPr>
              <a:t>We’ve modified this component</a:t>
            </a:r>
            <a:endParaRPr kumimoji="1" lang="ja-JP" altLang="en-US" dirty="0">
              <a:latin typeface="Hiragino Maru Gothic Pro W4" charset="-128"/>
              <a:ea typeface="Hiragino Maru Gothic Pro W4" charset="-128"/>
              <a:cs typeface="Hiragino Maru Gothic Pro W4" charset="-128"/>
            </a:endParaRPr>
          </a:p>
        </p:txBody>
      </p:sp>
    </p:spTree>
    <p:extLst>
      <p:ext uri="{BB962C8B-B14F-4D97-AF65-F5344CB8AC3E}">
        <p14:creationId xmlns:p14="http://schemas.microsoft.com/office/powerpoint/2010/main" val="118788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102478-DD13-C744-81A1-49E9422F7AF5}"/>
              </a:ext>
            </a:extLst>
          </p:cNvPr>
          <p:cNvSpPr>
            <a:spLocks noGrp="1"/>
          </p:cNvSpPr>
          <p:nvPr>
            <p:ph type="title"/>
          </p:nvPr>
        </p:nvSpPr>
        <p:spPr/>
        <p:txBody>
          <a:bodyPr/>
          <a:lstStyle/>
          <a:p>
            <a:r>
              <a:rPr lang="en" altLang="ja-JP" dirty="0"/>
              <a:t>Overview of performing GPU-FPGA DMA</a:t>
            </a:r>
            <a:endParaRPr kumimoji="1" lang="ja-JP" altLang="en-US"/>
          </a:p>
        </p:txBody>
      </p:sp>
      <p:sp>
        <p:nvSpPr>
          <p:cNvPr id="3" name="コンテンツ プレースホルダー 2">
            <a:extLst>
              <a:ext uri="{FF2B5EF4-FFF2-40B4-BE49-F238E27FC236}">
                <a16:creationId xmlns:a16="http://schemas.microsoft.com/office/drawing/2014/main" id="{8F37EF4C-27AD-7342-8B58-9C25F9BC7AFC}"/>
              </a:ext>
            </a:extLst>
          </p:cNvPr>
          <p:cNvSpPr>
            <a:spLocks noGrp="1"/>
          </p:cNvSpPr>
          <p:nvPr>
            <p:ph idx="1"/>
          </p:nvPr>
        </p:nvSpPr>
        <p:spPr>
          <a:xfrm>
            <a:off x="119613" y="1525976"/>
            <a:ext cx="4536147" cy="5428586"/>
          </a:xfrm>
        </p:spPr>
        <p:txBody>
          <a:bodyPr>
            <a:normAutofit fontScale="92500" lnSpcReduction="10000"/>
          </a:bodyPr>
          <a:lstStyle/>
          <a:p>
            <a:r>
              <a:rPr lang="en-US" altLang="ja-JP" dirty="0"/>
              <a:t>CPU-side settings (once only)</a:t>
            </a:r>
          </a:p>
          <a:p>
            <a:pPr lvl="1"/>
            <a:r>
              <a:rPr lang="ja-JP" altLang="en-US">
                <a:solidFill>
                  <a:srgbClr val="FF0000"/>
                </a:solidFill>
              </a:rPr>
              <a:t>①</a:t>
            </a:r>
            <a:r>
              <a:rPr lang="en-US" altLang="ja-JP" dirty="0">
                <a:solidFill>
                  <a:srgbClr val="FF0000"/>
                </a:solidFill>
              </a:rPr>
              <a:t> </a:t>
            </a:r>
            <a:r>
              <a:rPr lang="en" altLang="ja-JP" dirty="0">
                <a:solidFill>
                  <a:srgbClr val="FF0000"/>
                </a:solidFill>
              </a:rPr>
              <a:t>mapping GPU global memory to PCIe address space</a:t>
            </a:r>
            <a:endParaRPr lang="en-US" altLang="ja-JP" dirty="0">
              <a:solidFill>
                <a:srgbClr val="FF0000"/>
              </a:solidFill>
            </a:endParaRPr>
          </a:p>
          <a:p>
            <a:pPr lvl="1"/>
            <a:r>
              <a:rPr lang="en-US" altLang="ja-JP" dirty="0"/>
              <a:t>② </a:t>
            </a:r>
            <a:r>
              <a:rPr lang="en" altLang="ja-JP" dirty="0"/>
              <a:t>sending PCIe address mapping information of GPU global memory to the FPGA</a:t>
            </a:r>
            <a:endParaRPr lang="en-US" altLang="ja-JP" dirty="0"/>
          </a:p>
          <a:p>
            <a:r>
              <a:rPr lang="en-US" altLang="ja-JP" dirty="0"/>
              <a:t>FPGA-side settings</a:t>
            </a:r>
          </a:p>
          <a:p>
            <a:pPr lvl="1"/>
            <a:r>
              <a:rPr lang="en-US" altLang="ja-JP" dirty="0">
                <a:solidFill>
                  <a:srgbClr val="FF0000"/>
                </a:solidFill>
              </a:rPr>
              <a:t>③ generating a descriptor based on the GPU memory address and sending it</a:t>
            </a:r>
          </a:p>
          <a:p>
            <a:pPr lvl="1"/>
            <a:r>
              <a:rPr lang="en-US" altLang="ja-JP" dirty="0"/>
              <a:t>④ </a:t>
            </a:r>
            <a:r>
              <a:rPr lang="en" altLang="ja-JP" dirty="0"/>
              <a:t>writing the descriptor to the DMA controller</a:t>
            </a:r>
            <a:endParaRPr lang="en-US" altLang="ja-JP" dirty="0"/>
          </a:p>
          <a:p>
            <a:pPr lvl="1"/>
            <a:r>
              <a:rPr lang="en-US" altLang="ja-JP" dirty="0"/>
              <a:t>⑤ performing GPU-FPGA DMA transfer</a:t>
            </a:r>
          </a:p>
          <a:p>
            <a:pPr lvl="1"/>
            <a:r>
              <a:rPr lang="en-US" altLang="ja-JP" dirty="0"/>
              <a:t>⑥ </a:t>
            </a:r>
            <a:r>
              <a:rPr lang="en" altLang="ja-JP" dirty="0"/>
              <a:t>receiving the DMA completion notification</a:t>
            </a:r>
            <a:endParaRPr lang="en-US" altLang="ja-JP" dirty="0"/>
          </a:p>
          <a:p>
            <a:pPr lvl="1"/>
            <a:r>
              <a:rPr kumimoji="1" lang="en-US" altLang="ja-JP" dirty="0">
                <a:solidFill>
                  <a:srgbClr val="FF0000"/>
                </a:solidFill>
              </a:rPr>
              <a:t>⑦ </a:t>
            </a:r>
            <a:r>
              <a:rPr lang="en" altLang="ja-JP" dirty="0">
                <a:solidFill>
                  <a:srgbClr val="FF0000"/>
                </a:solidFill>
              </a:rPr>
              <a:t>getting the completion notification through an I/O channel</a:t>
            </a:r>
            <a:endParaRPr kumimoji="1" lang="ja-JP" altLang="en-US">
              <a:solidFill>
                <a:srgbClr val="FF0000"/>
              </a:solidFill>
            </a:endParaRPr>
          </a:p>
        </p:txBody>
      </p:sp>
      <p:sp>
        <p:nvSpPr>
          <p:cNvPr id="4" name="スライド番号プレースホルダー 3">
            <a:extLst>
              <a:ext uri="{FF2B5EF4-FFF2-40B4-BE49-F238E27FC236}">
                <a16:creationId xmlns:a16="http://schemas.microsoft.com/office/drawing/2014/main" id="{B05EB1F1-A880-7149-BCE0-1A341342A520}"/>
              </a:ext>
            </a:extLst>
          </p:cNvPr>
          <p:cNvSpPr>
            <a:spLocks noGrp="1"/>
          </p:cNvSpPr>
          <p:nvPr>
            <p:ph type="sldNum" sz="quarter" idx="12"/>
          </p:nvPr>
        </p:nvSpPr>
        <p:spPr/>
        <p:txBody>
          <a:bodyPr/>
          <a:lstStyle/>
          <a:p>
            <a:fld id="{6AA23CD1-3C38-6C4B-9DAB-562643DCB5AF}" type="slidenum">
              <a:rPr kumimoji="1" lang="ja-JP" altLang="en-US" smtClean="0"/>
              <a:t>7</a:t>
            </a:fld>
            <a:endParaRPr kumimoji="1" lang="ja-JP" altLang="en-US"/>
          </a:p>
        </p:txBody>
      </p:sp>
      <p:pic>
        <p:nvPicPr>
          <p:cNvPr id="80" name="図 79">
            <a:extLst>
              <a:ext uri="{FF2B5EF4-FFF2-40B4-BE49-F238E27FC236}">
                <a16:creationId xmlns:a16="http://schemas.microsoft.com/office/drawing/2014/main" id="{3F0F1193-1167-7142-8769-8AFF87715D90}"/>
              </a:ext>
            </a:extLst>
          </p:cNvPr>
          <p:cNvPicPr>
            <a:picLocks noChangeAspect="1"/>
          </p:cNvPicPr>
          <p:nvPr/>
        </p:nvPicPr>
        <p:blipFill>
          <a:blip r:embed="rId3"/>
          <a:stretch>
            <a:fillRect/>
          </a:stretch>
        </p:blipFill>
        <p:spPr>
          <a:xfrm>
            <a:off x="4572000" y="1963763"/>
            <a:ext cx="4325755" cy="4269887"/>
          </a:xfrm>
          <a:prstGeom prst="rect">
            <a:avLst/>
          </a:prstGeom>
        </p:spPr>
      </p:pic>
      <p:sp>
        <p:nvSpPr>
          <p:cNvPr id="6" name="円/楕円 5">
            <a:extLst>
              <a:ext uri="{FF2B5EF4-FFF2-40B4-BE49-F238E27FC236}">
                <a16:creationId xmlns:a16="http://schemas.microsoft.com/office/drawing/2014/main" id="{AABFD157-6CF8-3240-B057-5E8538225C69}"/>
              </a:ext>
            </a:extLst>
          </p:cNvPr>
          <p:cNvSpPr/>
          <p:nvPr/>
        </p:nvSpPr>
        <p:spPr>
          <a:xfrm>
            <a:off x="5834800" y="2054607"/>
            <a:ext cx="1076988" cy="5356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295E8D4A-A9C9-074B-8BFA-BFB47F37AE9A}"/>
              </a:ext>
            </a:extLst>
          </p:cNvPr>
          <p:cNvSpPr/>
          <p:nvPr/>
        </p:nvSpPr>
        <p:spPr>
          <a:xfrm>
            <a:off x="6562165" y="4775395"/>
            <a:ext cx="429186" cy="5356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16C142B8-228D-C448-B6F7-8F2B66504E56}"/>
              </a:ext>
            </a:extLst>
          </p:cNvPr>
          <p:cNvSpPr/>
          <p:nvPr/>
        </p:nvSpPr>
        <p:spPr>
          <a:xfrm>
            <a:off x="7030572" y="4775394"/>
            <a:ext cx="429186" cy="5356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521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EFC8DB-D729-D24C-BD88-996F408A50B3}"/>
              </a:ext>
            </a:extLst>
          </p:cNvPr>
          <p:cNvSpPr>
            <a:spLocks noGrp="1"/>
          </p:cNvSpPr>
          <p:nvPr>
            <p:ph type="title"/>
          </p:nvPr>
        </p:nvSpPr>
        <p:spPr/>
        <p:txBody>
          <a:bodyPr/>
          <a:lstStyle/>
          <a:p>
            <a:r>
              <a:rPr kumimoji="1" lang="en-US" altLang="ja-JP" dirty="0"/>
              <a:t>① </a:t>
            </a:r>
            <a:r>
              <a:rPr lang="en" altLang="ja-JP" dirty="0"/>
              <a:t>mapping GPU global memory to PCIe address space</a:t>
            </a:r>
            <a:endParaRPr kumimoji="1" lang="ja-JP" altLang="en-US"/>
          </a:p>
        </p:txBody>
      </p:sp>
      <p:sp>
        <p:nvSpPr>
          <p:cNvPr id="3" name="コンテンツ プレースホルダー 2">
            <a:extLst>
              <a:ext uri="{FF2B5EF4-FFF2-40B4-BE49-F238E27FC236}">
                <a16:creationId xmlns:a16="http://schemas.microsoft.com/office/drawing/2014/main" id="{01E5491D-61CA-1A48-837B-635064A814EF}"/>
              </a:ext>
            </a:extLst>
          </p:cNvPr>
          <p:cNvSpPr>
            <a:spLocks noGrp="1"/>
          </p:cNvSpPr>
          <p:nvPr>
            <p:ph idx="1"/>
          </p:nvPr>
        </p:nvSpPr>
        <p:spPr/>
        <p:txBody>
          <a:bodyPr>
            <a:normAutofit/>
          </a:bodyPr>
          <a:lstStyle/>
          <a:p>
            <a:r>
              <a:rPr kumimoji="1" lang="en-US" altLang="ja-JP" dirty="0"/>
              <a:t>Using PEACH2 API</a:t>
            </a:r>
            <a:r>
              <a:rPr kumimoji="1" lang="en-US" altLang="ja-JP" dirty="0">
                <a:solidFill>
                  <a:srgbClr val="FF0000"/>
                </a:solidFill>
              </a:rPr>
              <a:t>*</a:t>
            </a:r>
          </a:p>
          <a:p>
            <a:pPr lvl="1"/>
            <a:r>
              <a:rPr lang="en" altLang="ja-JP" dirty="0"/>
              <a:t>getting the global </a:t>
            </a:r>
            <a:br>
              <a:rPr lang="en" altLang="ja-JP" dirty="0"/>
            </a:br>
            <a:r>
              <a:rPr lang="en" altLang="ja-JP" dirty="0"/>
              <a:t>memory address (</a:t>
            </a:r>
            <a:r>
              <a:rPr lang="en" altLang="ja-JP" i="1" dirty="0" err="1"/>
              <a:t>paddr</a:t>
            </a:r>
            <a:r>
              <a:rPr lang="en" altLang="ja-JP" dirty="0"/>
              <a:t>) </a:t>
            </a:r>
            <a:br>
              <a:rPr lang="en" altLang="ja-JP" dirty="0"/>
            </a:br>
            <a:r>
              <a:rPr lang="en" altLang="ja-JP" dirty="0"/>
              <a:t>mapped to PCIe </a:t>
            </a:r>
            <a:br>
              <a:rPr lang="en" altLang="ja-JP" dirty="0"/>
            </a:br>
            <a:r>
              <a:rPr lang="en" altLang="ja-JP" dirty="0"/>
              <a:t>address space </a:t>
            </a:r>
            <a:endParaRPr kumimoji="1" lang="en-US" altLang="ja-JP" dirty="0"/>
          </a:p>
          <a:p>
            <a:pPr lvl="1"/>
            <a:r>
              <a:rPr lang="en-US" altLang="ja-JP" dirty="0"/>
              <a:t>NVIDIA Kernel API is</a:t>
            </a:r>
            <a:br>
              <a:rPr lang="en-US" altLang="ja-JP" dirty="0"/>
            </a:br>
            <a:r>
              <a:rPr lang="en-US" altLang="ja-JP" dirty="0"/>
              <a:t>working internally  </a:t>
            </a:r>
            <a:br>
              <a:rPr lang="en-US" altLang="ja-JP" dirty="0"/>
            </a:br>
            <a:r>
              <a:rPr lang="en-US" altLang="ja-JP" dirty="0"/>
              <a:t>(GPU Direct for RDMA)</a:t>
            </a:r>
            <a:endParaRPr kumimoji="1" lang="ja-JP" altLang="en-US"/>
          </a:p>
        </p:txBody>
      </p:sp>
      <p:sp>
        <p:nvSpPr>
          <p:cNvPr id="4" name="スライド番号プレースホルダー 3">
            <a:extLst>
              <a:ext uri="{FF2B5EF4-FFF2-40B4-BE49-F238E27FC236}">
                <a16:creationId xmlns:a16="http://schemas.microsoft.com/office/drawing/2014/main" id="{0A48726D-A1AE-AB42-9C7C-BB8402D79799}"/>
              </a:ext>
            </a:extLst>
          </p:cNvPr>
          <p:cNvSpPr>
            <a:spLocks noGrp="1"/>
          </p:cNvSpPr>
          <p:nvPr>
            <p:ph type="sldNum" sz="quarter" idx="12"/>
          </p:nvPr>
        </p:nvSpPr>
        <p:spPr/>
        <p:txBody>
          <a:bodyPr/>
          <a:lstStyle/>
          <a:p>
            <a:fld id="{6AA23CD1-3C38-6C4B-9DAB-562643DCB5AF}" type="slidenum">
              <a:rPr kumimoji="1" lang="ja-JP" altLang="en-US" smtClean="0"/>
              <a:t>8</a:t>
            </a:fld>
            <a:endParaRPr kumimoji="1" lang="ja-JP" altLang="en-US"/>
          </a:p>
        </p:txBody>
      </p:sp>
      <p:pic>
        <p:nvPicPr>
          <p:cNvPr id="8" name="図 7" descr="スクリーンショット が含まれている画像&#10;&#10;&#10;&#10;自動的に生成された説明">
            <a:extLst>
              <a:ext uri="{FF2B5EF4-FFF2-40B4-BE49-F238E27FC236}">
                <a16:creationId xmlns:a16="http://schemas.microsoft.com/office/drawing/2014/main" id="{580E0A4F-FC34-C14D-81DB-2157496CCB82}"/>
              </a:ext>
            </a:extLst>
          </p:cNvPr>
          <p:cNvPicPr>
            <a:picLocks noChangeAspect="1"/>
          </p:cNvPicPr>
          <p:nvPr/>
        </p:nvPicPr>
        <p:blipFill>
          <a:blip r:embed="rId3"/>
          <a:stretch>
            <a:fillRect/>
          </a:stretch>
        </p:blipFill>
        <p:spPr>
          <a:xfrm>
            <a:off x="4315097" y="1991228"/>
            <a:ext cx="4797847" cy="4002776"/>
          </a:xfrm>
          <a:prstGeom prst="rect">
            <a:avLst/>
          </a:prstGeom>
        </p:spPr>
      </p:pic>
      <p:sp>
        <p:nvSpPr>
          <p:cNvPr id="7" name="角丸四角形 6">
            <a:extLst>
              <a:ext uri="{FF2B5EF4-FFF2-40B4-BE49-F238E27FC236}">
                <a16:creationId xmlns:a16="http://schemas.microsoft.com/office/drawing/2014/main" id="{6076BC4B-04B8-BA47-B2B2-ED073F2BAFFE}"/>
              </a:ext>
            </a:extLst>
          </p:cNvPr>
          <p:cNvSpPr/>
          <p:nvPr/>
        </p:nvSpPr>
        <p:spPr>
          <a:xfrm>
            <a:off x="4164415" y="4396266"/>
            <a:ext cx="3905521" cy="436399"/>
          </a:xfrm>
          <a:prstGeom prst="roundRect">
            <a:avLst>
              <a:gd name="adj" fmla="val 501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AE44781-757B-1C46-B47C-CE48283634B3}"/>
              </a:ext>
            </a:extLst>
          </p:cNvPr>
          <p:cNvSpPr txBox="1"/>
          <p:nvPr/>
        </p:nvSpPr>
        <p:spPr>
          <a:xfrm>
            <a:off x="195373" y="6127200"/>
            <a:ext cx="8491427" cy="584775"/>
          </a:xfrm>
          <a:prstGeom prst="rect">
            <a:avLst/>
          </a:prstGeom>
          <a:noFill/>
        </p:spPr>
        <p:txBody>
          <a:bodyPr wrap="none" rtlCol="0">
            <a:spAutoFit/>
          </a:bodyPr>
          <a:lstStyle/>
          <a:p>
            <a:r>
              <a:rPr kumimoji="1" lang="en-US" altLang="ja-JP" sz="1600" dirty="0">
                <a:solidFill>
                  <a:srgbClr val="FF0000"/>
                </a:solidFill>
                <a:latin typeface="Hiragino Maru Gothic Pro W4" panose="020F0400000000000000" pitchFamily="34" charset="-128"/>
                <a:ea typeface="Hiragino Maru Gothic Pro W4" panose="020F0400000000000000" pitchFamily="34" charset="-128"/>
              </a:rPr>
              <a:t>*</a:t>
            </a:r>
            <a:r>
              <a:rPr kumimoji="1" lang="en-US" altLang="ja-JP" sz="1600" dirty="0">
                <a:latin typeface="Hiragino Maru Gothic Pro W4" panose="020F0400000000000000" pitchFamily="34" charset="-128"/>
                <a:ea typeface="Hiragino Maru Gothic Pro W4" panose="020F0400000000000000" pitchFamily="34" charset="-128"/>
              </a:rPr>
              <a:t> </a:t>
            </a:r>
            <a:r>
              <a:rPr kumimoji="1" lang="en-US" altLang="ja-JP" sz="1600" dirty="0" err="1">
                <a:latin typeface="Hiragino Maru Gothic Pro W4" panose="020F0400000000000000" pitchFamily="34" charset="-128"/>
                <a:ea typeface="Hiragino Maru Gothic Pro W4" panose="020F0400000000000000" pitchFamily="34" charset="-128"/>
              </a:rPr>
              <a:t>Hanawa</a:t>
            </a:r>
            <a:r>
              <a:rPr kumimoji="1" lang="en-US" altLang="ja-JP" sz="1600" dirty="0">
                <a:latin typeface="Hiragino Maru Gothic Pro W4" panose="020F0400000000000000" pitchFamily="34" charset="-128"/>
                <a:ea typeface="Hiragino Maru Gothic Pro W4" panose="020F0400000000000000" pitchFamily="34" charset="-128"/>
              </a:rPr>
              <a:t>, T et al., Interconnection Network for Tightly Coupled Accelerators, </a:t>
            </a:r>
          </a:p>
          <a:p>
            <a:r>
              <a:rPr lang="en-US" altLang="ja-JP" sz="1600" dirty="0">
                <a:latin typeface="Hiragino Maru Gothic Pro W4" panose="020F0400000000000000" pitchFamily="34" charset="-128"/>
                <a:ea typeface="Hiragino Maru Gothic Pro W4" panose="020F0400000000000000" pitchFamily="34" charset="-128"/>
              </a:rPr>
              <a:t>2013 IEEE 21st Annual Symposium on High-Performance Interconnects, pp 79-82</a:t>
            </a:r>
            <a:endParaRPr kumimoji="1" lang="ja-JP" altLang="en-US" sz="16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1970511651"/>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90B9DF4D-FCE0-8E47-B912-237D15EC26A4}" vid="{074E55E7-124F-D341-A9B2-6CA7DF3B1234}"/>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ホワイト</Template>
  <TotalTime>3600</TotalTime>
  <Words>3237</Words>
  <Application>Microsoft Macintosh PowerPoint</Application>
  <PresentationFormat>画面に合わせる (4:3)</PresentationFormat>
  <Paragraphs>513</Paragraphs>
  <Slides>37</Slides>
  <Notes>22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37</vt:i4>
      </vt:variant>
    </vt:vector>
  </HeadingPairs>
  <TitlesOfParts>
    <vt:vector size="47" baseType="lpstr">
      <vt:lpstr>Hiragino Maru Gothic Pro W4</vt:lpstr>
      <vt:lpstr>Hiragino Maru Gothic ProN W4</vt:lpstr>
      <vt:lpstr>ヒラギノ丸ゴ Pro W4</vt:lpstr>
      <vt:lpstr>游ゴシック</vt:lpstr>
      <vt:lpstr>游ゴシック</vt:lpstr>
      <vt:lpstr>Arial</vt:lpstr>
      <vt:lpstr>Calibri</vt:lpstr>
      <vt:lpstr>Consolas</vt:lpstr>
      <vt:lpstr>Wingdings</vt:lpstr>
      <vt:lpstr>ホワイト</vt:lpstr>
      <vt:lpstr>OpenCL-enabled High Performance Direct Memory Access for GPU-FPGA Cooperative Computation</vt:lpstr>
      <vt:lpstr>Accelerators in HPC</vt:lpstr>
      <vt:lpstr>Accelerator in Switch (AiS) concept</vt:lpstr>
      <vt:lpstr>One issue in realizing this concept</vt:lpstr>
      <vt:lpstr>Programming model of  Intel FPGA SDK for OpenCL</vt:lpstr>
      <vt:lpstr>Schematic of the Intel FPGA SDK for an OpenCL platform</vt:lpstr>
      <vt:lpstr>BSP: Board Support Package</vt:lpstr>
      <vt:lpstr>Overview of performing GPU-FPGA DMA</vt:lpstr>
      <vt:lpstr>① mapping GPU global memory to PCIe address space</vt:lpstr>
      <vt:lpstr>③ generating a descriptor and sending</vt:lpstr>
      <vt:lpstr>⑦ getting the completion notification through an I/O channel</vt:lpstr>
      <vt:lpstr>Evaluation testbed</vt:lpstr>
      <vt:lpstr>Communication paths for GPU-FPGA data movement</vt:lpstr>
      <vt:lpstr>Communication latency</vt:lpstr>
      <vt:lpstr>Communication bandwidth</vt:lpstr>
      <vt:lpstr>Conclusion</vt:lpstr>
      <vt:lpstr>Future work</vt:lpstr>
      <vt:lpstr>PowerPoint プレゼンテーション</vt:lpstr>
      <vt:lpstr>PowerPoint プレゼンテーション</vt:lpstr>
      <vt:lpstr>Accelerators in HPC</vt:lpstr>
      <vt:lpstr>Each device’s pros and cons</vt:lpstr>
      <vt:lpstr>PowerPoint プレゼンテーション</vt:lpstr>
      <vt:lpstr>BSP: Board Support Package</vt:lpstr>
      <vt:lpstr>What if we (you) want to control other peripherals from OpenCL kernel? </vt:lpstr>
      <vt:lpstr>What we‘ve done for this research</vt:lpstr>
      <vt:lpstr>PowerPoint プレゼンテーション</vt:lpstr>
      <vt:lpstr>④ writing the descriptor to the DMA controller</vt:lpstr>
      <vt:lpstr>PowerPoint プレゼンテーション</vt:lpstr>
      <vt:lpstr>PowerPoint プレゼンテーション</vt:lpstr>
      <vt:lpstr>PowerPoint プレゼンテーション</vt:lpstr>
      <vt:lpstr>② PCIeアドレス空間にマップした メモリアドレスをFPGAに送信</vt:lpstr>
      <vt:lpstr>GPU-FPGA間DMAデータ転送の実行手順 (SWoPP2018バージョン)</vt:lpstr>
      <vt:lpstr>通信バンド幅の比較 (contʼd)</vt:lpstr>
      <vt:lpstr>本日報告する内容</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OpenCLとVerilog HDLの混合記述によるGPU-FPGAデバイス間連携</dc:title>
  <dc:creator>Ryohei Kobayashi</dc:creator>
  <cp:lastModifiedBy>Ryohei Kobayashi</cp:lastModifiedBy>
  <cp:revision>107</cp:revision>
  <dcterms:created xsi:type="dcterms:W3CDTF">2018-12-07T18:19:13Z</dcterms:created>
  <dcterms:modified xsi:type="dcterms:W3CDTF">2019-01-14T07:05:45Z</dcterms:modified>
</cp:coreProperties>
</file>