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85" r:id="rId2"/>
  </p:sldMasterIdLst>
  <p:notesMasterIdLst>
    <p:notesMasterId r:id="rId8"/>
  </p:notesMasterIdLst>
  <p:sldIdLst>
    <p:sldId id="263" r:id="rId3"/>
    <p:sldId id="256" r:id="rId4"/>
    <p:sldId id="262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73258" autoAdjust="0"/>
  </p:normalViewPr>
  <p:slideViewPr>
    <p:cSldViewPr>
      <p:cViewPr varScale="1">
        <p:scale>
          <a:sx n="132" d="100"/>
          <a:sy n="132" d="100"/>
        </p:scale>
        <p:origin x="76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fld id="{05790411-5673-4A55-BA26-B00AB95F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1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0411-5673-4A55-BA26-B00AB95F40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0411-5673-4A55-BA26-B00AB95F40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5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0411-5673-4A55-BA26-B00AB95F40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8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E9BB-A4F0-41D5-92AD-693C6DF63B4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9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57853" y="3375349"/>
            <a:ext cx="8212886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Arial pro Title</a:t>
            </a:r>
            <a:br>
              <a:rPr lang="en-US" dirty="0" smtClean="0"/>
            </a:br>
            <a:r>
              <a:rPr lang="en-US" dirty="0" smtClean="0"/>
              <a:t>with image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7853" y="5029200"/>
            <a:ext cx="6330212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18552" y="6432680"/>
            <a:ext cx="2381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32516"/>
            <a:ext cx="1295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9437" y="6477000"/>
            <a:ext cx="804502" cy="2920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00" y="152400"/>
            <a:ext cx="190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810749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4321533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718552" y="6432680"/>
            <a:ext cx="2381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32516"/>
            <a:ext cx="1295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9437" y="6477000"/>
            <a:ext cx="804502" cy="29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6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979843"/>
            <a:ext cx="7772400" cy="1896957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Arial" panose="020B0604020202020204" pitchFamily="34" charset="0"/>
                <a:ea typeface="Intel Clear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Arial Light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469059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Arial" panose="020B0604020202020204" pitchFamily="34" charset="0"/>
                <a:ea typeface="Intel Clear" panose="020B06040202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464260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Pro blue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4915858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"/>
            <a:ext cx="9144000" cy="343217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718552" y="6432680"/>
            <a:ext cx="2381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32516"/>
            <a:ext cx="1295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9437" y="6477000"/>
            <a:ext cx="804502" cy="29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50564"/>
            <a:ext cx="9144000" cy="295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7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21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1" indent="0" algn="ctr">
              <a:buNone/>
              <a:defRPr sz="1600"/>
            </a:lvl4pPr>
            <a:lvl5pPr marL="1828507" indent="0" algn="ctr">
              <a:buNone/>
              <a:defRPr sz="1600"/>
            </a:lvl5pPr>
            <a:lvl6pPr marL="2285634" indent="0" algn="ctr">
              <a:buNone/>
              <a:defRPr sz="1600"/>
            </a:lvl6pPr>
            <a:lvl7pPr marL="2742761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CFE-56A3-482C-A8E8-2C4EE26CBE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39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668B-344E-485D-ADF7-4A78833E3B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78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7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8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9D8A-4CAD-4BC2-A07E-312C6E2E2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18pt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4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A10-9DF2-4617-A303-DDC424807D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31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6859-776F-4E14-AFB9-5F205B5812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89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E83D-F684-4937-A647-6C303A05E4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06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B13-C17D-452D-A977-ABBAE1DFB2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90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27" indent="0">
              <a:buNone/>
              <a:defRPr sz="1400"/>
            </a:lvl2pPr>
            <a:lvl3pPr marL="914254" indent="0">
              <a:buNone/>
              <a:defRPr sz="1200"/>
            </a:lvl3pPr>
            <a:lvl4pPr marL="1371381" indent="0">
              <a:buNone/>
              <a:defRPr sz="1000"/>
            </a:lvl4pPr>
            <a:lvl5pPr marL="1828507" indent="0">
              <a:buNone/>
              <a:defRPr sz="1000"/>
            </a:lvl5pPr>
            <a:lvl6pPr marL="2285634" indent="0">
              <a:buNone/>
              <a:defRPr sz="1000"/>
            </a:lvl6pPr>
            <a:lvl7pPr marL="2742761" indent="0">
              <a:buNone/>
              <a:defRPr sz="1000"/>
            </a:lvl7pPr>
            <a:lvl8pPr marL="3199888" indent="0">
              <a:buNone/>
              <a:defRPr sz="1000"/>
            </a:lvl8pPr>
            <a:lvl9pPr marL="365701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755A-9F7D-492E-97F0-D725C626B3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62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27" indent="0">
              <a:buNone/>
              <a:defRPr sz="2800"/>
            </a:lvl2pPr>
            <a:lvl3pPr marL="914254" indent="0">
              <a:buNone/>
              <a:defRPr sz="2400"/>
            </a:lvl3pPr>
            <a:lvl4pPr marL="1371381" indent="0">
              <a:buNone/>
              <a:defRPr sz="2000"/>
            </a:lvl4pPr>
            <a:lvl5pPr marL="1828507" indent="0">
              <a:buNone/>
              <a:defRPr sz="2000"/>
            </a:lvl5pPr>
            <a:lvl6pPr marL="2285634" indent="0">
              <a:buNone/>
              <a:defRPr sz="2000"/>
            </a:lvl6pPr>
            <a:lvl7pPr marL="2742761" indent="0">
              <a:buNone/>
              <a:defRPr sz="2000"/>
            </a:lvl7pPr>
            <a:lvl8pPr marL="3199888" indent="0">
              <a:buNone/>
              <a:defRPr sz="2000"/>
            </a:lvl8pPr>
            <a:lvl9pPr marL="365701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27" indent="0">
              <a:buNone/>
              <a:defRPr sz="1400"/>
            </a:lvl2pPr>
            <a:lvl3pPr marL="914254" indent="0">
              <a:buNone/>
              <a:defRPr sz="1200"/>
            </a:lvl3pPr>
            <a:lvl4pPr marL="1371381" indent="0">
              <a:buNone/>
              <a:defRPr sz="1000"/>
            </a:lvl4pPr>
            <a:lvl5pPr marL="1828507" indent="0">
              <a:buNone/>
              <a:defRPr sz="1000"/>
            </a:lvl5pPr>
            <a:lvl6pPr marL="2285634" indent="0">
              <a:buNone/>
              <a:defRPr sz="1000"/>
            </a:lvl6pPr>
            <a:lvl7pPr marL="2742761" indent="0">
              <a:buNone/>
              <a:defRPr sz="1000"/>
            </a:lvl7pPr>
            <a:lvl8pPr marL="3199888" indent="0">
              <a:buNone/>
              <a:defRPr sz="1000"/>
            </a:lvl8pPr>
            <a:lvl9pPr marL="365701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E517-DCBE-4928-AEC9-F44CAD4898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98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FAE-96D4-47AF-84CD-7B8250AF0C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48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CBA9-605A-4A80-BAE0-8C28FA3848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Intel® HPC Developer Conference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548-3AF0-409B-A11A-3F04C919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8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3"/>
            <a:ext cx="4006851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4" y="1257907"/>
            <a:ext cx="3181123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r>
              <a:rPr lang="en-US" sz="1100" smtClean="0">
                <a:latin typeface="Arial"/>
              </a:rPr>
              <a:t>Click icon to add picture</a:t>
            </a:r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4" y="3791863"/>
            <a:ext cx="3181123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r>
              <a:rPr lang="en-US" sz="1100" smtClean="0">
                <a:latin typeface="Arial"/>
              </a:rPr>
              <a:t>Click icon to add picture</a:t>
            </a:r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976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3"/>
            <a:ext cx="4006851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604433"/>
            <a:ext cx="4005264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4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4" y="1604434"/>
            <a:ext cx="8228013" cy="4567767"/>
          </a:xfrm>
        </p:spPr>
        <p:txBody>
          <a:bodyPr anchor="ctr" anchorCtr="0"/>
          <a:lstStyle>
            <a:lvl1pPr marL="190500" indent="-190500">
              <a:defRPr sz="36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7513" indent="-225425">
              <a:buFont typeface="Intel Clear" pitchFamily="34" charset="0"/>
              <a:buChar char="–"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8600">
              <a:buFont typeface="Intel Clear" pitchFamily="34" charset="0"/>
              <a:buChar char="–"/>
              <a:defRPr sz="1200">
                <a:latin typeface="Arial" panose="020B0604020202020204" pitchFamily="34" charset="0"/>
              </a:defRPr>
            </a:lvl3pPr>
            <a:lvl4pPr>
              <a:buFont typeface="Intel Clear" pitchFamily="34" charset="0"/>
              <a:buChar char="–"/>
              <a:defRPr sz="1100">
                <a:latin typeface="Arial" panose="020B0604020202020204" pitchFamily="34" charset="0"/>
              </a:defRPr>
            </a:lvl4pPr>
            <a:lvl5pPr>
              <a:buFont typeface="Intel Clear" pitchFamily="34" charset="0"/>
              <a:buChar char="–"/>
              <a:defRPr sz="105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“36pt Arial Bold Text”</a:t>
            </a:r>
          </a:p>
          <a:p>
            <a:pPr lvl="1"/>
            <a:r>
              <a:rPr lang="en-US" dirty="0" err="1" smtClean="0"/>
              <a:t>12pt</a:t>
            </a:r>
            <a:r>
              <a:rPr lang="en-US" dirty="0" smtClean="0"/>
              <a:t>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>
                <a:latin typeface="+mj-lt"/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3251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1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32175"/>
            <a:ext cx="9144000" cy="2926292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3251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3"/>
            <a:ext cx="4006851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604433"/>
            <a:ext cx="4005264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09487" y="6634394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5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4" y="2"/>
            <a:ext cx="4465637" cy="635846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4006850" cy="1158240"/>
          </a:xfrm>
        </p:spPr>
        <p:txBody>
          <a:bodyPr>
            <a:noAutofit/>
          </a:bodyPr>
          <a:lstStyle>
            <a:lvl1pPr>
              <a:defRPr sz="2800"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3251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766992"/>
            <a:ext cx="4006850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0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810749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>
                    <a:alpha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Pro</a:t>
            </a:r>
            <a:br>
              <a:rPr lang="en-US" dirty="0" smtClean="0"/>
            </a:br>
            <a:r>
              <a:rPr lang="en-US" dirty="0" smtClean="0"/>
              <a:t>white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4321533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1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6363521"/>
            <a:ext cx="9144000" cy="512064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18552" y="6432680"/>
            <a:ext cx="2381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413507"/>
            <a:ext cx="8229600" cy="1158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604434"/>
            <a:ext cx="8228012" cy="45677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14pt Arial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32516"/>
            <a:ext cx="1295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422750" y="6398384"/>
            <a:ext cx="1281620" cy="43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9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i="0" kern="1200" spc="0" baseline="0">
          <a:solidFill>
            <a:schemeClr val="tx2"/>
          </a:solidFill>
          <a:latin typeface="Arial" panose="020B0604020202020204" pitchFamily="34" charset="0"/>
          <a:ea typeface="Intel Clear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8" eaLnBrk="1" fontAlgn="auto" hangingPunct="1">
              <a:spcBef>
                <a:spcPts val="0"/>
              </a:spcBef>
              <a:spcAft>
                <a:spcPts val="0"/>
              </a:spcAft>
            </a:pPr>
            <a:fld id="{231A7C02-E4A5-4741-B08F-D2A3615A80D1}" type="datetime1">
              <a:rPr lang="en-US" b="0" i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108" eaLnBrk="1" fontAlgn="auto" hangingPunct="1">
                <a:spcBef>
                  <a:spcPts val="0"/>
                </a:spcBef>
                <a:spcAft>
                  <a:spcPts val="0"/>
                </a:spcAft>
              </a:pPr>
              <a:t>3/27/2018</a:t>
            </a:fld>
            <a:endParaRPr lang="en-US" b="0" i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i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Intel® HPC Developer Conference 2017</a:t>
            </a:r>
            <a:endParaRPr lang="en-US" b="0" i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8" eaLnBrk="1" fontAlgn="auto" hangingPunct="1">
              <a:spcBef>
                <a:spcPts val="0"/>
              </a:spcBef>
              <a:spcAft>
                <a:spcPts val="0"/>
              </a:spcAft>
            </a:pPr>
            <a:fld id="{F7CD7548-3AF0-409B-A11A-3F04C9193504}" type="slidenum">
              <a:rPr lang="en-US" b="0" i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108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i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975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914254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3" indent="-228563" algn="l" defTabSz="9142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90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7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4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3" algn="l" defTabSz="9142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5613" y="609600"/>
            <a:ext cx="8383587" cy="1371600"/>
          </a:xfrm>
        </p:spPr>
        <p:txBody>
          <a:bodyPr/>
          <a:lstStyle/>
          <a:p>
            <a:pPr algn="ctr"/>
            <a:r>
              <a:rPr lang="en-US" sz="4800" dirty="0" smtClean="0"/>
              <a:t>IXPUG Abstract </a:t>
            </a:r>
            <a:br>
              <a:rPr lang="en-US" sz="4800" dirty="0" smtClean="0"/>
            </a:br>
            <a:r>
              <a:rPr lang="en-US" sz="4800" dirty="0" smtClean="0"/>
              <a:t>Submission Instructions</a:t>
            </a:r>
            <a:endParaRPr lang="en-US" sz="48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5613" y="3962400"/>
            <a:ext cx="7772400" cy="1523999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You will need to complete all appropriate slides with your abstract submission.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For Technical Lectures, Lightning Talks and Tutorials abstract submissions, please complete all of the slides, except for slide #5 (posters only)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For Poster abstract submissions, please reference slide #5 as a template option for your final poster submission.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400800"/>
            <a:ext cx="228600" cy="396841"/>
          </a:xfrm>
        </p:spPr>
        <p:txBody>
          <a:bodyPr/>
          <a:lstStyle/>
          <a:p>
            <a:fld id="{EE2556C5-CE8C-6547-B838-EA80C61A4AF7}" type="slidenum">
              <a:rPr lang="en-US" sz="900" smtClean="0"/>
              <a:pPr/>
              <a:t>1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5170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381000" y="152400"/>
            <a:ext cx="8229600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0" i="0" kern="1200" cap="none" spc="0" baseline="0">
                <a:solidFill>
                  <a:schemeClr val="tx2"/>
                </a:solidFill>
                <a:latin typeface="Arial" panose="020B0604020202020204" pitchFamily="34" charset="0"/>
                <a:ea typeface="Intel Clear" panose="020B0604020203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Abstract Submission Information</a:t>
            </a:r>
            <a:endParaRPr lang="en-US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552707"/>
              </p:ext>
            </p:extLst>
          </p:nvPr>
        </p:nvGraphicFramePr>
        <p:xfrm>
          <a:off x="364524" y="1143000"/>
          <a:ext cx="8460259" cy="172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572"/>
                <a:gridCol w="6690687"/>
              </a:tblGrid>
              <a:tr h="147637">
                <a:tc gridSpan="2"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 Submission Information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Author(s)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Authors(s) Institute(s)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Authors(s) or Institutes(s) Twitter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Handle (optional)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Title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24782" y="6400800"/>
            <a:ext cx="257369" cy="365125"/>
          </a:xfrm>
        </p:spPr>
        <p:txBody>
          <a:bodyPr/>
          <a:lstStyle/>
          <a:p>
            <a:r>
              <a:rPr lang="en-US" sz="900" dirty="0" smtClean="0"/>
              <a:t>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1482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89035" y="6400800"/>
            <a:ext cx="242952" cy="365125"/>
          </a:xfrm>
        </p:spPr>
        <p:txBody>
          <a:bodyPr/>
          <a:lstStyle/>
          <a:p>
            <a:fld id="{EE2556C5-CE8C-6547-B838-EA80C61A4AF7}" type="slidenum">
              <a:rPr lang="en-US" sz="900" smtClean="0"/>
              <a:pPr/>
              <a:t>3</a:t>
            </a:fld>
            <a:endParaRPr lang="en-US" sz="9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6678901"/>
              </p:ext>
            </p:extLst>
          </p:nvPr>
        </p:nvGraphicFramePr>
        <p:xfrm>
          <a:off x="304800" y="3809541"/>
          <a:ext cx="4505643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4200843"/>
              </a:tblGrid>
              <a:tr h="147637"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Techniques Used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Vectorization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 node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Parallel- Programming - Communications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Parallel- Programming - Thread and process management experiences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 environment and tools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Compiler Flags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Algorithms and methods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26403"/>
          </a:xfrm>
        </p:spPr>
        <p:txBody>
          <a:bodyPr/>
          <a:lstStyle/>
          <a:p>
            <a:r>
              <a:rPr lang="en-US" dirty="0" smtClean="0"/>
              <a:t>Abstract Submission Categories</a:t>
            </a:r>
            <a:endParaRPr lang="en-US" dirty="0"/>
          </a:p>
        </p:txBody>
      </p:sp>
      <p:graphicFrame>
        <p:nvGraphicFramePr>
          <p:cNvPr id="12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6631620"/>
              </p:ext>
            </p:extLst>
          </p:nvPr>
        </p:nvGraphicFramePr>
        <p:xfrm>
          <a:off x="390685" y="1147278"/>
          <a:ext cx="1632267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1327467"/>
              </a:tblGrid>
              <a:tr h="205587"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Content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8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Keynote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558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Talk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558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558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Tutorial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558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2396585"/>
              </p:ext>
            </p:extLst>
          </p:nvPr>
        </p:nvGraphicFramePr>
        <p:xfrm>
          <a:off x="2290842" y="1143000"/>
          <a:ext cx="2622867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769"/>
                <a:gridCol w="2316098"/>
              </a:tblGrid>
              <a:tr h="147637"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Product(s) Association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Xeon Phi™ Co/Processor</a:t>
                      </a: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Xeon Processor Family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Omni Path Fabric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FPGA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SSDs/NVMe Solutions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 Lustre Software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Visualization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Software Tools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163432"/>
              </p:ext>
            </p:extLst>
          </p:nvPr>
        </p:nvGraphicFramePr>
        <p:xfrm>
          <a:off x="5181600" y="1161076"/>
          <a:ext cx="3057049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006"/>
                <a:gridCol w="2753043"/>
              </a:tblGrid>
              <a:tr h="147637"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Domain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(s) Association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&amp; Weather</a:t>
                      </a: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 &amp; Tools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Computational Fluid Dynamics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Science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Bioinformatics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Nanotechnology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Visualization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Astrophysics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(Oil &amp; Gas, etc.)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Dynamics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Geophysics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Science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Analytics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Artificial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Intelligence (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Machine/Deep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Learning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Services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Imaging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157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7934" y="721152"/>
            <a:ext cx="87270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</a:rPr>
              <a:t>Instructions: </a:t>
            </a:r>
            <a:r>
              <a:rPr lang="en-US" b="0" i="0" dirty="0" smtClean="0">
                <a:solidFill>
                  <a:schemeClr val="tx1"/>
                </a:solidFill>
              </a:rPr>
              <a:t>Please place an “X” next to the sub-categories that correspond with your abstract submission.</a:t>
            </a:r>
            <a:endParaRPr lang="en-US" b="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00893"/>
          </a:xfrm>
        </p:spPr>
        <p:txBody>
          <a:bodyPr/>
          <a:lstStyle/>
          <a:p>
            <a:r>
              <a:rPr lang="en-US" dirty="0" smtClean="0"/>
              <a:t>What’s unique about my tuning work</a:t>
            </a:r>
            <a:endParaRPr lang="en-US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432990"/>
              </p:ext>
            </p:extLst>
          </p:nvPr>
        </p:nvGraphicFramePr>
        <p:xfrm>
          <a:off x="266565" y="860046"/>
          <a:ext cx="8458469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679"/>
                <a:gridCol w="6819790"/>
              </a:tblGrid>
              <a:tr h="147637">
                <a:tc gridSpan="2"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 Submission Information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Name of Application and a brief description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Briefly</a:t>
                      </a:r>
                      <a:r>
                        <a:rPr lang="en-US" sz="1100" b="0" i="0" baseline="0" dirty="0" smtClean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Describe the </a:t>
                      </a:r>
                      <a:r>
                        <a:rPr lang="en-US" sz="1100" b="0" i="0" dirty="0" smtClean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Approach</a:t>
                      </a:r>
                      <a:r>
                        <a:rPr lang="en-US" sz="1100" b="0" i="0" baseline="0" dirty="0" smtClean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prstClr val="black"/>
                          </a:solidFill>
                          <a:latin typeface="Intel Clear" panose="020B0604020203020204" pitchFamily="34" charset="0"/>
                          <a:ea typeface="Intel Clear" panose="020B0604020203020204" pitchFamily="34" charset="0"/>
                          <a:cs typeface="Intel Clear" panose="020B0604020203020204" pitchFamily="34" charset="0"/>
                        </a:rPr>
                        <a:t>used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briefly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explain your journey for getting results (technique, tools, best practices, etc.).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Briefly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Describe your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</a:t>
                      </a:r>
                      <a:r>
                        <a:rPr lang="en-US" sz="1100" dirty="0" smtClean="0"/>
                        <a:t>native, offloaded, symmetric MPI, cluster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the number of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threads per core, compiler flags, type of HW, libraries used, library version, etc. 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Compelling Performance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benchmarks taking before and after tuning work, competitive performance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(if available), performance versus workload size, etc.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you Learned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What you would recommend to the community?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what would you have done differently,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tools/technique was most useful, what were the biggest surprises, any remaining challenges, etc.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6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can IXPUG help you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going forward?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sharing learnings, collaborations, addressing unresolved issues, etc.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lide Number Placeholder 2"/>
          <p:cNvSpPr txBox="1">
            <a:spLocks/>
          </p:cNvSpPr>
          <p:nvPr/>
        </p:nvSpPr>
        <p:spPr>
          <a:xfrm>
            <a:off x="8763000" y="6432516"/>
            <a:ext cx="24295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765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3"/>
          <p:cNvSpPr txBox="1">
            <a:spLocks/>
          </p:cNvSpPr>
          <p:nvPr/>
        </p:nvSpPr>
        <p:spPr>
          <a:xfrm>
            <a:off x="163518" y="132743"/>
            <a:ext cx="8777882" cy="644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291" b="0" i="0" u="sng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Poster Title</a:t>
            </a:r>
            <a:r>
              <a:rPr lang="en-US" sz="2291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/>
            </a:r>
            <a:br>
              <a:rPr lang="en-US" sz="2291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</a:br>
            <a:r>
              <a:rPr lang="en-US" sz="125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Lead Authors Name, Institution Co-Author(s) Name, Institution(s)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3516" y="3376433"/>
            <a:ext cx="2848625" cy="3093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Results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3515" y="318101"/>
            <a:ext cx="815380" cy="59875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Logo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49662" y="3376433"/>
            <a:ext cx="1284818" cy="30931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Figure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72000" y="3376433"/>
            <a:ext cx="1383255" cy="30931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Figure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35806" y="3376434"/>
            <a:ext cx="2805593" cy="2034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Conclusions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35806" y="5621509"/>
            <a:ext cx="2805593" cy="848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Acknowledgments</a:t>
            </a:r>
          </a:p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Disclosures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3519" y="1232204"/>
            <a:ext cx="2805593" cy="2005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Background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149662" y="1232204"/>
            <a:ext cx="2805593" cy="2005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Background</a:t>
            </a:r>
            <a:endParaRPr lang="en-US" sz="1200" b="0" i="0" dirty="0">
              <a:solidFill>
                <a:prstClr val="black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5806" y="1232203"/>
            <a:ext cx="2805593" cy="2005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prstClr val="black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Approach used/Code Details / Development Techniques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12" y="240196"/>
            <a:ext cx="1601736" cy="53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86542"/>
      </p:ext>
    </p:extLst>
  </p:cSld>
  <p:clrMapOvr>
    <a:masterClrMapping/>
  </p:clrMapOvr>
</p:sld>
</file>

<file path=ppt/theme/theme1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el_PPT_Template_Clear_16x9_061715.potx" id="{DC130910-E4EA-463F-BF27-F9958CCEF1C8}" vid="{45351ACF-657B-46DA-AF99-D46224AE820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417</TotalTime>
  <Words>429</Words>
  <Application>Microsoft Office PowerPoint</Application>
  <PresentationFormat>On-screen Show (4:3)</PresentationFormat>
  <Paragraphs>92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Intel Clear</vt:lpstr>
      <vt:lpstr>Wingdings</vt:lpstr>
      <vt:lpstr>Int_PPT Template_ClearPro_16x9</vt:lpstr>
      <vt:lpstr>Office Theme</vt:lpstr>
      <vt:lpstr>IXPUG Abstract  Submission Instructions</vt:lpstr>
      <vt:lpstr>PowerPoint Presentation</vt:lpstr>
      <vt:lpstr>Abstract Submission Categories</vt:lpstr>
      <vt:lpstr>What’s unique about my tuning work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Newburn, Chris</dc:creator>
  <cp:keywords>CTPClassification=CTP_IC:VisualMarkings=, CTPClassification=CTP_IC</cp:keywords>
  <cp:lastModifiedBy>Smith, Lisa M</cp:lastModifiedBy>
  <cp:revision>25</cp:revision>
  <dcterms:created xsi:type="dcterms:W3CDTF">2014-10-09T20:36:43Z</dcterms:created>
  <dcterms:modified xsi:type="dcterms:W3CDTF">2018-03-27T20:45:03Z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62a8e54a-4a41-42a7-a6c4-def2398d9544</vt:lpwstr>
  </property>
  <property fmtid="{D5CDD505-2E9C-101B-9397-08002B2CF9AE}" pid="3" name="CTP_BU">
    <vt:lpwstr>ENTERPRISE AND GOVERNMENT</vt:lpwstr>
  </property>
  <property fmtid="{D5CDD505-2E9C-101B-9397-08002B2CF9AE}" pid="4" name="CTP_TimeStamp">
    <vt:lpwstr>2018-03-27 20:45:01Z</vt:lpwstr>
  </property>
  <property fmtid="{D5CDD505-2E9C-101B-9397-08002B2CF9AE}" pid="5" name="CTPClassification">
    <vt:lpwstr>CTP_IC</vt:lpwstr>
  </property>
</Properties>
</file>