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86" r:id="rId2"/>
    <p:sldMasterId id="2147483698" r:id="rId3"/>
  </p:sldMasterIdLst>
  <p:notesMasterIdLst>
    <p:notesMasterId r:id="rId23"/>
  </p:notesMasterIdLst>
  <p:sldIdLst>
    <p:sldId id="256" r:id="rId4"/>
    <p:sldId id="442" r:id="rId5"/>
    <p:sldId id="443" r:id="rId6"/>
    <p:sldId id="464" r:id="rId7"/>
    <p:sldId id="465" r:id="rId8"/>
    <p:sldId id="446" r:id="rId9"/>
    <p:sldId id="447" r:id="rId10"/>
    <p:sldId id="448" r:id="rId11"/>
    <p:sldId id="477" r:id="rId12"/>
    <p:sldId id="478" r:id="rId13"/>
    <p:sldId id="419" r:id="rId14"/>
    <p:sldId id="420" r:id="rId15"/>
    <p:sldId id="426" r:id="rId16"/>
    <p:sldId id="422" r:id="rId17"/>
    <p:sldId id="480" r:id="rId18"/>
    <p:sldId id="425" r:id="rId19"/>
    <p:sldId id="421" r:id="rId20"/>
    <p:sldId id="438" r:id="rId21"/>
    <p:sldId id="402" r:id="rId22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79" autoAdjust="0"/>
    <p:restoredTop sz="94690"/>
  </p:normalViewPr>
  <p:slideViewPr>
    <p:cSldViewPr snapToGrid="0" snapToObjects="1">
      <p:cViewPr>
        <p:scale>
          <a:sx n="160" d="100"/>
          <a:sy n="160" d="100"/>
        </p:scale>
        <p:origin x="584" y="-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E296F-1A0F-8E41-84B7-16A6D58E7CFD}" type="datetimeFigureOut">
              <a:rPr lang="en-US" smtClean="0"/>
              <a:t>9/26/17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27832-FA4C-FA4C-9D28-20B9079E2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hot aisle containment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534C0-2391-4D13-B60C-6D75329010A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hot aisle containment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534C0-2391-4D13-B60C-6D75329010A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6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441" y="1524001"/>
            <a:ext cx="6974761" cy="1844381"/>
          </a:xfrm>
        </p:spPr>
        <p:txBody>
          <a:bodyPr anchor="b">
            <a:norm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dirty="0" smtClean="0"/>
              <a:t>Click to edit Master </a:t>
            </a:r>
            <a:r>
              <a:rPr lang="en-US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441" y="3545842"/>
            <a:ext cx="6974761" cy="104648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6D03-DECE-B946-ABCE-719C49414A2E}" type="datetime1">
              <a:rPr lang="en-US" smtClean="0"/>
              <a:t>9/26/17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8307981" y="4769780"/>
            <a:ext cx="2935" cy="334207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247" y="4397682"/>
            <a:ext cx="2051000" cy="99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2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4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1A42-8545-C248-851C-36FE36014F6B}" type="datetime1">
              <a:rPr lang="en-US" smtClean="0"/>
              <a:t>9/26/17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3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C8DE-2470-AE4E-8C25-1F22C61C1C99}" type="datetime1">
              <a:rPr lang="en-US" smtClean="0"/>
              <a:t>9/26/17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3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3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0733-CCA3-3A4F-A79C-1C43D2C05DEC}" type="datetime1">
              <a:rPr lang="en-US" smtClean="0"/>
              <a:t>9/26/17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4076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2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8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7B7-890E-B143-819F-D5152346F96F}" type="datetime1">
              <a:rPr lang="en-US" smtClean="0"/>
              <a:t>9/26/17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63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3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8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C221-4727-AD42-9873-969C6C5AE382}" type="datetime1">
              <a:rPr lang="en-US" smtClean="0"/>
              <a:t>9/26/17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152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3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253E-F39E-794F-BF32-B1B31DF1C76F}" type="datetime1">
              <a:rPr lang="en-US" smtClean="0"/>
              <a:t>9/26/17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6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2"/>
          <p:cNvSpPr>
            <a:spLocks noChangeShapeType="1"/>
          </p:cNvSpPr>
          <p:nvPr/>
        </p:nvSpPr>
        <p:spPr bwMode="auto"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28750"/>
            <a:ext cx="7772400" cy="1085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78862" name="Picture 14" descr="TACC_logo_ppt_noblackstroke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4730356"/>
            <a:ext cx="1581150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3" name="Picture 15" descr="wordmark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5" y="4743450"/>
            <a:ext cx="4340225" cy="388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60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690774" y="4821453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3E4615B-488B-614D-AB77-ACE8362B7A2F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06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614574" y="4821453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3E4615B-488B-614D-AB77-ACE8362B7A2F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79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1445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0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5BF-BBAE-3B4C-B74C-D5A0814F19EA}" type="datetime1">
              <a:rPr lang="en-US" smtClean="0"/>
              <a:t>9/26/17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8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5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8690774" y="4821453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3E4615B-488B-614D-AB77-ACE8362B7A2F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72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90774" y="4821453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3E4615B-488B-614D-AB77-ACE8362B7A2F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21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68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655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57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417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417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46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2"/>
          <p:cNvSpPr>
            <a:spLocks noChangeShapeType="1"/>
          </p:cNvSpPr>
          <p:nvPr/>
        </p:nvSpPr>
        <p:spPr bwMode="auto"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28750"/>
            <a:ext cx="7772400" cy="1085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78862" name="Picture 14" descr="TACC_logo_ppt_noblackstroke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4730354"/>
            <a:ext cx="1581150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3" name="Picture 15" descr="wordmark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1" y="4743450"/>
            <a:ext cx="4340225" cy="388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246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690774" y="4821451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3E4615B-488B-614D-AB77-ACE8362B7A2F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61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614574" y="4821451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3E4615B-488B-614D-AB77-ACE8362B7A2F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9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63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4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C735-848A-1247-AD25-570F48E05A4C}" type="datetime1">
              <a:rPr lang="en-US" smtClean="0"/>
              <a:t>9/26/17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7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1445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49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10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8690774" y="4821451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3E4615B-488B-614D-AB77-ACE8362B7A2F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27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90774" y="4821451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13E4615B-488B-614D-AB77-ACE8362B7A2F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04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6185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559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33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417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417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6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63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303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13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1B11-7444-6F42-8889-2B064732EAAE}" type="datetime1">
              <a:rPr lang="en-US" smtClean="0"/>
              <a:t>9/26/17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97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D0CB-D5E7-5D42-9FEC-7D67783817AD}" type="datetime1">
              <a:rPr lang="en-US" smtClean="0"/>
              <a:t>9/26/17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7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2353-7250-DD49-B307-255CB8784FA0}" type="datetime1">
              <a:rPr lang="en-US" smtClean="0"/>
              <a:t>9/26/17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4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974E-E7EB-954D-88BC-DE7F2D79F53F}" type="datetime1">
              <a:rPr lang="en-US" smtClean="0"/>
              <a:t>9/26/17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697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13160" y="1012193"/>
            <a:ext cx="3754040" cy="340740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4828580" y="1012190"/>
            <a:ext cx="3754040" cy="340740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3160" y="243844"/>
            <a:ext cx="8069460" cy="672170"/>
          </a:xfrm>
        </p:spPr>
        <p:txBody>
          <a:bodyPr anchor="b">
            <a:normAutofit/>
          </a:bodyPr>
          <a:lstStyle>
            <a:lvl1pPr algn="l">
              <a:defRPr sz="18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3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63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1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3460-0D27-EE49-964B-A1D0C9FF2D9B}" type="datetime1">
              <a:rPr lang="en-US" smtClean="0"/>
              <a:t>9/26/17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0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63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13" y="2082801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A61F-AE71-7243-A0D5-8444C84C9623}" type="datetime1">
              <a:rPr lang="en-US" smtClean="0"/>
              <a:t>9/26/17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8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8" Type="http://schemas.openxmlformats.org/officeDocument/2006/relationships/image" Target="../media/image2.emf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60" y="285991"/>
            <a:ext cx="8124671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1772518"/>
            <a:ext cx="812467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5060" y="4769781"/>
            <a:ext cx="991859" cy="27384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750" b="0" i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defRPr>
            </a:lvl1pPr>
          </a:lstStyle>
          <a:p>
            <a:fld id="{9570974E-E7EB-954D-88BC-DE7F2D79F53F}" type="datetime1">
              <a:rPr lang="en-US" smtClean="0"/>
              <a:t>9/26/17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3164" y="4769780"/>
            <a:ext cx="656338" cy="27384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 b="0" i="0" baseline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307981" y="4769780"/>
            <a:ext cx="2935" cy="334207"/>
          </a:xfrm>
          <a:prstGeom prst="line">
            <a:avLst/>
          </a:prstGeom>
          <a:ln w="127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79" y="4769780"/>
            <a:ext cx="746760" cy="2412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01" y="4639846"/>
            <a:ext cx="1034076" cy="50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70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85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342900" rtl="0" eaLnBrk="1" latinLnBrk="0" hangingPunct="1">
        <a:spcBef>
          <a:spcPct val="0"/>
        </a:spcBef>
        <a:buNone/>
        <a:defRPr sz="2700" b="1" i="0" kern="1200" cap="all" baseline="0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tx1">
              <a:lumMod val="9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1445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8070"/>
            <a:ext cx="1892300" cy="4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2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1445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8068"/>
            <a:ext cx="1892300" cy="4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6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441" y="1064635"/>
            <a:ext cx="6974761" cy="1047575"/>
          </a:xfrm>
        </p:spPr>
        <p:txBody>
          <a:bodyPr>
            <a:normAutofit/>
          </a:bodyPr>
          <a:lstStyle/>
          <a:p>
            <a:r>
              <a:rPr lang="en-US" sz="2000" b="0" dirty="0" smtClean="0"/>
              <a:t>TACC Center UPDATE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1621" y="2147901"/>
            <a:ext cx="7124369" cy="15176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IXPUG17 </a:t>
            </a:r>
          </a:p>
          <a:p>
            <a:r>
              <a:rPr lang="en-US" dirty="0" smtClean="0"/>
              <a:t>Dan Stanzione</a:t>
            </a:r>
          </a:p>
          <a:p>
            <a:r>
              <a:rPr lang="en-US" dirty="0" smtClean="0"/>
              <a:t>Executive Director</a:t>
            </a:r>
          </a:p>
          <a:p>
            <a:r>
              <a:rPr lang="en-US" dirty="0" smtClean="0"/>
              <a:t>Austin, TX</a:t>
            </a:r>
          </a:p>
          <a:p>
            <a:r>
              <a:rPr lang="en-US" dirty="0" err="1" smtClean="0"/>
              <a:t>dan@tacc.utexas.edu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6D03-DECE-B946-ABCE-719C49414A2E}" type="datetime1">
              <a:rPr lang="en-US" smtClean="0"/>
              <a:t>9/26/17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1394"/>
            <a:ext cx="9072438" cy="1565657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250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46" y="63355"/>
            <a:ext cx="8124671" cy="1130300"/>
          </a:xfrm>
        </p:spPr>
        <p:txBody>
          <a:bodyPr/>
          <a:lstStyle/>
          <a:p>
            <a:r>
              <a:rPr lang="en-US" dirty="0" err="1" smtClean="0"/>
              <a:t>Omnipath</a:t>
            </a:r>
            <a:r>
              <a:rPr lang="en-US" dirty="0" smtClean="0"/>
              <a:t>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46" y="877625"/>
            <a:ext cx="8758061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Seems just fine </a:t>
            </a:r>
          </a:p>
          <a:p>
            <a:pPr lvl="1"/>
            <a:r>
              <a:rPr lang="en-US" dirty="0" smtClean="0"/>
              <a:t>comparison to KNL-Cray at NERSC, just to 128 nodes (on a seismic code). </a:t>
            </a:r>
          </a:p>
          <a:p>
            <a:pPr lvl="1"/>
            <a:r>
              <a:rPr lang="en-US" dirty="0" smtClean="0"/>
              <a:t>From an ISC paper by </a:t>
            </a:r>
            <a:r>
              <a:rPr lang="en-US" dirty="0" err="1" smtClean="0"/>
              <a:t>Yifeng</a:t>
            </a:r>
            <a:r>
              <a:rPr lang="en-US" dirty="0" smtClean="0"/>
              <a:t> Cui, didn’t have higher node counts up in time to publish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861" y="2007925"/>
            <a:ext cx="5436166" cy="26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355"/>
            <a:ext cx="8124671" cy="874899"/>
          </a:xfrm>
        </p:spPr>
        <p:txBody>
          <a:bodyPr/>
          <a:lstStyle/>
          <a:p>
            <a:r>
              <a:rPr lang="en-US" dirty="0" smtClean="0"/>
              <a:t>Early Results --Generalizations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75" y="1272209"/>
            <a:ext cx="8317064" cy="3128341"/>
          </a:xfrm>
        </p:spPr>
        <p:txBody>
          <a:bodyPr>
            <a:normAutofit/>
          </a:bodyPr>
          <a:lstStyle/>
          <a:p>
            <a:r>
              <a:rPr lang="en-US" dirty="0" smtClean="0"/>
              <a:t>Everything runs, but. . . </a:t>
            </a:r>
          </a:p>
          <a:p>
            <a:pPr lvl="1"/>
            <a:r>
              <a:rPr lang="en-US" dirty="0" smtClean="0"/>
              <a:t>Carefully tuned codes are doing pretty well, but with work. </a:t>
            </a:r>
          </a:p>
          <a:p>
            <a:pPr lvl="1"/>
            <a:r>
              <a:rPr lang="en-US" dirty="0" smtClean="0"/>
              <a:t>“Traditional” MPI codes, especially with </a:t>
            </a:r>
            <a:r>
              <a:rPr lang="en-US" dirty="0" err="1" smtClean="0"/>
              <a:t>OpenMP</a:t>
            </a:r>
            <a:r>
              <a:rPr lang="en-US" dirty="0" smtClean="0"/>
              <a:t> in it do relatively well, but not great. </a:t>
            </a:r>
          </a:p>
          <a:p>
            <a:pPr lvl="1"/>
            <a:r>
              <a:rPr lang="en-US" dirty="0" smtClean="0"/>
              <a:t>Some codes, particularly, not very parallel ones, are pretty slow, and probably best run on Xeon. </a:t>
            </a:r>
          </a:p>
          <a:p>
            <a:r>
              <a:rPr lang="en-US" dirty="0" smtClean="0"/>
              <a:t>Mileage varies widely </a:t>
            </a:r>
            <a:r>
              <a:rPr lang="mr-IN" dirty="0" smtClean="0"/>
              <a:t>–</a:t>
            </a:r>
            <a:r>
              <a:rPr lang="en-US" dirty="0" smtClean="0"/>
              <a:t> but raw performance isn’t the whole story.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249" y="228600"/>
            <a:ext cx="6093503" cy="515374"/>
          </a:xfrm>
        </p:spPr>
        <p:txBody>
          <a:bodyPr/>
          <a:lstStyle/>
          <a:p>
            <a:r>
              <a:rPr lang="en-US" dirty="0" smtClean="0"/>
              <a:t>Our Experience with Xeon 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57" y="916361"/>
            <a:ext cx="8514413" cy="3713726"/>
          </a:xfrm>
        </p:spPr>
        <p:txBody>
          <a:bodyPr>
            <a:normAutofit fontScale="92500" lnSpcReduction="20000"/>
          </a:bodyPr>
          <a:lstStyle/>
          <a:p>
            <a:r>
              <a:rPr lang="en-US" sz="1950" b="1" i="1" dirty="0"/>
              <a:t>Xeon Phi looks to be the most cost and power efficient way to deliver performance to highly parallel codes. </a:t>
            </a:r>
          </a:p>
          <a:p>
            <a:endParaRPr lang="en-US" sz="1950" b="1" i="1" dirty="0"/>
          </a:p>
          <a:p>
            <a:r>
              <a:rPr lang="en-US" dirty="0" smtClean="0"/>
              <a:t>In many cases, it will not be the fastest.  For things that only scale to a few threads, it is *definitely* not the fastest. </a:t>
            </a:r>
          </a:p>
          <a:p>
            <a:endParaRPr lang="en-US" dirty="0" smtClean="0"/>
          </a:p>
          <a:p>
            <a:r>
              <a:rPr lang="en-US" dirty="0" smtClean="0"/>
              <a:t>But what is under-discussed: </a:t>
            </a:r>
          </a:p>
          <a:p>
            <a:pPr lvl="1"/>
            <a:r>
              <a:rPr lang="en-US" dirty="0" smtClean="0"/>
              <a:t>As far as I can tell, a Dual-socket Xeon node costs 1.6x what a KNL node costs, even after discounts. </a:t>
            </a:r>
          </a:p>
          <a:p>
            <a:pPr lvl="2"/>
            <a:r>
              <a:rPr lang="en-US" dirty="0" smtClean="0"/>
              <a:t>A dual-socket, dual GPU nodes is probably &gt;3x a Xeon Phi node.</a:t>
            </a:r>
          </a:p>
          <a:p>
            <a:pPr lvl="1"/>
            <a:r>
              <a:rPr lang="en-US" dirty="0" smtClean="0"/>
              <a:t>A KNL node uses about 100 less watts per node than a dual-socket Xeon node.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56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87" y="63500"/>
            <a:ext cx="8124671" cy="1130300"/>
          </a:xfrm>
        </p:spPr>
        <p:txBody>
          <a:bodyPr/>
          <a:lstStyle/>
          <a:p>
            <a:r>
              <a:rPr lang="en-US" dirty="0" smtClean="0"/>
              <a:t>Power from Top 500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34" y="914400"/>
            <a:ext cx="8571506" cy="1428750"/>
          </a:xfrm>
        </p:spPr>
        <p:txBody>
          <a:bodyPr>
            <a:normAutofit/>
          </a:bodyPr>
          <a:lstStyle/>
          <a:p>
            <a:r>
              <a:rPr lang="en-US" dirty="0" smtClean="0"/>
              <a:t>List </a:t>
            </a:r>
            <a:r>
              <a:rPr lang="en-US" smtClean="0"/>
              <a:t>unveiled in June  </a:t>
            </a:r>
            <a:r>
              <a:rPr lang="en-US" dirty="0" smtClean="0"/>
              <a:t>at ISC17 in Frankfurt</a:t>
            </a:r>
          </a:p>
          <a:p>
            <a:r>
              <a:rPr lang="en-US" dirty="0" smtClean="0"/>
              <a:t>Stampede-2 uses half the power of a roughly equivalent performance system (see 11 vs 12)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516" y="2423626"/>
            <a:ext cx="6858000" cy="433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835618"/>
            <a:ext cx="6858000" cy="185068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7486650" y="2457450"/>
            <a:ext cx="514350" cy="1943100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28575" cap="rnd" cmpd="sng" algn="ctr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6" y="97729"/>
            <a:ext cx="8124671" cy="905727"/>
          </a:xfrm>
        </p:spPr>
        <p:txBody>
          <a:bodyPr/>
          <a:lstStyle/>
          <a:p>
            <a:r>
              <a:rPr lang="en-US" dirty="0" smtClean="0"/>
              <a:t>Reference Application Graph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241" y="874644"/>
            <a:ext cx="5257800" cy="3812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87" y="1003021"/>
            <a:ext cx="37991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Measured Performance between Stampede and Stampede-2 nodes. </a:t>
            </a:r>
          </a:p>
          <a:p>
            <a:endParaRPr lang="en-US" sz="1800" dirty="0"/>
          </a:p>
          <a:p>
            <a:r>
              <a:rPr lang="en-US" sz="1800" dirty="0" smtClean="0"/>
              <a:t>Codes are unmodified versions, as checked out from the source repository, to accurately reflect the “average user” experience. </a:t>
            </a:r>
          </a:p>
          <a:p>
            <a:endParaRPr lang="en-US" sz="1200" dirty="0"/>
          </a:p>
          <a:p>
            <a:r>
              <a:rPr lang="en-US" sz="1200" i="1" dirty="0" smtClean="0"/>
              <a:t>(There is nothing less fair than comparing optimized codes on one platform to un-optimized codes on a different platform 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0669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Application Graph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87" y="791710"/>
            <a:ext cx="5812203" cy="421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32" y="285991"/>
            <a:ext cx="8808480" cy="8351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Reference Application Graph </a:t>
            </a:r>
            <a:r>
              <a:rPr lang="mr-IN" sz="2400" dirty="0" smtClean="0"/>
              <a:t>–</a:t>
            </a:r>
            <a:r>
              <a:rPr lang="en-US" sz="2400" dirty="0" smtClean="0"/>
              <a:t>Normalized for Cost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1" y="1011350"/>
            <a:ext cx="5600699" cy="3810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932" y="1011350"/>
            <a:ext cx="3438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compares Xeon Phi Performance on major parallel applications to our projections for “Sky Lake”, the next generation Xeon, in a dual-socket configuration with top bin parts. 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 smtClean="0"/>
              <a:t>The KNL wins on price-performance in many applications with *no* optimization (but not always in absolute performance!).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73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249" y="228600"/>
            <a:ext cx="6093503" cy="515374"/>
          </a:xfrm>
        </p:spPr>
        <p:txBody>
          <a:bodyPr/>
          <a:lstStyle/>
          <a:p>
            <a:r>
              <a:rPr lang="en-US" dirty="0" smtClean="0"/>
              <a:t>Our Experience with Xeon Phi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52" y="743974"/>
            <a:ext cx="8571506" cy="3713726"/>
          </a:xfrm>
        </p:spPr>
        <p:txBody>
          <a:bodyPr>
            <a:normAutofit/>
          </a:bodyPr>
          <a:lstStyle/>
          <a:p>
            <a:r>
              <a:rPr lang="en-US" sz="1950" b="1" i="1" dirty="0"/>
              <a:t>Xeon Phi looks to be the most cost and power efficient way to deliver performance to highly parallel codes. </a:t>
            </a:r>
          </a:p>
          <a:p>
            <a:endParaRPr lang="en-US" sz="1950" b="1" i="1" dirty="0"/>
          </a:p>
          <a:p>
            <a:r>
              <a:rPr lang="en-US" dirty="0" smtClean="0"/>
              <a:t>Is “fastest” our only metric?  Are we maximizing for an individual user, or most Science &amp;Engineering computing output for the amount of investment? </a:t>
            </a:r>
          </a:p>
          <a:p>
            <a:pPr lvl="1"/>
            <a:r>
              <a:rPr lang="en-US" dirty="0" smtClean="0"/>
              <a:t>In straight Xeon, we would have had at least a thousand less nodes. </a:t>
            </a:r>
          </a:p>
        </p:txBody>
      </p:sp>
    </p:spTree>
    <p:extLst>
      <p:ext uri="{BB962C8B-B14F-4D97-AF65-F5344CB8AC3E}">
        <p14:creationId xmlns:p14="http://schemas.microsoft.com/office/powerpoint/2010/main" val="16420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48" y="87298"/>
            <a:ext cx="8124671" cy="525042"/>
          </a:xfrm>
        </p:spPr>
        <p:txBody>
          <a:bodyPr/>
          <a:lstStyle/>
          <a:p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3373" y="747011"/>
            <a:ext cx="8897254" cy="3888098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Literally, everyone at TACC!!! </a:t>
            </a:r>
            <a:r>
              <a:rPr lang="mr-IN" dirty="0" smtClean="0"/>
              <a:t>–</a:t>
            </a:r>
            <a:r>
              <a:rPr lang="en-US" dirty="0" smtClean="0"/>
              <a:t> and a lot of folks at Dell, Intel, and Seagate </a:t>
            </a:r>
            <a:r>
              <a:rPr lang="mr-IN" dirty="0" smtClean="0"/>
              <a:t>–</a:t>
            </a:r>
            <a:r>
              <a:rPr lang="en-US" dirty="0" smtClean="0"/>
              <a:t> and our academic partners. </a:t>
            </a:r>
          </a:p>
          <a:p>
            <a:r>
              <a:rPr lang="en-US" dirty="0" smtClean="0"/>
              <a:t>Co-</a:t>
            </a:r>
            <a:r>
              <a:rPr lang="en-US" dirty="0" err="1" smtClean="0"/>
              <a:t>Pis</a:t>
            </a:r>
            <a:r>
              <a:rPr lang="en-US" dirty="0" smtClean="0"/>
              <a:t> : Tommy </a:t>
            </a:r>
            <a:r>
              <a:rPr lang="en-US" dirty="0" err="1" smtClean="0"/>
              <a:t>Minyard</a:t>
            </a:r>
            <a:r>
              <a:rPr lang="en-US" dirty="0" smtClean="0"/>
              <a:t>, Bill Barth, Niall Gaffney, Kelly Gaither. </a:t>
            </a:r>
          </a:p>
          <a:p>
            <a:r>
              <a:rPr lang="en-US" dirty="0" smtClean="0"/>
              <a:t>Deployment, Ops, Security: </a:t>
            </a:r>
          </a:p>
          <a:p>
            <a:pPr lvl="1"/>
            <a:r>
              <a:rPr lang="en-US" dirty="0" smtClean="0"/>
              <a:t>Laura Branch, Dennis Byrne, Sean Hempel, Nathaniel Mendoza, Patrick Storm, Freddy Rojas, </a:t>
            </a:r>
            <a:r>
              <a:rPr lang="en-US" dirty="0"/>
              <a:t>David Carver, Nick Thorne, Dave Cooper, Frank Duomo, </a:t>
            </a:r>
            <a:r>
              <a:rPr lang="en-US" dirty="0" err="1"/>
              <a:t>Je’aime</a:t>
            </a:r>
            <a:r>
              <a:rPr lang="en-US" dirty="0"/>
              <a:t> Powell, Peter </a:t>
            </a:r>
            <a:r>
              <a:rPr lang="en-US" dirty="0" err="1" smtClean="0"/>
              <a:t>Lubbs</a:t>
            </a:r>
            <a:r>
              <a:rPr lang="en-US" dirty="0" smtClean="0"/>
              <a:t>, </a:t>
            </a:r>
            <a:r>
              <a:rPr lang="en-US" dirty="0"/>
              <a:t>Sergio Leal, Jacob Getz, Lucas </a:t>
            </a:r>
            <a:r>
              <a:rPr lang="en-US" dirty="0" err="1"/>
              <a:t>Nopoulos</a:t>
            </a:r>
            <a:r>
              <a:rPr lang="en-US" dirty="0"/>
              <a:t>, Garland Whiteside, Matthew </a:t>
            </a:r>
            <a:r>
              <a:rPr lang="en-US" dirty="0" err="1"/>
              <a:t>Edeker</a:t>
            </a:r>
            <a:r>
              <a:rPr lang="en-US" dirty="0"/>
              <a:t>, Dave </a:t>
            </a:r>
            <a:r>
              <a:rPr lang="en-US" dirty="0" err="1" smtClean="0"/>
              <a:t>Littrell</a:t>
            </a:r>
            <a:r>
              <a:rPr lang="en-US" dirty="0" smtClean="0"/>
              <a:t>, Remy Scott</a:t>
            </a:r>
          </a:p>
          <a:p>
            <a:r>
              <a:rPr lang="en-US" dirty="0" smtClean="0"/>
              <a:t>HPC, Data, Vis, and Life Sciences App support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Cazes</a:t>
            </a:r>
            <a:r>
              <a:rPr lang="en-US" dirty="0" smtClean="0"/>
              <a:t>, Cyrus Proctor, Robert </a:t>
            </a:r>
            <a:r>
              <a:rPr lang="en-US" dirty="0" err="1" smtClean="0"/>
              <a:t>McLay</a:t>
            </a:r>
            <a:r>
              <a:rPr lang="en-US" dirty="0" smtClean="0"/>
              <a:t>, </a:t>
            </a:r>
            <a:r>
              <a:rPr lang="en-US" dirty="0" err="1" smtClean="0"/>
              <a:t>Ritu</a:t>
            </a:r>
            <a:r>
              <a:rPr lang="en-US" dirty="0" smtClean="0"/>
              <a:t> Arora, Todd Evans, Si Liu, Hang Liu, Lars </a:t>
            </a:r>
            <a:r>
              <a:rPr lang="en-US" dirty="0" err="1" smtClean="0"/>
              <a:t>Koersterke</a:t>
            </a:r>
            <a:r>
              <a:rPr lang="en-US" dirty="0" smtClean="0"/>
              <a:t>, Victor </a:t>
            </a:r>
            <a:r>
              <a:rPr lang="en-US" dirty="0" err="1" smtClean="0"/>
              <a:t>Eikhout</a:t>
            </a:r>
            <a:r>
              <a:rPr lang="en-US" dirty="0" smtClean="0"/>
              <a:t>, Lei Huang, Kevin Chen, Doug James, Antonio Gomes, Kent </a:t>
            </a:r>
            <a:r>
              <a:rPr lang="en-US" dirty="0" err="1" smtClean="0"/>
              <a:t>Milfeld</a:t>
            </a:r>
            <a:r>
              <a:rPr lang="en-US" dirty="0" smtClean="0"/>
              <a:t>, Jerome Vienne, Virginia </a:t>
            </a:r>
            <a:r>
              <a:rPr lang="en-US" dirty="0" err="1" smtClean="0"/>
              <a:t>Tueheart</a:t>
            </a:r>
            <a:r>
              <a:rPr lang="en-US" dirty="0" smtClean="0"/>
              <a:t>, </a:t>
            </a:r>
            <a:r>
              <a:rPr lang="en-US" dirty="0" err="1" smtClean="0"/>
              <a:t>Antia</a:t>
            </a:r>
            <a:r>
              <a:rPr lang="en-US" dirty="0" smtClean="0"/>
              <a:t> </a:t>
            </a:r>
            <a:r>
              <a:rPr lang="en-US" dirty="0" err="1" smtClean="0"/>
              <a:t>Limas-Lanares</a:t>
            </a:r>
            <a:r>
              <a:rPr lang="en-US" dirty="0" smtClean="0"/>
              <a:t>, John </a:t>
            </a:r>
            <a:r>
              <a:rPr lang="en-US" dirty="0" err="1" smtClean="0"/>
              <a:t>McCalpinWeijia</a:t>
            </a:r>
            <a:r>
              <a:rPr lang="en-US" dirty="0" smtClean="0"/>
              <a:t> Xu, Chris Jordan, David Walling, Siva Kula, Amit Gupta, Maria </a:t>
            </a:r>
            <a:r>
              <a:rPr lang="en-US" dirty="0" err="1" smtClean="0"/>
              <a:t>Esteva</a:t>
            </a:r>
            <a:r>
              <a:rPr lang="en-US" dirty="0" smtClean="0"/>
              <a:t>, John Gentle, Suzanne Pierce, </a:t>
            </a:r>
            <a:r>
              <a:rPr lang="en-US" dirty="0" err="1" smtClean="0"/>
              <a:t>Ruizhu</a:t>
            </a:r>
            <a:r>
              <a:rPr lang="en-US" dirty="0" smtClean="0"/>
              <a:t> Huang, </a:t>
            </a:r>
            <a:r>
              <a:rPr lang="en-US" dirty="0" err="1" smtClean="0"/>
              <a:t>Tomislav</a:t>
            </a:r>
            <a:r>
              <a:rPr lang="en-US" dirty="0" smtClean="0"/>
              <a:t> Urban, Zhao Zhang, Paul, </a:t>
            </a:r>
            <a:r>
              <a:rPr lang="en-US" dirty="0" err="1" smtClean="0"/>
              <a:t>Navratil</a:t>
            </a:r>
            <a:r>
              <a:rPr lang="en-US" dirty="0" smtClean="0"/>
              <a:t>, Anne Bowen, Greg Foss, Greg Abram, </a:t>
            </a:r>
            <a:r>
              <a:rPr lang="en-US" dirty="0" err="1" smtClean="0"/>
              <a:t>Jaoa</a:t>
            </a:r>
            <a:r>
              <a:rPr lang="en-US" dirty="0" smtClean="0"/>
              <a:t> Barbosa, Luis Revilla, Craig Jansen, Brian McCann, Ayat Mohammed, Dave </a:t>
            </a:r>
            <a:r>
              <a:rPr lang="en-US" dirty="0" err="1" smtClean="0"/>
              <a:t>Semararo</a:t>
            </a:r>
            <a:r>
              <a:rPr lang="en-US" dirty="0" smtClean="0"/>
              <a:t>, Andrew Solis, Jo Wozniak, Joe Allen, Erik </a:t>
            </a:r>
            <a:r>
              <a:rPr lang="en-US" dirty="0" err="1" smtClean="0"/>
              <a:t>Ferlanti</a:t>
            </a:r>
            <a:r>
              <a:rPr lang="en-US" dirty="0" smtClean="0"/>
              <a:t>, Brian Beck, James Carson, John Fonner,  Ari Kahn, </a:t>
            </a:r>
            <a:r>
              <a:rPr lang="en-US" dirty="0" err="1" smtClean="0"/>
              <a:t>Jawon</a:t>
            </a:r>
            <a:r>
              <a:rPr lang="en-US" dirty="0" smtClean="0"/>
              <a:t> Song, Matt Vaughn, Greg </a:t>
            </a:r>
            <a:r>
              <a:rPr lang="en-US" dirty="0" err="1" smtClean="0"/>
              <a:t>Zynda</a:t>
            </a:r>
            <a:r>
              <a:rPr lang="en-US" dirty="0" smtClean="0"/>
              <a:t>, </a:t>
            </a:r>
          </a:p>
          <a:p>
            <a:r>
              <a:rPr lang="en-US" dirty="0" smtClean="0"/>
              <a:t>Education, Outreach, Training</a:t>
            </a:r>
          </a:p>
          <a:p>
            <a:pPr lvl="1"/>
            <a:r>
              <a:rPr lang="en-US" dirty="0" smtClean="0"/>
              <a:t>Rosie Gomez, </a:t>
            </a:r>
            <a:r>
              <a:rPr lang="en-US" dirty="0" err="1" smtClean="0"/>
              <a:t>Joon</a:t>
            </a:r>
            <a:r>
              <a:rPr lang="en-US" dirty="0" smtClean="0"/>
              <a:t>-Yee </a:t>
            </a:r>
            <a:r>
              <a:rPr lang="en-US" dirty="0" err="1" smtClean="0"/>
              <a:t>Chuah</a:t>
            </a:r>
            <a:r>
              <a:rPr lang="en-US" dirty="0" smtClean="0"/>
              <a:t>, Dawn Hunter, Luke Wilson, Jason Allison, Charlie </a:t>
            </a:r>
            <a:r>
              <a:rPr lang="en-US" dirty="0" err="1" smtClean="0"/>
              <a:t>Dey</a:t>
            </a:r>
            <a:endParaRPr lang="en-US" dirty="0" smtClean="0"/>
          </a:p>
          <a:p>
            <a:r>
              <a:rPr lang="en-US" dirty="0" smtClean="0"/>
              <a:t>Web Services</a:t>
            </a:r>
          </a:p>
          <a:p>
            <a:pPr lvl="1"/>
            <a:r>
              <a:rPr lang="en-US" dirty="0" err="1" smtClean="0"/>
              <a:t>Maytal</a:t>
            </a:r>
            <a:r>
              <a:rPr lang="en-US" dirty="0" smtClean="0"/>
              <a:t> </a:t>
            </a:r>
            <a:r>
              <a:rPr lang="en-US" dirty="0" err="1" smtClean="0"/>
              <a:t>Dahan</a:t>
            </a:r>
            <a:r>
              <a:rPr lang="en-US" dirty="0" smtClean="0"/>
              <a:t>, Steve Mock, </a:t>
            </a:r>
            <a:r>
              <a:rPr lang="en-US" dirty="0" err="1" smtClean="0"/>
              <a:t>Rion</a:t>
            </a:r>
            <a:r>
              <a:rPr lang="en-US" dirty="0" smtClean="0"/>
              <a:t> Dooley, Josue Coronel, Alex Rocha, Carrie Arnold, David Montoya, Mike Packard, Cody Hammock, Mike Keller, Joe Stubbs, Tracy Brown, Rich </a:t>
            </a:r>
            <a:r>
              <a:rPr lang="en-US" dirty="0" err="1" smtClean="0"/>
              <a:t>Cardone</a:t>
            </a:r>
            <a:r>
              <a:rPr lang="en-US" dirty="0" smtClean="0"/>
              <a:t>, Steve Terry,  Andrew Magill, Joe </a:t>
            </a:r>
            <a:r>
              <a:rPr lang="en-US" dirty="0" err="1" smtClean="0"/>
              <a:t>Meiring</a:t>
            </a:r>
            <a:r>
              <a:rPr lang="en-US" dirty="0" smtClean="0"/>
              <a:t>, </a:t>
            </a:r>
            <a:r>
              <a:rPr lang="en-US" dirty="0" err="1" smtClean="0"/>
              <a:t>Marjo</a:t>
            </a:r>
            <a:r>
              <a:rPr lang="en-US" dirty="0" smtClean="0"/>
              <a:t> Poindexter, Juan Ramirez, </a:t>
            </a:r>
            <a:r>
              <a:rPr lang="en-US" dirty="0" err="1" smtClean="0"/>
              <a:t>Harika</a:t>
            </a:r>
            <a:r>
              <a:rPr lang="en-US" dirty="0" smtClean="0"/>
              <a:t> </a:t>
            </a:r>
            <a:r>
              <a:rPr lang="en-US" dirty="0" err="1" smtClean="0"/>
              <a:t>Gurram</a:t>
            </a:r>
            <a:endParaRPr lang="en-US" dirty="0" smtClean="0"/>
          </a:p>
          <a:p>
            <a:r>
              <a:rPr lang="en-US" dirty="0" smtClean="0"/>
              <a:t>User Support, PM, Admin</a:t>
            </a:r>
          </a:p>
          <a:p>
            <a:pPr lvl="1"/>
            <a:r>
              <a:rPr lang="en-US" dirty="0" smtClean="0"/>
              <a:t>Chris Hempel, Natalie </a:t>
            </a:r>
            <a:r>
              <a:rPr lang="en-US" dirty="0" err="1" smtClean="0"/>
              <a:t>Henriques</a:t>
            </a:r>
            <a:r>
              <a:rPr lang="en-US" dirty="0" smtClean="0"/>
              <a:t>, Tim Cockerill, Bryan Snead, Janet </a:t>
            </a:r>
            <a:r>
              <a:rPr lang="en-US" dirty="0" err="1" smtClean="0"/>
              <a:t>Mccord</a:t>
            </a:r>
            <a:r>
              <a:rPr lang="en-US" dirty="0" smtClean="0"/>
              <a:t>, Dean Nobles, Susan Lindsay, </a:t>
            </a:r>
            <a:r>
              <a:rPr lang="en-US" dirty="0" err="1" smtClean="0"/>
              <a:t>Akhil</a:t>
            </a:r>
            <a:r>
              <a:rPr lang="en-US" dirty="0" smtClean="0"/>
              <a:t> Seth, Bob Garza,  Marques Bland, Karla </a:t>
            </a:r>
            <a:r>
              <a:rPr lang="en-US" dirty="0" err="1" smtClean="0"/>
              <a:t>Gendler</a:t>
            </a:r>
            <a:r>
              <a:rPr lang="en-US" dirty="0" smtClean="0"/>
              <a:t>, </a:t>
            </a:r>
            <a:r>
              <a:rPr lang="en-US" dirty="0" err="1" smtClean="0"/>
              <a:t>Valori</a:t>
            </a:r>
            <a:r>
              <a:rPr lang="en-US" dirty="0" smtClean="0"/>
              <a:t> Archuleta, Suzanne Bailey, Paula Baker, Janie </a:t>
            </a:r>
            <a:r>
              <a:rPr lang="en-US" dirty="0" err="1" smtClean="0"/>
              <a:t>Bushn</a:t>
            </a:r>
            <a:r>
              <a:rPr lang="en-US" dirty="0" smtClean="0"/>
              <a:t>, Katie Cohen, Sean Cunningham, Aaron </a:t>
            </a:r>
            <a:r>
              <a:rPr lang="en-US" dirty="0" err="1" smtClean="0"/>
              <a:t>Dubrow</a:t>
            </a:r>
            <a:r>
              <a:rPr lang="en-US" dirty="0" smtClean="0"/>
              <a:t>, Dawn Hunter, </a:t>
            </a:r>
            <a:r>
              <a:rPr lang="en-US" dirty="0" err="1" smtClean="0"/>
              <a:t>Shein</a:t>
            </a:r>
            <a:r>
              <a:rPr lang="en-US" dirty="0" smtClean="0"/>
              <a:t> Kim, </a:t>
            </a:r>
            <a:r>
              <a:rPr lang="en-US" dirty="0" err="1" smtClean="0"/>
              <a:t>Hedda</a:t>
            </a:r>
            <a:r>
              <a:rPr lang="en-US" dirty="0" smtClean="0"/>
              <a:t> </a:t>
            </a:r>
            <a:r>
              <a:rPr lang="en-US" dirty="0" err="1" smtClean="0"/>
              <a:t>Prochska</a:t>
            </a:r>
            <a:r>
              <a:rPr lang="en-US" dirty="0" smtClean="0"/>
              <a:t>, Jorge Salazar, Matt </a:t>
            </a:r>
            <a:r>
              <a:rPr lang="en-US" dirty="0" err="1" smtClean="0"/>
              <a:t>Stemalszak</a:t>
            </a:r>
            <a:r>
              <a:rPr lang="en-US" dirty="0" smtClean="0"/>
              <a:t>, Faith Singer, Arleen </a:t>
            </a:r>
            <a:r>
              <a:rPr lang="en-US" dirty="0" err="1" smtClean="0"/>
              <a:t>Umbay</a:t>
            </a:r>
            <a:r>
              <a:rPr lang="en-US" dirty="0" smtClean="0"/>
              <a:t>, Valerie Wise,  Ashley </a:t>
            </a:r>
            <a:r>
              <a:rPr lang="en-US" dirty="0" err="1" smtClean="0"/>
              <a:t>Bucholz</a:t>
            </a:r>
            <a:r>
              <a:rPr lang="en-US" dirty="0" smtClean="0"/>
              <a:t>, </a:t>
            </a:r>
            <a:r>
              <a:rPr lang="en-US" dirty="0" err="1" smtClean="0"/>
              <a:t>Melyssa</a:t>
            </a:r>
            <a:r>
              <a:rPr lang="en-US" dirty="0" smtClean="0"/>
              <a:t> </a:t>
            </a:r>
            <a:r>
              <a:rPr lang="en-US" dirty="0" err="1" smtClean="0"/>
              <a:t>Fratkin</a:t>
            </a:r>
            <a:r>
              <a:rPr lang="en-US" dirty="0" smtClean="0"/>
              <a:t>, Manu John, John West 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D0CB-D5E7-5D42-9FEC-7D67783817AD}" type="datetime1">
              <a:rPr lang="en-US" smtClean="0"/>
              <a:t>9/26/17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838065"/>
            <a:ext cx="8915400" cy="11577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dirty="0" smtClean="0"/>
              <a:t>Dan Stanzione	</a:t>
            </a:r>
            <a:br>
              <a:rPr lang="en-US" sz="1800" b="0" dirty="0" smtClean="0"/>
            </a:br>
            <a:r>
              <a:rPr lang="en-US" sz="1800" b="0" dirty="0" smtClean="0"/>
              <a:t> </a:t>
            </a:r>
            <a:r>
              <a:rPr lang="en-US" sz="1800" b="0" dirty="0" err="1" smtClean="0"/>
              <a:t>dan@tacc.utexas.edU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sz="18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5BF-BBAE-3B4C-B74C-D5A0814F19EA}" type="datetime1">
              <a:rPr lang="en-US" smtClean="0"/>
              <a:t>9/26/17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513160" y="285991"/>
            <a:ext cx="8124671" cy="763581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Stampede 2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43122" y="800100"/>
            <a:ext cx="8431097" cy="151373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Funded by NSF as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 renewal of the original Stampede project. 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largest XSEDE resource (and largest university-based system). 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Follow the legacy of success of the first machine as a supercomputer for a  *broad* range of workloads, large and small.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Install without ever having a break in service </a:t>
            </a:r>
            <a:r>
              <a:rPr lang="mr-IN" dirty="0" smtClean="0"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in the same footprint. </a:t>
            </a:r>
          </a:p>
        </p:txBody>
      </p:sp>
      <p:pic>
        <p:nvPicPr>
          <p:cNvPr id="4" name="Picture 3" descr="stampe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5" y="2374629"/>
            <a:ext cx="6881854" cy="27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3224" y="114300"/>
            <a:ext cx="7033426" cy="8572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Stampede 2 -- Components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22637" y="898496"/>
            <a:ext cx="7492613" cy="361635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Phase 1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4,204 Intel Xeon Phi ”Knights Landing” (KNL) Processors (Intel and Dell) 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~20PB (usable)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Lustre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Filesystem (Seagate), 310GB/s to scratch. 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Intel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Omnipath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Fabric </a:t>
            </a:r>
            <a:r>
              <a:rPr lang="mr-IN" dirty="0" smtClean="0"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Fat Tree. 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Ethernet fabric and (some) management infrastructure. 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Phase 2 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1,736 Intel Xeon (Sky Lake) Processors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(Associated networking, but core in phase 1).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Balance of management hardware. 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Phase 3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3D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Crosspoint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DIMMS as an experimental component in a small subset of the system. </a:t>
            </a:r>
          </a:p>
          <a:p>
            <a:pPr lvl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Stampede “1.5”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14" y="1113182"/>
            <a:ext cx="7268486" cy="3001617"/>
          </a:xfrm>
        </p:spPr>
        <p:txBody>
          <a:bodyPr>
            <a:normAutofit/>
          </a:bodyPr>
          <a:lstStyle/>
          <a:p>
            <a:r>
              <a:rPr lang="en-US" dirty="0" smtClean="0"/>
              <a:t>Beginning in May 2016, we added 508 complete KNL compute nodes to the existing system. </a:t>
            </a:r>
          </a:p>
          <a:p>
            <a:pPr lvl="1"/>
            <a:r>
              <a:rPr lang="en-US" dirty="0" smtClean="0"/>
              <a:t>Same SKU that eventually went into Stampede 2. </a:t>
            </a:r>
          </a:p>
          <a:p>
            <a:pPr lvl="1"/>
            <a:r>
              <a:rPr lang="en-US" dirty="0" smtClean="0"/>
              <a:t>Also used OPA fabric </a:t>
            </a:r>
          </a:p>
          <a:p>
            <a:pPr lvl="1"/>
            <a:r>
              <a:rPr lang="en-US" dirty="0" smtClean="0"/>
              <a:t>Intel “reference boxes”, no Dell products in that timeframe. </a:t>
            </a:r>
          </a:p>
          <a:p>
            <a:pPr lvl="1"/>
            <a:r>
              <a:rPr lang="en-US" dirty="0" smtClean="0"/>
              <a:t>First public KNL system (ranked #116 on Top 500). </a:t>
            </a:r>
          </a:p>
          <a:p>
            <a:r>
              <a:rPr lang="en-US" dirty="0" smtClean="0"/>
              <a:t>By deployment time, Stampede 2 was committed.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228600"/>
            <a:ext cx="5829300" cy="628650"/>
          </a:xfrm>
        </p:spPr>
        <p:txBody>
          <a:bodyPr/>
          <a:lstStyle/>
          <a:p>
            <a:r>
              <a:rPr lang="en-US" dirty="0" smtClean="0"/>
              <a:t>Stampede “1.5” 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47" y="857250"/>
            <a:ext cx="8205746" cy="36193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Once S-2 was publicly announced, “1.5” became the “development platform” for S-2.</a:t>
            </a:r>
          </a:p>
          <a:p>
            <a:pPr lvl="1"/>
            <a:r>
              <a:rPr lang="en-US" dirty="0" smtClean="0"/>
              <a:t>Allow us to prepare and tune a working system software stack (though a fast-moving target). </a:t>
            </a:r>
          </a:p>
          <a:p>
            <a:pPr lvl="1"/>
            <a:r>
              <a:rPr lang="en-US" dirty="0" smtClean="0"/>
              <a:t>Build expertise in-house in building, tuning, and supporting KNL applications. </a:t>
            </a:r>
          </a:p>
          <a:p>
            <a:pPr lvl="1"/>
            <a:r>
              <a:rPr lang="en-US" dirty="0" smtClean="0"/>
              <a:t>Give the user community some actual time to prepare for Stampede-2 on the correct platform!!!</a:t>
            </a:r>
          </a:p>
          <a:p>
            <a:pPr lvl="2"/>
            <a:r>
              <a:rPr lang="en-US" dirty="0" smtClean="0"/>
              <a:t>With Stampede-1, start of production was first access to KNC for almost all users. </a:t>
            </a:r>
          </a:p>
          <a:p>
            <a:pPr lvl="2"/>
            <a:r>
              <a:rPr lang="en-US" dirty="0" smtClean="0"/>
              <a:t>Adapt to new memory modes </a:t>
            </a:r>
            <a:r>
              <a:rPr lang="mr-IN" dirty="0" smtClean="0"/>
              <a:t>–</a:t>
            </a:r>
            <a:r>
              <a:rPr lang="en-US" dirty="0" smtClean="0"/>
              <a:t> a large challenge (more on this later!). </a:t>
            </a:r>
          </a:p>
          <a:p>
            <a:pPr lvl="1"/>
            <a:r>
              <a:rPr lang="en-US" dirty="0" smtClean="0"/>
              <a:t>And we also got some more capacity during the “swing” phase. </a:t>
            </a:r>
          </a:p>
          <a:p>
            <a:r>
              <a:rPr lang="en-US" dirty="0" smtClean="0"/>
              <a:t>1.5 was available for users from August (2016) through May, when the nodes were moved, re-cabled, and integrated into Stampede-2.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54" y="89030"/>
            <a:ext cx="8124671" cy="1130300"/>
          </a:xfrm>
        </p:spPr>
        <p:txBody>
          <a:bodyPr/>
          <a:lstStyle/>
          <a:p>
            <a:r>
              <a:rPr lang="en-US" dirty="0" smtClean="0"/>
              <a:t>Stampede Footprint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8285" y="1028700"/>
            <a:ext cx="6229350" cy="3486150"/>
          </a:xfrm>
          <a:prstGeom prst="rect">
            <a:avLst/>
          </a:prstGeom>
          <a:effectLst>
            <a:outerShdw blurRad="50800" dist="38100" dir="2700000">
              <a:srgbClr val="FFFFFF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3500" y="4682393"/>
            <a:ext cx="2400300" cy="427040"/>
          </a:xfrm>
          <a:prstGeom prst="rect">
            <a:avLst/>
          </a:prstGeom>
          <a:solidFill>
            <a:schemeClr val="tx1">
              <a:lumMod val="50000"/>
              <a:lumOff val="50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Machine Room Expansion</a:t>
            </a:r>
          </a:p>
          <a:p>
            <a:pPr algn="ctr"/>
            <a:r>
              <a:rPr lang="en-US" sz="975" dirty="0"/>
              <a:t>Added 6.5MW of additional power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699733" y="1638300"/>
            <a:ext cx="1771650" cy="1257300"/>
          </a:xfrm>
          <a:prstGeom prst="roundRect">
            <a:avLst/>
          </a:prstGeom>
          <a:noFill/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1" y="1374701"/>
            <a:ext cx="679836" cy="253916"/>
          </a:xfrm>
          <a:prstGeom prst="rect">
            <a:avLst/>
          </a:prstGeom>
          <a:solidFill>
            <a:srgbClr val="FFFFFF">
              <a:alpha val="5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9900"/>
                </a:solidFill>
              </a:rPr>
              <a:t>Ranger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000500" y="1543050"/>
            <a:ext cx="2514600" cy="2514600"/>
          </a:xfrm>
          <a:prstGeom prst="roundRect">
            <a:avLst/>
          </a:prstGeom>
          <a:noFill/>
          <a:ln w="31750" cap="flat" cmpd="sng" algn="ctr">
            <a:solidFill>
              <a:srgbClr val="211CE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8012" y="1295530"/>
            <a:ext cx="968002" cy="253916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211CE3"/>
                </a:solidFill>
              </a:rPr>
              <a:t>Stampede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9283" y="1680255"/>
            <a:ext cx="1002197" cy="923330"/>
          </a:xfrm>
          <a:prstGeom prst="rect">
            <a:avLst/>
          </a:prstGeom>
          <a:solidFill>
            <a:schemeClr val="accent2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8000 ft</a:t>
            </a:r>
            <a:r>
              <a:rPr lang="en-US" sz="1800" baseline="30000" dirty="0">
                <a:solidFill>
                  <a:srgbClr val="000000"/>
                </a:solidFill>
              </a:rPr>
              <a:t>2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~10PF</a:t>
            </a:r>
          </a:p>
          <a:p>
            <a:r>
              <a:rPr lang="en-US" sz="1800" dirty="0">
                <a:solidFill>
                  <a:srgbClr val="000000"/>
                </a:solidFill>
              </a:rPr>
              <a:t>6.5 MW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7450" y="2971800"/>
            <a:ext cx="663964" cy="559961"/>
          </a:xfrm>
          <a:prstGeom prst="rect">
            <a:avLst/>
          </a:prstGeom>
          <a:solidFill>
            <a:srgbClr val="FF66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z="1013" dirty="0"/>
              <a:t>3000 ft2</a:t>
            </a:r>
          </a:p>
          <a:p>
            <a:r>
              <a:rPr lang="en-US" sz="1013" dirty="0"/>
              <a:t>0.6 PF</a:t>
            </a:r>
          </a:p>
          <a:p>
            <a:r>
              <a:rPr lang="en-US" sz="1013" dirty="0"/>
              <a:t>3 MW</a:t>
            </a:r>
          </a:p>
        </p:txBody>
      </p:sp>
    </p:spTree>
    <p:extLst>
      <p:ext uri="{BB962C8B-B14F-4D97-AF65-F5344CB8AC3E}">
        <p14:creationId xmlns:p14="http://schemas.microsoft.com/office/powerpoint/2010/main" val="12579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43" y="147231"/>
            <a:ext cx="8124671" cy="1130300"/>
          </a:xfrm>
        </p:spPr>
        <p:txBody>
          <a:bodyPr/>
          <a:lstStyle/>
          <a:p>
            <a:r>
              <a:rPr lang="en-US" dirty="0" smtClean="0"/>
              <a:t>Stampede Footprint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8285" y="1028700"/>
            <a:ext cx="6229350" cy="3486150"/>
          </a:xfrm>
          <a:prstGeom prst="rect">
            <a:avLst/>
          </a:prstGeom>
          <a:effectLst>
            <a:outerShdw blurRad="50800" dist="38100" dir="2700000">
              <a:srgbClr val="FFFFFF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3500" y="4682393"/>
            <a:ext cx="2400300" cy="427040"/>
          </a:xfrm>
          <a:prstGeom prst="rect">
            <a:avLst/>
          </a:prstGeom>
          <a:solidFill>
            <a:schemeClr val="tx1">
              <a:lumMod val="50000"/>
              <a:lumOff val="50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</a:rPr>
              <a:t>Machine Room Expansion</a:t>
            </a:r>
          </a:p>
          <a:p>
            <a:pPr algn="ctr"/>
            <a:r>
              <a:rPr lang="en-US" sz="975" dirty="0"/>
              <a:t>Added 6.5MW of additional power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699733" y="1638300"/>
            <a:ext cx="1771650" cy="1257300"/>
          </a:xfrm>
          <a:prstGeom prst="roundRect">
            <a:avLst/>
          </a:prstGeom>
          <a:noFill/>
          <a:ln w="317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1" y="1374701"/>
            <a:ext cx="738828" cy="253916"/>
          </a:xfrm>
          <a:prstGeom prst="rect">
            <a:avLst/>
          </a:prstGeom>
          <a:solidFill>
            <a:srgbClr val="FFFFFF">
              <a:alpha val="57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9900"/>
                </a:solidFill>
              </a:rPr>
              <a:t>Ranger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000500" y="1543050"/>
            <a:ext cx="2514600" cy="2514600"/>
          </a:xfrm>
          <a:prstGeom prst="roundRect">
            <a:avLst/>
          </a:prstGeom>
          <a:noFill/>
          <a:ln w="31750" cap="flat" cmpd="sng" algn="ctr">
            <a:solidFill>
              <a:srgbClr val="211CE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8012" y="1295530"/>
            <a:ext cx="896440" cy="253916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050" smtClean="0">
                <a:solidFill>
                  <a:srgbClr val="211CE3"/>
                </a:solidFill>
              </a:rPr>
              <a:t>Stampede</a:t>
            </a:r>
            <a:endParaRPr lang="en-US" sz="1050" dirty="0">
              <a:solidFill>
                <a:srgbClr val="211CE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9283" y="1680255"/>
            <a:ext cx="1002197" cy="923330"/>
          </a:xfrm>
          <a:prstGeom prst="rect">
            <a:avLst/>
          </a:prstGeom>
          <a:solidFill>
            <a:schemeClr val="accent2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8000 ft</a:t>
            </a:r>
            <a:r>
              <a:rPr lang="en-US" sz="1800" baseline="30000" dirty="0">
                <a:solidFill>
                  <a:srgbClr val="000000"/>
                </a:solidFill>
              </a:rPr>
              <a:t>2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~10PF</a:t>
            </a:r>
          </a:p>
          <a:p>
            <a:r>
              <a:rPr lang="en-US" sz="1800" dirty="0">
                <a:solidFill>
                  <a:srgbClr val="000000"/>
                </a:solidFill>
              </a:rPr>
              <a:t>6.5 MW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7450" y="2971800"/>
            <a:ext cx="663964" cy="559961"/>
          </a:xfrm>
          <a:prstGeom prst="rect">
            <a:avLst/>
          </a:prstGeom>
          <a:solidFill>
            <a:srgbClr val="FF66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z="1013" dirty="0"/>
              <a:t>3000 ft2</a:t>
            </a:r>
          </a:p>
          <a:p>
            <a:r>
              <a:rPr lang="en-US" sz="1013" dirty="0"/>
              <a:t>0.6 PF</a:t>
            </a:r>
          </a:p>
          <a:p>
            <a:r>
              <a:rPr lang="en-US" sz="1013" dirty="0"/>
              <a:t>3 MW</a:t>
            </a:r>
          </a:p>
        </p:txBody>
      </p:sp>
      <p:sp>
        <p:nvSpPr>
          <p:cNvPr id="3" name="Snip Diagonal Corner Rectangle 2"/>
          <p:cNvSpPr/>
          <p:nvPr/>
        </p:nvSpPr>
        <p:spPr bwMode="auto">
          <a:xfrm>
            <a:off x="4000500" y="1526362"/>
            <a:ext cx="2514600" cy="1054139"/>
          </a:xfrm>
          <a:prstGeom prst="snip2Diag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Stampede</a:t>
            </a:r>
            <a:r>
              <a:rPr lang="en-US" sz="1600" dirty="0">
                <a:solidFill>
                  <a:srgbClr val="000000"/>
                </a:solidFill>
              </a:rPr>
              <a:t>-2 Phase 1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89" y="0"/>
            <a:ext cx="8124671" cy="1130300"/>
          </a:xfrm>
        </p:spPr>
        <p:txBody>
          <a:bodyPr/>
          <a:lstStyle/>
          <a:p>
            <a:r>
              <a:rPr lang="en-US" dirty="0" smtClean="0"/>
              <a:t>Hardware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55" y="1128461"/>
            <a:ext cx="8450675" cy="32765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Stampede 2 Phase 1 compute nodes</a:t>
            </a:r>
          </a:p>
          <a:p>
            <a:pPr lvl="1"/>
            <a:r>
              <a:rPr lang="en-US" dirty="0" smtClean="0"/>
              <a:t>924 Dell C6320P chassis, 4 nodes per chassis</a:t>
            </a:r>
          </a:p>
          <a:p>
            <a:pPr lvl="2"/>
            <a:r>
              <a:rPr lang="en-US" dirty="0" smtClean="0"/>
              <a:t>3,696 total compute nodes</a:t>
            </a:r>
          </a:p>
          <a:p>
            <a:pPr lvl="3"/>
            <a:r>
              <a:rPr lang="en-US" dirty="0" smtClean="0"/>
              <a:t>Intel Xeon Phi 7250 CPU, 68 cores, 1.4GHz</a:t>
            </a:r>
          </a:p>
          <a:p>
            <a:pPr lvl="3"/>
            <a:r>
              <a:rPr lang="en-US" dirty="0" smtClean="0"/>
              <a:t>96 GB (6x16GB) 2400MHz DDR4</a:t>
            </a:r>
          </a:p>
          <a:p>
            <a:pPr lvl="3"/>
            <a:r>
              <a:rPr lang="en-US" dirty="0" smtClean="0"/>
              <a:t>200 GB SSD </a:t>
            </a:r>
          </a:p>
          <a:p>
            <a:pPr lvl="2"/>
            <a:r>
              <a:rPr lang="en-US" dirty="0" smtClean="0"/>
              <a:t>Redundant 1600W power supplies</a:t>
            </a:r>
          </a:p>
          <a:p>
            <a:pPr lvl="1"/>
            <a:r>
              <a:rPr lang="en-US" dirty="0" smtClean="0"/>
              <a:t>126 Intel PCSD chassis, 4 nodes per chassis</a:t>
            </a:r>
          </a:p>
          <a:p>
            <a:pPr lvl="2"/>
            <a:r>
              <a:rPr lang="en-US" dirty="0" smtClean="0"/>
              <a:t>508 total compute nodes</a:t>
            </a:r>
          </a:p>
          <a:p>
            <a:pPr lvl="3"/>
            <a:r>
              <a:rPr lang="en-US" dirty="0" smtClean="0"/>
              <a:t>Intel Xeon Phi 7250 CPU, 68 cores, 1.4GHz</a:t>
            </a:r>
          </a:p>
          <a:p>
            <a:pPr lvl="3"/>
            <a:r>
              <a:rPr lang="en-US" dirty="0" smtClean="0"/>
              <a:t>96 GB (6x16GB) 2400MHz DDR4</a:t>
            </a:r>
          </a:p>
          <a:p>
            <a:pPr lvl="3"/>
            <a:r>
              <a:rPr lang="en-US" dirty="0" smtClean="0"/>
              <a:t>120 GB SSD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62" y="122251"/>
            <a:ext cx="6093503" cy="520665"/>
          </a:xfrm>
        </p:spPr>
        <p:txBody>
          <a:bodyPr/>
          <a:lstStyle/>
          <a:p>
            <a:r>
              <a:rPr lang="en-US" dirty="0" smtClean="0"/>
              <a:t>Early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62" y="642916"/>
            <a:ext cx="8938668" cy="4150229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Yifeng</a:t>
            </a:r>
            <a:r>
              <a:rPr lang="en-US" dirty="0" smtClean="0"/>
              <a:t> Cui at SDSC has sped up SCEC’s primary code to get a 5x performance improvement over </a:t>
            </a:r>
            <a:r>
              <a:rPr lang="en-US" dirty="0" err="1" smtClean="0"/>
              <a:t>Haswell</a:t>
            </a:r>
            <a:r>
              <a:rPr lang="en-US" dirty="0" smtClean="0"/>
              <a:t> (competitive for a P100). </a:t>
            </a:r>
          </a:p>
          <a:p>
            <a:r>
              <a:rPr lang="en-US" dirty="0" smtClean="0"/>
              <a:t>Martin </a:t>
            </a:r>
            <a:r>
              <a:rPr lang="en-US" dirty="0" err="1" smtClean="0"/>
              <a:t>Berzins</a:t>
            </a:r>
            <a:r>
              <a:rPr lang="en-US" dirty="0" smtClean="0"/>
              <a:t>’ team at Utah has  scaling the UINTAH combustion code, outperforming Titan on the original version, and showing algorithmic improvements that can yield even more. </a:t>
            </a:r>
          </a:p>
          <a:p>
            <a:r>
              <a:rPr lang="en-US" dirty="0" err="1" smtClean="0"/>
              <a:t>Rommie</a:t>
            </a:r>
            <a:r>
              <a:rPr lang="en-US" dirty="0" smtClean="0"/>
              <a:t> </a:t>
            </a:r>
            <a:r>
              <a:rPr lang="en-US" dirty="0" err="1" smtClean="0"/>
              <a:t>Amaro</a:t>
            </a:r>
            <a:r>
              <a:rPr lang="en-US" dirty="0" smtClean="0"/>
              <a:t> at SDSC is using KNL to investigate the structure, function, and dynamics of complex biological systems. </a:t>
            </a:r>
          </a:p>
          <a:p>
            <a:r>
              <a:rPr lang="en-US" dirty="0" smtClean="0"/>
              <a:t>Omar </a:t>
            </a:r>
            <a:r>
              <a:rPr lang="en-US" dirty="0" err="1" smtClean="0"/>
              <a:t>Ghattas</a:t>
            </a:r>
            <a:r>
              <a:rPr lang="en-US" dirty="0" smtClean="0"/>
              <a:t> and team have  </a:t>
            </a:r>
            <a:r>
              <a:rPr lang="en-US" dirty="0"/>
              <a:t>r</a:t>
            </a:r>
            <a:r>
              <a:rPr lang="en-US" dirty="0" smtClean="0"/>
              <a:t>ecently ported in the Gordon Bell winning code from 2015 and a finalist from 2013, with good results.</a:t>
            </a:r>
          </a:p>
          <a:p>
            <a:r>
              <a:rPr lang="en-US" dirty="0" smtClean="0"/>
              <a:t>George Biros has a fast solver that achieves 1.4TF per node – and scales!</a:t>
            </a:r>
          </a:p>
          <a:p>
            <a:r>
              <a:rPr lang="en-US" dirty="0" smtClean="0"/>
              <a:t>Dan </a:t>
            </a:r>
            <a:r>
              <a:rPr lang="en-US" dirty="0" err="1" smtClean="0"/>
              <a:t>Bodony</a:t>
            </a:r>
            <a:r>
              <a:rPr lang="en-US" dirty="0" smtClean="0"/>
              <a:t> at Illinois is doing a massive study of for Prediction and Control of of Compressible Turbulent Flows (request equivalent to all KNL nodes for 3 months). </a:t>
            </a:r>
          </a:p>
          <a:p>
            <a:r>
              <a:rPr lang="en-US" dirty="0" smtClean="0"/>
              <a:t>Real Time severe storm prediction with Ming </a:t>
            </a:r>
            <a:r>
              <a:rPr lang="en-US" dirty="0" err="1" smtClean="0"/>
              <a:t>Xue</a:t>
            </a:r>
            <a:r>
              <a:rPr lang="en-US" dirty="0" smtClean="0"/>
              <a:t> at Oklahoma has migrated to Stampede-2</a:t>
            </a:r>
          </a:p>
          <a:p>
            <a:r>
              <a:rPr lang="en-US" dirty="0" smtClean="0"/>
              <a:t>New R benchmarks have been published by IU Colleagues– with KNL reference data. </a:t>
            </a:r>
          </a:p>
          <a:p>
            <a:r>
              <a:rPr lang="en-US" dirty="0" smtClean="0"/>
              <a:t>Our software defined visualization stack supported six teams in a workshop in the early science phase coupling visualization to simulation – including Stephen Hawking’s team at Cambridge.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-15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new_template">
  <a:themeElements>
    <a:clrScheme name="new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ew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ew_template">
  <a:themeElements>
    <a:clrScheme name="new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ew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17951</TotalTime>
  <Words>1610</Words>
  <Application>Microsoft Macintosh PowerPoint</Application>
  <PresentationFormat>On-screen Show (16:9)</PresentationFormat>
  <Paragraphs>150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Century Gothic</vt:lpstr>
      <vt:lpstr>Mangal</vt:lpstr>
      <vt:lpstr>ＭＳ Ｐゴシック</vt:lpstr>
      <vt:lpstr>Wingdings 3</vt:lpstr>
      <vt:lpstr>Arial</vt:lpstr>
      <vt:lpstr>SC-15</vt:lpstr>
      <vt:lpstr>new_template</vt:lpstr>
      <vt:lpstr>1_new_template</vt:lpstr>
      <vt:lpstr>TACC Center UPDATE</vt:lpstr>
      <vt:lpstr>Stampede 2 </vt:lpstr>
      <vt:lpstr>Stampede 2 -- Components</vt:lpstr>
      <vt:lpstr>Stampede “1.5” </vt:lpstr>
      <vt:lpstr>Stampede “1.5”  (cont.)</vt:lpstr>
      <vt:lpstr>Stampede Footprint</vt:lpstr>
      <vt:lpstr>Stampede Footprint</vt:lpstr>
      <vt:lpstr>Hardware Overview</vt:lpstr>
      <vt:lpstr>Early results</vt:lpstr>
      <vt:lpstr>Omnipath Scaling</vt:lpstr>
      <vt:lpstr>Early Results --Generalizations</vt:lpstr>
      <vt:lpstr>Our Experience with Xeon Phi</vt:lpstr>
      <vt:lpstr>Power from Top 500</vt:lpstr>
      <vt:lpstr>Reference Application Graph</vt:lpstr>
      <vt:lpstr>Reference Application Graph </vt:lpstr>
      <vt:lpstr>Reference Application Graph –Normalized for Cost</vt:lpstr>
      <vt:lpstr>Our Experience with Xeon Phi</vt:lpstr>
      <vt:lpstr>TEAM</vt:lpstr>
      <vt:lpstr>Thanks!  Dan Stanzione   dan@tacc.utexas.edU  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Stelmaszek</dc:creator>
  <cp:lastModifiedBy>Dan Stanzione</cp:lastModifiedBy>
  <cp:revision>141</cp:revision>
  <cp:lastPrinted>2017-06-30T03:01:38Z</cp:lastPrinted>
  <dcterms:created xsi:type="dcterms:W3CDTF">2015-10-28T15:55:35Z</dcterms:created>
  <dcterms:modified xsi:type="dcterms:W3CDTF">2017-09-26T13:58:41Z</dcterms:modified>
</cp:coreProperties>
</file>